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7463413" cy="21067713"/>
  <p:notesSz cx="6858000" cy="9144000"/>
  <p:defaultText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a:srgbClr val="245F9C"/>
    <a:srgbClr val="009A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4"/>
    <p:restoredTop sz="94886"/>
  </p:normalViewPr>
  <p:slideViewPr>
    <p:cSldViewPr snapToGrid="0" snapToObjects="1">
      <p:cViewPr varScale="1">
        <p:scale>
          <a:sx n="38" d="100"/>
          <a:sy n="38" d="100"/>
        </p:scale>
        <p:origin x="720" y="66"/>
      </p:cViewPr>
      <p:guideLst>
        <p:guide orient="horz" pos="6636"/>
        <p:guide pos="11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026BA-50E8-7644-BEF6-07CACBFB9997}" type="datetimeFigureOut">
              <a:rPr lang="en-US" smtClean="0"/>
              <a:t>10/27/2020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A170F-69B8-B741-A099-15AE468EF203}" type="slidenum">
              <a:rPr lang="en-US" smtClean="0"/>
              <a:t>‹#›</a:t>
            </a:fld>
            <a:endParaRPr lang="en-US"/>
          </a:p>
        </p:txBody>
      </p:sp>
    </p:spTree>
    <p:extLst>
      <p:ext uri="{BB962C8B-B14F-4D97-AF65-F5344CB8AC3E}">
        <p14:creationId xmlns:p14="http://schemas.microsoft.com/office/powerpoint/2010/main" val="4093209334"/>
      </p:ext>
    </p:extLst>
  </p:cSld>
  <p:clrMap bg1="lt1" tx1="dk1" bg2="lt2" tx2="dk2" accent1="accent1" accent2="accent2" accent3="accent3" accent4="accent4" accent5="accent5" accent6="accent6" hlink="hlink" folHlink="folHlink"/>
  <p:notesStyle>
    <a:lvl1pPr marL="0" algn="l" defTabSz="1672300" rtl="0" eaLnBrk="1" latinLnBrk="0" hangingPunct="1">
      <a:defRPr sz="4400" kern="1200">
        <a:solidFill>
          <a:schemeClr val="tx1"/>
        </a:solidFill>
        <a:latin typeface="+mn-lt"/>
        <a:ea typeface="+mn-ea"/>
        <a:cs typeface="+mn-cs"/>
      </a:defRPr>
    </a:lvl1pPr>
    <a:lvl2pPr marL="1672300" algn="l" defTabSz="1672300" rtl="0" eaLnBrk="1" latinLnBrk="0" hangingPunct="1">
      <a:defRPr sz="4400" kern="1200">
        <a:solidFill>
          <a:schemeClr val="tx1"/>
        </a:solidFill>
        <a:latin typeface="+mn-lt"/>
        <a:ea typeface="+mn-ea"/>
        <a:cs typeface="+mn-cs"/>
      </a:defRPr>
    </a:lvl2pPr>
    <a:lvl3pPr marL="3344601" algn="l" defTabSz="1672300" rtl="0" eaLnBrk="1" latinLnBrk="0" hangingPunct="1">
      <a:defRPr sz="4400" kern="1200">
        <a:solidFill>
          <a:schemeClr val="tx1"/>
        </a:solidFill>
        <a:latin typeface="+mn-lt"/>
        <a:ea typeface="+mn-ea"/>
        <a:cs typeface="+mn-cs"/>
      </a:defRPr>
    </a:lvl3pPr>
    <a:lvl4pPr marL="5016901" algn="l" defTabSz="1672300" rtl="0" eaLnBrk="1" latinLnBrk="0" hangingPunct="1">
      <a:defRPr sz="4400" kern="1200">
        <a:solidFill>
          <a:schemeClr val="tx1"/>
        </a:solidFill>
        <a:latin typeface="+mn-lt"/>
        <a:ea typeface="+mn-ea"/>
        <a:cs typeface="+mn-cs"/>
      </a:defRPr>
    </a:lvl4pPr>
    <a:lvl5pPr marL="6689202" algn="l" defTabSz="1672300" rtl="0" eaLnBrk="1" latinLnBrk="0" hangingPunct="1">
      <a:defRPr sz="4400" kern="1200">
        <a:solidFill>
          <a:schemeClr val="tx1"/>
        </a:solidFill>
        <a:latin typeface="+mn-lt"/>
        <a:ea typeface="+mn-ea"/>
        <a:cs typeface="+mn-cs"/>
      </a:defRPr>
    </a:lvl5pPr>
    <a:lvl6pPr marL="8361502" algn="l" defTabSz="1672300" rtl="0" eaLnBrk="1" latinLnBrk="0" hangingPunct="1">
      <a:defRPr sz="4400" kern="1200">
        <a:solidFill>
          <a:schemeClr val="tx1"/>
        </a:solidFill>
        <a:latin typeface="+mn-lt"/>
        <a:ea typeface="+mn-ea"/>
        <a:cs typeface="+mn-cs"/>
      </a:defRPr>
    </a:lvl6pPr>
    <a:lvl7pPr marL="10033803" algn="l" defTabSz="1672300" rtl="0" eaLnBrk="1" latinLnBrk="0" hangingPunct="1">
      <a:defRPr sz="4400" kern="1200">
        <a:solidFill>
          <a:schemeClr val="tx1"/>
        </a:solidFill>
        <a:latin typeface="+mn-lt"/>
        <a:ea typeface="+mn-ea"/>
        <a:cs typeface="+mn-cs"/>
      </a:defRPr>
    </a:lvl7pPr>
    <a:lvl8pPr marL="11706103" algn="l" defTabSz="1672300" rtl="0" eaLnBrk="1" latinLnBrk="0" hangingPunct="1">
      <a:defRPr sz="4400" kern="1200">
        <a:solidFill>
          <a:schemeClr val="tx1"/>
        </a:solidFill>
        <a:latin typeface="+mn-lt"/>
        <a:ea typeface="+mn-ea"/>
        <a:cs typeface="+mn-cs"/>
      </a:defRPr>
    </a:lvl8pPr>
    <a:lvl9pPr marL="13378404" algn="l" defTabSz="1672300" rtl="0" eaLnBrk="1" latinLnBrk="0" hangingPunct="1">
      <a:defRPr sz="4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sided</a:t>
            </a:r>
            <a:r>
              <a:rPr lang="en-US" baseline="0" dirty="0"/>
              <a:t> poster!</a:t>
            </a:r>
            <a:endParaRPr lang="en-US" dirty="0"/>
          </a:p>
        </p:txBody>
      </p:sp>
      <p:sp>
        <p:nvSpPr>
          <p:cNvPr id="4" name="Slide Number Placeholder 3"/>
          <p:cNvSpPr>
            <a:spLocks noGrp="1"/>
          </p:cNvSpPr>
          <p:nvPr>
            <p:ph type="sldNum" sz="quarter" idx="10"/>
          </p:nvPr>
        </p:nvSpPr>
        <p:spPr/>
        <p:txBody>
          <a:bodyPr/>
          <a:lstStyle/>
          <a:p>
            <a:fld id="{3859A05F-9442-1B4B-8130-ABC0D5C36496}" type="slidenum">
              <a:rPr lang="en-US" smtClean="0"/>
              <a:t>1</a:t>
            </a:fld>
            <a:endParaRPr lang="en-US"/>
          </a:p>
        </p:txBody>
      </p:sp>
    </p:spTree>
    <p:extLst>
      <p:ext uri="{BB962C8B-B14F-4D97-AF65-F5344CB8AC3E}">
        <p14:creationId xmlns:p14="http://schemas.microsoft.com/office/powerpoint/2010/main" val="203369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09756" y="6544648"/>
            <a:ext cx="31843901" cy="4515903"/>
          </a:xfrm>
        </p:spPr>
        <p:txBody>
          <a:bodyPr/>
          <a:lstStyle/>
          <a:p>
            <a:r>
              <a:rPr lang="en-US"/>
              <a:t>Click to edit Master title style</a:t>
            </a:r>
          </a:p>
        </p:txBody>
      </p:sp>
      <p:sp>
        <p:nvSpPr>
          <p:cNvPr id="3" name="Subtitle 2"/>
          <p:cNvSpPr>
            <a:spLocks noGrp="1"/>
          </p:cNvSpPr>
          <p:nvPr>
            <p:ph type="subTitle" idx="1"/>
          </p:nvPr>
        </p:nvSpPr>
        <p:spPr>
          <a:xfrm>
            <a:off x="5619512" y="11938371"/>
            <a:ext cx="26224389" cy="5383971"/>
          </a:xfrm>
        </p:spPr>
        <p:txBody>
          <a:bodyPr/>
          <a:lstStyle>
            <a:lvl1pPr marL="0" indent="0" algn="ctr">
              <a:buNone/>
              <a:defRPr>
                <a:solidFill>
                  <a:schemeClr val="tx1">
                    <a:tint val="75000"/>
                  </a:schemeClr>
                </a:solidFill>
              </a:defRPr>
            </a:lvl1pPr>
            <a:lvl2pPr marL="1672300" indent="0" algn="ctr">
              <a:buNone/>
              <a:defRPr>
                <a:solidFill>
                  <a:schemeClr val="tx1">
                    <a:tint val="75000"/>
                  </a:schemeClr>
                </a:solidFill>
              </a:defRPr>
            </a:lvl2pPr>
            <a:lvl3pPr marL="3344601" indent="0" algn="ctr">
              <a:buNone/>
              <a:defRPr>
                <a:solidFill>
                  <a:schemeClr val="tx1">
                    <a:tint val="75000"/>
                  </a:schemeClr>
                </a:solidFill>
              </a:defRPr>
            </a:lvl3pPr>
            <a:lvl4pPr marL="5016901" indent="0" algn="ctr">
              <a:buNone/>
              <a:defRPr>
                <a:solidFill>
                  <a:schemeClr val="tx1">
                    <a:tint val="75000"/>
                  </a:schemeClr>
                </a:solidFill>
              </a:defRPr>
            </a:lvl4pPr>
            <a:lvl5pPr marL="6689202" indent="0" algn="ctr">
              <a:buNone/>
              <a:defRPr>
                <a:solidFill>
                  <a:schemeClr val="tx1">
                    <a:tint val="75000"/>
                  </a:schemeClr>
                </a:solidFill>
              </a:defRPr>
            </a:lvl5pPr>
            <a:lvl6pPr marL="8361502" indent="0" algn="ctr">
              <a:buNone/>
              <a:defRPr>
                <a:solidFill>
                  <a:schemeClr val="tx1">
                    <a:tint val="75000"/>
                  </a:schemeClr>
                </a:solidFill>
              </a:defRPr>
            </a:lvl6pPr>
            <a:lvl7pPr marL="10033803" indent="0" algn="ctr">
              <a:buNone/>
              <a:defRPr>
                <a:solidFill>
                  <a:schemeClr val="tx1">
                    <a:tint val="75000"/>
                  </a:schemeClr>
                </a:solidFill>
              </a:defRPr>
            </a:lvl7pPr>
            <a:lvl8pPr marL="11706103" indent="0" algn="ctr">
              <a:buNone/>
              <a:defRPr>
                <a:solidFill>
                  <a:schemeClr val="tx1">
                    <a:tint val="75000"/>
                  </a:schemeClr>
                </a:solidFill>
              </a:defRPr>
            </a:lvl8pPr>
            <a:lvl9pPr marL="13378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3508FF-519A-5247-A55B-6160E89D857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56859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53398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84548" y="2589575"/>
            <a:ext cx="34530082" cy="552247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74799" y="2589575"/>
            <a:ext cx="102985361" cy="55224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226506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5206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59352" y="13537958"/>
            <a:ext cx="31843901" cy="4184282"/>
          </a:xfrm>
        </p:spPr>
        <p:txBody>
          <a:bodyPr anchor="t"/>
          <a:lstStyle>
            <a:lvl1pPr algn="l">
              <a:defRPr sz="14600" b="1" cap="all"/>
            </a:lvl1pPr>
          </a:lstStyle>
          <a:p>
            <a:r>
              <a:rPr lang="en-US"/>
              <a:t>Click to edit Master title style</a:t>
            </a:r>
          </a:p>
        </p:txBody>
      </p:sp>
      <p:sp>
        <p:nvSpPr>
          <p:cNvPr id="3" name="Text Placeholder 2"/>
          <p:cNvSpPr>
            <a:spLocks noGrp="1"/>
          </p:cNvSpPr>
          <p:nvPr>
            <p:ph type="body" idx="1"/>
          </p:nvPr>
        </p:nvSpPr>
        <p:spPr>
          <a:xfrm>
            <a:off x="2959352" y="8929397"/>
            <a:ext cx="31843901" cy="4608561"/>
          </a:xfrm>
        </p:spPr>
        <p:txBody>
          <a:bodyPr anchor="b"/>
          <a:lstStyle>
            <a:lvl1pPr marL="0" indent="0">
              <a:buNone/>
              <a:defRPr sz="7300">
                <a:solidFill>
                  <a:schemeClr val="tx1">
                    <a:tint val="75000"/>
                  </a:schemeClr>
                </a:solidFill>
              </a:defRPr>
            </a:lvl1pPr>
            <a:lvl2pPr marL="1672300" indent="0">
              <a:buNone/>
              <a:defRPr sz="6600">
                <a:solidFill>
                  <a:schemeClr val="tx1">
                    <a:tint val="75000"/>
                  </a:schemeClr>
                </a:solidFill>
              </a:defRPr>
            </a:lvl2pPr>
            <a:lvl3pPr marL="3344601" indent="0">
              <a:buNone/>
              <a:defRPr sz="5900">
                <a:solidFill>
                  <a:schemeClr val="tx1">
                    <a:tint val="75000"/>
                  </a:schemeClr>
                </a:solidFill>
              </a:defRPr>
            </a:lvl3pPr>
            <a:lvl4pPr marL="5016901" indent="0">
              <a:buNone/>
              <a:defRPr sz="5100">
                <a:solidFill>
                  <a:schemeClr val="tx1">
                    <a:tint val="75000"/>
                  </a:schemeClr>
                </a:solidFill>
              </a:defRPr>
            </a:lvl4pPr>
            <a:lvl5pPr marL="6689202" indent="0">
              <a:buNone/>
              <a:defRPr sz="5100">
                <a:solidFill>
                  <a:schemeClr val="tx1">
                    <a:tint val="75000"/>
                  </a:schemeClr>
                </a:solidFill>
              </a:defRPr>
            </a:lvl5pPr>
            <a:lvl6pPr marL="8361502" indent="0">
              <a:buNone/>
              <a:defRPr sz="5100">
                <a:solidFill>
                  <a:schemeClr val="tx1">
                    <a:tint val="75000"/>
                  </a:schemeClr>
                </a:solidFill>
              </a:defRPr>
            </a:lvl6pPr>
            <a:lvl7pPr marL="10033803" indent="0">
              <a:buNone/>
              <a:defRPr sz="5100">
                <a:solidFill>
                  <a:schemeClr val="tx1">
                    <a:tint val="75000"/>
                  </a:schemeClr>
                </a:solidFill>
              </a:defRPr>
            </a:lvl7pPr>
            <a:lvl8pPr marL="11706103" indent="0">
              <a:buNone/>
              <a:defRPr sz="5100">
                <a:solidFill>
                  <a:schemeClr val="tx1">
                    <a:tint val="75000"/>
                  </a:schemeClr>
                </a:solidFill>
              </a:defRPr>
            </a:lvl8pPr>
            <a:lvl9pPr marL="13378404"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508FF-519A-5247-A55B-6160E89D857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7242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74798" y="15103407"/>
            <a:ext cx="68754471" cy="42710887"/>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053657" y="15103407"/>
            <a:ext cx="68760973" cy="42710887"/>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508FF-519A-5247-A55B-6160E89D8571}"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422328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3171" y="843685"/>
            <a:ext cx="33717072" cy="35112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73171" y="4715853"/>
            <a:ext cx="16552847" cy="1965343"/>
          </a:xfrm>
        </p:spPr>
        <p:txBody>
          <a:bodyPr anchor="b"/>
          <a:lstStyle>
            <a:lvl1pPr marL="0" indent="0">
              <a:buNone/>
              <a:defRPr sz="8800" b="1"/>
            </a:lvl1pPr>
            <a:lvl2pPr marL="1672300" indent="0">
              <a:buNone/>
              <a:defRPr sz="7300" b="1"/>
            </a:lvl2pPr>
            <a:lvl3pPr marL="3344601" indent="0">
              <a:buNone/>
              <a:defRPr sz="6600" b="1"/>
            </a:lvl3pPr>
            <a:lvl4pPr marL="5016901" indent="0">
              <a:buNone/>
              <a:defRPr sz="5900" b="1"/>
            </a:lvl4pPr>
            <a:lvl5pPr marL="6689202" indent="0">
              <a:buNone/>
              <a:defRPr sz="5900" b="1"/>
            </a:lvl5pPr>
            <a:lvl6pPr marL="8361502" indent="0">
              <a:buNone/>
              <a:defRPr sz="5900" b="1"/>
            </a:lvl6pPr>
            <a:lvl7pPr marL="10033803" indent="0">
              <a:buNone/>
              <a:defRPr sz="5900" b="1"/>
            </a:lvl7pPr>
            <a:lvl8pPr marL="11706103" indent="0">
              <a:buNone/>
              <a:defRPr sz="5900" b="1"/>
            </a:lvl8pPr>
            <a:lvl9pPr marL="13378404" indent="0">
              <a:buNone/>
              <a:defRPr sz="5900" b="1"/>
            </a:lvl9pPr>
          </a:lstStyle>
          <a:p>
            <a:pPr lvl="0"/>
            <a:r>
              <a:rPr lang="en-US"/>
              <a:t>Click to edit Master text styles</a:t>
            </a:r>
          </a:p>
        </p:txBody>
      </p:sp>
      <p:sp>
        <p:nvSpPr>
          <p:cNvPr id="4" name="Content Placeholder 3"/>
          <p:cNvSpPr>
            <a:spLocks noGrp="1"/>
          </p:cNvSpPr>
          <p:nvPr>
            <p:ph sz="half" idx="2"/>
          </p:nvPr>
        </p:nvSpPr>
        <p:spPr>
          <a:xfrm>
            <a:off x="1873171" y="6681196"/>
            <a:ext cx="16552847" cy="12138320"/>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030895" y="4715853"/>
            <a:ext cx="16559349" cy="1965343"/>
          </a:xfrm>
        </p:spPr>
        <p:txBody>
          <a:bodyPr anchor="b"/>
          <a:lstStyle>
            <a:lvl1pPr marL="0" indent="0">
              <a:buNone/>
              <a:defRPr sz="8800" b="1"/>
            </a:lvl1pPr>
            <a:lvl2pPr marL="1672300" indent="0">
              <a:buNone/>
              <a:defRPr sz="7300" b="1"/>
            </a:lvl2pPr>
            <a:lvl3pPr marL="3344601" indent="0">
              <a:buNone/>
              <a:defRPr sz="6600" b="1"/>
            </a:lvl3pPr>
            <a:lvl4pPr marL="5016901" indent="0">
              <a:buNone/>
              <a:defRPr sz="5900" b="1"/>
            </a:lvl4pPr>
            <a:lvl5pPr marL="6689202" indent="0">
              <a:buNone/>
              <a:defRPr sz="5900" b="1"/>
            </a:lvl5pPr>
            <a:lvl6pPr marL="8361502" indent="0">
              <a:buNone/>
              <a:defRPr sz="5900" b="1"/>
            </a:lvl6pPr>
            <a:lvl7pPr marL="10033803" indent="0">
              <a:buNone/>
              <a:defRPr sz="5900" b="1"/>
            </a:lvl7pPr>
            <a:lvl8pPr marL="11706103" indent="0">
              <a:buNone/>
              <a:defRPr sz="5900" b="1"/>
            </a:lvl8pPr>
            <a:lvl9pPr marL="13378404" indent="0">
              <a:buNone/>
              <a:defRPr sz="5900" b="1"/>
            </a:lvl9pPr>
          </a:lstStyle>
          <a:p>
            <a:pPr lvl="0"/>
            <a:r>
              <a:rPr lang="en-US"/>
              <a:t>Click to edit Master text styles</a:t>
            </a:r>
          </a:p>
        </p:txBody>
      </p:sp>
      <p:sp>
        <p:nvSpPr>
          <p:cNvPr id="6" name="Content Placeholder 5"/>
          <p:cNvSpPr>
            <a:spLocks noGrp="1"/>
          </p:cNvSpPr>
          <p:nvPr>
            <p:ph sz="quarter" idx="4"/>
          </p:nvPr>
        </p:nvSpPr>
        <p:spPr>
          <a:xfrm>
            <a:off x="19030895" y="6681196"/>
            <a:ext cx="16559349" cy="12138320"/>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3508FF-519A-5247-A55B-6160E89D8571}"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396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508FF-519A-5247-A55B-6160E89D8571}"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417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508FF-519A-5247-A55B-6160E89D8571}"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35867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3173" y="838807"/>
            <a:ext cx="12325205" cy="3569807"/>
          </a:xfrm>
        </p:spPr>
        <p:txBody>
          <a:bodyPr anchor="b"/>
          <a:lstStyle>
            <a:lvl1pPr algn="l">
              <a:defRPr sz="7300" b="1"/>
            </a:lvl1pPr>
          </a:lstStyle>
          <a:p>
            <a:r>
              <a:rPr lang="en-US"/>
              <a:t>Click to edit Master title style</a:t>
            </a:r>
          </a:p>
        </p:txBody>
      </p:sp>
      <p:sp>
        <p:nvSpPr>
          <p:cNvPr id="3" name="Content Placeholder 2"/>
          <p:cNvSpPr>
            <a:spLocks noGrp="1"/>
          </p:cNvSpPr>
          <p:nvPr>
            <p:ph idx="1"/>
          </p:nvPr>
        </p:nvSpPr>
        <p:spPr>
          <a:xfrm>
            <a:off x="14647154" y="838809"/>
            <a:ext cx="20943089" cy="17980709"/>
          </a:xfrm>
        </p:spPr>
        <p:txBody>
          <a:bodyPr/>
          <a:lstStyle>
            <a:lvl1pPr>
              <a:defRPr sz="11700"/>
            </a:lvl1pPr>
            <a:lvl2pPr>
              <a:defRPr sz="10200"/>
            </a:lvl2pPr>
            <a:lvl3pPr>
              <a:defRPr sz="88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3173" y="4408616"/>
            <a:ext cx="12325205" cy="14410902"/>
          </a:xfrm>
        </p:spPr>
        <p:txBody>
          <a:bodyPr/>
          <a:lstStyle>
            <a:lvl1pPr marL="0" indent="0">
              <a:buNone/>
              <a:defRPr sz="5100"/>
            </a:lvl1pPr>
            <a:lvl2pPr marL="1672300" indent="0">
              <a:buNone/>
              <a:defRPr sz="4400"/>
            </a:lvl2pPr>
            <a:lvl3pPr marL="3344601" indent="0">
              <a:buNone/>
              <a:defRPr sz="3700"/>
            </a:lvl3pPr>
            <a:lvl4pPr marL="5016901" indent="0">
              <a:buNone/>
              <a:defRPr sz="3300"/>
            </a:lvl4pPr>
            <a:lvl5pPr marL="6689202" indent="0">
              <a:buNone/>
              <a:defRPr sz="3300"/>
            </a:lvl5pPr>
            <a:lvl6pPr marL="8361502" indent="0">
              <a:buNone/>
              <a:defRPr sz="3300"/>
            </a:lvl6pPr>
            <a:lvl7pPr marL="10033803" indent="0">
              <a:buNone/>
              <a:defRPr sz="3300"/>
            </a:lvl7pPr>
            <a:lvl8pPr marL="11706103" indent="0">
              <a:buNone/>
              <a:defRPr sz="3300"/>
            </a:lvl8pPr>
            <a:lvl9pPr marL="13378404"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D23508FF-519A-5247-A55B-6160E89D8571}"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378384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3091" y="14747399"/>
            <a:ext cx="22478048" cy="1741014"/>
          </a:xfrm>
        </p:spPr>
        <p:txBody>
          <a:bodyPr anchor="b"/>
          <a:lstStyle>
            <a:lvl1pPr algn="l">
              <a:defRPr sz="7300" b="1"/>
            </a:lvl1pPr>
          </a:lstStyle>
          <a:p>
            <a:r>
              <a:rPr lang="en-US"/>
              <a:t>Click to edit Master title style</a:t>
            </a:r>
          </a:p>
        </p:txBody>
      </p:sp>
      <p:sp>
        <p:nvSpPr>
          <p:cNvPr id="3" name="Picture Placeholder 2"/>
          <p:cNvSpPr>
            <a:spLocks noGrp="1"/>
          </p:cNvSpPr>
          <p:nvPr>
            <p:ph type="pic" idx="1"/>
          </p:nvPr>
        </p:nvSpPr>
        <p:spPr>
          <a:xfrm>
            <a:off x="7343091" y="1882439"/>
            <a:ext cx="22478048" cy="12640628"/>
          </a:xfrm>
        </p:spPr>
        <p:txBody>
          <a:bodyPr/>
          <a:lstStyle>
            <a:lvl1pPr marL="0" indent="0">
              <a:buNone/>
              <a:defRPr sz="11700"/>
            </a:lvl1pPr>
            <a:lvl2pPr marL="1672300" indent="0">
              <a:buNone/>
              <a:defRPr sz="10200"/>
            </a:lvl2pPr>
            <a:lvl3pPr marL="3344601" indent="0">
              <a:buNone/>
              <a:defRPr sz="8800"/>
            </a:lvl3pPr>
            <a:lvl4pPr marL="5016901" indent="0">
              <a:buNone/>
              <a:defRPr sz="7300"/>
            </a:lvl4pPr>
            <a:lvl5pPr marL="6689202" indent="0">
              <a:buNone/>
              <a:defRPr sz="7300"/>
            </a:lvl5pPr>
            <a:lvl6pPr marL="8361502" indent="0">
              <a:buNone/>
              <a:defRPr sz="7300"/>
            </a:lvl6pPr>
            <a:lvl7pPr marL="10033803" indent="0">
              <a:buNone/>
              <a:defRPr sz="7300"/>
            </a:lvl7pPr>
            <a:lvl8pPr marL="11706103" indent="0">
              <a:buNone/>
              <a:defRPr sz="7300"/>
            </a:lvl8pPr>
            <a:lvl9pPr marL="13378404" indent="0">
              <a:buNone/>
              <a:defRPr sz="7300"/>
            </a:lvl9pPr>
          </a:lstStyle>
          <a:p>
            <a:endParaRPr lang="en-US"/>
          </a:p>
        </p:txBody>
      </p:sp>
      <p:sp>
        <p:nvSpPr>
          <p:cNvPr id="4" name="Text Placeholder 3"/>
          <p:cNvSpPr>
            <a:spLocks noGrp="1"/>
          </p:cNvSpPr>
          <p:nvPr>
            <p:ph type="body" sz="half" idx="2"/>
          </p:nvPr>
        </p:nvSpPr>
        <p:spPr>
          <a:xfrm>
            <a:off x="7343091" y="16488413"/>
            <a:ext cx="22478048" cy="2472529"/>
          </a:xfrm>
        </p:spPr>
        <p:txBody>
          <a:bodyPr/>
          <a:lstStyle>
            <a:lvl1pPr marL="0" indent="0">
              <a:buNone/>
              <a:defRPr sz="5100"/>
            </a:lvl1pPr>
            <a:lvl2pPr marL="1672300" indent="0">
              <a:buNone/>
              <a:defRPr sz="4400"/>
            </a:lvl2pPr>
            <a:lvl3pPr marL="3344601" indent="0">
              <a:buNone/>
              <a:defRPr sz="3700"/>
            </a:lvl3pPr>
            <a:lvl4pPr marL="5016901" indent="0">
              <a:buNone/>
              <a:defRPr sz="3300"/>
            </a:lvl4pPr>
            <a:lvl5pPr marL="6689202" indent="0">
              <a:buNone/>
              <a:defRPr sz="3300"/>
            </a:lvl5pPr>
            <a:lvl6pPr marL="8361502" indent="0">
              <a:buNone/>
              <a:defRPr sz="3300"/>
            </a:lvl6pPr>
            <a:lvl7pPr marL="10033803" indent="0">
              <a:buNone/>
              <a:defRPr sz="3300"/>
            </a:lvl7pPr>
            <a:lvl8pPr marL="11706103" indent="0">
              <a:buNone/>
              <a:defRPr sz="3300"/>
            </a:lvl8pPr>
            <a:lvl9pPr marL="13378404"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D23508FF-519A-5247-A55B-6160E89D8571}"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425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3171" y="843685"/>
            <a:ext cx="33717072" cy="3511286"/>
          </a:xfrm>
          <a:prstGeom prst="rect">
            <a:avLst/>
          </a:prstGeom>
        </p:spPr>
        <p:txBody>
          <a:bodyPr vert="horz" lIns="334460" tIns="167230" rIns="334460" bIns="167230" rtlCol="0" anchor="ctr">
            <a:normAutofit/>
          </a:bodyPr>
          <a:lstStyle/>
          <a:p>
            <a:r>
              <a:rPr lang="en-US"/>
              <a:t>Click to edit Master title style</a:t>
            </a:r>
          </a:p>
        </p:txBody>
      </p:sp>
      <p:sp>
        <p:nvSpPr>
          <p:cNvPr id="3" name="Text Placeholder 2"/>
          <p:cNvSpPr>
            <a:spLocks noGrp="1"/>
          </p:cNvSpPr>
          <p:nvPr>
            <p:ph type="body" idx="1"/>
          </p:nvPr>
        </p:nvSpPr>
        <p:spPr>
          <a:xfrm>
            <a:off x="1873171" y="4915801"/>
            <a:ext cx="33717072" cy="13903717"/>
          </a:xfrm>
          <a:prstGeom prst="rect">
            <a:avLst/>
          </a:prstGeom>
        </p:spPr>
        <p:txBody>
          <a:bodyPr vert="horz" lIns="334460" tIns="167230" rIns="334460" bIns="1672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73171" y="19526650"/>
            <a:ext cx="8741463" cy="1121661"/>
          </a:xfrm>
          <a:prstGeom prst="rect">
            <a:avLst/>
          </a:prstGeom>
        </p:spPr>
        <p:txBody>
          <a:bodyPr vert="horz" lIns="334460" tIns="167230" rIns="334460" bIns="167230" rtlCol="0" anchor="ctr"/>
          <a:lstStyle>
            <a:lvl1pPr algn="l">
              <a:defRPr sz="4400">
                <a:solidFill>
                  <a:schemeClr val="tx1">
                    <a:tint val="75000"/>
                  </a:schemeClr>
                </a:solidFill>
              </a:defRPr>
            </a:lvl1pPr>
          </a:lstStyle>
          <a:p>
            <a:fld id="{D23508FF-519A-5247-A55B-6160E89D8571}" type="datetimeFigureOut">
              <a:rPr lang="en-US" smtClean="0"/>
              <a:t>10/27/2020</a:t>
            </a:fld>
            <a:endParaRPr lang="en-US"/>
          </a:p>
        </p:txBody>
      </p:sp>
      <p:sp>
        <p:nvSpPr>
          <p:cNvPr id="5" name="Footer Placeholder 4"/>
          <p:cNvSpPr>
            <a:spLocks noGrp="1"/>
          </p:cNvSpPr>
          <p:nvPr>
            <p:ph type="ftr" sz="quarter" idx="3"/>
          </p:nvPr>
        </p:nvSpPr>
        <p:spPr>
          <a:xfrm>
            <a:off x="12800000" y="19526650"/>
            <a:ext cx="11863414" cy="1121661"/>
          </a:xfrm>
          <a:prstGeom prst="rect">
            <a:avLst/>
          </a:prstGeom>
        </p:spPr>
        <p:txBody>
          <a:bodyPr vert="horz" lIns="334460" tIns="167230" rIns="334460" bIns="167230"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848779" y="19526650"/>
            <a:ext cx="8741463" cy="1121661"/>
          </a:xfrm>
          <a:prstGeom prst="rect">
            <a:avLst/>
          </a:prstGeom>
        </p:spPr>
        <p:txBody>
          <a:bodyPr vert="horz" lIns="334460" tIns="167230" rIns="334460" bIns="167230" rtlCol="0" anchor="ctr"/>
          <a:lstStyle>
            <a:lvl1pPr algn="r">
              <a:defRPr sz="4400">
                <a:solidFill>
                  <a:schemeClr val="tx1">
                    <a:tint val="75000"/>
                  </a:schemeClr>
                </a:solidFill>
              </a:defRPr>
            </a:lvl1pPr>
          </a:lstStyle>
          <a:p>
            <a:fld id="{1487CC67-5F63-EC4C-8EE0-AD36DF5A3CBE}" type="slidenum">
              <a:rPr lang="en-US" smtClean="0"/>
              <a:t>‹#›</a:t>
            </a:fld>
            <a:endParaRPr lang="en-US"/>
          </a:p>
        </p:txBody>
      </p:sp>
    </p:spTree>
    <p:extLst>
      <p:ext uri="{BB962C8B-B14F-4D97-AF65-F5344CB8AC3E}">
        <p14:creationId xmlns:p14="http://schemas.microsoft.com/office/powerpoint/2010/main" val="68954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72300" rtl="0" eaLnBrk="1" latinLnBrk="0" hangingPunct="1">
        <a:spcBef>
          <a:spcPct val="0"/>
        </a:spcBef>
        <a:buNone/>
        <a:defRPr sz="16100" kern="1200">
          <a:solidFill>
            <a:schemeClr val="tx1"/>
          </a:solidFill>
          <a:latin typeface="+mj-lt"/>
          <a:ea typeface="+mj-ea"/>
          <a:cs typeface="+mj-cs"/>
        </a:defRPr>
      </a:lvl1pPr>
    </p:titleStyle>
    <p:bodyStyle>
      <a:lvl1pPr marL="1254225" indent="-1254225" algn="l" defTabSz="1672300" rtl="0" eaLnBrk="1" latinLnBrk="0" hangingPunct="1">
        <a:spcBef>
          <a:spcPct val="20000"/>
        </a:spcBef>
        <a:buFont typeface="Arial"/>
        <a:buChar char="•"/>
        <a:defRPr sz="11700" kern="1200">
          <a:solidFill>
            <a:schemeClr val="tx1"/>
          </a:solidFill>
          <a:latin typeface="+mn-lt"/>
          <a:ea typeface="+mn-ea"/>
          <a:cs typeface="+mn-cs"/>
        </a:defRPr>
      </a:lvl1pPr>
      <a:lvl2pPr marL="2717488" indent="-1045188" algn="l" defTabSz="1672300" rtl="0" eaLnBrk="1" latinLnBrk="0" hangingPunct="1">
        <a:spcBef>
          <a:spcPct val="20000"/>
        </a:spcBef>
        <a:buFont typeface="Arial"/>
        <a:buChar char="–"/>
        <a:defRPr sz="10200" kern="1200">
          <a:solidFill>
            <a:schemeClr val="tx1"/>
          </a:solidFill>
          <a:latin typeface="+mn-lt"/>
          <a:ea typeface="+mn-ea"/>
          <a:cs typeface="+mn-cs"/>
        </a:defRPr>
      </a:lvl2pPr>
      <a:lvl3pPr marL="4180751" indent="-836150" algn="l" defTabSz="1672300" rtl="0" eaLnBrk="1" latinLnBrk="0" hangingPunct="1">
        <a:spcBef>
          <a:spcPct val="20000"/>
        </a:spcBef>
        <a:buFont typeface="Arial"/>
        <a:buChar char="•"/>
        <a:defRPr sz="8800" kern="1200">
          <a:solidFill>
            <a:schemeClr val="tx1"/>
          </a:solidFill>
          <a:latin typeface="+mn-lt"/>
          <a:ea typeface="+mn-ea"/>
          <a:cs typeface="+mn-cs"/>
        </a:defRPr>
      </a:lvl3pPr>
      <a:lvl4pPr marL="5853052" indent="-836150" algn="l" defTabSz="1672300" rtl="0" eaLnBrk="1" latinLnBrk="0" hangingPunct="1">
        <a:spcBef>
          <a:spcPct val="20000"/>
        </a:spcBef>
        <a:buFont typeface="Arial"/>
        <a:buChar char="–"/>
        <a:defRPr sz="7300" kern="1200">
          <a:solidFill>
            <a:schemeClr val="tx1"/>
          </a:solidFill>
          <a:latin typeface="+mn-lt"/>
          <a:ea typeface="+mn-ea"/>
          <a:cs typeface="+mn-cs"/>
        </a:defRPr>
      </a:lvl4pPr>
      <a:lvl5pPr marL="7525352" indent="-836150" algn="l" defTabSz="1672300" rtl="0" eaLnBrk="1" latinLnBrk="0" hangingPunct="1">
        <a:spcBef>
          <a:spcPct val="20000"/>
        </a:spcBef>
        <a:buFont typeface="Arial"/>
        <a:buChar char="»"/>
        <a:defRPr sz="7300" kern="1200">
          <a:solidFill>
            <a:schemeClr val="tx1"/>
          </a:solidFill>
          <a:latin typeface="+mn-lt"/>
          <a:ea typeface="+mn-ea"/>
          <a:cs typeface="+mn-cs"/>
        </a:defRPr>
      </a:lvl5pPr>
      <a:lvl6pPr marL="9197652" indent="-836150" algn="l" defTabSz="1672300" rtl="0" eaLnBrk="1" latinLnBrk="0" hangingPunct="1">
        <a:spcBef>
          <a:spcPct val="20000"/>
        </a:spcBef>
        <a:buFont typeface="Arial"/>
        <a:buChar char="•"/>
        <a:defRPr sz="7300" kern="1200">
          <a:solidFill>
            <a:schemeClr val="tx1"/>
          </a:solidFill>
          <a:latin typeface="+mn-lt"/>
          <a:ea typeface="+mn-ea"/>
          <a:cs typeface="+mn-cs"/>
        </a:defRPr>
      </a:lvl6pPr>
      <a:lvl7pPr marL="10869953" indent="-836150" algn="l" defTabSz="1672300" rtl="0" eaLnBrk="1" latinLnBrk="0" hangingPunct="1">
        <a:spcBef>
          <a:spcPct val="20000"/>
        </a:spcBef>
        <a:buFont typeface="Arial"/>
        <a:buChar char="•"/>
        <a:defRPr sz="7300" kern="1200">
          <a:solidFill>
            <a:schemeClr val="tx1"/>
          </a:solidFill>
          <a:latin typeface="+mn-lt"/>
          <a:ea typeface="+mn-ea"/>
          <a:cs typeface="+mn-cs"/>
        </a:defRPr>
      </a:lvl7pPr>
      <a:lvl8pPr marL="12542253" indent="-836150" algn="l" defTabSz="1672300" rtl="0" eaLnBrk="1" latinLnBrk="0" hangingPunct="1">
        <a:spcBef>
          <a:spcPct val="20000"/>
        </a:spcBef>
        <a:buFont typeface="Arial"/>
        <a:buChar char="•"/>
        <a:defRPr sz="7300" kern="1200">
          <a:solidFill>
            <a:schemeClr val="tx1"/>
          </a:solidFill>
          <a:latin typeface="+mn-lt"/>
          <a:ea typeface="+mn-ea"/>
          <a:cs typeface="+mn-cs"/>
        </a:defRPr>
      </a:lvl8pPr>
      <a:lvl9pPr marL="14214554" indent="-836150" algn="l" defTabSz="1672300"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Box 37"/>
          <p:cNvSpPr txBox="1">
            <a:spLocks noChangeArrowheads="1"/>
          </p:cNvSpPr>
          <p:nvPr/>
        </p:nvSpPr>
        <p:spPr bwMode="auto">
          <a:xfrm>
            <a:off x="270635" y="3182529"/>
            <a:ext cx="10691176" cy="5342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600" b="1" dirty="0">
                <a:solidFill>
                  <a:srgbClr val="000000"/>
                </a:solidFill>
              </a:rPr>
              <a:t>Barriers exist that decrease nurse’ ability to engage in research. </a:t>
            </a:r>
          </a:p>
          <a:p>
            <a:pPr marL="457200" indent="-457200">
              <a:buFont typeface="Arial"/>
              <a:buChar char="•"/>
            </a:pPr>
            <a:r>
              <a:rPr lang="en-US" sz="2600" b="1" dirty="0">
                <a:solidFill>
                  <a:srgbClr val="000000"/>
                </a:solidFill>
              </a:rPr>
              <a:t>PICO Question: “For researchers conducting studies in the acute care setting, will implementing an evidence-based framework and toolkit decrease barriers and increase engagement among direct care nurses?</a:t>
            </a:r>
          </a:p>
          <a:p>
            <a:pPr marL="457200" indent="-457200">
              <a:buFont typeface="Arial"/>
              <a:buChar char="•"/>
            </a:pPr>
            <a:r>
              <a:rPr lang="en-US" sz="2600" b="1" dirty="0">
                <a:solidFill>
                  <a:srgbClr val="000000"/>
                </a:solidFill>
              </a:rPr>
              <a:t>An evidence-based framework and toolkit were designed to decrease barriers for nursing participation and increase engagement of direct caring nurses in research. </a:t>
            </a:r>
          </a:p>
          <a:p>
            <a:pPr marL="457200" indent="-457200">
              <a:buFont typeface="Arial"/>
              <a:buChar char="•"/>
            </a:pPr>
            <a:r>
              <a:rPr lang="en-US" sz="2600" b="1" dirty="0">
                <a:solidFill>
                  <a:srgbClr val="000000"/>
                </a:solidFill>
              </a:rPr>
              <a:t>Evaluated for effectiveness and usability by two separate groups, the Research Staff Council and Nursing Research and Evidence-Based Practice Committee at Vanderbilt University Medical Center.</a:t>
            </a:r>
          </a:p>
        </p:txBody>
      </p:sp>
      <p:sp>
        <p:nvSpPr>
          <p:cNvPr id="81" name="Text Box 142"/>
          <p:cNvSpPr txBox="1">
            <a:spLocks noChangeArrowheads="1"/>
          </p:cNvSpPr>
          <p:nvPr/>
        </p:nvSpPr>
        <p:spPr bwMode="auto">
          <a:xfrm>
            <a:off x="11818834" y="18612850"/>
            <a:ext cx="279677" cy="396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eaLnBrk="1" hangingPunct="1"/>
            <a:endParaRPr lang="en-US" sz="1600"/>
          </a:p>
        </p:txBody>
      </p:sp>
      <p:sp>
        <p:nvSpPr>
          <p:cNvPr id="4" name="Rectangle 3"/>
          <p:cNvSpPr/>
          <p:nvPr/>
        </p:nvSpPr>
        <p:spPr>
          <a:xfrm>
            <a:off x="119921" y="175068"/>
            <a:ext cx="37205587" cy="2167962"/>
          </a:xfrm>
          <a:prstGeom prst="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a:solidFill>
                  <a:schemeClr val="tx1"/>
                </a:solidFill>
              </a:rPr>
              <a:t>Engaging Direct Care Nurses in Clinical Research: An Evidence-Based Framework and Toolkit</a:t>
            </a:r>
          </a:p>
          <a:p>
            <a:pPr algn="ctr"/>
            <a:r>
              <a:rPr lang="en-US" sz="4400" b="1" dirty="0">
                <a:solidFill>
                  <a:schemeClr val="tx1"/>
                </a:solidFill>
              </a:rPr>
              <a:t>Kristina Williams, RN, MSN</a:t>
            </a:r>
            <a:r>
              <a:rPr lang="en-US" sz="4400" b="1">
                <a:solidFill>
                  <a:schemeClr val="tx1"/>
                </a:solidFill>
              </a:rPr>
              <a:t>, CCRP</a:t>
            </a:r>
            <a:endParaRPr lang="en-US" sz="4400" b="1" dirty="0">
              <a:solidFill>
                <a:schemeClr val="tx1"/>
              </a:solidFill>
            </a:endParaRPr>
          </a:p>
        </p:txBody>
      </p:sp>
      <p:sp>
        <p:nvSpPr>
          <p:cNvPr id="5" name="Rectangle 4"/>
          <p:cNvSpPr/>
          <p:nvPr/>
        </p:nvSpPr>
        <p:spPr>
          <a:xfrm>
            <a:off x="128238" y="2374596"/>
            <a:ext cx="37206936" cy="731520"/>
          </a:xfrm>
          <a:prstGeom prst="rect">
            <a:avLst/>
          </a:prstGeom>
          <a:solidFill>
            <a:srgbClr val="4E8F00"/>
          </a:solidFill>
          <a:ln>
            <a:solidFill>
              <a:srgbClr val="4E8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 Abstract						Literature Review						Implementation of Framework and Toolkit</a:t>
            </a:r>
          </a:p>
        </p:txBody>
      </p:sp>
      <p:sp>
        <p:nvSpPr>
          <p:cNvPr id="99" name="Text Box 37"/>
          <p:cNvSpPr txBox="1">
            <a:spLocks noChangeArrowheads="1"/>
          </p:cNvSpPr>
          <p:nvPr/>
        </p:nvSpPr>
        <p:spPr bwMode="auto">
          <a:xfrm>
            <a:off x="10794263" y="3150061"/>
            <a:ext cx="14175521" cy="6142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600" dirty="0">
                <a:solidFill>
                  <a:srgbClr val="000000"/>
                </a:solidFill>
              </a:rPr>
              <a:t>Comprehensive search through the Annette and Irwin Eskind Family Biomedical Library and Learning Center, using PubMed, CINAHL, and Google Scholar. </a:t>
            </a:r>
          </a:p>
          <a:p>
            <a:pPr marL="457200" indent="-457200">
              <a:buFont typeface="Arial"/>
              <a:buChar char="•"/>
            </a:pPr>
            <a:r>
              <a:rPr lang="en-US" sz="2600" dirty="0">
                <a:solidFill>
                  <a:srgbClr val="000000"/>
                </a:solidFill>
              </a:rPr>
              <a:t>Keywords: nursing engagement, evidence-based practice, toolkit, barriers, research, nursing.</a:t>
            </a:r>
          </a:p>
          <a:p>
            <a:pPr marL="457200" indent="-457200">
              <a:buFont typeface="Arial"/>
              <a:buChar char="•"/>
            </a:pPr>
            <a:r>
              <a:rPr lang="en-US" sz="2600" dirty="0">
                <a:solidFill>
                  <a:srgbClr val="000000"/>
                </a:solidFill>
              </a:rPr>
              <a:t>Characteristics of research active nurses included feeling empowered to make a difference, opportunity to advance professionally, and ability to see the change in the research process</a:t>
            </a:r>
          </a:p>
          <a:p>
            <a:pPr marL="457200" indent="-457200">
              <a:buFont typeface="Arial"/>
              <a:buChar char="•"/>
            </a:pPr>
            <a:r>
              <a:rPr lang="en-US" sz="2600" dirty="0">
                <a:solidFill>
                  <a:srgbClr val="000000"/>
                </a:solidFill>
              </a:rPr>
              <a:t>Barriers and perceptions were lack of time, low perception, lack of resources, lack of cooperation and support. </a:t>
            </a:r>
          </a:p>
          <a:p>
            <a:pPr marL="457200" indent="-457200">
              <a:buFont typeface="Arial"/>
              <a:buChar char="•"/>
            </a:pPr>
            <a:r>
              <a:rPr lang="en-US" sz="2600" dirty="0">
                <a:solidFill>
                  <a:srgbClr val="000000"/>
                </a:solidFill>
              </a:rPr>
              <a:t>Low satisfaction with research opportunities among nurses due to low perception and lack of time. </a:t>
            </a:r>
          </a:p>
          <a:p>
            <a:pPr marL="457200" indent="-457200">
              <a:buFont typeface="Arial"/>
              <a:buChar char="•"/>
            </a:pPr>
            <a:r>
              <a:rPr lang="en-US" sz="2600" dirty="0">
                <a:solidFill>
                  <a:srgbClr val="000000"/>
                </a:solidFill>
              </a:rPr>
              <a:t>Implementing strategies to reduce barriers increase nurses’ participation. These include training, consistent communication, integrating research activities into daily nursing care, and generating enthusiasm. </a:t>
            </a:r>
          </a:p>
          <a:p>
            <a:pPr marL="457200" indent="-457200">
              <a:buFont typeface="Arial"/>
              <a:buChar char="•"/>
            </a:pPr>
            <a:endParaRPr lang="en-US" sz="2600" dirty="0">
              <a:solidFill>
                <a:srgbClr val="000000"/>
              </a:solidFill>
            </a:endParaRPr>
          </a:p>
          <a:p>
            <a:pPr marL="457200" indent="-457200">
              <a:buFont typeface="Arial"/>
              <a:buChar char="•"/>
            </a:pPr>
            <a:endParaRPr lang="en-US" sz="2600" dirty="0">
              <a:solidFill>
                <a:srgbClr val="000000"/>
              </a:solidFill>
            </a:endParaRPr>
          </a:p>
        </p:txBody>
      </p:sp>
      <p:sp>
        <p:nvSpPr>
          <p:cNvPr id="100" name="Rectangle 99"/>
          <p:cNvSpPr/>
          <p:nvPr/>
        </p:nvSpPr>
        <p:spPr>
          <a:xfrm>
            <a:off x="168811" y="8521015"/>
            <a:ext cx="24824023" cy="718505"/>
          </a:xfrm>
          <a:prstGeom prst="rect">
            <a:avLst/>
          </a:prstGeom>
          <a:solidFill>
            <a:srgbClr val="4E8F00"/>
          </a:solidFill>
          <a:ln>
            <a:solidFill>
              <a:srgbClr val="4E8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 Evaluation and Results</a:t>
            </a:r>
          </a:p>
        </p:txBody>
      </p:sp>
      <p:cxnSp>
        <p:nvCxnSpPr>
          <p:cNvPr id="9" name="Straight Connector 8"/>
          <p:cNvCxnSpPr/>
          <p:nvPr/>
        </p:nvCxnSpPr>
        <p:spPr>
          <a:xfrm>
            <a:off x="10756925" y="3127425"/>
            <a:ext cx="14288" cy="5600882"/>
          </a:xfrm>
          <a:prstGeom prst="line">
            <a:avLst/>
          </a:prstGeom>
          <a:ln>
            <a:solidFill>
              <a:srgbClr val="4E8F00"/>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19921" y="104931"/>
            <a:ext cx="37314852" cy="20821338"/>
          </a:xfrm>
          <a:prstGeom prst="rect">
            <a:avLst/>
          </a:prstGeom>
          <a:noFill/>
          <a:ln w="254000">
            <a:solidFill>
              <a:srgbClr val="000000"/>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7" name="Picture 106" descr="A screenshot of text&#10;&#10;Description automatically generated">
            <a:hlinkClick r:id="" action="ppaction://hlinkshowjump?jump=nextslide"/>
            <a:extLst>
              <a:ext uri="{FF2B5EF4-FFF2-40B4-BE49-F238E27FC236}">
                <a16:creationId xmlns:a16="http://schemas.microsoft.com/office/drawing/2014/main" id="{0BC9F255-85C0-48DA-9F5E-5166735BDCA1}"/>
              </a:ext>
            </a:extLst>
          </p:cNvPr>
          <p:cNvPicPr>
            <a:picLocks noChangeAspect="1"/>
          </p:cNvPicPr>
          <p:nvPr/>
        </p:nvPicPr>
        <p:blipFill rotWithShape="1">
          <a:blip r:embed="rId5"/>
          <a:srcRect t="4233"/>
          <a:stretch/>
        </p:blipFill>
        <p:spPr>
          <a:xfrm>
            <a:off x="25094657" y="5805377"/>
            <a:ext cx="5878685" cy="7900453"/>
          </a:xfrm>
          <a:prstGeom prst="rect">
            <a:avLst/>
          </a:prstGeom>
        </p:spPr>
      </p:pic>
      <p:pic>
        <p:nvPicPr>
          <p:cNvPr id="110" name="Picture 109" descr="A screenshot of a cell phone&#10;&#10;Description automatically generated">
            <a:hlinkClick r:id="" action="ppaction://hlinkshowjump?jump=nextslide"/>
            <a:extLst>
              <a:ext uri="{FF2B5EF4-FFF2-40B4-BE49-F238E27FC236}">
                <a16:creationId xmlns:a16="http://schemas.microsoft.com/office/drawing/2014/main" id="{001E3632-6A8E-4C57-A6D3-64A8C570F893}"/>
              </a:ext>
            </a:extLst>
          </p:cNvPr>
          <p:cNvPicPr>
            <a:picLocks noChangeAspect="1"/>
          </p:cNvPicPr>
          <p:nvPr/>
        </p:nvPicPr>
        <p:blipFill rotWithShape="1">
          <a:blip r:embed="rId6"/>
          <a:srcRect t="6628"/>
          <a:stretch/>
        </p:blipFill>
        <p:spPr>
          <a:xfrm>
            <a:off x="25338573" y="13584030"/>
            <a:ext cx="5851496" cy="3860803"/>
          </a:xfrm>
          <a:prstGeom prst="rect">
            <a:avLst/>
          </a:prstGeom>
        </p:spPr>
      </p:pic>
      <p:pic>
        <p:nvPicPr>
          <p:cNvPr id="112" name="Picture 111" descr="A screenshot of a cell phone&#10;&#10;Description automatically generated">
            <a:hlinkClick r:id="" action="ppaction://hlinkshowjump?jump=lastslide"/>
            <a:extLst>
              <a:ext uri="{FF2B5EF4-FFF2-40B4-BE49-F238E27FC236}">
                <a16:creationId xmlns:a16="http://schemas.microsoft.com/office/drawing/2014/main" id="{A8ABA5EC-9284-4446-8C44-98E4A4E4987D}"/>
              </a:ext>
            </a:extLst>
          </p:cNvPr>
          <p:cNvPicPr>
            <a:picLocks noChangeAspect="1"/>
          </p:cNvPicPr>
          <p:nvPr/>
        </p:nvPicPr>
        <p:blipFill>
          <a:blip r:embed="rId7"/>
          <a:stretch>
            <a:fillRect/>
          </a:stretch>
        </p:blipFill>
        <p:spPr>
          <a:xfrm>
            <a:off x="31106644" y="13153025"/>
            <a:ext cx="6063083" cy="3915877"/>
          </a:xfrm>
          <a:prstGeom prst="rect">
            <a:avLst/>
          </a:prstGeom>
        </p:spPr>
      </p:pic>
      <p:pic>
        <p:nvPicPr>
          <p:cNvPr id="114" name="Picture 113" descr="A screenshot of a cell phone&#10;&#10;Description automatically generated">
            <a:hlinkClick r:id="" action="ppaction://hlinkshowjump?jump=lastslide"/>
            <a:extLst>
              <a:ext uri="{FF2B5EF4-FFF2-40B4-BE49-F238E27FC236}">
                <a16:creationId xmlns:a16="http://schemas.microsoft.com/office/drawing/2014/main" id="{4F9C167E-1780-4D8E-B4B5-A4F1EEE886E3}"/>
              </a:ext>
            </a:extLst>
          </p:cNvPr>
          <p:cNvPicPr>
            <a:picLocks noChangeAspect="1"/>
          </p:cNvPicPr>
          <p:nvPr/>
        </p:nvPicPr>
        <p:blipFill>
          <a:blip r:embed="rId8"/>
          <a:stretch>
            <a:fillRect/>
          </a:stretch>
        </p:blipFill>
        <p:spPr>
          <a:xfrm>
            <a:off x="30938253" y="6054399"/>
            <a:ext cx="6342999" cy="7103550"/>
          </a:xfrm>
          <a:prstGeom prst="rect">
            <a:avLst/>
          </a:prstGeom>
        </p:spPr>
      </p:pic>
      <p:cxnSp>
        <p:nvCxnSpPr>
          <p:cNvPr id="26" name="Straight Connector 25">
            <a:extLst>
              <a:ext uri="{FF2B5EF4-FFF2-40B4-BE49-F238E27FC236}">
                <a16:creationId xmlns:a16="http://schemas.microsoft.com/office/drawing/2014/main" id="{A0B354F9-C2C0-4927-A0C4-11B498EE2E8B}"/>
              </a:ext>
            </a:extLst>
          </p:cNvPr>
          <p:cNvCxnSpPr/>
          <p:nvPr/>
        </p:nvCxnSpPr>
        <p:spPr>
          <a:xfrm>
            <a:off x="24955525" y="3127425"/>
            <a:ext cx="14288" cy="5600882"/>
          </a:xfrm>
          <a:prstGeom prst="line">
            <a:avLst/>
          </a:prstGeom>
          <a:ln>
            <a:solidFill>
              <a:srgbClr val="4E8F00"/>
            </a:solidFill>
          </a:ln>
        </p:spPr>
        <p:style>
          <a:lnRef idx="2">
            <a:schemeClr val="accent1"/>
          </a:lnRef>
          <a:fillRef idx="0">
            <a:schemeClr val="accent1"/>
          </a:fillRef>
          <a:effectRef idx="1">
            <a:schemeClr val="accent1"/>
          </a:effectRef>
          <a:fontRef idx="minor">
            <a:schemeClr val="tx1"/>
          </a:fontRef>
        </p:style>
      </p:cxnSp>
      <p:sp>
        <p:nvSpPr>
          <p:cNvPr id="3" name="Text Box 37">
            <a:extLst>
              <a:ext uri="{FF2B5EF4-FFF2-40B4-BE49-F238E27FC236}">
                <a16:creationId xmlns:a16="http://schemas.microsoft.com/office/drawing/2014/main" id="{96F161B3-95AA-45E4-956F-449894361991}"/>
              </a:ext>
            </a:extLst>
          </p:cNvPr>
          <p:cNvSpPr txBox="1">
            <a:spLocks noChangeArrowheads="1"/>
          </p:cNvSpPr>
          <p:nvPr/>
        </p:nvSpPr>
        <p:spPr bwMode="auto">
          <a:xfrm>
            <a:off x="24969784" y="3182529"/>
            <a:ext cx="12199944" cy="2541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600" dirty="0">
                <a:solidFill>
                  <a:srgbClr val="000000"/>
                </a:solidFill>
              </a:rPr>
              <a:t>Barriers identified across literature were categorized into five themes: 1) skill and knowledge, 2. support, 3) communication, 4) time and training, and 5) perception and enthusiasm. </a:t>
            </a:r>
          </a:p>
          <a:p>
            <a:pPr marL="457200" indent="-457200">
              <a:buFont typeface="Arial"/>
              <a:buChar char="•"/>
            </a:pPr>
            <a:r>
              <a:rPr lang="en-US" sz="2600" dirty="0">
                <a:solidFill>
                  <a:srgbClr val="000000"/>
                </a:solidFill>
              </a:rPr>
              <a:t>The framework is a list of suggested guidelines and the toolkit is a template for research staff to individually populate information about a specific study. A corresponding study care plan complements the toolkit. </a:t>
            </a:r>
          </a:p>
        </p:txBody>
      </p:sp>
      <p:sp>
        <p:nvSpPr>
          <p:cNvPr id="8" name="Text Box 37">
            <a:extLst>
              <a:ext uri="{FF2B5EF4-FFF2-40B4-BE49-F238E27FC236}">
                <a16:creationId xmlns:a16="http://schemas.microsoft.com/office/drawing/2014/main" id="{C7754015-D1F0-458A-8204-9C36F518E4D3}"/>
              </a:ext>
            </a:extLst>
          </p:cNvPr>
          <p:cNvSpPr txBox="1">
            <a:spLocks noChangeArrowheads="1"/>
          </p:cNvSpPr>
          <p:nvPr/>
        </p:nvSpPr>
        <p:spPr bwMode="auto">
          <a:xfrm>
            <a:off x="270635" y="9286228"/>
            <a:ext cx="24722199" cy="414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600" dirty="0">
                <a:solidFill>
                  <a:srgbClr val="000000"/>
                </a:solidFill>
              </a:rPr>
              <a:t>The framework and toolkit were presented to the Research Staff Council and the Nursing Research and Evidence-Based Practice Committee. </a:t>
            </a:r>
          </a:p>
          <a:p>
            <a:pPr marL="457200" indent="-457200">
              <a:buFont typeface="Arial"/>
              <a:buChar char="•"/>
            </a:pPr>
            <a:r>
              <a:rPr lang="en-US" sz="2600" dirty="0">
                <a:solidFill>
                  <a:srgbClr val="000000"/>
                </a:solidFill>
              </a:rPr>
              <a:t>Presentations consisted of an overview of the literature review, a corresponding outline of the project design with framework and toolkit and concluded with a guided discussion tailored with questions specific to each group. </a:t>
            </a:r>
          </a:p>
          <a:p>
            <a:pPr marL="457200" indent="-457200">
              <a:buFont typeface="Arial"/>
              <a:buChar char="•"/>
            </a:pPr>
            <a:r>
              <a:rPr lang="en-US" sz="2600" dirty="0">
                <a:solidFill>
                  <a:srgbClr val="000000"/>
                </a:solidFill>
              </a:rPr>
              <a:t>The Research Staff Council mutually agreed they would utilize this framework and toolkit within their current practice. Some members of the council have noticed research staff have encountered issues with engaging direct care nurses. The framework and toolkit would help facilitate discussion among research staff and nursing staff. </a:t>
            </a:r>
          </a:p>
          <a:p>
            <a:pPr marL="457200" indent="-457200">
              <a:buFont typeface="Arial"/>
              <a:buChar char="•"/>
            </a:pPr>
            <a:r>
              <a:rPr lang="en-US" sz="2600" dirty="0">
                <a:solidFill>
                  <a:srgbClr val="000000"/>
                </a:solidFill>
              </a:rPr>
              <a:t>The Nursing Research and Evidence-Based Practice Committee agreed this framework and toolkit would increase research interest and participation. They recommended engaging the clinical staff leader as they work with both management and nursing staff directly. They agreed the study care plan would help work study interventions into daily nursing care and overcome lack of time. </a:t>
            </a:r>
          </a:p>
          <a:p>
            <a:pPr marL="457200" indent="-457200">
              <a:buFont typeface="Arial"/>
              <a:buChar char="•"/>
            </a:pPr>
            <a:endParaRPr lang="en-US" sz="2600" dirty="0">
              <a:solidFill>
                <a:srgbClr val="000000"/>
              </a:solidFill>
            </a:endParaRPr>
          </a:p>
        </p:txBody>
      </p:sp>
      <p:sp>
        <p:nvSpPr>
          <p:cNvPr id="10" name="Rectangle 9">
            <a:extLst>
              <a:ext uri="{FF2B5EF4-FFF2-40B4-BE49-F238E27FC236}">
                <a16:creationId xmlns:a16="http://schemas.microsoft.com/office/drawing/2014/main" id="{9FD059D8-B93B-4B8D-AC20-CB2FED686E67}"/>
              </a:ext>
            </a:extLst>
          </p:cNvPr>
          <p:cNvSpPr/>
          <p:nvPr/>
        </p:nvSpPr>
        <p:spPr>
          <a:xfrm>
            <a:off x="233751" y="13013408"/>
            <a:ext cx="24759084" cy="718505"/>
          </a:xfrm>
          <a:prstGeom prst="rect">
            <a:avLst/>
          </a:prstGeom>
          <a:solidFill>
            <a:srgbClr val="4E8F00"/>
          </a:solidFill>
          <a:ln>
            <a:solidFill>
              <a:srgbClr val="4E8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000" dirty="0"/>
              <a:t>Summary</a:t>
            </a:r>
          </a:p>
        </p:txBody>
      </p:sp>
      <p:cxnSp>
        <p:nvCxnSpPr>
          <p:cNvPr id="36" name="Straight Connector 35">
            <a:extLst>
              <a:ext uri="{FF2B5EF4-FFF2-40B4-BE49-F238E27FC236}">
                <a16:creationId xmlns:a16="http://schemas.microsoft.com/office/drawing/2014/main" id="{0750466C-1338-4A7C-A0CA-2774BB3178D5}"/>
              </a:ext>
            </a:extLst>
          </p:cNvPr>
          <p:cNvCxnSpPr>
            <a:cxnSpLocks/>
          </p:cNvCxnSpPr>
          <p:nvPr/>
        </p:nvCxnSpPr>
        <p:spPr>
          <a:xfrm flipH="1">
            <a:off x="24969784" y="9276271"/>
            <a:ext cx="11112" cy="3866183"/>
          </a:xfrm>
          <a:prstGeom prst="line">
            <a:avLst/>
          </a:prstGeom>
          <a:ln>
            <a:solidFill>
              <a:srgbClr val="4E8F00"/>
            </a:solidFill>
          </a:ln>
        </p:spPr>
        <p:style>
          <a:lnRef idx="2">
            <a:schemeClr val="accent1"/>
          </a:lnRef>
          <a:fillRef idx="0">
            <a:schemeClr val="accent1"/>
          </a:fillRef>
          <a:effectRef idx="1">
            <a:schemeClr val="accent1"/>
          </a:effectRef>
          <a:fontRef idx="minor">
            <a:schemeClr val="tx1"/>
          </a:fontRef>
        </p:style>
      </p:cxnSp>
      <p:sp>
        <p:nvSpPr>
          <p:cNvPr id="12" name="Text Box 37">
            <a:extLst>
              <a:ext uri="{FF2B5EF4-FFF2-40B4-BE49-F238E27FC236}">
                <a16:creationId xmlns:a16="http://schemas.microsoft.com/office/drawing/2014/main" id="{879F9795-FA32-4EF3-8922-5755D9084011}"/>
              </a:ext>
            </a:extLst>
          </p:cNvPr>
          <p:cNvSpPr txBox="1">
            <a:spLocks noChangeArrowheads="1"/>
          </p:cNvSpPr>
          <p:nvPr/>
        </p:nvSpPr>
        <p:spPr bwMode="auto">
          <a:xfrm>
            <a:off x="270636" y="13790774"/>
            <a:ext cx="24722199" cy="3341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indent="-457200">
              <a:buFont typeface="Arial"/>
              <a:buChar char="•"/>
            </a:pPr>
            <a:r>
              <a:rPr lang="en-US" sz="2600" dirty="0">
                <a:solidFill>
                  <a:srgbClr val="000000"/>
                </a:solidFill>
              </a:rPr>
              <a:t>Feedback from both groups was positive and encouraging for success of this framework and toolkit. </a:t>
            </a:r>
          </a:p>
          <a:p>
            <a:pPr marL="457200" indent="-457200">
              <a:buFont typeface="Arial"/>
              <a:buChar char="•"/>
            </a:pPr>
            <a:r>
              <a:rPr lang="en-US" sz="2600" dirty="0">
                <a:solidFill>
                  <a:srgbClr val="000000"/>
                </a:solidFill>
              </a:rPr>
              <a:t>Mutual agreeance among both groups on the importance of engaging nursing professionals in research by providing opportunities to participate in studies. </a:t>
            </a:r>
          </a:p>
          <a:p>
            <a:pPr marL="457200" indent="-457200">
              <a:buFont typeface="Arial"/>
              <a:buChar char="•"/>
            </a:pPr>
            <a:r>
              <a:rPr lang="en-US" sz="2600" dirty="0">
                <a:solidFill>
                  <a:srgbClr val="000000"/>
                </a:solidFill>
              </a:rPr>
              <a:t>Both groups recommended an electronic platform to house both the framework and toolkit for all participating staff to quickly and easily access.  </a:t>
            </a:r>
          </a:p>
          <a:p>
            <a:pPr marL="457200" indent="-457200">
              <a:buFont typeface="Arial"/>
              <a:buChar char="•"/>
            </a:pPr>
            <a:r>
              <a:rPr lang="en-US" sz="2600" dirty="0">
                <a:solidFill>
                  <a:srgbClr val="000000"/>
                </a:solidFill>
              </a:rPr>
              <a:t>Initial and consistent communication were key items noted by both groups to ensure buy-in from nursing personnel, especially prior to study startup. </a:t>
            </a:r>
          </a:p>
          <a:p>
            <a:pPr marL="457200" indent="-457200">
              <a:buFont typeface="Arial"/>
              <a:buChar char="•"/>
            </a:pPr>
            <a:r>
              <a:rPr lang="en-US" sz="2600" dirty="0">
                <a:solidFill>
                  <a:srgbClr val="000000"/>
                </a:solidFill>
              </a:rPr>
              <a:t>Direct care nurses completing protocol activities would need to complete human subject training and be added as key study personnel on IRB studies. Ensuring nursing staff would be amenable to completing this training during non-working hours is essential to determine for their participation. </a:t>
            </a:r>
          </a:p>
          <a:p>
            <a:pPr marL="457200" indent="-457200">
              <a:buFont typeface="Arial"/>
              <a:buChar char="•"/>
            </a:pPr>
            <a:r>
              <a:rPr lang="en-US" sz="2600" dirty="0">
                <a:solidFill>
                  <a:srgbClr val="000000"/>
                </a:solidFill>
              </a:rPr>
              <a:t>Further testing and evaluation are required in a real-time setting to decide best the effectiveness and usability of the framework and toolkit. Implementation is planned in a randomized phase III clinical trial conducted in a Burn Intensive Care Unit at Vanderbilt University Medical Center. </a:t>
            </a:r>
          </a:p>
        </p:txBody>
      </p:sp>
      <p:sp>
        <p:nvSpPr>
          <p:cNvPr id="13" name="Text Box 37">
            <a:extLst>
              <a:ext uri="{FF2B5EF4-FFF2-40B4-BE49-F238E27FC236}">
                <a16:creationId xmlns:a16="http://schemas.microsoft.com/office/drawing/2014/main" id="{51379114-6DC6-483A-9EF0-0B65ACD6EEF4}"/>
              </a:ext>
            </a:extLst>
          </p:cNvPr>
          <p:cNvSpPr txBox="1">
            <a:spLocks noChangeArrowheads="1"/>
          </p:cNvSpPr>
          <p:nvPr/>
        </p:nvSpPr>
        <p:spPr bwMode="auto">
          <a:xfrm>
            <a:off x="270634" y="17806173"/>
            <a:ext cx="37010619" cy="306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9321" tIns="69659" rIns="139321" bIns="69659">
            <a:spAutoFit/>
          </a:bodyPr>
          <a:lstStyle>
            <a:lvl1pPr defTabSz="339725" eaLnBrk="0" hangingPunct="0">
              <a:defRPr sz="300">
                <a:solidFill>
                  <a:schemeClr val="tx1"/>
                </a:solidFill>
                <a:latin typeface="Arial" charset="0"/>
                <a:ea typeface="ＭＳ Ｐゴシック" charset="0"/>
                <a:cs typeface="ＭＳ Ｐゴシック" charset="0"/>
              </a:defRPr>
            </a:lvl1pPr>
            <a:lvl2pPr marL="742950" indent="-285750" defTabSz="339725" eaLnBrk="0" hangingPunct="0">
              <a:defRPr sz="300">
                <a:solidFill>
                  <a:schemeClr val="tx1"/>
                </a:solidFill>
                <a:latin typeface="Arial" charset="0"/>
                <a:ea typeface="ＭＳ Ｐゴシック" charset="0"/>
              </a:defRPr>
            </a:lvl2pPr>
            <a:lvl3pPr marL="1143000" indent="-228600" defTabSz="339725" eaLnBrk="0" hangingPunct="0">
              <a:defRPr sz="300">
                <a:solidFill>
                  <a:schemeClr val="tx1"/>
                </a:solidFill>
                <a:latin typeface="Arial" charset="0"/>
                <a:ea typeface="ＭＳ Ｐゴシック" charset="0"/>
              </a:defRPr>
            </a:lvl3pPr>
            <a:lvl4pPr marL="1600200" indent="-228600" defTabSz="339725" eaLnBrk="0" hangingPunct="0">
              <a:defRPr sz="300">
                <a:solidFill>
                  <a:schemeClr val="tx1"/>
                </a:solidFill>
                <a:latin typeface="Arial" charset="0"/>
                <a:ea typeface="ＭＳ Ｐゴシック" charset="0"/>
              </a:defRPr>
            </a:lvl4pPr>
            <a:lvl5pPr marL="2057400" indent="-228600" defTabSz="339725" eaLnBrk="0" hangingPunct="0">
              <a:defRPr sz="3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300">
                <a:solidFill>
                  <a:schemeClr val="tx1"/>
                </a:solidFill>
                <a:latin typeface="Arial" charset="0"/>
                <a:ea typeface="ＭＳ Ｐゴシック" charset="0"/>
              </a:defRPr>
            </a:lvl9pPr>
          </a:lstStyle>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American Nurses Association. (2015).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Code of Ethics for Nurses with Interpretive Statements</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Silver Spring, Maryland: American Nurses Association. </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Berthelsen, C. B., &amp;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Holge</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-Hazelton, B. (2015).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Orthopaedic</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nurses' attitudes towards clinical nursing research - A cross-sectional survey.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International Journal of </a:t>
            </a:r>
            <a:r>
              <a:rPr lang="en-US" sz="1900" i="1" dirty="0" err="1">
                <a:effectLst/>
                <a:latin typeface="Calibri" panose="020F0502020204030204" pitchFamily="34" charset="0"/>
                <a:ea typeface="Times New Roman" panose="02020603050405020304" pitchFamily="18" charset="0"/>
                <a:cs typeface="Times New Roman" panose="02020603050405020304" pitchFamily="18" charset="0"/>
              </a:rPr>
              <a:t>Orthopaedic</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 and Trauma Nursing, 19</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(2), 74-84. doi:10.1016/j.ijotn.2014.10.004</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Hagan, J. (2018). Nurse Satisfaction With Opportunities to Engage in Research.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West J </a:t>
            </a:r>
            <a:r>
              <a:rPr lang="en-US" sz="1900" i="1" dirty="0" err="1">
                <a:effectLst/>
                <a:latin typeface="Calibri" panose="020F0502020204030204" pitchFamily="34" charset="0"/>
                <a:ea typeface="Times New Roman" panose="02020603050405020304" pitchFamily="18" charset="0"/>
                <a:cs typeface="Times New Roman" panose="02020603050405020304" pitchFamily="18" charset="0"/>
              </a:rPr>
              <a:t>Nurs</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 Res, 40</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(2), 209-221. doi:10.1177/0193945916682472</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Hagan, J., &amp; Walden, M. (2017). Development and Evaluation of the Barriers to Nurses' Participation in Research Questionnaire at a Large Academic Pediatric Hospital.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Clinical Nursing Research, 26</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(2), 157-175. doi:10.1177/1054773815609889</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Landon, L., Crane, S., Nance, S.,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Stegenga</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K.,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Cherven</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B., Perez Prado, L. N., . . .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Haase</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J. (2019). Engaging Clinical Nurses in Research: Nurses' Experiences Delivering a Communication Intervention in a Behavioral Oncology Clinical Trial.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Nursing Administration Quarterly, 43</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(2), 175-185. doi:10.1097/NAQ.0000000000000341</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Leach, M. J., &amp; Tucker, B. (2017). Current Understandings of the Research-Practice Gap From the Viewpoint of Complementary Medicine Academics: A Mixed-Method Investigation.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Explore (NY), 13</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(1), 53-61. doi:10.1016/j.explore.2016.10.005</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Nkrumah, I.,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Atuhaire</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C., Priebe, G., &amp; Cumber, S. N. (2018). Barriers for nurses' participation in and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utilisation</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of clinical research in three hospitals within the Kumasi Metropolis, Ghana. </a:t>
            </a:r>
            <a:r>
              <a:rPr lang="en-US" sz="1900" i="1" dirty="0" err="1">
                <a:effectLst/>
                <a:latin typeface="Calibri" panose="020F0502020204030204" pitchFamily="34" charset="0"/>
                <a:ea typeface="Times New Roman" panose="02020603050405020304" pitchFamily="18" charset="0"/>
                <a:cs typeface="Times New Roman" panose="02020603050405020304" pitchFamily="18" charset="0"/>
              </a:rPr>
              <a:t>PanAfrican</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 Medical Journal, 30</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24. doi:10.11604/pamj.2018.30.24.15230</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Roll, L.,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Stegenga</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K., Hendricks-Ferguson, V., Barnes, Y. J.,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Cherven</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B., Docherty, S. L., . . .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Haase</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J. E. (2013). Engaging nurses in research for a randomized clinical trial of a behavioral health intervention.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Nursing Research and Practice, 2013</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183984. doi:10.1155/2013/183984</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Scala, E., Patterson, B. J., </a:t>
            </a:r>
            <a:r>
              <a:rPr lang="en-US" sz="1900" dirty="0" err="1">
                <a:effectLst/>
                <a:latin typeface="Calibri" panose="020F0502020204030204" pitchFamily="34" charset="0"/>
                <a:ea typeface="Times New Roman" panose="02020603050405020304" pitchFamily="18" charset="0"/>
                <a:cs typeface="Times New Roman" panose="02020603050405020304" pitchFamily="18" charset="0"/>
              </a:rPr>
              <a:t>Stavarski</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D. H., &amp; Mackay, P. (2019). Engagement in Research: A Clinical Nurse Profile and Motivating Factors.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Journal for Nurses in Professional Development, 35</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(3), 137-143. doi:10.1097/NND.0000000000000538</a:t>
            </a:r>
          </a:p>
          <a:p>
            <a:pPr marL="457200" marR="0" indent="-457200">
              <a:spcBef>
                <a:spcPts val="0"/>
              </a:spcBef>
              <a:spcAft>
                <a:spcPts val="0"/>
              </a:spcAft>
              <a:buFont typeface="Arial" panose="020B0604020202020204" pitchFamily="34" charset="0"/>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Siedlecki, S. L., &amp; Albert, N. M. (2017). Research-active clinical nurses: against all odds.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J Clin </a:t>
            </a:r>
            <a:r>
              <a:rPr lang="en-US" sz="1900" i="1" dirty="0" err="1">
                <a:effectLst/>
                <a:latin typeface="Calibri" panose="020F0502020204030204" pitchFamily="34" charset="0"/>
                <a:ea typeface="Times New Roman" panose="02020603050405020304" pitchFamily="18" charset="0"/>
                <a:cs typeface="Times New Roman" panose="02020603050405020304" pitchFamily="18" charset="0"/>
              </a:rPr>
              <a:t>Nurs</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 26</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(5-6), 766-773. doi:10.1111/jocn.13523</a:t>
            </a:r>
            <a:endParaRPr lang="en-US" sz="19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5" name="Rectangle 14">
            <a:extLst>
              <a:ext uri="{FF2B5EF4-FFF2-40B4-BE49-F238E27FC236}">
                <a16:creationId xmlns:a16="http://schemas.microsoft.com/office/drawing/2014/main" id="{CDEC5172-36BA-4218-BFFB-AD6B979AC4A0}"/>
              </a:ext>
            </a:extLst>
          </p:cNvPr>
          <p:cNvSpPr/>
          <p:nvPr/>
        </p:nvSpPr>
        <p:spPr>
          <a:xfrm>
            <a:off x="252192" y="17119773"/>
            <a:ext cx="37073316" cy="661000"/>
          </a:xfrm>
          <a:prstGeom prst="rect">
            <a:avLst/>
          </a:prstGeom>
          <a:solidFill>
            <a:srgbClr val="4E8F00"/>
          </a:solidFill>
          <a:ln>
            <a:solidFill>
              <a:srgbClr val="4E8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4400" dirty="0"/>
              <a:t>References</a:t>
            </a:r>
            <a:endParaRPr lang="en-US" sz="5000" dirty="0"/>
          </a:p>
        </p:txBody>
      </p:sp>
      <p:cxnSp>
        <p:nvCxnSpPr>
          <p:cNvPr id="44" name="Straight Connector 43">
            <a:extLst>
              <a:ext uri="{FF2B5EF4-FFF2-40B4-BE49-F238E27FC236}">
                <a16:creationId xmlns:a16="http://schemas.microsoft.com/office/drawing/2014/main" id="{7DF7A8D9-4C96-4DB9-8E70-70E583F6FDC6}"/>
              </a:ext>
            </a:extLst>
          </p:cNvPr>
          <p:cNvCxnSpPr>
            <a:cxnSpLocks/>
          </p:cNvCxnSpPr>
          <p:nvPr/>
        </p:nvCxnSpPr>
        <p:spPr>
          <a:xfrm flipH="1">
            <a:off x="24969784" y="13757073"/>
            <a:ext cx="11112" cy="3866183"/>
          </a:xfrm>
          <a:prstGeom prst="line">
            <a:avLst/>
          </a:prstGeom>
          <a:ln>
            <a:solidFill>
              <a:srgbClr val="4E8F00"/>
            </a:solidFill>
          </a:ln>
        </p:spPr>
        <p:style>
          <a:lnRef idx="2">
            <a:schemeClr val="accent1"/>
          </a:lnRef>
          <a:fillRef idx="0">
            <a:schemeClr val="accent1"/>
          </a:fillRef>
          <a:effectRef idx="1">
            <a:schemeClr val="accent1"/>
          </a:effectRef>
          <a:fontRef idx="minor">
            <a:schemeClr val="tx1"/>
          </a:fontRef>
        </p:style>
      </p:cxnSp>
      <p:pic>
        <p:nvPicPr>
          <p:cNvPr id="14" name="Audio 13">
            <a:hlinkClick r:id="" action="ppaction://media"/>
            <a:extLst>
              <a:ext uri="{FF2B5EF4-FFF2-40B4-BE49-F238E27FC236}">
                <a16:creationId xmlns:a16="http://schemas.microsoft.com/office/drawing/2014/main" id="{68F32E7E-F6B5-45AD-94C1-2D03BF4CB56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991800" y="19596100"/>
            <a:ext cx="1319213" cy="1319213"/>
          </a:xfrm>
          <a:prstGeom prst="rect">
            <a:avLst/>
          </a:prstGeom>
        </p:spPr>
      </p:pic>
      <p:pic>
        <p:nvPicPr>
          <p:cNvPr id="24" name="Picture 23">
            <a:extLst>
              <a:ext uri="{FF2B5EF4-FFF2-40B4-BE49-F238E27FC236}">
                <a16:creationId xmlns:a16="http://schemas.microsoft.com/office/drawing/2014/main" id="{A1D60FEB-F8CA-4C08-BE31-6CA071BB2D40}"/>
              </a:ext>
            </a:extLst>
          </p:cNvPr>
          <p:cNvPicPr>
            <a:picLocks noChangeAspect="1"/>
          </p:cNvPicPr>
          <p:nvPr/>
        </p:nvPicPr>
        <p:blipFill>
          <a:blip r:embed="rId10"/>
          <a:stretch>
            <a:fillRect/>
          </a:stretch>
        </p:blipFill>
        <p:spPr>
          <a:xfrm>
            <a:off x="32308800" y="347457"/>
            <a:ext cx="4664097" cy="1795989"/>
          </a:xfrm>
          <a:prstGeom prst="rect">
            <a:avLst/>
          </a:prstGeom>
        </p:spPr>
      </p:pic>
    </p:spTree>
    <p:extLst>
      <p:ext uri="{BB962C8B-B14F-4D97-AF65-F5344CB8AC3E}">
        <p14:creationId xmlns:p14="http://schemas.microsoft.com/office/powerpoint/2010/main" val="1663431078"/>
      </p:ext>
    </p:extLst>
  </p:cSld>
  <p:clrMapOvr>
    <a:masterClrMapping/>
  </p:clrMapOvr>
  <mc:AlternateContent xmlns:mc="http://schemas.openxmlformats.org/markup-compatibility/2006" xmlns:p14="http://schemas.microsoft.com/office/powerpoint/2010/main">
    <mc:Choice Requires="p14">
      <p:transition spd="slow" p14:dur="2000" advClick="0" advTm="253548"/>
    </mc:Choice>
    <mc:Fallback xmlns="">
      <p:transition spd="slow" advClick="0" advTm="253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9697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732</TotalTime>
  <Words>1175</Words>
  <Application>Microsoft Office PowerPoint</Application>
  <PresentationFormat>Custom</PresentationFormat>
  <Paragraphs>40</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ePB employee</dc:creator>
  <cp:lastModifiedBy>Khalid, Nadia</cp:lastModifiedBy>
  <cp:revision>99</cp:revision>
  <dcterms:created xsi:type="dcterms:W3CDTF">2017-08-28T19:07:22Z</dcterms:created>
  <dcterms:modified xsi:type="dcterms:W3CDTF">2020-10-27T12:12:16Z</dcterms:modified>
</cp:coreProperties>
</file>