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43891200" cy="43891200"/>
  <p:notesSz cx="6858000" cy="9144000"/>
  <p:defaultTextStyle>
    <a:defPPr>
      <a:defRPr lang="en-US"/>
    </a:defPPr>
    <a:lvl1pPr marL="0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1pPr>
    <a:lvl2pPr marL="1711643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2pPr>
    <a:lvl3pPr marL="3423286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3pPr>
    <a:lvl4pPr marL="5134927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4pPr>
    <a:lvl5pPr marL="6846570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5pPr>
    <a:lvl6pPr marL="8558213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6pPr>
    <a:lvl7pPr marL="10269856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7pPr>
    <a:lvl8pPr marL="11981499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8pPr>
    <a:lvl9pPr marL="13693141" algn="l" defTabSz="3423286" rtl="0" eaLnBrk="1" latinLnBrk="0" hangingPunct="1">
      <a:defRPr sz="67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9216" userDrawn="1">
          <p15:clr>
            <a:srgbClr val="A4A3A4"/>
          </p15:clr>
        </p15:guide>
        <p15:guide id="4" pos="18432" userDrawn="1">
          <p15:clr>
            <a:srgbClr val="A4A3A4"/>
          </p15:clr>
        </p15:guide>
        <p15:guide id="5" orient="horz" pos="120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12" autoAdjust="0"/>
    <p:restoredTop sz="94660"/>
  </p:normalViewPr>
  <p:slideViewPr>
    <p:cSldViewPr snapToGrid="0" showGuides="1">
      <p:cViewPr varScale="1">
        <p:scale>
          <a:sx n="18" d="100"/>
          <a:sy n="18" d="100"/>
        </p:scale>
        <p:origin x="2808" y="108"/>
      </p:cViewPr>
      <p:guideLst>
        <p:guide orient="horz" pos="13824"/>
        <p:guide pos="9216"/>
        <p:guide pos="18432"/>
        <p:guide orient="horz" pos="120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3-4D1A-BB76-35104CABBA6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3-4D1A-BB76-35104CABBA6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1C23-4D1A-BB76-35104CABBA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7255272"/>
        <c:axId val="327261152"/>
      </c:barChart>
      <c:catAx>
        <c:axId val="327255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261152"/>
        <c:crosses val="autoZero"/>
        <c:auto val="1"/>
        <c:lblAlgn val="ctr"/>
        <c:lblOffset val="100"/>
        <c:noMultiLvlLbl val="0"/>
      </c:catAx>
      <c:valAx>
        <c:axId val="327261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255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90-4E40-9222-12567CF3AE8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790-4E40-9222-12567CF3AE8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90-4E40-9222-12567CF3AE8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790-4E40-9222-12567CF3AE88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790-4E40-9222-12567CF3AE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7183123"/>
            <a:ext cx="37307520" cy="1528064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23053043"/>
            <a:ext cx="32918400" cy="10596877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95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2336800"/>
            <a:ext cx="946404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2336800"/>
            <a:ext cx="2784348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2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45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10942333"/>
            <a:ext cx="37856160" cy="18257517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9372573"/>
            <a:ext cx="37856160" cy="9601197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42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11684000"/>
            <a:ext cx="1865376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11684000"/>
            <a:ext cx="1865376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4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336810"/>
            <a:ext cx="3785616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10759443"/>
            <a:ext cx="18568032" cy="5273037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6032480"/>
            <a:ext cx="18568032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10759443"/>
            <a:ext cx="18659477" cy="5273037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6032480"/>
            <a:ext cx="18659477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53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38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84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926080"/>
            <a:ext cx="14156054" cy="1024128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6319530"/>
            <a:ext cx="22219920" cy="311912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13167360"/>
            <a:ext cx="14156054" cy="24394163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07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926080"/>
            <a:ext cx="14156054" cy="1024128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6319530"/>
            <a:ext cx="22219920" cy="311912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13167360"/>
            <a:ext cx="14156054" cy="24394163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3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2336810"/>
            <a:ext cx="3785616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11684000"/>
            <a:ext cx="3785616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40680650"/>
            <a:ext cx="987552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7D8B2-68CC-4C23-835D-3CA966D1D851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40680650"/>
            <a:ext cx="1481328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40680650"/>
            <a:ext cx="987552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ACBE4-295B-4FC7-8FAB-011C0A34E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8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42871"/>
            <a:ext cx="43891200" cy="228684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sz="100" b="1" dirty="0">
              <a:solidFill>
                <a:srgbClr val="FFFFFF"/>
              </a:solidFill>
            </a:endParaRPr>
          </a:p>
          <a:p>
            <a:pPr eaLnBrk="1" hangingPunct="1"/>
            <a:endParaRPr lang="en-US" sz="300" dirty="0">
              <a:solidFill>
                <a:srgbClr val="FFCC66"/>
              </a:solidFill>
              <a:latin typeface="Arial Black" pitchFamily="34" charset="0"/>
            </a:endParaRPr>
          </a:p>
          <a:p>
            <a:pPr algn="ctr" eaLnBrk="1" hangingPunct="1"/>
            <a:r>
              <a:rPr lang="en-US" sz="7200" dirty="0">
                <a:solidFill>
                  <a:srgbClr val="FFFFFF"/>
                </a:solidFill>
                <a:latin typeface="Arial Black" pitchFamily="34" charset="0"/>
              </a:rPr>
              <a:t>TITLE GOES HERE TITLE GOES HERE TITLE GOES</a:t>
            </a:r>
            <a:br>
              <a:rPr lang="en-US" sz="1050" dirty="0">
                <a:solidFill>
                  <a:srgbClr val="FFFFFF"/>
                </a:solidFill>
                <a:latin typeface="Arial Black" pitchFamily="34" charset="0"/>
              </a:rPr>
            </a:br>
            <a:endParaRPr lang="en-US" sz="1050" dirty="0">
              <a:solidFill>
                <a:srgbClr val="FFFFFF"/>
              </a:solidFill>
              <a:latin typeface="Arial Black" pitchFamily="34" charset="0"/>
            </a:endParaRPr>
          </a:p>
          <a:p>
            <a:pPr algn="ctr" eaLnBrk="1" hangingPunct="1"/>
            <a:endParaRPr lang="en-US" sz="1050" dirty="0">
              <a:solidFill>
                <a:srgbClr val="FFFFFF"/>
              </a:solidFill>
              <a:latin typeface="Arial Black" pitchFamily="34" charset="0"/>
            </a:endParaRPr>
          </a:p>
          <a:p>
            <a:pPr algn="ctr" eaLnBrk="1" hangingPunct="1"/>
            <a:br>
              <a:rPr lang="en-US" sz="1050" dirty="0">
                <a:solidFill>
                  <a:srgbClr val="FFFFFF"/>
                </a:solidFill>
                <a:latin typeface="Arial Black" pitchFamily="34" charset="0"/>
              </a:rPr>
            </a:br>
            <a:r>
              <a:rPr lang="en-US" sz="1000" dirty="0">
                <a:solidFill>
                  <a:srgbClr val="FFFFFF"/>
                </a:solidFill>
                <a:latin typeface="Arial Black" pitchFamily="34" charset="0"/>
              </a:rPr>
              <a:t> 	         </a:t>
            </a:r>
            <a:r>
              <a:rPr lang="en-US" sz="2000" dirty="0">
                <a:solidFill>
                  <a:srgbClr val="FFFFFF"/>
                </a:solidFill>
                <a:latin typeface="Arial Black" pitchFamily="34" charset="0"/>
              </a:rPr>
              <a:t>All authors go here, with full names and degree/professional designations</a:t>
            </a:r>
            <a:br>
              <a:rPr lang="en-US" sz="1000" dirty="0">
                <a:solidFill>
                  <a:srgbClr val="FFFFFF"/>
                </a:solidFill>
                <a:latin typeface="Arial Black" pitchFamily="34" charset="0"/>
              </a:rPr>
            </a:br>
            <a:endParaRPr lang="en-US" sz="11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9"/>
          <p:cNvSpPr txBox="1">
            <a:spLocks noChangeArrowheads="1"/>
          </p:cNvSpPr>
          <p:nvPr/>
        </p:nvSpPr>
        <p:spPr bwMode="auto">
          <a:xfrm>
            <a:off x="269682" y="2227075"/>
            <a:ext cx="13865418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8" name="TextBox 20"/>
          <p:cNvSpPr txBox="1">
            <a:spLocks noChangeArrowheads="1"/>
          </p:cNvSpPr>
          <p:nvPr/>
        </p:nvSpPr>
        <p:spPr bwMode="auto">
          <a:xfrm>
            <a:off x="14935201" y="26424757"/>
            <a:ext cx="14020798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9" name="TextBox 17"/>
          <p:cNvSpPr txBox="1">
            <a:spLocks noChangeArrowheads="1"/>
          </p:cNvSpPr>
          <p:nvPr/>
        </p:nvSpPr>
        <p:spPr bwMode="auto">
          <a:xfrm>
            <a:off x="14935201" y="2227073"/>
            <a:ext cx="14020799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TABLES/FIGURES</a:t>
            </a:r>
          </a:p>
        </p:txBody>
      </p:sp>
      <p:sp>
        <p:nvSpPr>
          <p:cNvPr id="10" name="TextBox 21"/>
          <p:cNvSpPr txBox="1">
            <a:spLocks noChangeArrowheads="1"/>
          </p:cNvSpPr>
          <p:nvPr/>
        </p:nvSpPr>
        <p:spPr bwMode="auto">
          <a:xfrm>
            <a:off x="269682" y="22411449"/>
            <a:ext cx="13865419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METHODS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42866241"/>
            <a:ext cx="43891200" cy="1024959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sz="100" b="1" dirty="0">
              <a:solidFill>
                <a:srgbClr val="FFFFFF"/>
              </a:solidFill>
            </a:endParaRPr>
          </a:p>
          <a:p>
            <a:pPr eaLnBrk="1" hangingPunct="1"/>
            <a:endParaRPr lang="en-US" sz="300" dirty="0">
              <a:solidFill>
                <a:srgbClr val="FFCC66"/>
              </a:solidFill>
              <a:latin typeface="Arial Black" pitchFamily="34" charset="0"/>
            </a:endParaRPr>
          </a:p>
          <a:p>
            <a:pPr eaLnBrk="1" hangingPunct="1"/>
            <a:endParaRPr lang="en-US" sz="1050" dirty="0">
              <a:solidFill>
                <a:srgbClr val="FFFFFF"/>
              </a:solidFill>
              <a:latin typeface="Arial Black" pitchFamily="34" charset="0"/>
            </a:endParaRPr>
          </a:p>
          <a:p>
            <a:pPr eaLnBrk="1" hangingPunct="1"/>
            <a:endParaRPr lang="en-US" sz="1050" dirty="0">
              <a:solidFill>
                <a:srgbClr val="FFFFFF"/>
              </a:solidFill>
              <a:latin typeface="Arial Black" pitchFamily="34" charset="0"/>
            </a:endParaRPr>
          </a:p>
          <a:p>
            <a:pPr eaLnBrk="1" hangingPunct="1"/>
            <a:endParaRPr lang="en-US" sz="1050" dirty="0">
              <a:solidFill>
                <a:srgbClr val="FFFFFF"/>
              </a:solidFill>
              <a:latin typeface="Arial Black" pitchFamily="34" charset="0"/>
            </a:endParaRPr>
          </a:p>
          <a:p>
            <a:pPr eaLnBrk="1" hangingPunct="1"/>
            <a:br>
              <a:rPr lang="en-US" sz="1000" dirty="0">
                <a:solidFill>
                  <a:srgbClr val="FFFFFF"/>
                </a:solidFill>
                <a:latin typeface="Arial Black" pitchFamily="34" charset="0"/>
              </a:rPr>
            </a:br>
            <a:endParaRPr lang="en-US" sz="11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21"/>
          <p:cNvSpPr txBox="1">
            <a:spLocks noChangeArrowheads="1"/>
          </p:cNvSpPr>
          <p:nvPr/>
        </p:nvSpPr>
        <p:spPr bwMode="auto">
          <a:xfrm>
            <a:off x="29756100" y="2197667"/>
            <a:ext cx="13793452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CONCLUSIONS</a:t>
            </a:r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79298" y="3253083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Body text goes here</a:t>
            </a:r>
          </a:p>
        </p:txBody>
      </p:sp>
      <p:sp>
        <p:nvSpPr>
          <p:cNvPr id="20" name="TextBox 21"/>
          <p:cNvSpPr txBox="1">
            <a:spLocks noChangeArrowheads="1"/>
          </p:cNvSpPr>
          <p:nvPr/>
        </p:nvSpPr>
        <p:spPr bwMode="auto">
          <a:xfrm>
            <a:off x="29908501" y="31137992"/>
            <a:ext cx="13641051" cy="647932"/>
          </a:xfrm>
          <a:prstGeom prst="rect">
            <a:avLst/>
          </a:prstGeom>
          <a:solidFill>
            <a:srgbClr val="A087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85" tIns="76993" rIns="153985" bIns="76993">
            <a:spAutoFit/>
          </a:bodyPr>
          <a:lstStyle>
            <a:lvl1pPr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895350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895350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>
                <a:solidFill>
                  <a:schemeClr val="tx1"/>
                </a:solidFill>
              </a:rPr>
              <a:t>REFERENCES</a:t>
            </a:r>
          </a:p>
        </p:txBody>
      </p:sp>
      <p:graphicFrame>
        <p:nvGraphicFramePr>
          <p:cNvPr id="23" name="Chart 22"/>
          <p:cNvGraphicFramePr/>
          <p:nvPr>
            <p:extLst>
              <p:ext uri="{D42A27DB-BD31-4B8C-83A1-F6EECF244321}">
                <p14:modId xmlns:p14="http://schemas.microsoft.com/office/powerpoint/2010/main" val="3417391072"/>
              </p:ext>
            </p:extLst>
          </p:nvPr>
        </p:nvGraphicFramePr>
        <p:xfrm>
          <a:off x="15808648" y="4470181"/>
          <a:ext cx="12273903" cy="9750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Chart 26"/>
          <p:cNvGraphicFramePr/>
          <p:nvPr>
            <p:extLst>
              <p:ext uri="{D42A27DB-BD31-4B8C-83A1-F6EECF244321}">
                <p14:modId xmlns:p14="http://schemas.microsoft.com/office/powerpoint/2010/main" val="2677684028"/>
              </p:ext>
            </p:extLst>
          </p:nvPr>
        </p:nvGraphicFramePr>
        <p:xfrm>
          <a:off x="15951200" y="16205200"/>
          <a:ext cx="12115800" cy="9344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Text Box 38"/>
          <p:cNvSpPr txBox="1">
            <a:spLocks noChangeArrowheads="1"/>
          </p:cNvSpPr>
          <p:nvPr/>
        </p:nvSpPr>
        <p:spPr bwMode="auto">
          <a:xfrm>
            <a:off x="579297" y="23255608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Body text goes here</a:t>
            </a:r>
          </a:p>
        </p:txBody>
      </p:sp>
      <p:sp>
        <p:nvSpPr>
          <p:cNvPr id="29" name="Text Box 38"/>
          <p:cNvSpPr txBox="1">
            <a:spLocks noChangeArrowheads="1"/>
          </p:cNvSpPr>
          <p:nvPr/>
        </p:nvSpPr>
        <p:spPr bwMode="auto">
          <a:xfrm>
            <a:off x="29908501" y="32143954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Body text goes here</a:t>
            </a: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29883601" y="3092497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Body text goes here</a:t>
            </a:r>
          </a:p>
        </p:txBody>
      </p:sp>
      <p:sp>
        <p:nvSpPr>
          <p:cNvPr id="31" name="Text Box 38"/>
          <p:cNvSpPr txBox="1">
            <a:spLocks noChangeArrowheads="1"/>
          </p:cNvSpPr>
          <p:nvPr/>
        </p:nvSpPr>
        <p:spPr bwMode="auto">
          <a:xfrm>
            <a:off x="15169816" y="27294208"/>
            <a:ext cx="11417971" cy="58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3963" tIns="76981" rIns="153963" bIns="76981">
            <a:spAutoFit/>
          </a:bodyPr>
          <a:lstStyle>
            <a:lvl1pPr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marL="11430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marL="16002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marL="2057400" indent="-228600" defTabSz="2147888" eaLnBrk="0" hangingPunct="0"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2147888" eaLnBrk="0" fontAlgn="base" hangingPunct="0">
              <a:spcBef>
                <a:spcPct val="0"/>
              </a:spcBef>
              <a:spcAft>
                <a:spcPct val="0"/>
              </a:spcAft>
              <a:defRPr sz="10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Body text goes here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63F788A-14EF-4F00-AEA2-A9B0518E26AC}"/>
              </a:ext>
            </a:extLst>
          </p:cNvPr>
          <p:cNvGrpSpPr/>
          <p:nvPr/>
        </p:nvGrpSpPr>
        <p:grpSpPr>
          <a:xfrm>
            <a:off x="0" y="160641"/>
            <a:ext cx="5726537" cy="1884469"/>
            <a:chOff x="732320" y="119358"/>
            <a:chExt cx="5726537" cy="1884469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0774F78F-E7EF-4A83-B800-811B3D2B7ED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4295" y="812429"/>
              <a:ext cx="4765591" cy="1191398"/>
            </a:xfrm>
            <a:prstGeom prst="rect">
              <a:avLst/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0415E17-5AD3-42A9-A4EB-2513F4E0D8A7}"/>
                </a:ext>
              </a:extLst>
            </p:cNvPr>
            <p:cNvSpPr txBox="1"/>
            <p:nvPr/>
          </p:nvSpPr>
          <p:spPr>
            <a:xfrm>
              <a:off x="732320" y="119358"/>
              <a:ext cx="572653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Trebuchet MS" panose="020B0603020202020204" pitchFamily="34" charset="0"/>
                </a:rPr>
                <a:t>VanderbiltNursing.com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F04A400-A696-45E4-843B-F97E9E9EAEA2}"/>
              </a:ext>
            </a:extLst>
          </p:cNvPr>
          <p:cNvGrpSpPr/>
          <p:nvPr/>
        </p:nvGrpSpPr>
        <p:grpSpPr>
          <a:xfrm>
            <a:off x="39954128" y="42871"/>
            <a:ext cx="3585899" cy="2152300"/>
            <a:chOff x="30030057" y="3367314"/>
            <a:chExt cx="5123543" cy="3075213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B4DE22C-88A3-4BC2-96AE-99B562E872AA}"/>
                </a:ext>
              </a:extLst>
            </p:cNvPr>
            <p:cNvSpPr/>
            <p:nvPr/>
          </p:nvSpPr>
          <p:spPr>
            <a:xfrm>
              <a:off x="30030057" y="3367314"/>
              <a:ext cx="5123543" cy="3033486"/>
            </a:xfrm>
            <a:custGeom>
              <a:avLst/>
              <a:gdLst>
                <a:gd name="connsiteX0" fmla="*/ 101600 w 5123543"/>
                <a:gd name="connsiteY0" fmla="*/ 29029 h 3033486"/>
                <a:gd name="connsiteX1" fmla="*/ 870857 w 5123543"/>
                <a:gd name="connsiteY1" fmla="*/ 1494972 h 3033486"/>
                <a:gd name="connsiteX2" fmla="*/ 0 w 5123543"/>
                <a:gd name="connsiteY2" fmla="*/ 3033486 h 3033486"/>
                <a:gd name="connsiteX3" fmla="*/ 5123543 w 5123543"/>
                <a:gd name="connsiteY3" fmla="*/ 3018972 h 3033486"/>
                <a:gd name="connsiteX4" fmla="*/ 5123543 w 5123543"/>
                <a:gd name="connsiteY4" fmla="*/ 0 h 3033486"/>
                <a:gd name="connsiteX5" fmla="*/ 101600 w 5123543"/>
                <a:gd name="connsiteY5" fmla="*/ 29029 h 3033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123543" h="3033486">
                  <a:moveTo>
                    <a:pt x="101600" y="29029"/>
                  </a:moveTo>
                  <a:lnTo>
                    <a:pt x="870857" y="1494972"/>
                  </a:lnTo>
                  <a:lnTo>
                    <a:pt x="0" y="3033486"/>
                  </a:lnTo>
                  <a:lnTo>
                    <a:pt x="5123543" y="3018972"/>
                  </a:lnTo>
                  <a:lnTo>
                    <a:pt x="5123543" y="0"/>
                  </a:lnTo>
                  <a:lnTo>
                    <a:pt x="101600" y="2902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Picture 31" descr="A close up of a sign&#10;&#10;Description generated with very high confidence">
              <a:extLst>
                <a:ext uri="{FF2B5EF4-FFF2-40B4-BE49-F238E27FC236}">
                  <a16:creationId xmlns:a16="http://schemas.microsoft.com/office/drawing/2014/main" id="{C81FA033-A391-429C-B0A2-AA3D8456D0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EFC"/>
                </a:clrFrom>
                <a:clrTo>
                  <a:srgbClr val="FF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18750" y="3385671"/>
              <a:ext cx="4901184" cy="30568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77939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1419</TotalTime>
  <Words>62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Times New Roman</vt:lpstr>
      <vt:lpstr>Trebuchet MS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Clendening, Jill M</dc:creator>
  <cp:lastModifiedBy>Khalid, Nadia</cp:lastModifiedBy>
  <cp:revision>15</cp:revision>
  <dcterms:created xsi:type="dcterms:W3CDTF">2015-04-27T18:34:34Z</dcterms:created>
  <dcterms:modified xsi:type="dcterms:W3CDTF">2020-08-24T17:07:32Z</dcterms:modified>
</cp:coreProperties>
</file>