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AB4C"/>
    <a:srgbClr val="993D1B"/>
    <a:srgbClr val="006682"/>
    <a:srgbClr val="FF6A13"/>
    <a:srgbClr val="0072CE"/>
    <a:srgbClr val="4698CB"/>
    <a:srgbClr val="ED8B00"/>
    <a:srgbClr val="E7E7E7"/>
    <a:srgbClr val="702082"/>
    <a:srgbClr val="B88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4"/>
    <p:restoredTop sz="86544"/>
  </p:normalViewPr>
  <p:slideViewPr>
    <p:cSldViewPr snapToGrid="0" snapToObjects="1">
      <p:cViewPr varScale="1">
        <p:scale>
          <a:sx n="74" d="100"/>
          <a:sy n="74" d="100"/>
        </p:scale>
        <p:origin x="979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4921C-7C5A-5648-93EA-A4C0CCF98FB4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A9067-11DD-5A4F-B238-F8A71B27D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37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A9067-11DD-5A4F-B238-F8A71B27D6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6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6F261-78A7-2F44-BA5D-FFB11B532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CE50D-1CE5-8546-9E03-009698C2A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244F8-047E-9948-BDB9-E3140359F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CDC48-CE49-DA42-B529-C65AC6A42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CF1-D5E2-8F49-A312-8AD58C06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2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2DE7-51D4-BF4B-A5EA-20E219149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1C674-30FF-3A4C-A6BC-03E671D4B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B6DF0-BB8A-FC44-BD70-3546C0467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26827-82F1-D745-9CEC-CC8B669E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85D95-A68D-944D-8AB2-E56C67019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26231A-2074-4242-86AF-2512CE78B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F71739-5110-5947-A1F0-CC586B7BF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13D3D-9337-C040-A970-61EC5CDE6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26FF3-38D5-BB42-980B-BC7857F71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232DC-FC90-3741-8AE7-9D538861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7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DD14-B8E7-4849-A3F3-EA9386DB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F4AF1-7CA2-574C-8636-127912020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B803-00C0-934B-A8CE-5C7186371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2A43C-39D6-F548-AEDB-7065A5459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504F5-7461-4E4E-9081-FAFBE800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8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43E1-707B-A84B-BE71-83CFE303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C57CA-46AB-6F41-AF77-36029EAEF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F0496-FAF4-4746-8838-3311E34C5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943C6-0009-644E-81C9-29960E4F3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E1272-4F8A-1F4A-85D9-74568D27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93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327BF-CC1D-A54B-9187-24FDEC8A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E51B3-8C25-C043-B75B-BB3491E67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78C56-A0E7-C847-B764-E551AF058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8ADEE-6953-7E45-98AA-68F03E566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CD8E5-42D4-7F4D-8233-A456556D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24271-DD3D-8343-8E9E-28E781EF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8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FA417-3442-D441-A1D9-55869B111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C2333-E081-C744-A1D4-A14098DB0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BA90C-AB76-E84E-897D-B1B41235B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8240D-7F90-7D43-87E7-2FCDA1447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DDF5B-007C-0349-92AE-2EBCE74AC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9DC9E4-CD46-EF49-B6DD-E01430442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EB0AD9-A48D-EC4D-8D8F-331EE7141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A932CB-C327-B845-9E49-2302B06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5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A255F-83BD-2943-BA8E-8F44DF84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00AA7C-0F98-AE4C-864D-D308730A2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E35A7-44FE-9448-9023-CA46B50C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EFF5D-4EE7-A746-9112-A1EB85057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7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E262F4-DEB3-0846-8F3F-8F9D0C4D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169C8A-26DF-7046-9B2C-DEAC951B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1544-EF6B-6D47-BFB4-B50E360A2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48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83141-48AA-FA46-802D-7214EDFA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58160-2F65-8E4B-B7FF-1873F03F7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1124F-9A5E-2542-86A8-2489FC864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6FA64-E8F3-BD41-BF43-0CB458B50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4278E-7DB1-6441-AB51-EEF0D93E6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25FC6-0BD0-8346-94AB-867BABC0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0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26E5-BCBA-9241-A293-AB5436F7F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1258B-51EA-5148-9878-7B1C7D2E7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3A1CE-B3E3-A848-8F82-E65A6C5F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9C62-EAF5-7B41-9372-9C3F105E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329FF-0663-7A42-950E-13E46F3A6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1AAFF-12AD-2A49-B152-0F6ADAD8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11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C87BA3-E5FC-C34F-A415-01C8854F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20E88-2C8D-2A46-BD66-DF8351E74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1DB9C-BED5-EE4A-B5EA-DD503B3CF3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96EDC-A58B-B04D-8B99-D6209D8EC26E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E1C95-AA45-834C-A434-700FA5427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ECFAC-B46F-C14A-A4EF-2ACE86071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9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>
            <a:extLst>
              <a:ext uri="{FF2B5EF4-FFF2-40B4-BE49-F238E27FC236}">
                <a16:creationId xmlns:a16="http://schemas.microsoft.com/office/drawing/2014/main" id="{490132D1-4961-8E4D-9C91-7C756F857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102540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Text Box 122">
            <a:extLst>
              <a:ext uri="{FF2B5EF4-FFF2-40B4-BE49-F238E27FC236}">
                <a16:creationId xmlns:a16="http://schemas.microsoft.com/office/drawing/2014/main" id="{3F3A7AA7-03A4-A74A-A3E3-EA7D531DF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687"/>
            <a:ext cx="1219200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2880" tIns="182880" rIns="182880" bIns="182880">
            <a:spAutoFit/>
          </a:bodyPr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 Improvement to Increase CHG wipe application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81C05A-4199-BE4F-9B5D-0B5F94D0F9EA}"/>
              </a:ext>
            </a:extLst>
          </p:cNvPr>
          <p:cNvSpPr txBox="1"/>
          <p:nvPr/>
        </p:nvSpPr>
        <p:spPr>
          <a:xfrm>
            <a:off x="0" y="594519"/>
            <a:ext cx="121104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Roderic Armstrong, MSN, MMHC, RN, CPN, Amanda Smith, BSN, RN, CPHON, Valerie Herndon, BSN, RN, Deanna Norman-Bryant, BSN, RN, CPHON, 	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Laura Parks, BSN, RN, Patricia Throop, RN, BSN, CPHQ,  Vicki Jones, MSN, RN, NE-BC</a:t>
            </a:r>
          </a:p>
        </p:txBody>
      </p:sp>
      <p:sp>
        <p:nvSpPr>
          <p:cNvPr id="34" name="Text Box 182">
            <a:extLst>
              <a:ext uri="{FF2B5EF4-FFF2-40B4-BE49-F238E27FC236}">
                <a16:creationId xmlns:a16="http://schemas.microsoft.com/office/drawing/2014/main" id="{4FFBB1BB-349E-A94E-9D01-E7FAA4959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1746" y="967607"/>
            <a:ext cx="2929487" cy="4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D8AB4C"/>
                </a:solidFill>
                <a:latin typeface="Myriad Pro Black" panose="020B0503030403020204" pitchFamily="34" charset="0"/>
              </a:rPr>
              <a:t>PURPOSE</a:t>
            </a:r>
          </a:p>
        </p:txBody>
      </p:sp>
      <p:sp>
        <p:nvSpPr>
          <p:cNvPr id="35" name="Text Box 129">
            <a:extLst>
              <a:ext uri="{FF2B5EF4-FFF2-40B4-BE49-F238E27FC236}">
                <a16:creationId xmlns:a16="http://schemas.microsoft.com/office/drawing/2014/main" id="{B17C13C4-293E-2E47-B7BC-9E6D1E0D1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0" y="1316888"/>
            <a:ext cx="2929488" cy="83215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lIns="228600" tIns="228600" rIns="228600" bIns="228600"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To increase CHG wipe application and documentation compliance to &gt;90%.</a:t>
            </a:r>
          </a:p>
        </p:txBody>
      </p:sp>
      <p:sp>
        <p:nvSpPr>
          <p:cNvPr id="36" name="Text Box 182">
            <a:extLst>
              <a:ext uri="{FF2B5EF4-FFF2-40B4-BE49-F238E27FC236}">
                <a16:creationId xmlns:a16="http://schemas.microsoft.com/office/drawing/2014/main" id="{8B3D68BE-1627-604B-B962-031066A7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671" y="932137"/>
            <a:ext cx="3102075" cy="4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D8AB4C"/>
                </a:solidFill>
                <a:latin typeface="Myriad Pro Black" panose="020B0503030403020204" pitchFamily="34" charset="0"/>
              </a:rPr>
              <a:t>METHODS</a:t>
            </a:r>
          </a:p>
        </p:txBody>
      </p:sp>
      <p:sp>
        <p:nvSpPr>
          <p:cNvPr id="37" name="Text Box 129">
            <a:extLst>
              <a:ext uri="{FF2B5EF4-FFF2-40B4-BE49-F238E27FC236}">
                <a16:creationId xmlns:a16="http://schemas.microsoft.com/office/drawing/2014/main" id="{277E2025-9B13-C24B-BCF9-EECE0C4AB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637" y="1331950"/>
            <a:ext cx="2902892" cy="532409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lIns="228600" tIns="228600" rIns="228600" bIns="228600"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The following interventions were identified at a unit board meeting and  implemented in the Pediatric Hematology Oncology and Stem Cell Transplant Unit:</a:t>
            </a:r>
          </a:p>
          <a:p>
            <a:pPr eaLnBrk="1" hangingPunct="1">
              <a:defRPr/>
            </a:pP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defRPr/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Delineation of responsible role to complete CHG wipe application and escalation strategies in the event of delay or refusal.</a:t>
            </a:r>
          </a:p>
          <a:p>
            <a:pPr eaLnBrk="1" hangingPunct="1">
              <a:defRPr/>
            </a:pP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defRPr/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Development of Quality Calendar to provide a visual display of daily patient care needs to increase compliance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Selection of reward from treasure chest for non-compliant patients</a:t>
            </a:r>
          </a:p>
          <a:p>
            <a:pPr eaLnBrk="1" hangingPunct="1">
              <a:defRPr/>
            </a:pP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defRPr/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Re-education initiative aligning CHG wipe application rationale with desired quality outcomes and patient safety</a:t>
            </a:r>
          </a:p>
          <a:p>
            <a:pPr eaLnBrk="1" hangingPunct="1">
              <a:defRPr/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Documentation focus</a:t>
            </a:r>
          </a:p>
          <a:p>
            <a:pPr eaLnBrk="1" hangingPunct="1">
              <a:defRPr/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Product availability</a:t>
            </a:r>
          </a:p>
          <a:p>
            <a:pPr eaLnBrk="1" hangingPunct="1">
              <a:defRPr/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Steps to document CHG wipe contraindication </a:t>
            </a:r>
          </a:p>
          <a:p>
            <a:pPr eaLnBrk="1" hangingPunct="1">
              <a:defRPr/>
            </a:pP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defRPr/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Daily audits reviewing compliance for 3-month period:</a:t>
            </a:r>
          </a:p>
          <a:p>
            <a:pPr eaLnBrk="1" hangingPunct="1">
              <a:defRPr/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Staff touch points in event of non-compliant documentation to assess challenges</a:t>
            </a:r>
          </a:p>
          <a:p>
            <a:pPr eaLnBrk="1" hangingPunct="1">
              <a:defRPr/>
            </a:pP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defRPr/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Creation of standardized documentation space in e-Star</a:t>
            </a:r>
          </a:p>
          <a:p>
            <a:pPr eaLnBrk="1" hangingPunct="1">
              <a:defRPr/>
            </a:pP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defRPr/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CHG application gel transitioned to CHG impregnated wipes</a:t>
            </a:r>
          </a:p>
        </p:txBody>
      </p:sp>
      <p:sp>
        <p:nvSpPr>
          <p:cNvPr id="38" name="Text Box 182">
            <a:extLst>
              <a:ext uri="{FF2B5EF4-FFF2-40B4-BE49-F238E27FC236}">
                <a16:creationId xmlns:a16="http://schemas.microsoft.com/office/drawing/2014/main" id="{AFA4BB79-CABB-5143-8CB4-C0CEC5647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567" y="909166"/>
            <a:ext cx="3102075" cy="4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D8AB4C"/>
                </a:solidFill>
                <a:latin typeface="Myriad Pro Black" panose="020B0503030403020204" pitchFamily="34" charset="0"/>
              </a:rPr>
              <a:t>RESULTS</a:t>
            </a:r>
          </a:p>
        </p:txBody>
      </p:sp>
      <p:sp>
        <p:nvSpPr>
          <p:cNvPr id="39" name="Text Box 129">
            <a:extLst>
              <a:ext uri="{FF2B5EF4-FFF2-40B4-BE49-F238E27FC236}">
                <a16:creationId xmlns:a16="http://schemas.microsoft.com/office/drawing/2014/main" id="{E0BD493A-176F-4E46-93DC-B3524D2B7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8408" y="1394738"/>
            <a:ext cx="3102076" cy="1938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lIns="228600" tIns="228600" rIns="228600" bIns="228600"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sz="1200" dirty="0"/>
          </a:p>
        </p:txBody>
      </p:sp>
      <p:sp>
        <p:nvSpPr>
          <p:cNvPr id="40" name="Text Box 182">
            <a:extLst>
              <a:ext uri="{FF2B5EF4-FFF2-40B4-BE49-F238E27FC236}">
                <a16:creationId xmlns:a16="http://schemas.microsoft.com/office/drawing/2014/main" id="{A5CF51CA-255D-7340-9B92-6D96B1458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4300" y="2043259"/>
            <a:ext cx="2929487" cy="4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D8AB4C"/>
                </a:solidFill>
                <a:latin typeface="Myriad Pro Black" panose="020B0503030403020204" pitchFamily="34" charset="0"/>
              </a:rPr>
              <a:t>BACKGROUND</a:t>
            </a:r>
          </a:p>
        </p:txBody>
      </p:sp>
      <p:sp>
        <p:nvSpPr>
          <p:cNvPr id="41" name="Text Box 129">
            <a:extLst>
              <a:ext uri="{FF2B5EF4-FFF2-40B4-BE49-F238E27FC236}">
                <a16:creationId xmlns:a16="http://schemas.microsoft.com/office/drawing/2014/main" id="{E360FD72-47F0-3E4B-A495-FC3A19292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0" y="2432663"/>
            <a:ext cx="2929487" cy="422337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lIns="228600" tIns="228600" rIns="228600" bIns="228600"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31 bed Hematology Oncology &amp; Stem Cell Transplant unit with </a:t>
            </a:r>
            <a:r>
              <a:rPr lang="en-US" sz="1000" i="1" dirty="0">
                <a:latin typeface="Helvetica" panose="020B0604020202020204" pitchFamily="34" charset="0"/>
                <a:cs typeface="Helvetica" panose="020B0604020202020204" pitchFamily="34" charset="0"/>
              </a:rPr>
              <a:t>Central Line Associated Blood Steam Infection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(CLABSI) SIR centerline of 1.717 compared to comparison group benchmark of 2.325.</a:t>
            </a:r>
          </a:p>
          <a:p>
            <a:pPr>
              <a:spcAft>
                <a:spcPts val="1200"/>
              </a:spcAft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Chemotherapeutic drugs, radiation therapy, and stem cell transplants predispose patients to acquiring CLABSIs due in part to immune system suppression, which increases healthcare cost, length of stay and morbidity. </a:t>
            </a:r>
          </a:p>
          <a:p>
            <a:pPr>
              <a:spcAft>
                <a:spcPts val="1200"/>
              </a:spcAft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Chlorohexidine (CHG) bathing is among national recommendations  to decrease CLABSI rates.</a:t>
            </a:r>
          </a:p>
          <a:p>
            <a:pPr>
              <a:spcAft>
                <a:spcPts val="1200"/>
              </a:spcAft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There are inconsistent practices regarding the application and documentation of CHG wipes.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ambiguity </a:t>
            </a:r>
            <a:r>
              <a:rPr lang="en-US" sz="1000">
                <a:latin typeface="Helvetica" panose="020B0604020202020204" pitchFamily="34" charset="0"/>
                <a:cs typeface="Helvetica" panose="020B0604020202020204" pitchFamily="34" charset="0"/>
              </a:rPr>
              <a:t>regarding application process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and steps to navigate non-compliance</a:t>
            </a:r>
          </a:p>
        </p:txBody>
      </p:sp>
      <p:sp>
        <p:nvSpPr>
          <p:cNvPr id="42" name="Text Box 182">
            <a:extLst>
              <a:ext uri="{FF2B5EF4-FFF2-40B4-BE49-F238E27FC236}">
                <a16:creationId xmlns:a16="http://schemas.microsoft.com/office/drawing/2014/main" id="{2E6C56CB-D5F0-794B-836C-E4AE51D01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420" y="4738952"/>
            <a:ext cx="3102075" cy="4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D8AB4C"/>
                </a:solidFill>
                <a:latin typeface="Myriad Pro Black" panose="020B0503030403020204" pitchFamily="34" charset="0"/>
              </a:rPr>
              <a:t>CONCLUSIONS</a:t>
            </a:r>
          </a:p>
        </p:txBody>
      </p:sp>
      <p:sp>
        <p:nvSpPr>
          <p:cNvPr id="43" name="Text Box 129">
            <a:extLst>
              <a:ext uri="{FF2B5EF4-FFF2-40B4-BE49-F238E27FC236}">
                <a16:creationId xmlns:a16="http://schemas.microsoft.com/office/drawing/2014/main" id="{3A2D1D3F-F0C4-D944-847A-720360F97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963" y="5115993"/>
            <a:ext cx="4823207" cy="164389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lIns="228600" tIns="228600" rIns="228600" bIns="228600"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Staff and leadership's  interventions and educational materials serve as a model to increase CHG wipe application compliance among pediatric oncology and stem cell transplant patients at other institutions.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Consistent communication of outcomes and discussion of barriers is imperative to the success of any process change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Family engagement is a hallmark to the success of CHG wipe compliance and mitigation of CLABSIs.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B5CF52-F6C7-4452-AFCE-D5CCA1D29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40513" cy="457817"/>
          </a:xfrm>
          <a:prstGeom prst="rect">
            <a:avLst/>
          </a:prstGeom>
        </p:spPr>
      </p:pic>
      <p:sp>
        <p:nvSpPr>
          <p:cNvPr id="21" name="Text Box 182">
            <a:extLst>
              <a:ext uri="{FF2B5EF4-FFF2-40B4-BE49-F238E27FC236}">
                <a16:creationId xmlns:a16="http://schemas.microsoft.com/office/drawing/2014/main" id="{A4102B19-2A17-4527-846A-1341F01E3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7746" y="920060"/>
            <a:ext cx="2571064" cy="4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D8AB4C"/>
                </a:solidFill>
                <a:latin typeface="Myriad Pro Black" panose="020B0503030403020204" pitchFamily="34" charset="0"/>
              </a:rPr>
              <a:t>MATERIALS/TOOLS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FCCBE-4F21-49C7-9067-2914A3303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1" y="1329594"/>
            <a:ext cx="2211550" cy="1419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01C0BC-A53B-43BB-A6D1-38FB590D38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8437" y="2748646"/>
            <a:ext cx="2375585" cy="2089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0BB24-CBC1-4697-B832-413D3743A9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8821" y="1282368"/>
            <a:ext cx="3481663" cy="1733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E8DAD1-6668-438C-85A1-00A04BB2F6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7138" y="3033196"/>
            <a:ext cx="3443994" cy="1822094"/>
          </a:xfrm>
          <a:prstGeom prst="rect">
            <a:avLst/>
          </a:prstGeom>
        </p:spPr>
      </p:pic>
      <p:sp>
        <p:nvSpPr>
          <p:cNvPr id="32" name="Text Box 182">
            <a:extLst>
              <a:ext uri="{FF2B5EF4-FFF2-40B4-BE49-F238E27FC236}">
                <a16:creationId xmlns:a16="http://schemas.microsoft.com/office/drawing/2014/main" id="{FE946618-499C-494E-A857-21A10060F83D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6852346" y="5286375"/>
            <a:ext cx="40728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dirty="0">
              <a:solidFill>
                <a:srgbClr val="D8AB4C"/>
              </a:solidFill>
              <a:latin typeface="Myriad Pro Black" panose="020B0503030403020204" pitchFamily="34" charset="0"/>
            </a:endParaRPr>
          </a:p>
          <a:p>
            <a:pPr eaLnBrk="1" hangingPunct="1"/>
            <a:endParaRPr lang="en-US" altLang="en-US" sz="1600" dirty="0">
              <a:solidFill>
                <a:srgbClr val="D8AB4C"/>
              </a:solidFill>
              <a:latin typeface="Myriad Pro Black" panose="020B050303040302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1336C1AF-14ED-42F6-90C1-9DAB49989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09135">
            <a:off x="11255837" y="3853656"/>
            <a:ext cx="215873" cy="27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3FB652-C98E-4292-816D-93DE418EB3C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79307" y="3184287"/>
            <a:ext cx="1973095" cy="244713"/>
          </a:xfrm>
          <a:prstGeom prst="rect">
            <a:avLst/>
          </a:prstGeom>
        </p:spPr>
      </p:pic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17BB28A2-440C-490A-91A0-CB9BFB7DB4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51648" y="5948834"/>
            <a:ext cx="878479" cy="878479"/>
          </a:xfrm>
          <a:prstGeom prst="rect">
            <a:avLst/>
          </a:prstGeom>
        </p:spPr>
      </p:pic>
      <p:pic>
        <p:nvPicPr>
          <p:cNvPr id="51" name="Audio 50">
            <a:hlinkClick r:id="" action="ppaction://media"/>
            <a:extLst>
              <a:ext uri="{FF2B5EF4-FFF2-40B4-BE49-F238E27FC236}">
                <a16:creationId xmlns:a16="http://schemas.microsoft.com/office/drawing/2014/main" id="{208464AA-78C6-4DA0-9420-1D59036F8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4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699"/>
    </mc:Choice>
    <mc:Fallback>
      <p:transition spd="slow" advTm="343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2824</TotalTime>
  <Words>380</Words>
  <Application>Microsoft Office PowerPoint</Application>
  <PresentationFormat>Widescreen</PresentationFormat>
  <Paragraphs>37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</vt:lpstr>
      <vt:lpstr>Myriad Pro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Armstrong, Roderic L</cp:lastModifiedBy>
  <cp:revision>88</cp:revision>
  <dcterms:created xsi:type="dcterms:W3CDTF">2019-03-29T03:34:12Z</dcterms:created>
  <dcterms:modified xsi:type="dcterms:W3CDTF">2020-10-23T18:13:18Z</dcterms:modified>
</cp:coreProperties>
</file>