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6" r:id="rId2"/>
  </p:sldIdLst>
  <p:sldSz cx="384048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8064" userDrawn="1">
          <p15:clr>
            <a:srgbClr val="A4A3A4"/>
          </p15:clr>
        </p15:guide>
        <p15:guide id="4" pos="16128" userDrawn="1">
          <p15:clr>
            <a:srgbClr val="A4A3A4"/>
          </p15:clr>
        </p15:guide>
        <p15:guide id="5" orient="horz" pos="90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2" autoAdjust="0"/>
    <p:restoredTop sz="94660"/>
  </p:normalViewPr>
  <p:slideViewPr>
    <p:cSldViewPr snapToGrid="0" showGuides="1">
      <p:cViewPr>
        <p:scale>
          <a:sx n="48" d="100"/>
          <a:sy n="48" d="100"/>
        </p:scale>
        <p:origin x="-1932" y="-3204"/>
      </p:cViewPr>
      <p:guideLst>
        <p:guide orient="horz" pos="10368"/>
        <p:guide pos="8064"/>
        <p:guide pos="16128"/>
        <p:guide orient="horz" pos="90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9B95-9071-479B-8590-9E7CB16D5FAA}"/>
              </a:ext>
            </a:extLst>
          </p:cNvPr>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a:extLst>
              <a:ext uri="{FF2B5EF4-FFF2-40B4-BE49-F238E27FC236}">
                <a16:creationId xmlns:a16="http://schemas.microsoft.com/office/drawing/2014/main" id="{FE69CCB3-5067-4C01-B6F6-FCEF7BF8E5AF}"/>
              </a:ext>
            </a:extLst>
          </p:cNvPr>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a:extLst>
              <a:ext uri="{FF2B5EF4-FFF2-40B4-BE49-F238E27FC236}">
                <a16:creationId xmlns:a16="http://schemas.microsoft.com/office/drawing/2014/main" id="{4D76AD48-9935-44A3-B1B0-341B9A0F34F9}"/>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63020697-8C89-43B2-B24B-8AE3630D1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8563-8771-45F8-9480-E77C55FC908C}"/>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398646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5AF8-ABB9-4FE8-BD3F-A916778492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275B46-472C-4622-9B53-FA1216152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D5CC4-244E-46FC-BC4E-403566431283}"/>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B78D4AD7-BBC5-4087-8AB2-9C391F09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9BCCF-FDDB-409F-93E3-34BE276CD9A8}"/>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367258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32B52-A11E-46D3-8E4F-0C336F26F75B}"/>
              </a:ext>
            </a:extLst>
          </p:cNvPr>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37DA4-4C78-4C11-958D-C78ABFFBF543}"/>
              </a:ext>
            </a:extLst>
          </p:cNvPr>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30CBB-6A7F-44C3-B476-81DD534F7FBA}"/>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FD21540B-5479-41FF-8D75-3FF179B78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8A26D-C8F9-408B-87E6-870490F612BE}"/>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8160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80AC-9322-4E68-B82B-5584E6010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E436E-D001-443B-A12F-CC122F8F3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F74BC-F84C-49BF-A2FB-975A9023FB2E}"/>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E9F30719-5854-446E-B400-394BB1391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94BD2-7834-426A-A2A6-C6EE7A16F44F}"/>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108638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D11E-5F9A-433D-B807-BE36A83168EE}"/>
              </a:ext>
            </a:extLst>
          </p:cNvPr>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a:extLst>
              <a:ext uri="{FF2B5EF4-FFF2-40B4-BE49-F238E27FC236}">
                <a16:creationId xmlns:a16="http://schemas.microsoft.com/office/drawing/2014/main" id="{F2A99EE5-E35F-47C3-81EF-F16674891A5B}"/>
              </a:ext>
            </a:extLst>
          </p:cNvPr>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148C2-53B1-4FA9-9E00-C4110363F1A8}"/>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93A7FBCE-D110-4C43-A05E-2A096D1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EC68C-C8CF-4978-8C7D-6A71D27A7016}"/>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274660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E123-5E9B-42DE-BF0A-E3F60832D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A9CEAE-BAED-4BFA-A5F7-5F4D0C01FA26}"/>
              </a:ext>
            </a:extLst>
          </p:cNvPr>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A8CF2-B408-4165-AA52-E95A7BC2AD8E}"/>
              </a:ext>
            </a:extLst>
          </p:cNvPr>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5AE08-D217-4F9E-AAB4-2139257C10D9}"/>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6" name="Footer Placeholder 5">
            <a:extLst>
              <a:ext uri="{FF2B5EF4-FFF2-40B4-BE49-F238E27FC236}">
                <a16:creationId xmlns:a16="http://schemas.microsoft.com/office/drawing/2014/main" id="{3BD00312-B0D4-444D-AA5F-323A57D37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823D2-4397-475B-A51B-3F8D7C280200}"/>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292094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B8D2-8E62-4A15-9D59-9D34EBB16E2B}"/>
              </a:ext>
            </a:extLst>
          </p:cNvPr>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4CFEA1-A763-401E-A74C-C520AF7998EC}"/>
              </a:ext>
            </a:extLst>
          </p:cNvPr>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a:extLst>
              <a:ext uri="{FF2B5EF4-FFF2-40B4-BE49-F238E27FC236}">
                <a16:creationId xmlns:a16="http://schemas.microsoft.com/office/drawing/2014/main" id="{2017247D-19F4-4C9F-8CE8-DA1B25515A6F}"/>
              </a:ext>
            </a:extLst>
          </p:cNvPr>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3F7EE-B673-44CB-8458-050EDDC2861C}"/>
              </a:ext>
            </a:extLst>
          </p:cNvPr>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a:extLst>
              <a:ext uri="{FF2B5EF4-FFF2-40B4-BE49-F238E27FC236}">
                <a16:creationId xmlns:a16="http://schemas.microsoft.com/office/drawing/2014/main" id="{20D00AA2-0C28-4679-BC33-B79D2D403F22}"/>
              </a:ext>
            </a:extLst>
          </p:cNvPr>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B65D6-C2C9-4C68-ACEE-EB519BCA6712}"/>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8" name="Footer Placeholder 7">
            <a:extLst>
              <a:ext uri="{FF2B5EF4-FFF2-40B4-BE49-F238E27FC236}">
                <a16:creationId xmlns:a16="http://schemas.microsoft.com/office/drawing/2014/main" id="{23816CFB-E8BF-4117-ABD5-6B424C51A0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FAC60A-6714-40A7-AC9B-68233D67E902}"/>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185426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6EF9-B049-41BE-B6BB-DB3B9AAAF5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3F3E36-0DB9-4E95-AF15-7841120016B6}"/>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4" name="Footer Placeholder 3">
            <a:extLst>
              <a:ext uri="{FF2B5EF4-FFF2-40B4-BE49-F238E27FC236}">
                <a16:creationId xmlns:a16="http://schemas.microsoft.com/office/drawing/2014/main" id="{5083371F-ACF4-4430-B3F2-94F7CF9179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91B27-DD12-4376-83C0-1DC4E4DACA5F}"/>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409388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EA5899-6567-4318-BE2B-8083F736AA55}"/>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3" name="Footer Placeholder 2">
            <a:extLst>
              <a:ext uri="{FF2B5EF4-FFF2-40B4-BE49-F238E27FC236}">
                <a16:creationId xmlns:a16="http://schemas.microsoft.com/office/drawing/2014/main" id="{CFC07634-FF2B-42C8-A09B-DFEB2B5AD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27DDFF-C619-430E-AFA5-A3CEE538B8B4}"/>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400309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BFB3-C8BC-4285-BF95-D90EA9E5DE69}"/>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a:extLst>
              <a:ext uri="{FF2B5EF4-FFF2-40B4-BE49-F238E27FC236}">
                <a16:creationId xmlns:a16="http://schemas.microsoft.com/office/drawing/2014/main" id="{58C2A0E6-97B0-4EF2-8611-FE01F8449CDE}"/>
              </a:ext>
            </a:extLst>
          </p:cNvPr>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C3CA2-E18F-4B22-9ED0-A74B1CF4D46E}"/>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A176F75C-005D-4C64-BEB8-FDEBF7B0C6B3}"/>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6" name="Footer Placeholder 5">
            <a:extLst>
              <a:ext uri="{FF2B5EF4-FFF2-40B4-BE49-F238E27FC236}">
                <a16:creationId xmlns:a16="http://schemas.microsoft.com/office/drawing/2014/main" id="{32DC1DBE-F61D-4339-A612-08EC3130E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EFE48-9F6D-42BA-8A25-1760874149B4}"/>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64726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03D5-FCEB-40A9-92C0-903926983F83}"/>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a:extLst>
              <a:ext uri="{FF2B5EF4-FFF2-40B4-BE49-F238E27FC236}">
                <a16:creationId xmlns:a16="http://schemas.microsoft.com/office/drawing/2014/main" id="{B3F25AF8-32AF-4407-801C-B1A2153892CF}"/>
              </a:ext>
            </a:extLst>
          </p:cNvPr>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a:extLst>
              <a:ext uri="{FF2B5EF4-FFF2-40B4-BE49-F238E27FC236}">
                <a16:creationId xmlns:a16="http://schemas.microsoft.com/office/drawing/2014/main" id="{8D3D23E6-2F08-4440-A072-F1E6F4C62C04}"/>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E861EC92-3E1D-4E96-9EE8-1A9ED0B0FA78}"/>
              </a:ext>
            </a:extLst>
          </p:cNvPr>
          <p:cNvSpPr>
            <a:spLocks noGrp="1"/>
          </p:cNvSpPr>
          <p:nvPr>
            <p:ph type="dt" sz="half" idx="10"/>
          </p:nvPr>
        </p:nvSpPr>
        <p:spPr/>
        <p:txBody>
          <a:bodyPr/>
          <a:lstStyle/>
          <a:p>
            <a:fld id="{EBE7D8B2-68CC-4C23-835D-3CA966D1D851}" type="datetimeFigureOut">
              <a:rPr lang="en-US" smtClean="0"/>
              <a:t>10/21/2020</a:t>
            </a:fld>
            <a:endParaRPr lang="en-US"/>
          </a:p>
        </p:txBody>
      </p:sp>
      <p:sp>
        <p:nvSpPr>
          <p:cNvPr id="6" name="Footer Placeholder 5">
            <a:extLst>
              <a:ext uri="{FF2B5EF4-FFF2-40B4-BE49-F238E27FC236}">
                <a16:creationId xmlns:a16="http://schemas.microsoft.com/office/drawing/2014/main" id="{E73DCC1F-CC09-4A13-96C9-E1CB2FA21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FBAD8-3363-4986-A0DE-BD9A0EC9C26A}"/>
              </a:ext>
            </a:extLst>
          </p:cNvPr>
          <p:cNvSpPr>
            <a:spLocks noGrp="1"/>
          </p:cNvSpPr>
          <p:nvPr>
            <p:ph type="sldNum" sz="quarter" idx="12"/>
          </p:nvPr>
        </p:nvSpPr>
        <p:spPr/>
        <p:txBody>
          <a:bodyPr/>
          <a:lstStyle/>
          <a:p>
            <a:fld id="{F6FACBE4-295B-4FC7-8FAB-011C0A34ED09}" type="slidenum">
              <a:rPr lang="en-US" smtClean="0"/>
              <a:t>‹#›</a:t>
            </a:fld>
            <a:endParaRPr lang="en-US"/>
          </a:p>
        </p:txBody>
      </p:sp>
    </p:spTree>
    <p:extLst>
      <p:ext uri="{BB962C8B-B14F-4D97-AF65-F5344CB8AC3E}">
        <p14:creationId xmlns:p14="http://schemas.microsoft.com/office/powerpoint/2010/main" val="298847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C2F9E-353C-44E2-9A00-513D041A8CB3}"/>
              </a:ext>
            </a:extLst>
          </p:cNvPr>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940D6-23D3-43AD-8FF5-68235DE2B1ED}"/>
              </a:ext>
            </a:extLst>
          </p:cNvPr>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F70B2-E2E3-4366-B3F3-C335231CAE19}"/>
              </a:ext>
            </a:extLst>
          </p:cNvPr>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EBE7D8B2-68CC-4C23-835D-3CA966D1D851}" type="datetimeFigureOut">
              <a:rPr lang="en-US" smtClean="0"/>
              <a:t>10/21/2020</a:t>
            </a:fld>
            <a:endParaRPr lang="en-US"/>
          </a:p>
        </p:txBody>
      </p:sp>
      <p:sp>
        <p:nvSpPr>
          <p:cNvPr id="5" name="Footer Placeholder 4">
            <a:extLst>
              <a:ext uri="{FF2B5EF4-FFF2-40B4-BE49-F238E27FC236}">
                <a16:creationId xmlns:a16="http://schemas.microsoft.com/office/drawing/2014/main" id="{F851970D-6B83-43A2-B3A7-094457AAAEDF}"/>
              </a:ext>
            </a:extLst>
          </p:cNvPr>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1F9E79-8109-4E57-9223-494BBEBAA498}"/>
              </a:ext>
            </a:extLst>
          </p:cNvPr>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F6FACBE4-295B-4FC7-8FAB-011C0A34ED09}" type="slidenum">
              <a:rPr lang="en-US" smtClean="0"/>
              <a:t>‹#›</a:t>
            </a:fld>
            <a:endParaRPr lang="en-US"/>
          </a:p>
        </p:txBody>
      </p:sp>
    </p:spTree>
    <p:extLst>
      <p:ext uri="{BB962C8B-B14F-4D97-AF65-F5344CB8AC3E}">
        <p14:creationId xmlns:p14="http://schemas.microsoft.com/office/powerpoint/2010/main" val="11420411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doi.org/10.1002/jhm.2403" TargetMode="External"/><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 y="42869"/>
            <a:ext cx="38404799" cy="2917784"/>
          </a:xfrm>
          <a:prstGeom prst="rect">
            <a:avLst/>
          </a:prstGeom>
          <a:solidFill>
            <a:schemeClr val="accent5"/>
          </a:solidFill>
          <a:ln w="9525">
            <a:noFill/>
            <a:miter lim="800000"/>
            <a:headEnd/>
            <a:tailEnd/>
          </a:ln>
        </p:spPr>
        <p:txBody>
          <a:bodyPr wrap="square" lIns="153985" tIns="76993" rIns="153985" bIns="76993">
            <a:spAutoFit/>
          </a:bodyPr>
          <a:lstStyle>
            <a:lvl1pPr defTabSz="895350" eaLnBrk="0" hangingPunct="0">
              <a:defRPr sz="10400">
                <a:solidFill>
                  <a:schemeClr val="tx2"/>
                </a:solidFill>
                <a:latin typeface="Arial" pitchFamily="34" charset="0"/>
                <a:ea typeface="ＭＳ Ｐゴシック" pitchFamily="34" charset="-128"/>
              </a:defRPr>
            </a:lvl1pPr>
            <a:lvl2pPr marL="742950" indent="-285750" defTabSz="895350" eaLnBrk="0" hangingPunct="0">
              <a:defRPr sz="10400">
                <a:solidFill>
                  <a:schemeClr val="tx2"/>
                </a:solidFill>
                <a:latin typeface="Arial" pitchFamily="34" charset="0"/>
                <a:ea typeface="ＭＳ Ｐゴシック" pitchFamily="34" charset="-128"/>
              </a:defRPr>
            </a:lvl2pPr>
            <a:lvl3pPr marL="1143000" indent="-228600" defTabSz="895350" eaLnBrk="0" hangingPunct="0">
              <a:defRPr sz="10400">
                <a:solidFill>
                  <a:schemeClr val="tx2"/>
                </a:solidFill>
                <a:latin typeface="Arial" pitchFamily="34" charset="0"/>
                <a:ea typeface="ＭＳ Ｐゴシック" pitchFamily="34" charset="-128"/>
              </a:defRPr>
            </a:lvl3pPr>
            <a:lvl4pPr marL="1600200" indent="-228600" defTabSz="895350" eaLnBrk="0" hangingPunct="0">
              <a:defRPr sz="10400">
                <a:solidFill>
                  <a:schemeClr val="tx2"/>
                </a:solidFill>
                <a:latin typeface="Arial" pitchFamily="34" charset="0"/>
                <a:ea typeface="ＭＳ Ｐゴシック" pitchFamily="34" charset="-128"/>
              </a:defRPr>
            </a:lvl4pPr>
            <a:lvl5pPr marL="2057400" indent="-228600" defTabSz="895350" eaLnBrk="0" hangingPunct="0">
              <a:defRPr sz="10400">
                <a:solidFill>
                  <a:schemeClr val="tx2"/>
                </a:solidFill>
                <a:latin typeface="Arial" pitchFamily="34" charset="0"/>
                <a:ea typeface="ＭＳ Ｐゴシック" pitchFamily="34" charset="-128"/>
              </a:defRPr>
            </a:lvl5pPr>
            <a:lvl6pPr marL="25146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6pPr>
            <a:lvl7pPr marL="29718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7pPr>
            <a:lvl8pPr marL="34290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8pPr>
            <a:lvl9pPr marL="38862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9pPr>
          </a:lstStyle>
          <a:p>
            <a:pPr algn="ctr" eaLnBrk="1" hangingPunct="1"/>
            <a:r>
              <a:rPr lang="en-US" sz="8000" dirty="0">
                <a:solidFill>
                  <a:schemeClr val="accent1">
                    <a:lumMod val="50000"/>
                  </a:schemeClr>
                </a:solidFill>
                <a:latin typeface="+mj-lt"/>
              </a:rPr>
              <a:t>Improving Patient and Family Centered Care with Transparency</a:t>
            </a:r>
            <a:r>
              <a:rPr lang="en-US" dirty="0">
                <a:solidFill>
                  <a:schemeClr val="accent1">
                    <a:lumMod val="50000"/>
                  </a:schemeClr>
                </a:solidFill>
              </a:rPr>
              <a:t> </a:t>
            </a:r>
            <a:br>
              <a:rPr lang="en-US" sz="1200" dirty="0">
                <a:solidFill>
                  <a:srgbClr val="FFFFFF"/>
                </a:solidFill>
                <a:latin typeface="Arial Black" pitchFamily="34" charset="0"/>
              </a:rPr>
            </a:br>
            <a:r>
              <a:rPr lang="en-US" sz="5400" dirty="0">
                <a:solidFill>
                  <a:srgbClr val="FFFFFF"/>
                </a:solidFill>
                <a:latin typeface="+mj-lt"/>
              </a:rPr>
              <a:t>Kayln Wolfe, MSN, CPNP-PC, CCRN, LeighAnn Chadwell MSN, RN, NE-BC</a:t>
            </a:r>
            <a:br>
              <a:rPr lang="en-US" sz="3200" dirty="0">
                <a:solidFill>
                  <a:srgbClr val="FFFFFF"/>
                </a:solidFill>
                <a:latin typeface="Arial Black" pitchFamily="34" charset="0"/>
              </a:rPr>
            </a:br>
            <a:br>
              <a:rPr lang="en-US" sz="1050" dirty="0">
                <a:solidFill>
                  <a:srgbClr val="FFFFFF"/>
                </a:solidFill>
                <a:latin typeface="Arial Black" pitchFamily="34" charset="0"/>
              </a:rPr>
            </a:br>
            <a:endParaRPr lang="en-US" sz="1100" dirty="0">
              <a:solidFill>
                <a:srgbClr val="FFFFFF"/>
              </a:solidFill>
              <a:latin typeface="Times New Roman" pitchFamily="18" charset="0"/>
              <a:cs typeface="Times New Roman" pitchFamily="18" charset="0"/>
            </a:endParaRPr>
          </a:p>
        </p:txBody>
      </p:sp>
      <p:sp>
        <p:nvSpPr>
          <p:cNvPr id="7" name="TextBox 19"/>
          <p:cNvSpPr txBox="1">
            <a:spLocks noChangeArrowheads="1"/>
          </p:cNvSpPr>
          <p:nvPr/>
        </p:nvSpPr>
        <p:spPr bwMode="auto">
          <a:xfrm>
            <a:off x="164473" y="2680739"/>
            <a:ext cx="12472653" cy="651593"/>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BACKGROUND</a:t>
            </a:r>
          </a:p>
        </p:txBody>
      </p:sp>
      <p:sp>
        <p:nvSpPr>
          <p:cNvPr id="8" name="TextBox 20"/>
          <p:cNvSpPr txBox="1">
            <a:spLocks noChangeArrowheads="1"/>
          </p:cNvSpPr>
          <p:nvPr/>
        </p:nvSpPr>
        <p:spPr bwMode="auto">
          <a:xfrm>
            <a:off x="25824294" y="2825334"/>
            <a:ext cx="12472653" cy="647932"/>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OUTCOMES</a:t>
            </a:r>
          </a:p>
        </p:txBody>
      </p:sp>
      <p:sp>
        <p:nvSpPr>
          <p:cNvPr id="9" name="TextBox 17"/>
          <p:cNvSpPr txBox="1">
            <a:spLocks noChangeArrowheads="1"/>
          </p:cNvSpPr>
          <p:nvPr/>
        </p:nvSpPr>
        <p:spPr bwMode="auto">
          <a:xfrm>
            <a:off x="13036990" y="2960653"/>
            <a:ext cx="12496799" cy="647932"/>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FIGURES</a:t>
            </a:r>
          </a:p>
        </p:txBody>
      </p:sp>
      <p:sp>
        <p:nvSpPr>
          <p:cNvPr id="10" name="TextBox 21"/>
          <p:cNvSpPr txBox="1">
            <a:spLocks noChangeArrowheads="1"/>
          </p:cNvSpPr>
          <p:nvPr/>
        </p:nvSpPr>
        <p:spPr bwMode="auto">
          <a:xfrm>
            <a:off x="164472" y="13580396"/>
            <a:ext cx="12472653" cy="647932"/>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METHODS</a:t>
            </a:r>
          </a:p>
        </p:txBody>
      </p:sp>
      <p:sp>
        <p:nvSpPr>
          <p:cNvPr id="11" name="TextBox 10"/>
          <p:cNvSpPr txBox="1">
            <a:spLocks noChangeArrowheads="1"/>
          </p:cNvSpPr>
          <p:nvPr/>
        </p:nvSpPr>
        <p:spPr bwMode="auto">
          <a:xfrm>
            <a:off x="0" y="31889219"/>
            <a:ext cx="38404800" cy="1024959"/>
          </a:xfrm>
          <a:prstGeom prst="rect">
            <a:avLst/>
          </a:prstGeom>
          <a:solidFill>
            <a:schemeClr val="accent1">
              <a:lumMod val="50000"/>
            </a:schemeClr>
          </a:solidFill>
          <a:ln w="9525">
            <a:noFill/>
            <a:miter lim="800000"/>
            <a:headEnd/>
            <a:tailEnd/>
          </a:ln>
        </p:spPr>
        <p:txBody>
          <a:bodyPr wrap="square" lIns="153985" tIns="76993" rIns="153985" bIns="76993">
            <a:spAutoFit/>
          </a:bodyPr>
          <a:lstStyle>
            <a:lvl1pPr defTabSz="895350" eaLnBrk="0" hangingPunct="0">
              <a:defRPr sz="10400">
                <a:solidFill>
                  <a:schemeClr val="tx2"/>
                </a:solidFill>
                <a:latin typeface="Arial" pitchFamily="34" charset="0"/>
                <a:ea typeface="ＭＳ Ｐゴシック" pitchFamily="34" charset="-128"/>
              </a:defRPr>
            </a:lvl1pPr>
            <a:lvl2pPr marL="742950" indent="-285750" defTabSz="895350" eaLnBrk="0" hangingPunct="0">
              <a:defRPr sz="10400">
                <a:solidFill>
                  <a:schemeClr val="tx2"/>
                </a:solidFill>
                <a:latin typeface="Arial" pitchFamily="34" charset="0"/>
                <a:ea typeface="ＭＳ Ｐゴシック" pitchFamily="34" charset="-128"/>
              </a:defRPr>
            </a:lvl2pPr>
            <a:lvl3pPr marL="1143000" indent="-228600" defTabSz="895350" eaLnBrk="0" hangingPunct="0">
              <a:defRPr sz="10400">
                <a:solidFill>
                  <a:schemeClr val="tx2"/>
                </a:solidFill>
                <a:latin typeface="Arial" pitchFamily="34" charset="0"/>
                <a:ea typeface="ＭＳ Ｐゴシック" pitchFamily="34" charset="-128"/>
              </a:defRPr>
            </a:lvl3pPr>
            <a:lvl4pPr marL="1600200" indent="-228600" defTabSz="895350" eaLnBrk="0" hangingPunct="0">
              <a:defRPr sz="10400">
                <a:solidFill>
                  <a:schemeClr val="tx2"/>
                </a:solidFill>
                <a:latin typeface="Arial" pitchFamily="34" charset="0"/>
                <a:ea typeface="ＭＳ Ｐゴシック" pitchFamily="34" charset="-128"/>
              </a:defRPr>
            </a:lvl4pPr>
            <a:lvl5pPr marL="2057400" indent="-228600" defTabSz="895350" eaLnBrk="0" hangingPunct="0">
              <a:defRPr sz="10400">
                <a:solidFill>
                  <a:schemeClr val="tx2"/>
                </a:solidFill>
                <a:latin typeface="Arial" pitchFamily="34" charset="0"/>
                <a:ea typeface="ＭＳ Ｐゴシック" pitchFamily="34" charset="-128"/>
              </a:defRPr>
            </a:lvl5pPr>
            <a:lvl6pPr marL="25146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6pPr>
            <a:lvl7pPr marL="29718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7pPr>
            <a:lvl8pPr marL="34290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8pPr>
            <a:lvl9pPr marL="3886200" indent="-228600" algn="ctr" defTabSz="895350" eaLnBrk="0" fontAlgn="base" hangingPunct="0">
              <a:spcBef>
                <a:spcPct val="0"/>
              </a:spcBef>
              <a:spcAft>
                <a:spcPct val="0"/>
              </a:spcAft>
              <a:defRPr sz="10400">
                <a:solidFill>
                  <a:schemeClr val="tx2"/>
                </a:solidFill>
                <a:latin typeface="Arial" pitchFamily="34" charset="0"/>
                <a:ea typeface="ＭＳ Ｐゴシック" pitchFamily="34" charset="-128"/>
              </a:defRPr>
            </a:lvl9pPr>
          </a:lstStyle>
          <a:p>
            <a:pPr eaLnBrk="1" hangingPunct="1"/>
            <a:endParaRPr lang="en-US" sz="100" b="1" dirty="0">
              <a:solidFill>
                <a:srgbClr val="FFFFFF"/>
              </a:solidFill>
            </a:endParaRPr>
          </a:p>
          <a:p>
            <a:pPr eaLnBrk="1" hangingPunct="1"/>
            <a:endParaRPr lang="en-US" sz="300" dirty="0">
              <a:solidFill>
                <a:srgbClr val="FFCC66"/>
              </a:solidFill>
              <a:latin typeface="Arial Black" pitchFamily="34" charset="0"/>
            </a:endParaRPr>
          </a:p>
          <a:p>
            <a:pPr eaLnBrk="1" hangingPunct="1"/>
            <a:endParaRPr lang="en-US" sz="1050" dirty="0">
              <a:solidFill>
                <a:srgbClr val="FFFFFF"/>
              </a:solidFill>
              <a:latin typeface="Arial Black" pitchFamily="34" charset="0"/>
            </a:endParaRPr>
          </a:p>
          <a:p>
            <a:pPr eaLnBrk="1" hangingPunct="1"/>
            <a:endParaRPr lang="en-US" sz="1050" dirty="0">
              <a:solidFill>
                <a:srgbClr val="FFFFFF"/>
              </a:solidFill>
              <a:latin typeface="Arial Black" pitchFamily="34" charset="0"/>
            </a:endParaRPr>
          </a:p>
          <a:p>
            <a:pPr eaLnBrk="1" hangingPunct="1"/>
            <a:endParaRPr lang="en-US" sz="1050" dirty="0">
              <a:solidFill>
                <a:srgbClr val="FFFFFF"/>
              </a:solidFill>
              <a:latin typeface="Arial Black" pitchFamily="34" charset="0"/>
            </a:endParaRPr>
          </a:p>
          <a:p>
            <a:pPr eaLnBrk="1" hangingPunct="1"/>
            <a:br>
              <a:rPr lang="en-US" sz="1000" dirty="0">
                <a:solidFill>
                  <a:srgbClr val="FFFFFF"/>
                </a:solidFill>
                <a:latin typeface="Arial Black" pitchFamily="34" charset="0"/>
              </a:rPr>
            </a:br>
            <a:endParaRPr lang="en-US" sz="1100" dirty="0">
              <a:solidFill>
                <a:srgbClr val="FFFFFF"/>
              </a:solidFill>
              <a:latin typeface="Times New Roman" pitchFamily="18" charset="0"/>
              <a:cs typeface="Times New Roman" pitchFamily="18" charset="0"/>
            </a:endParaRPr>
          </a:p>
        </p:txBody>
      </p:sp>
      <p:sp>
        <p:nvSpPr>
          <p:cNvPr id="14" name="TextBox 21"/>
          <p:cNvSpPr txBox="1">
            <a:spLocks noChangeArrowheads="1"/>
          </p:cNvSpPr>
          <p:nvPr/>
        </p:nvSpPr>
        <p:spPr bwMode="auto">
          <a:xfrm>
            <a:off x="25767673" y="12732289"/>
            <a:ext cx="12472653" cy="647932"/>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CONCLUSIONS</a:t>
            </a:r>
          </a:p>
        </p:txBody>
      </p:sp>
      <p:sp>
        <p:nvSpPr>
          <p:cNvPr id="15" name="Text Box 38"/>
          <p:cNvSpPr txBox="1">
            <a:spLocks noChangeArrowheads="1"/>
          </p:cNvSpPr>
          <p:nvPr/>
        </p:nvSpPr>
        <p:spPr bwMode="auto">
          <a:xfrm>
            <a:off x="476029" y="3432248"/>
            <a:ext cx="11417971" cy="95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3963" tIns="76981" rIns="153963" bIns="76981">
            <a:spAutoFit/>
          </a:bodyPr>
          <a:lstStyle>
            <a:lvl1pPr defTabSz="2147888" eaLnBrk="0" hangingPunct="0">
              <a:defRPr sz="10400">
                <a:solidFill>
                  <a:schemeClr val="tx2"/>
                </a:solidFill>
                <a:latin typeface="Arial" charset="0"/>
                <a:ea typeface="ＭＳ Ｐゴシック" charset="0"/>
                <a:cs typeface="ＭＳ Ｐゴシック" charset="0"/>
              </a:defRPr>
            </a:lvl1pPr>
            <a:lvl2pPr marL="742950" indent="-285750" defTabSz="2147888" eaLnBrk="0" hangingPunct="0">
              <a:defRPr sz="10400">
                <a:solidFill>
                  <a:schemeClr val="tx2"/>
                </a:solidFill>
                <a:latin typeface="Arial" charset="0"/>
                <a:ea typeface="ＭＳ Ｐゴシック" charset="0"/>
              </a:defRPr>
            </a:lvl2pPr>
            <a:lvl3pPr marL="1143000" indent="-228600" defTabSz="2147888" eaLnBrk="0" hangingPunct="0">
              <a:defRPr sz="10400">
                <a:solidFill>
                  <a:schemeClr val="tx2"/>
                </a:solidFill>
                <a:latin typeface="Arial" charset="0"/>
                <a:ea typeface="ＭＳ Ｐゴシック" charset="0"/>
              </a:defRPr>
            </a:lvl3pPr>
            <a:lvl4pPr marL="1600200" indent="-228600" defTabSz="2147888" eaLnBrk="0" hangingPunct="0">
              <a:defRPr sz="10400">
                <a:solidFill>
                  <a:schemeClr val="tx2"/>
                </a:solidFill>
                <a:latin typeface="Arial" charset="0"/>
                <a:ea typeface="ＭＳ Ｐゴシック" charset="0"/>
              </a:defRPr>
            </a:lvl4pPr>
            <a:lvl5pPr marL="2057400" indent="-228600" defTabSz="2147888" eaLnBrk="0" hangingPunct="0">
              <a:defRPr sz="10400">
                <a:solidFill>
                  <a:schemeClr val="tx2"/>
                </a:solidFill>
                <a:latin typeface="Arial" charset="0"/>
                <a:ea typeface="ＭＳ Ｐゴシック" charset="0"/>
              </a:defRPr>
            </a:lvl5pPr>
            <a:lvl6pPr marL="2514600" indent="-228600" algn="ctr" defTabSz="2147888"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2147888"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2147888"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2147888" eaLnBrk="0" fontAlgn="base" hangingPunct="0">
              <a:spcBef>
                <a:spcPct val="0"/>
              </a:spcBef>
              <a:spcAft>
                <a:spcPct val="0"/>
              </a:spcAft>
              <a:defRPr sz="10400">
                <a:solidFill>
                  <a:schemeClr val="tx2"/>
                </a:solidFill>
                <a:latin typeface="Arial" charset="0"/>
                <a:ea typeface="ＭＳ Ｐゴシック" charset="0"/>
              </a:defRPr>
            </a:lvl9pPr>
          </a:lstStyle>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 partnership between the healthcare team, patients and families is vital to safe, positive outcomes for pediatric patients.</a:t>
            </a:r>
          </a:p>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MCJCHV includes Family Centered care in our Focus values and places it at the core of our professional practice model. </a:t>
            </a:r>
          </a:p>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To enhance this culture on a unit level, a core group of staff champions and members of the HR/PACU leadership team created a Family Centered Care Committee (FCC). </a:t>
            </a:r>
          </a:p>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 goal of this committee was to bring awareness to the aspects of family centered care and progressed to include improving the overall Press Ganey Top Box score for “Nurses Concern for Comfort” and increase interdisciplinary staff recognition. </a:t>
            </a:r>
            <a:endParaRPr lang="en-US" sz="2800" baseline="0" dirty="0">
              <a:latin typeface="Arial" panose="020B0604020202020204" pitchFamily="34" charset="0"/>
              <a:cs typeface="Arial" panose="020B0604020202020204" pitchFamily="34" charset="0"/>
            </a:endParaRPr>
          </a:p>
        </p:txBody>
      </p:sp>
      <p:sp>
        <p:nvSpPr>
          <p:cNvPr id="20" name="TextBox 21"/>
          <p:cNvSpPr txBox="1">
            <a:spLocks noChangeArrowheads="1"/>
          </p:cNvSpPr>
          <p:nvPr/>
        </p:nvSpPr>
        <p:spPr bwMode="auto">
          <a:xfrm>
            <a:off x="25898854" y="25176103"/>
            <a:ext cx="12341472" cy="650783"/>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REFERENCES</a:t>
            </a:r>
          </a:p>
        </p:txBody>
      </p:sp>
      <p:sp>
        <p:nvSpPr>
          <p:cNvPr id="28" name="Text Box 38"/>
          <p:cNvSpPr txBox="1">
            <a:spLocks noChangeArrowheads="1"/>
          </p:cNvSpPr>
          <p:nvPr/>
        </p:nvSpPr>
        <p:spPr bwMode="auto">
          <a:xfrm>
            <a:off x="448498" y="14600007"/>
            <a:ext cx="12254074" cy="172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3963" tIns="76981" rIns="153963" bIns="76981">
            <a:spAutoFit/>
          </a:bodyPr>
          <a:lstStyle>
            <a:lvl1pPr defTabSz="2147888" eaLnBrk="0" hangingPunct="0">
              <a:defRPr sz="10400">
                <a:solidFill>
                  <a:schemeClr val="tx2"/>
                </a:solidFill>
                <a:latin typeface="Arial" charset="0"/>
                <a:ea typeface="ＭＳ Ｐゴシック" charset="0"/>
                <a:cs typeface="ＭＳ Ｐゴシック" charset="0"/>
              </a:defRPr>
            </a:lvl1pPr>
            <a:lvl2pPr marL="742950" indent="-285750" defTabSz="2147888" eaLnBrk="0" hangingPunct="0">
              <a:defRPr sz="10400">
                <a:solidFill>
                  <a:schemeClr val="tx2"/>
                </a:solidFill>
                <a:latin typeface="Arial" charset="0"/>
                <a:ea typeface="ＭＳ Ｐゴシック" charset="0"/>
              </a:defRPr>
            </a:lvl2pPr>
            <a:lvl3pPr marL="1143000" indent="-228600" defTabSz="2147888" eaLnBrk="0" hangingPunct="0">
              <a:defRPr sz="10400">
                <a:solidFill>
                  <a:schemeClr val="tx2"/>
                </a:solidFill>
                <a:latin typeface="Arial" charset="0"/>
                <a:ea typeface="ＭＳ Ｐゴシック" charset="0"/>
              </a:defRPr>
            </a:lvl3pPr>
            <a:lvl4pPr marL="1600200" indent="-228600" defTabSz="2147888" eaLnBrk="0" hangingPunct="0">
              <a:defRPr sz="10400">
                <a:solidFill>
                  <a:schemeClr val="tx2"/>
                </a:solidFill>
                <a:latin typeface="Arial" charset="0"/>
                <a:ea typeface="ＭＳ Ｐゴシック" charset="0"/>
              </a:defRPr>
            </a:lvl4pPr>
            <a:lvl5pPr marL="2057400" indent="-228600" defTabSz="2147888" eaLnBrk="0" hangingPunct="0">
              <a:defRPr sz="10400">
                <a:solidFill>
                  <a:schemeClr val="tx2"/>
                </a:solidFill>
                <a:latin typeface="Arial" charset="0"/>
                <a:ea typeface="ＭＳ Ｐゴシック" charset="0"/>
              </a:defRPr>
            </a:lvl5pPr>
            <a:lvl6pPr marL="2514600" indent="-228600" algn="ctr" defTabSz="2147888"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2147888"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2147888"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2147888" eaLnBrk="0" fontAlgn="base" hangingPunct="0">
              <a:spcBef>
                <a:spcPct val="0"/>
              </a:spcBef>
              <a:spcAft>
                <a:spcPct val="0"/>
              </a:spcAft>
              <a:defRPr sz="10400">
                <a:solidFill>
                  <a:schemeClr val="tx2"/>
                </a:solidFill>
                <a:latin typeface="Arial" charset="0"/>
                <a:ea typeface="ＭＳ Ｐゴシック" charset="0"/>
              </a:defRPr>
            </a:lvl9pPr>
          </a:lstStyle>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The FCC committee provides monthly education sessions which included: </a:t>
            </a:r>
          </a:p>
          <a:p>
            <a:pPr marL="1200150" lvl="1" indent="-457200">
              <a:lnSpc>
                <a:spcPct val="20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Reviewing Press Ganey comments</a:t>
            </a:r>
          </a:p>
          <a:p>
            <a:pPr marL="1200150" lvl="1" indent="-457200">
              <a:lnSpc>
                <a:spcPct val="20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Identifying themes for improvement which included:</a:t>
            </a:r>
          </a:p>
          <a:p>
            <a:pPr marL="1600200" lvl="2"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Educating day of surgery expectations </a:t>
            </a:r>
          </a:p>
          <a:p>
            <a:pPr marL="1600200" lvl="2"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Updating Perioperative Journey Map</a:t>
            </a:r>
          </a:p>
          <a:p>
            <a:pPr marL="1600200" lvl="2"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Communicating delays to OR in a timely manner</a:t>
            </a:r>
          </a:p>
          <a:p>
            <a:pPr marL="1600200" lvl="2"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Setting realistic expectations for post operative pain management</a:t>
            </a:r>
          </a:p>
          <a:p>
            <a:pPr marL="1600200" lvl="2"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Maintaining professional conversations and PACU staff noise level</a:t>
            </a:r>
          </a:p>
          <a:p>
            <a:pPr marL="1200150" lvl="1" indent="-457200">
              <a:lnSpc>
                <a:spcPct val="20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HR/PACU staff identified in positive comments are celebrated and awarded prizes. </a:t>
            </a:r>
          </a:p>
          <a:p>
            <a:pPr marL="1200150" lvl="1" indent="-457200">
              <a:lnSpc>
                <a:spcPct val="20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Interdisciplinary staff identified in positive comments receive personalized Thank You card from PACU staff with comment included.</a:t>
            </a:r>
          </a:p>
          <a:p>
            <a:pPr marL="457200"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Focused education to address “ Nurses Concern for Comfort”.  Initiated  Comfort Conversations which include:</a:t>
            </a:r>
          </a:p>
          <a:p>
            <a:pPr marL="1200150" lvl="1"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Addressing comfort throughout the plan of care </a:t>
            </a:r>
          </a:p>
          <a:p>
            <a:pPr marL="1200150" lvl="1"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Ensuring nursing and parent perceptions of pain align</a:t>
            </a:r>
          </a:p>
          <a:p>
            <a:pPr marL="1200150" lvl="1" indent="-457200">
              <a:lnSpc>
                <a:spcPct val="200000"/>
              </a:lnSpc>
              <a:buFont typeface="Arial" panose="020B0604020202020204" pitchFamily="34" charset="0"/>
              <a:buChar char="•"/>
            </a:pPr>
            <a:r>
              <a:rPr lang="en-US" sz="2800" dirty="0">
                <a:latin typeface="Arial" panose="020B0604020202020204" pitchFamily="34" charset="0"/>
                <a:cs typeface="Arial" panose="020B0604020202020204" pitchFamily="34" charset="0"/>
              </a:rPr>
              <a:t> Assessing parent’s comfortable level before discharge </a:t>
            </a:r>
          </a:p>
        </p:txBody>
      </p:sp>
      <p:sp>
        <p:nvSpPr>
          <p:cNvPr id="29" name="Text Box 38"/>
          <p:cNvSpPr txBox="1">
            <a:spLocks noChangeArrowheads="1"/>
          </p:cNvSpPr>
          <p:nvPr/>
        </p:nvSpPr>
        <p:spPr bwMode="auto">
          <a:xfrm>
            <a:off x="26149879" y="19400509"/>
            <a:ext cx="11417971" cy="58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3963" tIns="76981" rIns="153963" bIns="76981">
            <a:spAutoFit/>
          </a:bodyPr>
          <a:lstStyle>
            <a:lvl1pPr defTabSz="2147888" eaLnBrk="0" hangingPunct="0">
              <a:defRPr sz="10400">
                <a:solidFill>
                  <a:schemeClr val="tx2"/>
                </a:solidFill>
                <a:latin typeface="Arial" charset="0"/>
                <a:ea typeface="ＭＳ Ｐゴシック" charset="0"/>
                <a:cs typeface="ＭＳ Ｐゴシック" charset="0"/>
              </a:defRPr>
            </a:lvl1pPr>
            <a:lvl2pPr marL="742950" indent="-285750" defTabSz="2147888" eaLnBrk="0" hangingPunct="0">
              <a:defRPr sz="10400">
                <a:solidFill>
                  <a:schemeClr val="tx2"/>
                </a:solidFill>
                <a:latin typeface="Arial" charset="0"/>
                <a:ea typeface="ＭＳ Ｐゴシック" charset="0"/>
              </a:defRPr>
            </a:lvl2pPr>
            <a:lvl3pPr marL="1143000" indent="-228600" defTabSz="2147888" eaLnBrk="0" hangingPunct="0">
              <a:defRPr sz="10400">
                <a:solidFill>
                  <a:schemeClr val="tx2"/>
                </a:solidFill>
                <a:latin typeface="Arial" charset="0"/>
                <a:ea typeface="ＭＳ Ｐゴシック" charset="0"/>
              </a:defRPr>
            </a:lvl3pPr>
            <a:lvl4pPr marL="1600200" indent="-228600" defTabSz="2147888" eaLnBrk="0" hangingPunct="0">
              <a:defRPr sz="10400">
                <a:solidFill>
                  <a:schemeClr val="tx2"/>
                </a:solidFill>
                <a:latin typeface="Arial" charset="0"/>
                <a:ea typeface="ＭＳ Ｐゴシック" charset="0"/>
              </a:defRPr>
            </a:lvl4pPr>
            <a:lvl5pPr marL="2057400" indent="-228600" defTabSz="2147888" eaLnBrk="0" hangingPunct="0">
              <a:defRPr sz="10400">
                <a:solidFill>
                  <a:schemeClr val="tx2"/>
                </a:solidFill>
                <a:latin typeface="Arial" charset="0"/>
                <a:ea typeface="ＭＳ Ｐゴシック" charset="0"/>
              </a:defRPr>
            </a:lvl5pPr>
            <a:lvl6pPr marL="2514600" indent="-228600" algn="ctr" defTabSz="2147888"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2147888"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2147888"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2147888" eaLnBrk="0" fontAlgn="base" hangingPunct="0">
              <a:spcBef>
                <a:spcPct val="0"/>
              </a:spcBef>
              <a:spcAft>
                <a:spcPct val="0"/>
              </a:spcAft>
              <a:defRPr sz="10400">
                <a:solidFill>
                  <a:schemeClr val="tx2"/>
                </a:solidFill>
                <a:latin typeface="Arial" charset="0"/>
                <a:ea typeface="ＭＳ Ｐゴシック" charset="0"/>
              </a:defRPr>
            </a:lvl9pPr>
          </a:lstStyle>
          <a:p>
            <a:pPr marL="457200" indent="-457200" algn="l">
              <a:buFont typeface="Arial" panose="020B0604020202020204" pitchFamily="34" charset="0"/>
              <a:buChar char="•"/>
            </a:pPr>
            <a:endParaRPr lang="en-US" sz="2800" baseline="0" dirty="0"/>
          </a:p>
        </p:txBody>
      </p:sp>
      <p:grpSp>
        <p:nvGrpSpPr>
          <p:cNvPr id="6" name="Group 5">
            <a:extLst>
              <a:ext uri="{FF2B5EF4-FFF2-40B4-BE49-F238E27FC236}">
                <a16:creationId xmlns:a16="http://schemas.microsoft.com/office/drawing/2014/main" id="{10324D87-6569-4605-B379-B3158B8E7967}"/>
              </a:ext>
            </a:extLst>
          </p:cNvPr>
          <p:cNvGrpSpPr/>
          <p:nvPr/>
        </p:nvGrpSpPr>
        <p:grpSpPr>
          <a:xfrm>
            <a:off x="34664073" y="221051"/>
            <a:ext cx="3513377" cy="2368332"/>
            <a:chOff x="30030057" y="3367314"/>
            <a:chExt cx="5123543" cy="3075213"/>
          </a:xfrm>
        </p:grpSpPr>
        <p:sp>
          <p:nvSpPr>
            <p:cNvPr id="2" name="Freeform: Shape 1">
              <a:extLst>
                <a:ext uri="{FF2B5EF4-FFF2-40B4-BE49-F238E27FC236}">
                  <a16:creationId xmlns:a16="http://schemas.microsoft.com/office/drawing/2014/main" id="{B2E43327-17E7-4808-AAB8-672CAF832774}"/>
                </a:ext>
              </a:extLst>
            </p:cNvPr>
            <p:cNvSpPr/>
            <p:nvPr/>
          </p:nvSpPr>
          <p:spPr>
            <a:xfrm>
              <a:off x="30030057" y="3367314"/>
              <a:ext cx="5123543" cy="3033486"/>
            </a:xfrm>
            <a:custGeom>
              <a:avLst/>
              <a:gdLst>
                <a:gd name="connsiteX0" fmla="*/ 101600 w 5123543"/>
                <a:gd name="connsiteY0" fmla="*/ 29029 h 3033486"/>
                <a:gd name="connsiteX1" fmla="*/ 870857 w 5123543"/>
                <a:gd name="connsiteY1" fmla="*/ 1494972 h 3033486"/>
                <a:gd name="connsiteX2" fmla="*/ 0 w 5123543"/>
                <a:gd name="connsiteY2" fmla="*/ 3033486 h 3033486"/>
                <a:gd name="connsiteX3" fmla="*/ 5123543 w 5123543"/>
                <a:gd name="connsiteY3" fmla="*/ 3018972 h 3033486"/>
                <a:gd name="connsiteX4" fmla="*/ 5123543 w 5123543"/>
                <a:gd name="connsiteY4" fmla="*/ 0 h 3033486"/>
                <a:gd name="connsiteX5" fmla="*/ 101600 w 5123543"/>
                <a:gd name="connsiteY5" fmla="*/ 29029 h 30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3543" h="3033486">
                  <a:moveTo>
                    <a:pt x="101600" y="29029"/>
                  </a:moveTo>
                  <a:lnTo>
                    <a:pt x="870857" y="1494972"/>
                  </a:lnTo>
                  <a:lnTo>
                    <a:pt x="0" y="3033486"/>
                  </a:lnTo>
                  <a:lnTo>
                    <a:pt x="5123543" y="3018972"/>
                  </a:lnTo>
                  <a:lnTo>
                    <a:pt x="5123543" y="0"/>
                  </a:lnTo>
                  <a:lnTo>
                    <a:pt x="101600" y="290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2AE32808-19AB-4427-BEEE-8F09C2B1A270}"/>
                </a:ext>
              </a:extLst>
            </p:cNvPr>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0218750" y="3385671"/>
              <a:ext cx="4901184" cy="3056856"/>
            </a:xfrm>
            <a:prstGeom prst="rect">
              <a:avLst/>
            </a:prstGeom>
          </p:spPr>
        </p:pic>
      </p:grpSp>
      <p:sp>
        <p:nvSpPr>
          <p:cNvPr id="12" name="Rectangle 11">
            <a:extLst>
              <a:ext uri="{FF2B5EF4-FFF2-40B4-BE49-F238E27FC236}">
                <a16:creationId xmlns:a16="http://schemas.microsoft.com/office/drawing/2014/main" id="{C4D2554E-F92B-47E5-8024-974BC8B3FA31}"/>
              </a:ext>
            </a:extLst>
          </p:cNvPr>
          <p:cNvSpPr/>
          <p:nvPr/>
        </p:nvSpPr>
        <p:spPr>
          <a:xfrm>
            <a:off x="25428135" y="22024827"/>
            <a:ext cx="12341472"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 </a:t>
            </a:r>
          </a:p>
        </p:txBody>
      </p:sp>
      <p:sp>
        <p:nvSpPr>
          <p:cNvPr id="13" name="TextBox 12">
            <a:extLst>
              <a:ext uri="{FF2B5EF4-FFF2-40B4-BE49-F238E27FC236}">
                <a16:creationId xmlns:a16="http://schemas.microsoft.com/office/drawing/2014/main" id="{8B9BA993-2A0A-4481-845B-C2715559A9C2}"/>
              </a:ext>
            </a:extLst>
          </p:cNvPr>
          <p:cNvSpPr txBox="1"/>
          <p:nvPr/>
        </p:nvSpPr>
        <p:spPr>
          <a:xfrm>
            <a:off x="26005723" y="25894044"/>
            <a:ext cx="11706281" cy="4339650"/>
          </a:xfrm>
          <a:prstGeom prst="rect">
            <a:avLst/>
          </a:prstGeom>
          <a:noFill/>
        </p:spPr>
        <p:txBody>
          <a:bodyPr wrap="square" rtlCol="0">
            <a:spAutoFit/>
          </a:bodyPr>
          <a:lstStyle/>
          <a:p>
            <a:endParaRPr lang="en-US" sz="2400" dirty="0">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Bruckenthal, Patricia, PhD, APRN-BC, ANP, FAAN, SIMPSON, MELANIE, PhD, RN-BC &amp; OCN, CHPN. (2016). The Role of the Perioperative Nurse in Improving Surgical Patients' Clinical Outcomes and Satisfaction: Beyond Medication. AORN Journal, 104, S17-S22. </a:t>
            </a:r>
            <a:r>
              <a:rPr lang="en-US" sz="2800" u="sng" dirty="0">
                <a:solidFill>
                  <a:schemeClr val="accent1">
                    <a:lumMod val="50000"/>
                  </a:schemeClr>
                </a:solidFill>
                <a:latin typeface="Arial" panose="020B0604020202020204" pitchFamily="34" charset="0"/>
                <a:cs typeface="Arial" panose="020B0604020202020204" pitchFamily="34" charset="0"/>
              </a:rPr>
              <a:t>https://doi.org/10.1016/j.aorn.2016.10.013 </a:t>
            </a:r>
            <a:endParaRPr lang="en-US"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O'Leary KJ &amp; Cyrus RM. (2015). Improving patient satisfaction: Timely feedback to specific physicians is essential for success. Journal of Hospital Medicine (Online), 10, 555-6. </a:t>
            </a:r>
            <a:r>
              <a:rPr lang="en-US" sz="2800" u="sng"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https://doi.org/10.1002/jhm.2403</a:t>
            </a:r>
            <a:r>
              <a:rPr lang="en-US" sz="2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10.1002/jhm.2403</a:t>
            </a:r>
          </a:p>
        </p:txBody>
      </p:sp>
      <p:sp>
        <p:nvSpPr>
          <p:cNvPr id="16" name="TextBox 15">
            <a:extLst>
              <a:ext uri="{FF2B5EF4-FFF2-40B4-BE49-F238E27FC236}">
                <a16:creationId xmlns:a16="http://schemas.microsoft.com/office/drawing/2014/main" id="{4578DAFB-E909-44E5-8841-301FBCFCEB9F}"/>
              </a:ext>
            </a:extLst>
          </p:cNvPr>
          <p:cNvSpPr txBox="1"/>
          <p:nvPr/>
        </p:nvSpPr>
        <p:spPr>
          <a:xfrm>
            <a:off x="25955475" y="13692187"/>
            <a:ext cx="12027571" cy="14190936"/>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The FCC committee has instilled MCJCHV’s patient and family centered approach on a unit level, improved staff engagement and the patient-families perioperative experience.</a:t>
            </a:r>
          </a:p>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Press Ganey comments provide valuable insight into patient-family experiences and perceptions. </a:t>
            </a:r>
          </a:p>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Sharing positive comments has created an effective tool for motivation and recognition of HR/PACU staff and other members of our perioperative healthcare team. </a:t>
            </a:r>
          </a:p>
          <a:p>
            <a:pPr marL="457200" indent="-457200">
              <a:lnSpc>
                <a:spcPct val="200000"/>
              </a:lnSpc>
              <a:buFont typeface="Arial" panose="020B0604020202020204" pitchFamily="34" charset="0"/>
              <a:buChar char="•"/>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lnSpc>
                <a:spcPct val="200000"/>
              </a:lnSpc>
              <a:buFont typeface="Arial" panose="020B0604020202020204" pitchFamily="34" charset="0"/>
              <a:buChar char="•"/>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We would like to thank the members of the HR/PACU team for your commitment to providing high quality patient centered care. Additionally, we would like to thank the FCC committee members Jill McCann-Van Dokkum, Makala Gordon and Pia Panozzo for your dedication to the success of this committee.</a:t>
            </a:r>
          </a:p>
          <a:p>
            <a:pPr>
              <a:lnSpc>
                <a:spcPct val="200000"/>
              </a:lnSpc>
            </a:pPr>
            <a:endParaRPr lang="en-US" sz="2800" dirty="0">
              <a:solidFill>
                <a:schemeClr val="accent1">
                  <a:lumMod val="50000"/>
                </a:schemeClr>
              </a:solidFill>
              <a:latin typeface="+mj-lt"/>
            </a:endParaRPr>
          </a:p>
          <a:p>
            <a:pPr>
              <a:lnSpc>
                <a:spcPct val="200000"/>
              </a:lnSpc>
            </a:pPr>
            <a:endParaRPr lang="en-US" sz="2800" dirty="0">
              <a:solidFill>
                <a:schemeClr val="accent1">
                  <a:lumMod val="50000"/>
                </a:schemeClr>
              </a:solidFill>
              <a:latin typeface="+mj-lt"/>
            </a:endParaRPr>
          </a:p>
          <a:p>
            <a:pPr>
              <a:lnSpc>
                <a:spcPct val="200000"/>
              </a:lnSpc>
            </a:pPr>
            <a:r>
              <a:rPr lang="en-US" sz="2800" dirty="0">
                <a:solidFill>
                  <a:schemeClr val="accent1">
                    <a:lumMod val="50000"/>
                  </a:schemeClr>
                </a:solidFill>
                <a:latin typeface="+mj-lt"/>
              </a:rPr>
              <a:t>  </a:t>
            </a:r>
          </a:p>
          <a:p>
            <a:pPr>
              <a:lnSpc>
                <a:spcPct val="200000"/>
              </a:lnSpc>
            </a:pPr>
            <a:endParaRPr lang="en-US" sz="2800" dirty="0">
              <a:solidFill>
                <a:schemeClr val="accent1">
                  <a:lumMod val="50000"/>
                </a:schemeClr>
              </a:solidFill>
              <a:latin typeface="+mj-lt"/>
            </a:endParaRPr>
          </a:p>
        </p:txBody>
      </p:sp>
      <p:pic>
        <p:nvPicPr>
          <p:cNvPr id="35" name="Picture 34">
            <a:extLst>
              <a:ext uri="{FF2B5EF4-FFF2-40B4-BE49-F238E27FC236}">
                <a16:creationId xmlns:a16="http://schemas.microsoft.com/office/drawing/2014/main" id="{395CC986-9348-438A-8299-5C608E65D99C}"/>
              </a:ext>
            </a:extLst>
          </p:cNvPr>
          <p:cNvPicPr>
            <a:picLocks noChangeAspect="1"/>
          </p:cNvPicPr>
          <p:nvPr/>
        </p:nvPicPr>
        <p:blipFill>
          <a:blip r:embed="rId6"/>
          <a:stretch>
            <a:fillRect/>
          </a:stretch>
        </p:blipFill>
        <p:spPr>
          <a:xfrm>
            <a:off x="12818597" y="22662588"/>
            <a:ext cx="12762409" cy="6865853"/>
          </a:xfrm>
          <a:prstGeom prst="rect">
            <a:avLst/>
          </a:prstGeom>
          <a:ln>
            <a:solidFill>
              <a:schemeClr val="accent1"/>
            </a:solidFill>
          </a:ln>
          <a:effectLst/>
        </p:spPr>
      </p:pic>
      <p:pic>
        <p:nvPicPr>
          <p:cNvPr id="36" name="Picture 4">
            <a:extLst>
              <a:ext uri="{FF2B5EF4-FFF2-40B4-BE49-F238E27FC236}">
                <a16:creationId xmlns:a16="http://schemas.microsoft.com/office/drawing/2014/main" id="{B8A7FBDD-294F-4AD8-A444-193E6F2BC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486" y="221050"/>
            <a:ext cx="3825750" cy="229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a:extLst>
              <a:ext uri="{FF2B5EF4-FFF2-40B4-BE49-F238E27FC236}">
                <a16:creationId xmlns:a16="http://schemas.microsoft.com/office/drawing/2014/main" id="{67DEC95B-0AAA-4857-9B03-54FE1701CACA}"/>
              </a:ext>
            </a:extLst>
          </p:cNvPr>
          <p:cNvPicPr>
            <a:picLocks noChangeAspect="1"/>
          </p:cNvPicPr>
          <p:nvPr/>
        </p:nvPicPr>
        <p:blipFill>
          <a:blip r:embed="rId8"/>
          <a:stretch>
            <a:fillRect/>
          </a:stretch>
        </p:blipFill>
        <p:spPr>
          <a:xfrm>
            <a:off x="12865815" y="14372143"/>
            <a:ext cx="12667974" cy="7183938"/>
          </a:xfrm>
          <a:prstGeom prst="rect">
            <a:avLst/>
          </a:prstGeom>
          <a:ln>
            <a:solidFill>
              <a:schemeClr val="accent1"/>
            </a:solidFill>
          </a:ln>
          <a:effectLst/>
        </p:spPr>
      </p:pic>
      <p:pic>
        <p:nvPicPr>
          <p:cNvPr id="3" name="Picture 2">
            <a:extLst>
              <a:ext uri="{FF2B5EF4-FFF2-40B4-BE49-F238E27FC236}">
                <a16:creationId xmlns:a16="http://schemas.microsoft.com/office/drawing/2014/main" id="{B0EB8A5B-A8F4-494D-BF91-9C1FB59C15BA}"/>
              </a:ext>
            </a:extLst>
          </p:cNvPr>
          <p:cNvPicPr>
            <a:picLocks noChangeAspect="1"/>
          </p:cNvPicPr>
          <p:nvPr/>
        </p:nvPicPr>
        <p:blipFill>
          <a:blip r:embed="rId9"/>
          <a:stretch>
            <a:fillRect/>
          </a:stretch>
        </p:blipFill>
        <p:spPr>
          <a:xfrm>
            <a:off x="12868413" y="3988828"/>
            <a:ext cx="12667974" cy="9826109"/>
          </a:xfrm>
          <a:prstGeom prst="rect">
            <a:avLst/>
          </a:prstGeom>
        </p:spPr>
      </p:pic>
      <p:sp>
        <p:nvSpPr>
          <p:cNvPr id="17" name="TextBox 16">
            <a:extLst>
              <a:ext uri="{FF2B5EF4-FFF2-40B4-BE49-F238E27FC236}">
                <a16:creationId xmlns:a16="http://schemas.microsoft.com/office/drawing/2014/main" id="{B79DEFFA-747C-43D2-B1D8-6E0D15DA6E75}"/>
              </a:ext>
            </a:extLst>
          </p:cNvPr>
          <p:cNvSpPr txBox="1"/>
          <p:nvPr/>
        </p:nvSpPr>
        <p:spPr>
          <a:xfrm>
            <a:off x="26351636" y="3814020"/>
            <a:ext cx="11417971" cy="7714612"/>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Since implementation of the HR/APCU Family Centered Care Committee there has been a steady increase in Press Ganey  “Overall Nursing” scores. </a:t>
            </a:r>
          </a:p>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Within 6 months of implementation Press Ganey “Overall Nursing” increased from 86.63 to 90.73.</a:t>
            </a:r>
          </a:p>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Targeted staff education related to comfort resulted in 5% increase in Press Ganey “ Nurses Concern for Comfort”. </a:t>
            </a:r>
          </a:p>
          <a:p>
            <a:pPr marL="457200" indent="-457200">
              <a:lnSpc>
                <a:spcPct val="200000"/>
              </a:lnSpc>
              <a:buFont typeface="Arial" panose="020B0604020202020204" pitchFamily="34" charset="0"/>
              <a:buChar char="•"/>
            </a:pPr>
            <a:r>
              <a:rPr lang="en-US" sz="2800" dirty="0">
                <a:solidFill>
                  <a:schemeClr val="accent1">
                    <a:lumMod val="50000"/>
                  </a:schemeClr>
                </a:solidFill>
                <a:latin typeface="Arial" panose="020B0604020202020204" pitchFamily="34" charset="0"/>
                <a:cs typeface="Arial" panose="020B0604020202020204" pitchFamily="34" charset="0"/>
              </a:rPr>
              <a:t>Staff recognition helped increase Press Ganey Scores for “ Overall Nursing” and “Nursing Concern for Comfort”.   </a:t>
            </a:r>
          </a:p>
        </p:txBody>
      </p:sp>
      <p:sp>
        <p:nvSpPr>
          <p:cNvPr id="27" name="TextBox 21">
            <a:extLst>
              <a:ext uri="{FF2B5EF4-FFF2-40B4-BE49-F238E27FC236}">
                <a16:creationId xmlns:a16="http://schemas.microsoft.com/office/drawing/2014/main" id="{02F39A3B-831F-4C4F-B786-26CD0243B697}"/>
              </a:ext>
            </a:extLst>
          </p:cNvPr>
          <p:cNvSpPr txBox="1">
            <a:spLocks noChangeArrowheads="1"/>
          </p:cNvSpPr>
          <p:nvPr/>
        </p:nvSpPr>
        <p:spPr bwMode="auto">
          <a:xfrm>
            <a:off x="25955475" y="21340465"/>
            <a:ext cx="12341472" cy="650783"/>
          </a:xfrm>
          <a:prstGeom prst="rect">
            <a:avLst/>
          </a:prstGeom>
          <a:solidFill>
            <a:schemeClr val="accent1">
              <a:lumMod val="50000"/>
            </a:schemeClr>
          </a:solidFill>
          <a:ln>
            <a:noFill/>
          </a:ln>
        </p:spPr>
        <p:txBody>
          <a:bodyPr wrap="square" lIns="153985" tIns="76993" rIns="153985" bIns="76993">
            <a:spAutoFit/>
          </a:bodyPr>
          <a:lstStyle>
            <a:lvl1pPr defTabSz="895350" eaLnBrk="0" hangingPunct="0">
              <a:defRPr sz="10400">
                <a:solidFill>
                  <a:schemeClr val="tx2"/>
                </a:solidFill>
                <a:latin typeface="Arial" charset="0"/>
                <a:ea typeface="ＭＳ Ｐゴシック" charset="0"/>
                <a:cs typeface="ＭＳ Ｐゴシック" charset="0"/>
              </a:defRPr>
            </a:lvl1pPr>
            <a:lvl2pPr marL="742950" indent="-285750" defTabSz="895350" eaLnBrk="0" hangingPunct="0">
              <a:defRPr sz="10400">
                <a:solidFill>
                  <a:schemeClr val="tx2"/>
                </a:solidFill>
                <a:latin typeface="Arial" charset="0"/>
                <a:ea typeface="ＭＳ Ｐゴシック" charset="0"/>
              </a:defRPr>
            </a:lvl2pPr>
            <a:lvl3pPr marL="1143000" indent="-228600" defTabSz="895350" eaLnBrk="0" hangingPunct="0">
              <a:defRPr sz="10400">
                <a:solidFill>
                  <a:schemeClr val="tx2"/>
                </a:solidFill>
                <a:latin typeface="Arial" charset="0"/>
                <a:ea typeface="ＭＳ Ｐゴシック" charset="0"/>
              </a:defRPr>
            </a:lvl3pPr>
            <a:lvl4pPr marL="1600200" indent="-228600" defTabSz="895350" eaLnBrk="0" hangingPunct="0">
              <a:defRPr sz="10400">
                <a:solidFill>
                  <a:schemeClr val="tx2"/>
                </a:solidFill>
                <a:latin typeface="Arial" charset="0"/>
                <a:ea typeface="ＭＳ Ｐゴシック" charset="0"/>
              </a:defRPr>
            </a:lvl4pPr>
            <a:lvl5pPr marL="2057400" indent="-228600" defTabSz="895350" eaLnBrk="0" hangingPunct="0">
              <a:defRPr sz="10400">
                <a:solidFill>
                  <a:schemeClr val="tx2"/>
                </a:solidFill>
                <a:latin typeface="Arial" charset="0"/>
                <a:ea typeface="ＭＳ Ｐゴシック" charset="0"/>
              </a:defRPr>
            </a:lvl5pPr>
            <a:lvl6pPr marL="2514600" indent="-228600" algn="ctr" defTabSz="895350" eaLnBrk="0" fontAlgn="base" hangingPunct="0">
              <a:spcBef>
                <a:spcPct val="0"/>
              </a:spcBef>
              <a:spcAft>
                <a:spcPct val="0"/>
              </a:spcAft>
              <a:defRPr sz="10400">
                <a:solidFill>
                  <a:schemeClr val="tx2"/>
                </a:solidFill>
                <a:latin typeface="Arial" charset="0"/>
                <a:ea typeface="ＭＳ Ｐゴシック" charset="0"/>
              </a:defRPr>
            </a:lvl6pPr>
            <a:lvl7pPr marL="2971800" indent="-228600" algn="ctr" defTabSz="895350" eaLnBrk="0" fontAlgn="base" hangingPunct="0">
              <a:spcBef>
                <a:spcPct val="0"/>
              </a:spcBef>
              <a:spcAft>
                <a:spcPct val="0"/>
              </a:spcAft>
              <a:defRPr sz="10400">
                <a:solidFill>
                  <a:schemeClr val="tx2"/>
                </a:solidFill>
                <a:latin typeface="Arial" charset="0"/>
                <a:ea typeface="ＭＳ Ｐゴシック" charset="0"/>
              </a:defRPr>
            </a:lvl7pPr>
            <a:lvl8pPr marL="3429000" indent="-228600" algn="ctr" defTabSz="895350" eaLnBrk="0" fontAlgn="base" hangingPunct="0">
              <a:spcBef>
                <a:spcPct val="0"/>
              </a:spcBef>
              <a:spcAft>
                <a:spcPct val="0"/>
              </a:spcAft>
              <a:defRPr sz="10400">
                <a:solidFill>
                  <a:schemeClr val="tx2"/>
                </a:solidFill>
                <a:latin typeface="Arial" charset="0"/>
                <a:ea typeface="ＭＳ Ｐゴシック" charset="0"/>
              </a:defRPr>
            </a:lvl8pPr>
            <a:lvl9pPr marL="3886200" indent="-228600" algn="ctr" defTabSz="895350" eaLnBrk="0" fontAlgn="base" hangingPunct="0">
              <a:spcBef>
                <a:spcPct val="0"/>
              </a:spcBef>
              <a:spcAft>
                <a:spcPct val="0"/>
              </a:spcAft>
              <a:defRPr sz="10400">
                <a:solidFill>
                  <a:schemeClr val="tx2"/>
                </a:solidFill>
                <a:latin typeface="Arial" charset="0"/>
                <a:ea typeface="ＭＳ Ｐゴシック" charset="0"/>
              </a:defRPr>
            </a:lvl9pPr>
          </a:lstStyle>
          <a:p>
            <a:pPr algn="ctr" eaLnBrk="1" hangingPunct="1">
              <a:defRPr/>
            </a:pPr>
            <a:r>
              <a:rPr lang="en-US" sz="3200" b="1" dirty="0">
                <a:solidFill>
                  <a:schemeClr val="bg2"/>
                </a:solidFill>
              </a:rPr>
              <a:t>ACKNOWLEDGEMENTS</a:t>
            </a:r>
          </a:p>
        </p:txBody>
      </p:sp>
      <p:pic>
        <p:nvPicPr>
          <p:cNvPr id="34" name="Audio 33">
            <a:hlinkClick r:id="" action="ppaction://media"/>
            <a:extLst>
              <a:ext uri="{FF2B5EF4-FFF2-40B4-BE49-F238E27FC236}">
                <a16:creationId xmlns:a16="http://schemas.microsoft.com/office/drawing/2014/main" id="{707EDEFD-7F88-49E8-8081-0C830DE5C09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7642800" y="32156400"/>
            <a:ext cx="609600" cy="609600"/>
          </a:xfrm>
          <a:prstGeom prst="rect">
            <a:avLst/>
          </a:prstGeom>
        </p:spPr>
      </p:pic>
    </p:spTree>
    <p:extLst>
      <p:ext uri="{BB962C8B-B14F-4D97-AF65-F5344CB8AC3E}">
        <p14:creationId xmlns:p14="http://schemas.microsoft.com/office/powerpoint/2010/main" val="777939904"/>
      </p:ext>
    </p:extLst>
  </p:cSld>
  <p:clrMapOvr>
    <a:masterClrMapping/>
  </p:clrMapOvr>
  <mc:AlternateContent xmlns:mc="http://schemas.openxmlformats.org/markup-compatibility/2006">
    <mc:Choice xmlns:p14="http://schemas.microsoft.com/office/powerpoint/2010/main" Requires="p14">
      <p:transition spd="slow" p14:dur="2000" advTm="278350"/>
    </mc:Choice>
    <mc:Fallback>
      <p:transition spd="slow" advTm="278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3416</TotalTime>
  <Words>593</Words>
  <Application>Microsoft Office PowerPoint</Application>
  <PresentationFormat>Custom</PresentationFormat>
  <Paragraphs>49</Paragraphs>
  <Slides>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Times New Roman</vt:lpstr>
      <vt:lpstr>Wingdings</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Clendening, Jill M</dc:creator>
  <cp:lastModifiedBy>Wolfe, Kayln R</cp:lastModifiedBy>
  <cp:revision>47</cp:revision>
  <dcterms:created xsi:type="dcterms:W3CDTF">2015-04-27T18:34:34Z</dcterms:created>
  <dcterms:modified xsi:type="dcterms:W3CDTF">2020-10-21T23:41:27Z</dcterms:modified>
</cp:coreProperties>
</file>