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007" autoAdjust="0"/>
  </p:normalViewPr>
  <p:slideViewPr>
    <p:cSldViewPr snapToGrid="0">
      <p:cViewPr varScale="1">
        <p:scale>
          <a:sx n="105" d="100"/>
          <a:sy n="105" d="100"/>
        </p:scale>
        <p:origin x="78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BD0C787-B4E2-4228-9447-8202C9993FCC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68410DD-F87F-49FA-AB08-5E805A43B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410DD-F87F-49FA-AB08-5E805A43BE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2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096B-EEC1-4549-9A24-593C5540C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56177-5D0E-46FC-BDCA-4E4C6DC7D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A69E-DDD4-4638-8796-F9636EFD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B96E7-9377-4834-82FF-42A3369D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77F72-1006-4DBA-9214-F7F43358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4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0861-A88C-44EB-B5DA-1B6FF793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D01C4-2E4D-4775-BDFE-1C88918AB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C4C7-BDC4-4940-8729-052C8AAA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AA4DF-B377-4588-998A-52ABF7DC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69A8B-2450-429E-9053-884D584D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4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50DC3-4B3F-41FB-81E6-E64CE77D0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1281E-7E58-4A7E-BA4A-753EC1862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897DE-C93F-411B-93A1-EE5A9D44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7E446-E99B-4D45-85AB-2C7D3E08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6135C-6AC6-4414-91CA-80BCCB80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5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4F78-111B-4678-B503-87E09FF5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77D5-6CE1-47D8-AA96-517225E65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DF8E-BEF8-43CA-B1B5-11DAD116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C05C-CD39-47FB-9A52-879CBB7E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3304B-75F8-4360-8838-C295CCAA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0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DB03-B7EF-4C5D-A71C-2A61697B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FDE12-D82A-4665-A484-7893E79B7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ED4B2-824F-49FB-8E69-35AFF839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15591-DB0F-4E31-B717-BFA18CC7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DF26-25B4-440F-A412-E802A066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0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0458-C355-49FA-847F-7DA0D38D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DE28F-AC3F-47D7-871D-3B88B2E12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123DD-A951-4651-A5EA-6320AF857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05DAE-1F97-4879-A12C-4771F741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D302D-4546-48B5-9519-3E53370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13403-29F2-4681-9587-0ADDDC6D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3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F086-4C98-4D92-A77A-C7D98CF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E0081-1637-4CEA-BC68-FC9B28360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E2E6B-BD3B-48B5-8658-CA2325B9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5AD76-8F14-49D0-982B-72645B26D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A9123-0527-4843-B86F-CE08BBE3D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9FE49-A67B-455C-8CF0-1429187F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E47D4-710C-4A06-8EB6-0F5FA8FF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8BD45-3409-43EC-BE04-5C7F9A5F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8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7D44-0835-493C-83E4-A6A2AF26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BE6DD-E7E3-44EE-9518-0787010F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B876-5811-4AED-8E7F-E118A393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2881C-51E3-4DC5-974F-45ED8012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FE1DA-EA4D-44EE-9787-053924ED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B1D21-8422-4241-8E79-556FD79A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390FC-A488-45A6-A6B8-737A03EA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2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7034-8FE6-43FB-8B34-AAB743E7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34B8A-B092-4C3D-8F01-AF1E62AD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6A7E1-678A-4274-8A52-414E3076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C5E26-6CC5-46A5-80F7-988EF234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04F52-9114-4677-B0CD-F6D4FE3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244FF-9E66-426E-BC92-1F918B04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9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4C09-0564-409D-84EF-F04DC418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B3EF50-1DFE-49C8-B838-A0B8DD009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1C775-F2F3-4BBE-88D5-732F663DE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70F7D-7288-4E69-84C5-138F7B5A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D467E-DCC7-4DE8-A308-83BA8389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C8A02-E766-4A6A-8FBB-61C9ED90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BBAE7-E642-4201-AEF6-96AF67AA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24AAA-F77F-411F-9DF7-7B96B01F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7A41D-0EC0-45F6-A2F0-C94810EAE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C7F0B-0A54-4C3D-A94E-E99883603860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AE374-0DA1-475E-9EBF-7F45FC13C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6ED4C-76D0-4074-810A-A5FD0FC3F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BD5A-FE49-48BF-9831-09C900CED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4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4BD4D9-FE08-4C4D-A7B3-9EE443A3D5B1}"/>
              </a:ext>
            </a:extLst>
          </p:cNvPr>
          <p:cNvSpPr/>
          <p:nvPr/>
        </p:nvSpPr>
        <p:spPr>
          <a:xfrm>
            <a:off x="2813158" y="117895"/>
            <a:ext cx="9508273" cy="6726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33A52-7B1D-CA40-A307-3CB5779D8F65}"/>
              </a:ext>
            </a:extLst>
          </p:cNvPr>
          <p:cNvSpPr/>
          <p:nvPr/>
        </p:nvSpPr>
        <p:spPr>
          <a:xfrm>
            <a:off x="-2843" y="9234"/>
            <a:ext cx="6089655" cy="1526793"/>
          </a:xfrm>
          <a:prstGeom prst="rect">
            <a:avLst/>
          </a:prstGeom>
          <a:solidFill>
            <a:srgbClr val="D8A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904D0-84D6-5F46-9230-77E58C140AE6}"/>
              </a:ext>
            </a:extLst>
          </p:cNvPr>
          <p:cNvSpPr txBox="1"/>
          <p:nvPr/>
        </p:nvSpPr>
        <p:spPr>
          <a:xfrm>
            <a:off x="74172" y="381912"/>
            <a:ext cx="574817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 of Essential Oils on Perceived Stress Among Walk-in Clinic Staff</a:t>
            </a:r>
            <a:endParaRPr lang="en-US" sz="2000" b="1" spc="172" dirty="0">
              <a:solidFill>
                <a:srgbClr val="FFFFE9"/>
              </a:solidFill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CD93B-33CE-B748-A5A4-033A0A01FB94}"/>
              </a:ext>
            </a:extLst>
          </p:cNvPr>
          <p:cNvSpPr txBox="1"/>
          <p:nvPr/>
        </p:nvSpPr>
        <p:spPr>
          <a:xfrm>
            <a:off x="9554053" y="5261083"/>
            <a:ext cx="133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SCAN FOR 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CONTACT INFO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432BA6-6714-D447-BAF8-0D56DFDC566E}"/>
              </a:ext>
            </a:extLst>
          </p:cNvPr>
          <p:cNvSpPr txBox="1"/>
          <p:nvPr/>
        </p:nvSpPr>
        <p:spPr>
          <a:xfrm>
            <a:off x="10823033" y="5250294"/>
            <a:ext cx="12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SCAN FOR </a:t>
            </a:r>
            <a:r>
              <a:rPr lang="en-US" sz="900" b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REFERENCES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56" y="6218065"/>
            <a:ext cx="2503758" cy="540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33A52-7B1D-CA40-A307-3CB5779D8F65}"/>
              </a:ext>
            </a:extLst>
          </p:cNvPr>
          <p:cNvSpPr/>
          <p:nvPr/>
        </p:nvSpPr>
        <p:spPr>
          <a:xfrm>
            <a:off x="6096000" y="13692"/>
            <a:ext cx="6225431" cy="15025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9242F-7172-8047-9817-EA0A5A1D008B}"/>
              </a:ext>
            </a:extLst>
          </p:cNvPr>
          <p:cNvSpPr txBox="1"/>
          <p:nvPr/>
        </p:nvSpPr>
        <p:spPr>
          <a:xfrm>
            <a:off x="6066683" y="204089"/>
            <a:ext cx="6089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demanding care environments, 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aromatherapy supports employee 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wellbeing by reducing stress perception.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46181-DAD1-0F4E-BFAD-3DF05FF69662}"/>
              </a:ext>
            </a:extLst>
          </p:cNvPr>
          <p:cNvSpPr txBox="1"/>
          <p:nvPr/>
        </p:nvSpPr>
        <p:spPr>
          <a:xfrm>
            <a:off x="9637" y="1541489"/>
            <a:ext cx="2746036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1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 </a:t>
            </a: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Janet Myers, DNP, APRN, FNP-BC, </a:t>
            </a: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 GNP-BC, BC-ADM, CDCES, NE-BC</a:t>
            </a:r>
            <a:r>
              <a:rPr lang="en-US" sz="105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DNP</a:t>
            </a:r>
            <a:r>
              <a:rPr lang="en-US" sz="14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APRN, FNP/GNP-BC, </a:t>
            </a:r>
            <a:endParaRPr lang="en-US" sz="14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Stress is common in healthcare settings</a:t>
            </a: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Employee wellness is crucial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Satisfaction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Productivity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Positive patient experiences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Aromatherapy may support wellness</a:t>
            </a:r>
          </a:p>
          <a:p>
            <a:pPr lvl="1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 </a:t>
            </a: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 12-week IRB approved study</a:t>
            </a:r>
          </a:p>
          <a:p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  Purpose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evaluate impact of citrus oil diffusion on perceived stress</a:t>
            </a:r>
          </a:p>
          <a:p>
            <a:pPr lvl="1"/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endParaRPr lang="en-US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en-US" sz="1100" dirty="0"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9463" y="1516257"/>
            <a:ext cx="3382240" cy="53417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4128F1-C2CE-1640-AA88-FC35D5FFD576}"/>
              </a:ext>
            </a:extLst>
          </p:cNvPr>
          <p:cNvSpPr txBox="1"/>
          <p:nvPr/>
        </p:nvSpPr>
        <p:spPr>
          <a:xfrm>
            <a:off x="2885110" y="1607892"/>
            <a:ext cx="3082942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Methodology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05189" y="1516257"/>
            <a:ext cx="3219447" cy="5341743"/>
          </a:xfrm>
          <a:prstGeom prst="rect">
            <a:avLst/>
          </a:prstGeom>
          <a:solidFill>
            <a:srgbClr val="D8AB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33B6E-9192-4325-8A8E-3CA69816E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642" y="5934633"/>
            <a:ext cx="2576360" cy="585183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3327E9A4-3D31-4A5E-BC59-A92D26F2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631" y="35183034"/>
            <a:ext cx="2129004" cy="43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0">
            <a:extLst>
              <a:ext uri="{FF2B5EF4-FFF2-40B4-BE49-F238E27FC236}">
                <a16:creationId xmlns:a16="http://schemas.microsoft.com/office/drawing/2014/main" id="{83DB79D9-070A-4C18-B297-30B7098B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2495" y="7212672"/>
            <a:ext cx="15382384" cy="1078819"/>
          </a:xfrm>
          <a:prstGeom prst="rect">
            <a:avLst/>
          </a:prstGeom>
          <a:solidFill>
            <a:srgbClr val="A08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985" tIns="76993" rIns="153985" bIns="76993">
            <a:spAutoFit/>
          </a:bodyPr>
          <a:lstStyle>
            <a:lvl1pPr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0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000" b="1" dirty="0"/>
              <a:t>Methodology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2CA36F-423F-46F6-8F70-6F9D66F81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395" y="2121807"/>
            <a:ext cx="2997348" cy="1948233"/>
          </a:xfrm>
          <a:prstGeom prst="rect">
            <a:avLst/>
          </a:prstGeom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AF41B221-96C5-4781-A42A-4FFABC3E6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050" y="5691045"/>
            <a:ext cx="791923" cy="8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>
            <a:extLst>
              <a:ext uri="{FF2B5EF4-FFF2-40B4-BE49-F238E27FC236}">
                <a16:creationId xmlns:a16="http://schemas.microsoft.com/office/drawing/2014/main" id="{476358EC-DBD5-42E1-ACFC-F966080C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46" y="5708217"/>
            <a:ext cx="791924" cy="81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07985E9-7418-4522-B1D5-74F0C8A5C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9654" y="4381565"/>
            <a:ext cx="3099526" cy="21067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7E482B-06A4-4068-BD41-6596C1EC53D2}"/>
              </a:ext>
            </a:extLst>
          </p:cNvPr>
          <p:cNvSpPr txBox="1"/>
          <p:nvPr/>
        </p:nvSpPr>
        <p:spPr>
          <a:xfrm>
            <a:off x="2948257" y="2018829"/>
            <a:ext cx="293656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Pre/Post design quantitative</a:t>
            </a:r>
          </a:p>
          <a:p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Convenient sample of walk-in clinic staff</a:t>
            </a:r>
          </a:p>
          <a:p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Three essential oils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Blood orange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Lemon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Grapefruit</a:t>
            </a:r>
          </a:p>
          <a:p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Perceived Stress Scale (PSS)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Before diffusion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During diffusion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After diffusion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F4EEE4-1E84-45D9-90DD-B8658096517B}"/>
              </a:ext>
            </a:extLst>
          </p:cNvPr>
          <p:cNvSpPr txBox="1"/>
          <p:nvPr/>
        </p:nvSpPr>
        <p:spPr>
          <a:xfrm>
            <a:off x="116003" y="1607891"/>
            <a:ext cx="2503758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Author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5DFF6-AC22-4EE4-89C3-28683A04592D}"/>
              </a:ext>
            </a:extLst>
          </p:cNvPr>
          <p:cNvSpPr txBox="1"/>
          <p:nvPr/>
        </p:nvSpPr>
        <p:spPr>
          <a:xfrm>
            <a:off x="116003" y="2675894"/>
            <a:ext cx="2503758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6552F3-DA4F-4B66-9F5E-89783DF0A318}"/>
              </a:ext>
            </a:extLst>
          </p:cNvPr>
          <p:cNvSpPr txBox="1"/>
          <p:nvPr/>
        </p:nvSpPr>
        <p:spPr>
          <a:xfrm>
            <a:off x="116003" y="4666300"/>
            <a:ext cx="2490906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Framework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CA8074-8851-4118-BEC5-762411B7F3E9}"/>
              </a:ext>
            </a:extLst>
          </p:cNvPr>
          <p:cNvSpPr txBox="1"/>
          <p:nvPr/>
        </p:nvSpPr>
        <p:spPr>
          <a:xfrm>
            <a:off x="6278840" y="1617177"/>
            <a:ext cx="2936568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Data Analysis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384422-815C-4DFB-8B32-4ECB8702A7A1}"/>
              </a:ext>
            </a:extLst>
          </p:cNvPr>
          <p:cNvSpPr txBox="1"/>
          <p:nvPr/>
        </p:nvSpPr>
        <p:spPr>
          <a:xfrm>
            <a:off x="9472561" y="1615600"/>
            <a:ext cx="2709802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Outcomes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D7B474-A9CF-434A-A5DB-D10D8F677B2D}"/>
              </a:ext>
            </a:extLst>
          </p:cNvPr>
          <p:cNvSpPr txBox="1"/>
          <p:nvPr/>
        </p:nvSpPr>
        <p:spPr>
          <a:xfrm>
            <a:off x="6228475" y="4277433"/>
            <a:ext cx="3047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PSS scores ranged from 0-40</a:t>
            </a:r>
          </a:p>
          <a:p>
            <a:endParaRPr lang="en-US" sz="1050" dirty="0"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  <a:p>
            <a:r>
              <a:rPr lang="en-US" sz="105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Scores </a:t>
            </a:r>
            <a:r>
              <a:rPr lang="en-US" sz="1050" u="sng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&gt;</a:t>
            </a:r>
            <a:r>
              <a:rPr lang="en-US" sz="105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 14 = moderate - high perceived stress</a:t>
            </a:r>
          </a:p>
          <a:p>
            <a:endParaRPr lang="en-US" sz="1050" dirty="0"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  <a:p>
            <a:r>
              <a:rPr lang="en-US" sz="105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Participants’ median stress levels: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Before diffusion  -  20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During diffusion  -  11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Post effusion  -  14.5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D4CC21-28A9-401B-BC86-8F5FAA3CD1C6}"/>
              </a:ext>
            </a:extLst>
          </p:cNvPr>
          <p:cNvSpPr txBox="1"/>
          <p:nvPr/>
        </p:nvSpPr>
        <p:spPr>
          <a:xfrm>
            <a:off x="9471391" y="3344632"/>
            <a:ext cx="2709802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Take-Aways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6347B9-FC56-4F05-859B-7159F3639F2E}"/>
              </a:ext>
            </a:extLst>
          </p:cNvPr>
          <p:cNvSpPr txBox="1"/>
          <p:nvPr/>
        </p:nvSpPr>
        <p:spPr>
          <a:xfrm>
            <a:off x="9607431" y="2069256"/>
            <a:ext cx="2558033" cy="114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147888" eaLnBrk="0" fontAlgn="base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05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Perceived stress reduced by 45%</a:t>
            </a:r>
          </a:p>
          <a:p>
            <a:pPr lvl="0" defTabSz="2147888" eaLnBrk="0" fontAlgn="base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05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Findings are statistically significant (p=0.015)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Perceived stress increased 21% when diffusion ceased</a:t>
            </a:r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C624055-B89F-45C7-9EBA-B6EF59EFE1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002" y="6100406"/>
            <a:ext cx="1413834" cy="4809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EF7D65F-185E-469B-A830-2421598D4F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8560" y="2986873"/>
            <a:ext cx="445743" cy="36104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D6D7167-880F-4788-82DA-F65B55ADD8A3}"/>
              </a:ext>
            </a:extLst>
          </p:cNvPr>
          <p:cNvSpPr txBox="1"/>
          <p:nvPr/>
        </p:nvSpPr>
        <p:spPr>
          <a:xfrm>
            <a:off x="9597381" y="3771544"/>
            <a:ext cx="2778242" cy="1186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147888" eaLnBrk="0" fontAlgn="base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05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Aromatherapy may support employee wellbeing by reducing stress perception </a:t>
            </a:r>
          </a:p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Replicable wellness innovation intervention: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Rendered no adverse effects,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Cost effective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Sustainable</a:t>
            </a:r>
            <a:endParaRPr lang="en-US" sz="1050" dirty="0"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0AB69E5-C632-42B2-8AB1-AE85393E3F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22206" y="5168196"/>
            <a:ext cx="381803" cy="3470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0D7A028-7747-4FA9-AB2B-77D1A38162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99160" y="4635631"/>
            <a:ext cx="365831" cy="344072"/>
          </a:xfrm>
          <a:prstGeom prst="rect">
            <a:avLst/>
          </a:prstGeom>
        </p:spPr>
      </p:pic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BB812B43-2D5F-4000-860D-F31FFC44CD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15"/>
          <a:stretch>
            <a:fillRect/>
          </a:stretch>
        </p:blipFill>
        <p:spPr>
          <a:xfrm flipV="1">
            <a:off x="12095328" y="6857999"/>
            <a:ext cx="96671" cy="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46"/>
    </mc:Choice>
    <mc:Fallback xmlns="">
      <p:transition spd="slow" advTm="230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223</Words>
  <Application>Microsoft Office PowerPoint</Application>
  <PresentationFormat>Widescreen</PresentationFormat>
  <Paragraphs>69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Futura Medium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Janet Marie</dc:creator>
  <cp:lastModifiedBy>Myers, Janet Marie</cp:lastModifiedBy>
  <cp:revision>32</cp:revision>
  <cp:lastPrinted>2020-10-23T17:20:15Z</cp:lastPrinted>
  <dcterms:created xsi:type="dcterms:W3CDTF">2020-10-21T12:33:54Z</dcterms:created>
  <dcterms:modified xsi:type="dcterms:W3CDTF">2020-10-23T18:34:33Z</dcterms:modified>
</cp:coreProperties>
</file>