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sldIdLst>
    <p:sldId id="268" r:id="rId2"/>
  </p:sldIdLst>
  <p:sldSz cx="12192000" cy="6858000"/>
  <p:notesSz cx="7010400" cy="11979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8" d="100"/>
          <a:sy n="88" d="100"/>
        </p:scale>
        <p:origin x="33" y="1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60104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60104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913F77CA-8C9A-4421-903A-A9CE17A2A8C9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88900" y="1497013"/>
            <a:ext cx="7188200" cy="40433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5765027"/>
            <a:ext cx="5608320" cy="471684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378234"/>
            <a:ext cx="3037840" cy="601043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11378234"/>
            <a:ext cx="3037840" cy="601043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5370D34-E8E4-47D5-9FF2-2FE2176F6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93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A9067-11DD-5A4F-B238-F8A71B27D6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3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E0197-44DE-4348-9BE6-34C898F89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B8B6E0-0F53-486E-B08E-6FABEEFC28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FEAA6-5A78-46A9-9528-EDB606829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E2289-434F-4F09-B83B-35232515DFF9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6C3F-93FC-43E0-A920-E55A2680D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74A78-6CD3-41F7-99CE-7F1107464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FE5B-282B-4EEC-8FA7-66B46E279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45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1214F-0829-4BCE-AD67-DA8B5937F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82EF1F-0876-4A97-88DD-374D3E93B5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F9C47-4129-4642-A7E5-97AD68A35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E2289-434F-4F09-B83B-35232515DFF9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DFC6A-7F93-4B03-BD5F-34D96747D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C22D4-B773-48E3-9566-35E050038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FE5B-282B-4EEC-8FA7-66B46E279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3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C7523A-C898-4C5E-B579-9FDE7BE4F9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2DF578-68DA-4288-8626-82CE92D90C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B5D61-CAC1-46F3-9A81-A73831B11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E2289-434F-4F09-B83B-35232515DFF9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4F8C4-C22D-4EE6-A706-0DF4B453C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136A9-BDB1-479E-BC56-372AF8EE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FE5B-282B-4EEC-8FA7-66B46E279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23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F3EC3-04C4-4869-8335-5A9E46908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75519-B7B9-481C-93EB-6BB842310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2A918-EAF3-4C32-9F9F-ECD429A35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E2289-434F-4F09-B83B-35232515DFF9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85AB8-E29E-43C8-9F49-31BA88BCD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B2263-EBD8-4532-8726-D1EF713EC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FE5B-282B-4EEC-8FA7-66B46E279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F2121-FA70-4F3A-868A-27F35C709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D5B5B-D82C-4F00-9F8A-DC2FFE812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86A0B-83AE-4276-A290-47FC9129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E2289-434F-4F09-B83B-35232515DFF9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53486-CC25-4F85-A1E8-523FB915A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07704-4AF8-4960-9B02-0521EFB83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FE5B-282B-4EEC-8FA7-66B46E279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85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6CC13-F5F0-48D3-A888-5F011E1E8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73563-A125-4D66-9470-B319AC7AF5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EB8C52-9BE8-4E98-B4C6-66337CA77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6222F3-DCF8-424B-AC2F-8892DB7ED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E2289-434F-4F09-B83B-35232515DFF9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532CB2-4C4A-42D8-9BCA-87C27EA8C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0AD9AD-61B5-4A37-996A-3CC66FE1E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FE5B-282B-4EEC-8FA7-66B46E279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24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661CB-98C7-4F95-ADC6-DE171A07F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A91C0-2897-47A2-AFB6-B6182317D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40D4B2-B9B7-47EC-B1C1-DEA37F73E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F0B2F2-711E-4847-9D29-3031E6FB59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594B7-3075-41A1-A8CE-4B57A850E2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3F42AF-3C40-4265-BBE8-0856AD4A1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E2289-434F-4F09-B83B-35232515DFF9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06C16D-AFF5-460E-9A77-73EF2735F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7644CF-2AB6-4232-92D9-76D59C6ED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FE5B-282B-4EEC-8FA7-66B46E279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39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70380-A657-49AC-BE69-00FAF029C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292E65-3D84-4807-A4C9-D5776E3C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E2289-434F-4F09-B83B-35232515DFF9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996F11-6003-48F0-AF0D-E884E71BB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6D17A-AF96-4BDC-AFE5-364E7890E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FE5B-282B-4EEC-8FA7-66B46E279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99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38A47E-DEA3-458D-928D-F1B433FE1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E2289-434F-4F09-B83B-35232515DFF9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6A51F3-AA96-42AE-8F59-8FC63A3B5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75A886-BADE-49A2-8BAF-9F70AD806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FE5B-282B-4EEC-8FA7-66B46E279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88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91B66-57B6-44FB-9605-82DABF84B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9E6DB-67B0-40FA-9458-D55EE7095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F2157A-9995-413B-B91F-5885C3CA35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8E57E0-3B4E-495C-956B-0959F2207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E2289-434F-4F09-B83B-35232515DFF9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E24579-3344-4BC6-A7B3-C97C61133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75FD15-BAAB-4C3D-B55A-BED619433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FE5B-282B-4EEC-8FA7-66B46E279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80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BF835-ECF8-4ACC-8987-067668E0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FA562A-15BB-4E61-8EF3-62CA7493B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A9C6F-A131-487C-B595-D7945B7466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0CDDDA-2892-4520-BFE0-665DDC04A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E2289-434F-4F09-B83B-35232515DFF9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3F244-AD9A-4CC0-AF48-6B29EB4AD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7B8F4-AC66-45A1-A573-E7CB5DC53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FE5B-282B-4EEC-8FA7-66B46E279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58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FB0FFE-C3AD-432D-9CA6-D9972B788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B81B83-47A6-49E1-951B-7A6E7745E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EEA95-580D-4071-8FF8-17A60E68FD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2289-434F-4F09-B83B-35232515DFF9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F142A-809F-4BEB-A6C9-C58424B98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32DF3-D0A8-45E8-B6DA-78594607AF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5FE5B-282B-4EEC-8FA7-66B46E279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6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4BD4D9-FE08-4C4D-A7B3-9EE443A3D5B1}"/>
              </a:ext>
            </a:extLst>
          </p:cNvPr>
          <p:cNvSpPr/>
          <p:nvPr/>
        </p:nvSpPr>
        <p:spPr>
          <a:xfrm>
            <a:off x="20190" y="0"/>
            <a:ext cx="12438325" cy="650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7133A52-7B1D-CA40-A307-3CB5779D8F65}"/>
              </a:ext>
            </a:extLst>
          </p:cNvPr>
          <p:cNvSpPr/>
          <p:nvPr/>
        </p:nvSpPr>
        <p:spPr>
          <a:xfrm>
            <a:off x="-1" y="1293736"/>
            <a:ext cx="7313439" cy="2772238"/>
          </a:xfrm>
          <a:prstGeom prst="rect">
            <a:avLst/>
          </a:prstGeom>
          <a:solidFill>
            <a:srgbClr val="D8A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133A52-7B1D-CA40-A307-3CB5779D8F65}"/>
              </a:ext>
            </a:extLst>
          </p:cNvPr>
          <p:cNvSpPr/>
          <p:nvPr/>
        </p:nvSpPr>
        <p:spPr>
          <a:xfrm>
            <a:off x="7313438" y="0"/>
            <a:ext cx="4878561" cy="6868141"/>
          </a:xfrm>
          <a:prstGeom prst="rect">
            <a:avLst/>
          </a:prstGeom>
          <a:solidFill>
            <a:srgbClr val="993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446181-DAD1-0F4E-BFAD-3DF05FF69662}"/>
              </a:ext>
            </a:extLst>
          </p:cNvPr>
          <p:cNvSpPr txBox="1"/>
          <p:nvPr/>
        </p:nvSpPr>
        <p:spPr>
          <a:xfrm>
            <a:off x="168490" y="1282430"/>
            <a:ext cx="34377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Verdana"/>
                <a:cs typeface="Verdana"/>
              </a:rPr>
              <a:t>BACKGROUND: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Specialty certification shows a commitment to superior healthcare delivery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Magnet designated hospitals  support the distinction of excellence in nursing</a:t>
            </a:r>
          </a:p>
          <a:p>
            <a:r>
              <a:rPr lang="en-US" sz="1200" b="1" dirty="0">
                <a:solidFill>
                  <a:schemeClr val="bg1"/>
                </a:solidFill>
                <a:latin typeface="Verdana"/>
                <a:cs typeface="Verdana"/>
              </a:rPr>
              <a:t>METHOD</a:t>
            </a:r>
            <a:endParaRPr lang="en-US" sz="120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171450" indent="-171450">
              <a:buFontTx/>
              <a:buChar char="-"/>
            </a:pP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Quantitative data collected pre/post implementation via an orientation dashboard overlaid with a position management spreadsheet. 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Captured level of experience, seniority date, days off orientation and certification readiness </a:t>
            </a:r>
          </a:p>
          <a:p>
            <a:endParaRPr lang="en-US" sz="1200" b="1" dirty="0">
              <a:solidFill>
                <a:schemeClr val="bg1"/>
              </a:solidFill>
              <a:latin typeface="Verdana"/>
              <a:cs typeface="Verdana"/>
            </a:endParaRPr>
          </a:p>
          <a:p>
            <a:endParaRPr lang="en-US" sz="1200" b="1" dirty="0">
              <a:solidFill>
                <a:schemeClr val="bg1"/>
              </a:solidFill>
              <a:latin typeface="Verdana"/>
              <a:cs typeface="Verdana"/>
            </a:endParaRPr>
          </a:p>
          <a:p>
            <a:endParaRPr lang="en-US" sz="1200" b="1" dirty="0">
              <a:solidFill>
                <a:schemeClr val="bg1"/>
              </a:solidFill>
              <a:latin typeface="Verdana"/>
              <a:cs typeface="Verdana"/>
            </a:endParaRPr>
          </a:p>
          <a:p>
            <a:endParaRPr lang="en-US" sz="120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171450" indent="-171450">
              <a:buFontTx/>
              <a:buChar char="-"/>
            </a:pPr>
            <a:endParaRPr lang="en-US" sz="1200" dirty="0">
              <a:solidFill>
                <a:schemeClr val="bg1"/>
              </a:solidFill>
              <a:latin typeface="Verdana"/>
              <a:cs typeface="Verdana"/>
            </a:endParaRPr>
          </a:p>
          <a:p>
            <a:endParaRPr lang="en-US" sz="12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432BA6-6714-D447-BAF8-0D56DFDC566E}"/>
              </a:ext>
            </a:extLst>
          </p:cNvPr>
          <p:cNvSpPr txBox="1"/>
          <p:nvPr/>
        </p:nvSpPr>
        <p:spPr>
          <a:xfrm>
            <a:off x="7519070" y="5286469"/>
            <a:ext cx="1249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Verdana"/>
                <a:cs typeface="Verdana"/>
              </a:rPr>
              <a:t>SCAN FOR CONTACT INFORMATION</a:t>
            </a:r>
          </a:p>
        </p:txBody>
      </p:sp>
      <p:sp>
        <p:nvSpPr>
          <p:cNvPr id="21" name="Further elaboration of take-home statement…"/>
          <p:cNvSpPr txBox="1"/>
          <p:nvPr/>
        </p:nvSpPr>
        <p:spPr>
          <a:xfrm>
            <a:off x="7593925" y="2584508"/>
            <a:ext cx="3920891" cy="2024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2520" tIns="42520" rIns="42520" bIns="42520" anchor="ctr">
            <a:spAutoFit/>
          </a:bodyPr>
          <a:lstStyle/>
          <a:p>
            <a:pPr marL="279035" indent="-279035">
              <a:buSzPct val="145000"/>
              <a:buChar char="•"/>
              <a:defRPr b="0">
                <a:solidFill>
                  <a:srgbClr val="FFFFFF"/>
                </a:solidFill>
              </a:defRPr>
            </a:pPr>
            <a:r>
              <a:rPr lang="en-US" dirty="0">
                <a:latin typeface="Verdana"/>
                <a:cs typeface="Verdana"/>
              </a:rPr>
              <a:t>Encouragement from senior leaders fosters trust</a:t>
            </a:r>
          </a:p>
          <a:p>
            <a:pPr marL="279035" indent="-279035">
              <a:buSzPct val="145000"/>
              <a:buChar char="•"/>
              <a:defRPr b="0">
                <a:solidFill>
                  <a:srgbClr val="FFFFFF"/>
                </a:solidFill>
              </a:defRPr>
            </a:pPr>
            <a:r>
              <a:rPr lang="en-US" dirty="0">
                <a:latin typeface="Verdana"/>
                <a:cs typeface="Verdana"/>
              </a:rPr>
              <a:t>Creates a platform for career development</a:t>
            </a:r>
            <a:endParaRPr dirty="0">
              <a:latin typeface="Verdana"/>
              <a:cs typeface="Verdana"/>
            </a:endParaRPr>
          </a:p>
          <a:p>
            <a:pPr marL="279035" indent="-279035">
              <a:buSzPct val="145000"/>
              <a:buChar char="•"/>
              <a:defRPr b="0">
                <a:solidFill>
                  <a:srgbClr val="FFFFFF"/>
                </a:solidFill>
              </a:defRPr>
            </a:pPr>
            <a:r>
              <a:rPr lang="en-US" dirty="0">
                <a:latin typeface="Verdana"/>
                <a:cs typeface="Verdana"/>
              </a:rPr>
              <a:t>An orientation dashboard/tracking system allows for a seamless process</a:t>
            </a:r>
            <a:endParaRPr dirty="0">
              <a:latin typeface="Verdana"/>
              <a:cs typeface="Verdana"/>
            </a:endParaRPr>
          </a:p>
        </p:txBody>
      </p:sp>
      <p:sp>
        <p:nvSpPr>
          <p:cNvPr id="24" name="Your concluding Take Home Statement displays in bold here."/>
          <p:cNvSpPr txBox="1"/>
          <p:nvPr/>
        </p:nvSpPr>
        <p:spPr>
          <a:xfrm>
            <a:off x="7325768" y="860006"/>
            <a:ext cx="4846042" cy="1563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2520" tIns="42520" rIns="42520" bIns="42520" anchor="ctr">
            <a:spAutoFit/>
          </a:bodyPr>
          <a:lstStyle>
            <a:lvl1pPr algn="l">
              <a:defRPr sz="3900">
                <a:solidFill>
                  <a:srgbClr val="FFFFFF"/>
                </a:solidFill>
              </a:defRPr>
            </a:lvl1pPr>
          </a:lstStyle>
          <a:p>
            <a:pPr algn="ctr"/>
            <a:r>
              <a:rPr lang="en-US" sz="2400" b="1" dirty="0">
                <a:latin typeface="Verdana"/>
                <a:cs typeface="Verdana"/>
              </a:rPr>
              <a:t>Leader Driven Support and Engagement Increases Staff Participation in Specialty Certifications</a:t>
            </a:r>
            <a:endParaRPr sz="2400" b="1" dirty="0">
              <a:latin typeface="Verdana"/>
              <a:cs typeface="Verdana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446181-DAD1-0F4E-BFAD-3DF05FF69662}"/>
              </a:ext>
            </a:extLst>
          </p:cNvPr>
          <p:cNvSpPr txBox="1"/>
          <p:nvPr/>
        </p:nvSpPr>
        <p:spPr>
          <a:xfrm>
            <a:off x="250141" y="217783"/>
            <a:ext cx="6830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Specialty Certifications in Your Unit: Increasing Staff Participation During a Pandemic</a:t>
            </a:r>
            <a:endParaRPr lang="en-US" sz="2600" b="1" dirty="0">
              <a:latin typeface="Verdana"/>
              <a:cs typeface="Verdan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5CD93B-33CE-B748-A5A4-033A0A01FB94}"/>
              </a:ext>
            </a:extLst>
          </p:cNvPr>
          <p:cNvSpPr txBox="1"/>
          <p:nvPr/>
        </p:nvSpPr>
        <p:spPr>
          <a:xfrm>
            <a:off x="104435" y="4771131"/>
            <a:ext cx="21181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FFFF"/>
                </a:solidFill>
                <a:latin typeface="Verdana"/>
                <a:cs typeface="Verdana"/>
              </a:rPr>
              <a:t>RESULTS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F9E57F-C64F-4827-8C49-BB9DBDC073C7}"/>
              </a:ext>
            </a:extLst>
          </p:cNvPr>
          <p:cNvSpPr txBox="1"/>
          <p:nvPr/>
        </p:nvSpPr>
        <p:spPr>
          <a:xfrm>
            <a:off x="254876" y="973513"/>
            <a:ext cx="4215852" cy="236810"/>
          </a:xfrm>
          <a:prstGeom prst="rect">
            <a:avLst/>
          </a:prstGeom>
          <a:noFill/>
        </p:spPr>
        <p:txBody>
          <a:bodyPr wrap="square" lIns="21159" tIns="10580" rIns="21159" bIns="1058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Erin Havrilla, MSN, RN, NE-BC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446181-DAD1-0F4E-BFAD-3DF05FF69662}"/>
              </a:ext>
            </a:extLst>
          </p:cNvPr>
          <p:cNvSpPr txBox="1"/>
          <p:nvPr/>
        </p:nvSpPr>
        <p:spPr>
          <a:xfrm>
            <a:off x="3618575" y="1282430"/>
            <a:ext cx="37071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Verdana"/>
                <a:cs typeface="Verdana"/>
              </a:rPr>
              <a:t>SETTING - </a:t>
            </a: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Neonatal Intensive Care Unit (NICU)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106 bed Level IV NICU</a:t>
            </a:r>
          </a:p>
          <a:p>
            <a:pPr marL="628650" lvl="1" indent="-171450">
              <a:buFontTx/>
              <a:buChar char="-"/>
            </a:pP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ADC 97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Level II Special Care Nursery</a:t>
            </a:r>
          </a:p>
          <a:p>
            <a:pPr marL="628650" lvl="1" indent="-171450">
              <a:buFontTx/>
              <a:buChar char="-"/>
            </a:pP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ADC 7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Staff Structure</a:t>
            </a:r>
          </a:p>
          <a:p>
            <a:pPr marL="628650" lvl="1" indent="-171450">
              <a:buFontTx/>
              <a:buChar char="-"/>
            </a:pP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1 Administrative Director</a:t>
            </a:r>
          </a:p>
          <a:p>
            <a:pPr marL="628650" lvl="1" indent="-171450">
              <a:buFontTx/>
              <a:buChar char="-"/>
            </a:pP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4 Clinical Managers</a:t>
            </a:r>
          </a:p>
          <a:p>
            <a:pPr marL="628650" lvl="1" indent="-171450">
              <a:buFontTx/>
              <a:buChar char="-"/>
            </a:pP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12 Clinical Staff Leaders</a:t>
            </a:r>
          </a:p>
          <a:p>
            <a:pPr marL="628650" lvl="1" indent="-171450">
              <a:buFontTx/>
              <a:buChar char="-"/>
            </a:pP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350 staff RNs</a:t>
            </a:r>
          </a:p>
          <a:p>
            <a:pPr marL="1085850" lvl="2" indent="-171450">
              <a:buFontTx/>
              <a:buChar char="-"/>
            </a:pP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23 Certified RN’s prior to beginning of study</a:t>
            </a:r>
          </a:p>
          <a:p>
            <a:pPr marL="1085850" lvl="2" indent="-171450">
              <a:buFontTx/>
              <a:buChar char="-"/>
            </a:pP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37 RN3</a:t>
            </a:r>
          </a:p>
          <a:p>
            <a:pPr marL="1085850" lvl="2" indent="-171450">
              <a:buFontTx/>
              <a:buChar char="-"/>
            </a:pPr>
            <a:r>
              <a:rPr lang="en-US" sz="1200" dirty="0">
                <a:solidFill>
                  <a:schemeClr val="bg1"/>
                </a:solidFill>
                <a:latin typeface="Verdana"/>
                <a:cs typeface="Verdana"/>
              </a:rPr>
              <a:t>  7 RN4</a:t>
            </a:r>
          </a:p>
          <a:p>
            <a:pPr marL="1085850" lvl="2" indent="-171450">
              <a:buFontTx/>
              <a:buChar char="-"/>
            </a:pPr>
            <a:endParaRPr lang="en-US" sz="120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1085850" lvl="2" indent="-171450">
              <a:buFontTx/>
              <a:buChar char="-"/>
            </a:pPr>
            <a:endParaRPr lang="en-US" sz="120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1085850" lvl="2" indent="-171450">
              <a:buFontTx/>
              <a:buChar char="-"/>
            </a:pPr>
            <a:endParaRPr lang="en-US" sz="12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5AF7B40-7E03-4359-BEE3-0EE75392DC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9265" y="431878"/>
            <a:ext cx="1926503" cy="10832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F58916-4B00-43F9-B714-601E185A4B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5585" y="5452533"/>
            <a:ext cx="1459174" cy="1214780"/>
          </a:xfrm>
          <a:prstGeom prst="rect">
            <a:avLst/>
          </a:prstGeom>
        </p:spPr>
      </p:pic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2AE97041-BF04-4DB3-8D86-10C2514022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381" y="5872668"/>
            <a:ext cx="883240" cy="8832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E611BE-27B1-46E4-88FB-015C1EBB6E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7667" y="4077280"/>
            <a:ext cx="4962088" cy="2732513"/>
          </a:xfrm>
          <a:prstGeom prst="rect">
            <a:avLst/>
          </a:prstGeom>
        </p:spPr>
      </p:pic>
      <p:pic>
        <p:nvPicPr>
          <p:cNvPr id="28" name="Audio 27">
            <a:hlinkClick r:id="" action="ppaction://media"/>
            <a:extLst>
              <a:ext uri="{FF2B5EF4-FFF2-40B4-BE49-F238E27FC236}">
                <a16:creationId xmlns:a16="http://schemas.microsoft.com/office/drawing/2014/main" id="{4085E821-77D6-43BE-B722-7496F0098C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1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65"/>
    </mc:Choice>
    <mc:Fallback xmlns="">
      <p:transition spd="slow" advTm="2783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167</Words>
  <Application>Microsoft Office PowerPoint</Application>
  <PresentationFormat>Widescreen</PresentationFormat>
  <Paragraphs>33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Havrilla, Erin M</dc:creator>
  <cp:lastModifiedBy>Khalid, Nadia</cp:lastModifiedBy>
  <cp:revision>41</cp:revision>
  <cp:lastPrinted>2020-10-08T19:23:17Z</cp:lastPrinted>
  <dcterms:created xsi:type="dcterms:W3CDTF">2020-10-06T22:26:00Z</dcterms:created>
  <dcterms:modified xsi:type="dcterms:W3CDTF">2020-10-22T12:31:28Z</dcterms:modified>
</cp:coreProperties>
</file>