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4" r:id="rId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AB4C"/>
    <a:srgbClr val="993D1B"/>
    <a:srgbClr val="006682"/>
    <a:srgbClr val="FF6A13"/>
    <a:srgbClr val="0072CE"/>
    <a:srgbClr val="4698CB"/>
    <a:srgbClr val="ED8B00"/>
    <a:srgbClr val="E7E7E7"/>
    <a:srgbClr val="702082"/>
    <a:srgbClr val="B88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1"/>
    <p:restoredTop sz="86474"/>
  </p:normalViewPr>
  <p:slideViewPr>
    <p:cSldViewPr snapToGrid="0" snapToObjects="1">
      <p:cViewPr varScale="1">
        <p:scale>
          <a:sx n="71" d="100"/>
          <a:sy n="71" d="100"/>
        </p:scale>
        <p:origin x="1253" y="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9F4921C-7C5A-5648-93EA-A4C0CCF98FB4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E9A9067-11DD-5A4F-B238-F8A71B27D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37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A9067-11DD-5A4F-B238-F8A71B27D6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3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6F261-78A7-2F44-BA5D-FFB11B532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CE50D-1CE5-8546-9E03-009698C2A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244F8-047E-9948-BDB9-E3140359F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6EDC-A58B-B04D-8B99-D6209D8EC26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DC48-CE49-DA42-B529-C65AC6A42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0CF1-D5E2-8F49-A312-8AD58C061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D6B1-72E9-0C47-A631-87EC53E2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2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C2DE7-51D4-BF4B-A5EA-20E219149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51C674-30FF-3A4C-A6BC-03E671D4B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B6DF0-BB8A-FC44-BD70-3546C0467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6EDC-A58B-B04D-8B99-D6209D8EC26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26827-82F1-D745-9CEC-CC8B669E9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85D95-A68D-944D-8AB2-E56C67019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D6B1-72E9-0C47-A631-87EC53E2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03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26231A-2074-4242-86AF-2512CE78B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71739-5110-5947-A1F0-CC586B7BF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13D3D-9337-C040-A970-61EC5CDE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6EDC-A58B-B04D-8B99-D6209D8EC26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26FF3-38D5-BB42-980B-BC7857F71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232DC-FC90-3741-8AE7-9D5388618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D6B1-72E9-0C47-A631-87EC53E2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7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DD14-B8E7-4849-A3F3-EA9386DB8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F4AF1-7CA2-574C-8636-127912020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DB803-00C0-934B-A8CE-5C7186371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6EDC-A58B-B04D-8B99-D6209D8EC26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2A43C-39D6-F548-AEDB-7065A545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504F5-7461-4E4E-9081-FAFBE800B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D6B1-72E9-0C47-A631-87EC53E2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8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A43E1-707B-A84B-BE71-83CFE3030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C57CA-46AB-6F41-AF77-36029EAEF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F0496-FAF4-4746-8838-3311E34C5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6EDC-A58B-B04D-8B99-D6209D8EC26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943C6-0009-644E-81C9-29960E4F3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E1272-4F8A-1F4A-85D9-74568D27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D6B1-72E9-0C47-A631-87EC53E2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9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327BF-CC1D-A54B-9187-24FDEC8A2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E51B3-8C25-C043-B75B-BB3491E67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78C56-A0E7-C847-B764-E551AF058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8ADEE-6953-7E45-98AA-68F03E566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6EDC-A58B-B04D-8B99-D6209D8EC26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CD8E5-42D4-7F4D-8233-A456556D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24271-DD3D-8343-8E9E-28E781EF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D6B1-72E9-0C47-A631-87EC53E2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8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FA417-3442-D441-A1D9-55869B111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C2333-E081-C744-A1D4-A14098DB0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BA90C-AB76-E84E-897D-B1B41235B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D8240D-7F90-7D43-87E7-2FCDA14472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7DDF5B-007C-0349-92AE-2EBCE74AC3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9DC9E4-CD46-EF49-B6DD-E01430442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6EDC-A58B-B04D-8B99-D6209D8EC26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EB0AD9-A48D-EC4D-8D8F-331EE7141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A932CB-C327-B845-9E49-2302B067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D6B1-72E9-0C47-A631-87EC53E2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53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A255F-83BD-2943-BA8E-8F44DF84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00AA7C-0F98-AE4C-864D-D308730A2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6EDC-A58B-B04D-8B99-D6209D8EC26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4E35A7-44FE-9448-9023-CA46B50C5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EFF5D-4EE7-A746-9112-A1EB85057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D6B1-72E9-0C47-A631-87EC53E2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7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E262F4-DEB3-0846-8F3F-8F9D0C4D2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6EDC-A58B-B04D-8B99-D6209D8EC26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169C8A-26DF-7046-9B2C-DEAC951B4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41544-EF6B-6D47-BFB4-B50E360A2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D6B1-72E9-0C47-A631-87EC53E2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4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83141-48AA-FA46-802D-7214EDFA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58160-2F65-8E4B-B7FF-1873F03F7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1124F-9A5E-2542-86A8-2489FC864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6FA64-E8F3-BD41-BF43-0CB458B50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6EDC-A58B-B04D-8B99-D6209D8EC26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4278E-7DB1-6441-AB51-EEF0D93E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25FC6-0BD0-8346-94AB-867BABC0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D6B1-72E9-0C47-A631-87EC53E2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0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126E5-BCBA-9241-A293-AB5436F7F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01258B-51EA-5148-9878-7B1C7D2E7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93A1CE-B3E3-A848-8F82-E65A6C5F8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79C62-EAF5-7B41-9372-9C3F105E6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6EDC-A58B-B04D-8B99-D6209D8EC26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329FF-0663-7A42-950E-13E46F3A6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1AAFF-12AD-2A49-B152-0F6ADAD8E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D6B1-72E9-0C47-A631-87EC53E2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1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C87BA3-E5FC-C34F-A415-01C8854F6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20E88-2C8D-2A46-BD66-DF8351E74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1DB9C-BED5-EE4A-B5EA-DD503B3CF3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96EDC-A58B-B04D-8B99-D6209D8EC26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E1C95-AA45-834C-A434-700FA5427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ECFAC-B46F-C14A-A4EF-2ACE86071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DD6B1-72E9-0C47-A631-87EC53E2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9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4BD4D9-FE08-4C4D-A7B3-9EE443A3D5B1}"/>
              </a:ext>
            </a:extLst>
          </p:cNvPr>
          <p:cNvSpPr/>
          <p:nvPr/>
        </p:nvSpPr>
        <p:spPr>
          <a:xfrm>
            <a:off x="11425" y="-639935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133A52-7B1D-CA40-A307-3CB5779D8F65}"/>
              </a:ext>
            </a:extLst>
          </p:cNvPr>
          <p:cNvSpPr/>
          <p:nvPr/>
        </p:nvSpPr>
        <p:spPr>
          <a:xfrm>
            <a:off x="0" y="-653506"/>
            <a:ext cx="6118849" cy="1832019"/>
          </a:xfrm>
          <a:prstGeom prst="rect">
            <a:avLst/>
          </a:prstGeom>
          <a:solidFill>
            <a:srgbClr val="D8A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6904D0-84D6-5F46-9230-77E58C140AE6}"/>
              </a:ext>
            </a:extLst>
          </p:cNvPr>
          <p:cNvSpPr txBox="1"/>
          <p:nvPr/>
        </p:nvSpPr>
        <p:spPr>
          <a:xfrm>
            <a:off x="151862" y="-435183"/>
            <a:ext cx="6118849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Expressive Writing </a:t>
            </a:r>
            <a:r>
              <a:rPr lang="en-US" sz="2400">
                <a:latin typeface="Futura Medium" panose="020B0602020204020303" pitchFamily="34" charset="-79"/>
                <a:cs typeface="Futura Medium" panose="020B0602020204020303" pitchFamily="34" charset="-79"/>
              </a:rPr>
              <a:t>Group Increases</a:t>
            </a:r>
            <a:endParaRPr lang="en-US" sz="2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en-US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Wellbeing in Hospitalized </a:t>
            </a:r>
          </a:p>
          <a:p>
            <a:r>
              <a:rPr lang="en-US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Behavioral Health Patients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5CD93B-33CE-B748-A5A4-033A0A01FB94}"/>
              </a:ext>
            </a:extLst>
          </p:cNvPr>
          <p:cNvSpPr txBox="1"/>
          <p:nvPr/>
        </p:nvSpPr>
        <p:spPr>
          <a:xfrm>
            <a:off x="9711387" y="4964608"/>
            <a:ext cx="905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SCAN TO FIND 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432BA6-6714-D447-BAF8-0D56DFDC566E}"/>
              </a:ext>
            </a:extLst>
          </p:cNvPr>
          <p:cNvSpPr txBox="1"/>
          <p:nvPr/>
        </p:nvSpPr>
        <p:spPr>
          <a:xfrm>
            <a:off x="10881531" y="4944532"/>
            <a:ext cx="1177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SCAN FOR OUR REFERENCES </a:t>
            </a:r>
          </a:p>
        </p:txBody>
      </p:sp>
      <p:sp>
        <p:nvSpPr>
          <p:cNvPr id="2" name="Rectangle 1"/>
          <p:cNvSpPr/>
          <p:nvPr/>
        </p:nvSpPr>
        <p:spPr>
          <a:xfrm>
            <a:off x="91856" y="6218065"/>
            <a:ext cx="2503758" cy="5405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133A52-7B1D-CA40-A307-3CB5779D8F65}"/>
              </a:ext>
            </a:extLst>
          </p:cNvPr>
          <p:cNvSpPr/>
          <p:nvPr/>
        </p:nvSpPr>
        <p:spPr>
          <a:xfrm>
            <a:off x="6118850" y="-644665"/>
            <a:ext cx="6096000" cy="182317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Benefits of reflecting on “Three Good Things” &amp; “Your Best Self” improve sense of wellbeing</a:t>
            </a:r>
          </a:p>
          <a:p>
            <a:pPr algn="ctr"/>
            <a:r>
              <a:rPr lang="en-US" sz="2400" i="1"/>
              <a:t> </a:t>
            </a:r>
            <a:r>
              <a:rPr lang="en-US" sz="2400" i="1" dirty="0"/>
              <a:t>and </a:t>
            </a:r>
            <a:r>
              <a:rPr lang="en-US" sz="2400" i="1"/>
              <a:t>are inexpensive </a:t>
            </a:r>
            <a:r>
              <a:rPr lang="en-US" sz="2400" i="1" dirty="0"/>
              <a:t>&amp; therapeutic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446181-DAD1-0F4E-BFAD-3DF05FF69662}"/>
              </a:ext>
            </a:extLst>
          </p:cNvPr>
          <p:cNvSpPr txBox="1"/>
          <p:nvPr/>
        </p:nvSpPr>
        <p:spPr>
          <a:xfrm>
            <a:off x="133327" y="1370736"/>
            <a:ext cx="332715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/>
                <a:cs typeface="Verdana"/>
              </a:rPr>
              <a:t>Marianne Broyles, BSN, PMH RN-BC</a:t>
            </a:r>
          </a:p>
          <a:p>
            <a:r>
              <a:rPr lang="en-US" sz="1200" dirty="0" err="1">
                <a:latin typeface="Verdana"/>
                <a:cs typeface="Verdana"/>
              </a:rPr>
              <a:t>Jamier</a:t>
            </a:r>
            <a:r>
              <a:rPr lang="en-US" sz="1200" dirty="0">
                <a:latin typeface="Verdana"/>
                <a:cs typeface="Verdana"/>
              </a:rPr>
              <a:t> Dawkins, MS</a:t>
            </a:r>
          </a:p>
          <a:p>
            <a:r>
              <a:rPr lang="en-US" sz="1200" dirty="0">
                <a:latin typeface="Verdana"/>
                <a:cs typeface="Verdana"/>
              </a:rPr>
              <a:t>Elizabeth Card, MSN, APRN, FNP-BC, CPAN, CCCRP, FASPAN</a:t>
            </a:r>
          </a:p>
          <a:p>
            <a:endParaRPr lang="en-US" sz="800" b="1" dirty="0">
              <a:latin typeface="Verdana"/>
              <a:cs typeface="Verdana"/>
            </a:endParaRPr>
          </a:p>
          <a:p>
            <a:r>
              <a:rPr lang="en-US" sz="1400" b="1" dirty="0">
                <a:latin typeface="Verdana"/>
                <a:cs typeface="Verdana"/>
              </a:rPr>
              <a:t>BACKGROUND:</a:t>
            </a:r>
          </a:p>
          <a:p>
            <a:pPr marL="171450" indent="-171450">
              <a:buFontTx/>
              <a:buChar char="-"/>
            </a:pPr>
            <a:r>
              <a:rPr lang="en-US" sz="1400" dirty="0">
                <a:latin typeface="Verdana"/>
                <a:cs typeface="Verdana"/>
              </a:rPr>
              <a:t>Expressive writing focusing on “three good things” and visualizing “your best self” can improve resiliency and wellbeing</a:t>
            </a:r>
          </a:p>
          <a:p>
            <a:pPr marL="171450" indent="-171450">
              <a:buFontTx/>
              <a:buChar char="-"/>
            </a:pPr>
            <a:r>
              <a:rPr lang="en-US" sz="1400" dirty="0">
                <a:latin typeface="Verdana"/>
                <a:cs typeface="Verdana"/>
              </a:rPr>
              <a:t>This nurse-led group can improve behavioral health inpatients’ experiences</a:t>
            </a:r>
          </a:p>
          <a:p>
            <a:endParaRPr lang="en-US" sz="1200" dirty="0">
              <a:latin typeface="Verdana"/>
              <a:cs typeface="Verdana"/>
            </a:endParaRPr>
          </a:p>
          <a:p>
            <a:r>
              <a:rPr lang="en-US" sz="1400" b="1" dirty="0">
                <a:latin typeface="Verdana"/>
                <a:cs typeface="Verdana"/>
              </a:rPr>
              <a:t>METHODS:</a:t>
            </a:r>
          </a:p>
          <a:p>
            <a:pPr marL="171450" indent="-171450">
              <a:buFontTx/>
              <a:buChar char="-"/>
            </a:pPr>
            <a:r>
              <a:rPr lang="en-US" sz="1400" dirty="0">
                <a:latin typeface="Verdana"/>
                <a:cs typeface="Verdana"/>
              </a:rPr>
              <a:t>Prospective, Quantitative design</a:t>
            </a:r>
          </a:p>
          <a:p>
            <a:pPr marL="171450" indent="-171450">
              <a:buFontTx/>
              <a:buChar char="-"/>
            </a:pPr>
            <a:r>
              <a:rPr lang="en-US" sz="1400" dirty="0">
                <a:latin typeface="Verdana"/>
                <a:cs typeface="Verdana"/>
              </a:rPr>
              <a:t>Hospitalized adult behavioral health  patients (N-20)</a:t>
            </a:r>
          </a:p>
          <a:p>
            <a:pPr marL="171450" indent="-171450">
              <a:buFontTx/>
              <a:buChar char="-"/>
            </a:pPr>
            <a:r>
              <a:rPr lang="en-US" sz="1400" dirty="0">
                <a:latin typeface="Verdana"/>
                <a:cs typeface="Verdana"/>
              </a:rPr>
              <a:t>Intervention: one-hour nurse-led expressive writing group using the </a:t>
            </a: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</a:rPr>
              <a:t>Warwick-Edinburgh Mental Wellbeing Scale (WEMWBS), </a:t>
            </a:r>
            <a:r>
              <a:rPr lang="en-US" sz="1400" dirty="0">
                <a:latin typeface="Verdana"/>
                <a:cs typeface="Verdana"/>
              </a:rPr>
              <a:t>pre/post over a two-week period</a:t>
            </a:r>
          </a:p>
          <a:p>
            <a:pPr marL="171450" indent="-171450">
              <a:buFontTx/>
              <a:buChar char="-"/>
            </a:pPr>
            <a:r>
              <a:rPr lang="en-US" sz="1400" dirty="0">
                <a:latin typeface="Verdana"/>
                <a:cs typeface="Verdana"/>
              </a:rPr>
              <a:t>Paired t test (p&lt;.000), Cronbach’s Alpha .92, .948</a:t>
            </a:r>
          </a:p>
          <a:p>
            <a:pPr marL="171450" indent="-171450">
              <a:buFontTx/>
              <a:buChar char="-"/>
            </a:pPr>
            <a:endParaRPr lang="en-US" sz="1100" dirty="0">
              <a:latin typeface="Verdana"/>
              <a:cs typeface="Verdan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446181-DAD1-0F4E-BFAD-3DF05FF69662}"/>
              </a:ext>
            </a:extLst>
          </p:cNvPr>
          <p:cNvSpPr txBox="1"/>
          <p:nvPr/>
        </p:nvSpPr>
        <p:spPr>
          <a:xfrm>
            <a:off x="9602362" y="1235865"/>
            <a:ext cx="241004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Verdana"/>
                <a:cs typeface="Verdana"/>
              </a:rPr>
              <a:t>CLINICAL IMPLICATIONS:</a:t>
            </a:r>
          </a:p>
          <a:p>
            <a:pPr marL="171450" indent="-171450">
              <a:buFontTx/>
              <a:buChar char="-"/>
            </a:pPr>
            <a:endParaRPr lang="en-US" sz="1400" dirty="0">
              <a:latin typeface="Verdana"/>
              <a:cs typeface="Verdana"/>
            </a:endParaRPr>
          </a:p>
          <a:p>
            <a:pPr marL="171450" indent="-171450">
              <a:buFontTx/>
              <a:buChar char="-"/>
            </a:pPr>
            <a:r>
              <a:rPr lang="en-US" sz="1400" dirty="0">
                <a:latin typeface="Verdana"/>
                <a:cs typeface="Verdana"/>
              </a:rPr>
              <a:t>Nurse-led group sessions using 3GT and YBS writing prompts are feasible and well-received by hospitalized adult behavioral health patients.</a:t>
            </a:r>
          </a:p>
          <a:p>
            <a:endParaRPr lang="en-US" sz="1400" dirty="0">
              <a:latin typeface="Verdana"/>
              <a:cs typeface="Verdana"/>
            </a:endParaRPr>
          </a:p>
          <a:p>
            <a:pPr marL="171450" indent="-171450">
              <a:buFontTx/>
              <a:buChar char="-"/>
            </a:pPr>
            <a:r>
              <a:rPr lang="en-US" sz="1400" dirty="0">
                <a:latin typeface="Verdana"/>
                <a:cs typeface="Verdana"/>
              </a:rPr>
              <a:t>Future Directions, offering this group to other units within Vanderbilt Behavioral Health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60477" y="1178515"/>
            <a:ext cx="5950868" cy="567948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033B6E-9192-4325-8A8E-3CA69816E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202" y="121910"/>
            <a:ext cx="2194647" cy="10566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161D3D-C1F1-4BCD-9F5F-5D33AF1D38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930" t="21609" r="54122" b="35308"/>
          <a:stretch/>
        </p:blipFill>
        <p:spPr>
          <a:xfrm>
            <a:off x="3633652" y="5012732"/>
            <a:ext cx="3019420" cy="15531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B6394C-A4B0-4560-AFBB-027BF3C95AA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929" t="23245" r="33810" b="2427"/>
          <a:stretch/>
        </p:blipFill>
        <p:spPr>
          <a:xfrm>
            <a:off x="3901353" y="1526649"/>
            <a:ext cx="5084168" cy="30021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B452AE-9384-4AB7-A13D-76DCA56961B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1995" r="21866"/>
          <a:stretch/>
        </p:blipFill>
        <p:spPr>
          <a:xfrm>
            <a:off x="6770503" y="5030501"/>
            <a:ext cx="2525958" cy="14906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77BB9D-A973-4F58-AEC0-0BCAD0BC1737}"/>
              </a:ext>
            </a:extLst>
          </p:cNvPr>
          <p:cNvSpPr txBox="1"/>
          <p:nvPr/>
        </p:nvSpPr>
        <p:spPr>
          <a:xfrm>
            <a:off x="9504648" y="6123842"/>
            <a:ext cx="1849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Acknowledgment </a:t>
            </a:r>
            <a:r>
              <a:rPr lang="en-US" sz="1000" b="1" dirty="0"/>
              <a:t>Kate Parrish </a:t>
            </a:r>
            <a:r>
              <a:rPr lang="en-US" sz="1000" dirty="0"/>
              <a:t>for her inspirational writing presentation at  the VUMC Resiliency Program</a:t>
            </a:r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FCDBB6D3-5CA7-2E4F-A69B-AD0814D647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6130EB-F39B-4EF3-9907-F27A5EB565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6887" y="5315632"/>
            <a:ext cx="794859" cy="7948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C51FF4-8D8E-4DB1-A7A3-B0C8EFE0BC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62975" y="5344642"/>
            <a:ext cx="736840" cy="73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6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554"/>
    </mc:Choice>
    <mc:Fallback xmlns="">
      <p:transition spd="slow" advTm="300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2554</TotalTime>
  <Words>203</Words>
  <Application>Microsoft Office PowerPoint</Application>
  <PresentationFormat>Widescreen</PresentationFormat>
  <Paragraphs>27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Futura Medium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Card, Elizabeth B</cp:lastModifiedBy>
  <cp:revision>97</cp:revision>
  <cp:lastPrinted>2020-10-06T18:15:58Z</cp:lastPrinted>
  <dcterms:created xsi:type="dcterms:W3CDTF">2019-03-29T03:34:12Z</dcterms:created>
  <dcterms:modified xsi:type="dcterms:W3CDTF">2020-10-22T12:02:28Z</dcterms:modified>
</cp:coreProperties>
</file>