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300" dirty="0"/>
              <a:t>Patient</a:t>
            </a:r>
            <a:r>
              <a:rPr lang="en-US" sz="1300" baseline="0" dirty="0"/>
              <a:t> Report Pain Levels</a:t>
            </a:r>
            <a:endParaRPr lang="en-US" sz="1300" dirty="0"/>
          </a:p>
        </c:rich>
      </c:tx>
      <c:layout>
        <c:manualLayout>
          <c:xMode val="edge"/>
          <c:yMode val="edge"/>
          <c:x val="0.28259851119098306"/>
          <c:y val="4.911902419450359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Pain Level</c:v>
                </c:pt>
              </c:strCache>
            </c:strRef>
          </c:tx>
          <c:dPt>
            <c:idx val="1"/>
            <c:bubble3D val="0"/>
            <c:spPr>
              <a:ln cap="sq">
                <a:bevel/>
              </a:ln>
            </c:spPr>
            <c:extLst>
              <c:ext xmlns:c16="http://schemas.microsoft.com/office/drawing/2014/chart" uri="{C3380CC4-5D6E-409C-BE32-E72D297353CC}">
                <c16:uniqueId val="{00000001-41B5-4302-899E-07D6F55F8FDB}"/>
              </c:ext>
            </c:extLst>
          </c:dPt>
          <c:cat>
            <c:strRef>
              <c:f>Sheet1!$A$2:$A$5</c:f>
              <c:strCache>
                <c:ptCount val="4"/>
                <c:pt idx="0">
                  <c:v>12/8/20</c:v>
                </c:pt>
                <c:pt idx="1">
                  <c:v>12/16/20*</c:v>
                </c:pt>
                <c:pt idx="2">
                  <c:v>1/6/21*</c:v>
                </c:pt>
                <c:pt idx="3">
                  <c:v>3/24/21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B-45F7-869C-10343AED38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strRef>
              <c:f>Sheet1!$A$2:$A$5</c:f>
              <c:strCache>
                <c:ptCount val="4"/>
                <c:pt idx="0">
                  <c:v>12/8/20</c:v>
                </c:pt>
                <c:pt idx="1">
                  <c:v>12/16/20*</c:v>
                </c:pt>
                <c:pt idx="2">
                  <c:v>1/6/21*</c:v>
                </c:pt>
                <c:pt idx="3">
                  <c:v>3/24/21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B-45F7-869C-10343AED38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cat>
            <c:strRef>
              <c:f>Sheet1!$A$2:$A$5</c:f>
              <c:strCache>
                <c:ptCount val="4"/>
                <c:pt idx="0">
                  <c:v>12/8/20</c:v>
                </c:pt>
                <c:pt idx="1">
                  <c:v>12/16/20*</c:v>
                </c:pt>
                <c:pt idx="2">
                  <c:v>1/6/21*</c:v>
                </c:pt>
                <c:pt idx="3">
                  <c:v>3/24/21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CB-45F7-869C-10343AED3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988824"/>
        <c:axId val="2119991928"/>
      </c:lineChart>
      <c:catAx>
        <c:axId val="2119988824"/>
        <c:scaling>
          <c:orientation val="minMax"/>
        </c:scaling>
        <c:delete val="0"/>
        <c:axPos val="b"/>
        <c:numFmt formatCode="#,##0;\-#,##0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19991928"/>
        <c:crosses val="autoZero"/>
        <c:auto val="1"/>
        <c:lblAlgn val="ctr"/>
        <c:lblOffset val="100"/>
        <c:noMultiLvlLbl val="0"/>
      </c:catAx>
      <c:valAx>
        <c:axId val="2119991928"/>
        <c:scaling>
          <c:orientation val="minMax"/>
          <c:max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Reported Pain</a:t>
                </a:r>
                <a:r>
                  <a:rPr lang="en-US" sz="1100" baseline="0" dirty="0"/>
                  <a:t> Level </a:t>
                </a:r>
                <a:br>
                  <a:rPr lang="en-US" sz="1100" baseline="0" dirty="0"/>
                </a:br>
                <a:r>
                  <a:rPr lang="en-US" sz="1100" baseline="0" dirty="0"/>
                  <a:t>(0-10/10)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5.4321964573096702E-2"/>
              <c:y val="0.149601916535036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19988824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65DD-EFC4-42B7-890E-A6D80DAD2066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14C6-1614-4C50-8825-D2BB9312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14C6-1614-4C50-8825-D2BB9312D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ECFC-E340-43B8-ABA7-4064BA9AD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8EF46-86FC-4D68-84B8-542AF46F2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3F01-D5D9-4B23-8BA4-BEB6AADF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0590-6C8C-4F4A-9B57-D6709AEB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12FF-6833-44A1-9B06-3DC85F24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DD7A-8D58-4631-BAF7-41213B4A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FC57C-DDF9-41B7-B7A8-CAD4C0C26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BCDF-E826-43EA-B288-B2F8073C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545F-E577-4C39-B097-34D93442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A167-0EA5-4D4D-9677-3BCAF127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F135C-110D-4380-800A-FF3E3AF9F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09132-F4B5-452C-8C9A-6E1FE3DA1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DC656-35C0-4B80-A199-17019678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1F844-EE8A-4E1E-953E-4FB27DC6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15559-ACD0-4195-994D-F69B89FF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92D3-D93F-4724-AA35-F3C6E952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B6E0-BDEA-470C-912F-A82515132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B196-F74D-4D8C-91B3-EED4F8D1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4933-F2B8-4429-A321-EFA1193F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9B1E5-F41C-46CA-AEE2-53091CC8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4CB1-6AF6-4CCC-A116-BD4AEA60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E4A5-4CFD-4600-8A98-FF8CEA6D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28749-C80D-4D7E-A890-34DBFDF9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1E0FE-854D-4CAC-BB77-B473E35D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9889-5AA8-4E52-949E-2118908C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7278-7C5D-4E47-8EBC-6EB26B5E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345F-0FF2-4EB7-A9B3-71C915A19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69DC-6D25-461E-AE54-6077D8BD4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740BB-2700-4C32-BD10-2BBB8EF3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0A920-53F4-4DD1-88BE-11642AD3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726F7-4F99-4521-9176-2EBA7F91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E069-F11B-4450-AB68-0CAA5603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03C5-B3B0-4BDD-A18E-C13CFBBD5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FADF3-99AB-4766-94C8-4F32276E7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4107C-9182-4BC7-A58A-FEB8D40DA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E9641-FC55-4C74-AF10-9E44B0AE3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57E1F-5560-4AA4-99EF-6D7EE74E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15375-6C8A-4D56-9CD8-BC5CAB56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752E6-1F09-4DE8-811E-5A11869F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5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0560-EFE2-4F55-BAEE-1312E718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F0E72-1471-4FB2-A5FE-94016726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114C3-1396-40FC-9CF8-35E1D69C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CF993-7F1E-4053-B009-86CBF4D2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57AC5-6230-46D0-A01B-CC75366F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73050-F4EA-491C-A07D-3E8B2C38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A27E3-6C28-4644-9546-306FD5EF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C6A2-48CC-403D-B099-9F32C3DA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9871-A58E-4489-8E41-4E20F2DBC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85A1F-3D6F-41C1-BCC0-995BC9472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BECF3-48AB-4512-B5A7-C93F5A0A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22854-18B7-41E0-89EC-97F8C86D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1CFB3-7D07-4B7F-9E63-2A1737B3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A410-95B3-4A7A-91CE-5575AA10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BD1F3-6025-4113-9178-E5B9E84D3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11790-D590-4852-B649-8D88080EC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5C6BE-FCCF-47F9-9DDC-3B418D01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E104B-1B72-4AA7-8CCD-0DB8782F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9AB11-4DC7-4DD7-A9E4-EDAA6F9C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30602-6DD2-4C0E-9AAE-06830C4B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F643-A2A7-4A3F-921A-508B278E8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59D3-729D-4FEF-8B58-C30631649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C3B6-B12D-4160-8849-D028662B619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AB78-73E1-4510-A079-1AF4546A8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6E46-3916-4C68-84EB-866921F85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8C31-81BF-4272-B63D-E4DB9713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prnewswire.com/news-releases/a-new-pain-management-process-for-the-military-mps-applied-to-battlefield-acupuncture-bfa-300507953.html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490132D1-4961-8E4D-9C91-7C756F85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58579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z</a:t>
            </a:r>
          </a:p>
        </p:txBody>
      </p:sp>
      <p:sp>
        <p:nvSpPr>
          <p:cNvPr id="30" name="Text Box 122">
            <a:extLst>
              <a:ext uri="{FF2B5EF4-FFF2-40B4-BE49-F238E27FC236}">
                <a16:creationId xmlns:a16="http://schemas.microsoft.com/office/drawing/2014/main" id="{3F3A7AA7-03A4-A74A-A3E3-EA7D531D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345"/>
            <a:ext cx="1219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THE ROLE OF BATTLEFIELD ACUPUNCTURE IN REDUCING PAIN AND OPIOID USE </a:t>
            </a:r>
            <a:b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IN M</a:t>
            </a:r>
            <a:r>
              <a:rPr lang="en-US" sz="2400" dirty="0">
                <a:solidFill>
                  <a:schemeClr val="bg1"/>
                </a:solidFill>
                <a:effectLst/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ETASTATIC </a:t>
            </a:r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chemeClr val="bg1"/>
                </a:solidFill>
                <a:effectLst/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APILLARY </a:t>
            </a:r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effectLst/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HYROID </a:t>
            </a:r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effectLst/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ANCER-ASSOCIATED </a:t>
            </a:r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effectLst/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RIGEMINAL </a:t>
            </a:r>
            <a:r>
              <a:rPr lang="en-US" sz="2400" dirty="0">
                <a:solidFill>
                  <a:schemeClr val="bg1"/>
                </a:solidFill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effectLst/>
                <a:latin typeface="Oswald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EURALGIA </a:t>
            </a:r>
            <a:endParaRPr lang="en-US" sz="2400" dirty="0">
              <a:solidFill>
                <a:schemeClr val="bg1"/>
              </a:solidFill>
              <a:latin typeface="Oswald" pitchFamily="2" charset="77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" name="Text Box 129">
            <a:extLst>
              <a:ext uri="{FF2B5EF4-FFF2-40B4-BE49-F238E27FC236}">
                <a16:creationId xmlns:a16="http://schemas.microsoft.com/office/drawing/2014/main" id="{277E2025-9B13-C24B-BCF9-EECE0C4AB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318" y="3753016"/>
            <a:ext cx="2865102" cy="2664815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  <a:miter lim="800000"/>
            <a:headEnd/>
            <a:tailEnd/>
          </a:ln>
          <a:effectLst/>
        </p:spPr>
        <p:txBody>
          <a:bodyPr lIns="228600" tIns="228600" rIns="228600" bIns="228600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50 year-old male with 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rigeminal n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euralgia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related to metastatic papillary thyroid cancer</a:t>
            </a:r>
          </a:p>
          <a:p>
            <a:pPr eaLnBrk="1" hangingPunct="1">
              <a:defRPr/>
            </a:pPr>
            <a:r>
              <a:rPr lang="en-US" sz="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Following his resection and treatment with radioactive iodine, patient experienced pain in the left cheek from top of ear to the bottom of the jaw and temporomandibular joint</a:t>
            </a:r>
          </a:p>
          <a:p>
            <a:pPr eaLnBrk="1" hangingPunct="1">
              <a:defRPr/>
            </a:pPr>
            <a:r>
              <a:rPr lang="en-US" sz="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Underwent acupuncture treatments 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using the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battlefield method on 12/16/2020 and 1/6/2021</a:t>
            </a:r>
            <a:endParaRPr lang="en-US" sz="1200" dirty="0"/>
          </a:p>
        </p:txBody>
      </p:sp>
      <p:sp>
        <p:nvSpPr>
          <p:cNvPr id="39" name="Text Box 129">
            <a:extLst>
              <a:ext uri="{FF2B5EF4-FFF2-40B4-BE49-F238E27FC236}">
                <a16:creationId xmlns:a16="http://schemas.microsoft.com/office/drawing/2014/main" id="{E0BD493A-176F-4E46-93DC-B3524D2B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270" y="2024266"/>
            <a:ext cx="3564406" cy="1682208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  <a:miter lim="800000"/>
            <a:headEnd/>
            <a:tailEnd/>
          </a:ln>
          <a:effectLst/>
        </p:spPr>
        <p:txBody>
          <a:bodyPr lIns="228600" tIns="228600" rIns="228600" bIns="228600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Arial"/>
              <a:buChar char="•"/>
              <a:defRPr/>
            </a:pPr>
            <a:r>
              <a:rPr lang="en-US" sz="1200" dirty="0">
                <a:latin typeface="+mn-lt"/>
                <a:ea typeface="Verdana" panose="020B0604030504040204" pitchFamily="34" charset="0"/>
              </a:rPr>
              <a:t>Overall </a:t>
            </a:r>
            <a:r>
              <a:rPr lang="en-US" sz="1200" dirty="0">
                <a:effectLst/>
                <a:latin typeface="+mn-lt"/>
                <a:ea typeface="Verdana" panose="020B0604030504040204" pitchFamily="34" charset="0"/>
              </a:rPr>
              <a:t>50% pain reduction on left side- improved from 8/10 to 4/10</a:t>
            </a:r>
          </a:p>
          <a:p>
            <a:pPr eaLnBrk="1" hangingPunct="1">
              <a:defRPr/>
            </a:pPr>
            <a:r>
              <a:rPr lang="en-US" sz="600" dirty="0">
                <a:latin typeface="+mn-lt"/>
                <a:ea typeface="Verdana" panose="020B0604030504040204" pitchFamily="34" charset="0"/>
              </a:rPr>
              <a:t>      </a:t>
            </a:r>
            <a:endParaRPr lang="en-US" sz="600" dirty="0">
              <a:effectLst/>
              <a:latin typeface="+mn-lt"/>
              <a:ea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ea typeface="Verdana" panose="020B0604030504040204" pitchFamily="34" charset="0"/>
              </a:rPr>
              <a:t>Reported improvement in </a:t>
            </a:r>
            <a:r>
              <a:rPr lang="en-US" sz="1200" dirty="0">
                <a:effectLst/>
                <a:latin typeface="+mn-lt"/>
                <a:ea typeface="Verdana" panose="020B0604030504040204" pitchFamily="34" charset="0"/>
              </a:rPr>
              <a:t>ability to eat</a:t>
            </a:r>
          </a:p>
          <a:p>
            <a:pPr eaLnBrk="1" hangingPunct="1">
              <a:defRPr/>
            </a:pPr>
            <a:r>
              <a:rPr lang="en-US" sz="600" dirty="0">
                <a:latin typeface="+mn-lt"/>
                <a:ea typeface="Verdana" panose="020B0604030504040204" pitchFamily="34" charset="0"/>
              </a:rPr>
              <a:t>  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  <a:latin typeface="+mn-lt"/>
                <a:ea typeface="Verdana" panose="020B0604030504040204" pitchFamily="34" charset="0"/>
              </a:rPr>
              <a:t>Reduced oxycodone MED from 30mg/day to 15mg/day</a:t>
            </a:r>
          </a:p>
          <a:p>
            <a:pPr eaLnBrk="1" hangingPunct="1">
              <a:defRPr/>
            </a:pPr>
            <a:r>
              <a:rPr lang="en-US" sz="600" dirty="0">
                <a:latin typeface="+mn-lt"/>
                <a:ea typeface="Verdana" panose="020B0604030504040204" pitchFamily="34" charset="0"/>
              </a:rPr>
              <a:t>   </a:t>
            </a:r>
            <a:endParaRPr lang="en-US" sz="600" dirty="0">
              <a:effectLst/>
              <a:latin typeface="+mn-lt"/>
              <a:ea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ea typeface="Verdana" panose="020B0604030504040204" pitchFamily="34" charset="0"/>
              </a:rPr>
              <a:t>Patient plans to continue to wean from opioids</a:t>
            </a:r>
            <a:endParaRPr lang="en-US" sz="1200" dirty="0">
              <a:latin typeface="+mn-lt"/>
            </a:endParaRPr>
          </a:p>
        </p:txBody>
      </p:sp>
      <p:sp>
        <p:nvSpPr>
          <p:cNvPr id="43" name="Text Box 129">
            <a:extLst>
              <a:ext uri="{FF2B5EF4-FFF2-40B4-BE49-F238E27FC236}">
                <a16:creationId xmlns:a16="http://schemas.microsoft.com/office/drawing/2014/main" id="{3A2D1D3F-F0C4-D944-847A-720360F97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270" y="4058874"/>
            <a:ext cx="3346455" cy="1658749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  <a:miter lim="800000"/>
            <a:headEnd/>
            <a:tailEnd/>
          </a:ln>
          <a:effectLst/>
        </p:spPr>
        <p:txBody>
          <a:bodyPr lIns="228600" tIns="228600" rIns="228600" bIns="228600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case provides promising results for the efficacy of battlefield acupuncture at relieving pain associated with trigeminal neuralgia</a:t>
            </a:r>
          </a:p>
          <a:p>
            <a:pPr eaLnBrk="1" hangingPunct="1">
              <a:defRPr/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gap in the literature regarding the use of this procedure and this evidence supports the need for further study.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5637087"/>
              </p:ext>
            </p:extLst>
          </p:nvPr>
        </p:nvGraphicFramePr>
        <p:xfrm>
          <a:off x="5654026" y="4072956"/>
          <a:ext cx="2648963" cy="206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Box 182">
            <a:extLst>
              <a:ext uri="{FF2B5EF4-FFF2-40B4-BE49-F238E27FC236}">
                <a16:creationId xmlns:a16="http://schemas.microsoft.com/office/drawing/2014/main" id="{A5CF51CA-255D-7340-9B92-6D96B1458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628" y="8125502"/>
            <a:ext cx="2869973" cy="4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 anchor="ctr" anchorCtr="1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solidFill>
                  <a:srgbClr val="000000"/>
                </a:solidFill>
                <a:latin typeface="Myriad Pro Black" panose="020B0503030403020204" pitchFamily="34" charset="0"/>
              </a:rPr>
              <a:t>Patient Visits </a:t>
            </a:r>
            <a:r>
              <a:rPr lang="en-US" altLang="en-US" sz="200" dirty="0">
                <a:solidFill>
                  <a:srgbClr val="000000"/>
                </a:solidFill>
                <a:latin typeface="Myriad Pro Black" panose="020B050303040302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Myriad Pro Black" panose="020B0503030403020204" pitchFamily="34" charset="0"/>
              </a:rPr>
              <a:t>*Post-Procedure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0A43F-26F6-D644-80B2-953FD1D8C4AE}"/>
              </a:ext>
            </a:extLst>
          </p:cNvPr>
          <p:cNvSpPr txBox="1"/>
          <p:nvPr/>
        </p:nvSpPr>
        <p:spPr>
          <a:xfrm>
            <a:off x="335270" y="4737847"/>
            <a:ext cx="19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D8AB4C"/>
                </a:solidFill>
                <a:latin typeface="Oswald" pitchFamily="2" charset="77"/>
              </a:rPr>
              <a:t>PURPOSE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26E45-8738-4C44-97C2-47442580434F}"/>
              </a:ext>
            </a:extLst>
          </p:cNvPr>
          <p:cNvSpPr txBox="1"/>
          <p:nvPr/>
        </p:nvSpPr>
        <p:spPr>
          <a:xfrm>
            <a:off x="2850123" y="1811020"/>
            <a:ext cx="19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D8AB4C"/>
                </a:solidFill>
                <a:latin typeface="Oswald" pitchFamily="2" charset="77"/>
              </a:rPr>
              <a:t>BACKGROUND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C79137-46CF-754F-A8C0-676768665E1B}"/>
              </a:ext>
            </a:extLst>
          </p:cNvPr>
          <p:cNvSpPr txBox="1"/>
          <p:nvPr/>
        </p:nvSpPr>
        <p:spPr>
          <a:xfrm>
            <a:off x="2850123" y="3535551"/>
            <a:ext cx="19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D8AB4C"/>
                </a:solidFill>
                <a:latin typeface="Oswald" pitchFamily="2" charset="77"/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E96D1B-F665-F041-87D3-D07B4FBB9C05}"/>
              </a:ext>
            </a:extLst>
          </p:cNvPr>
          <p:cNvSpPr txBox="1"/>
          <p:nvPr/>
        </p:nvSpPr>
        <p:spPr>
          <a:xfrm>
            <a:off x="8660427" y="1811020"/>
            <a:ext cx="19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D8AB4C"/>
                </a:solidFill>
                <a:latin typeface="Oswald" pitchFamily="2" charset="77"/>
              </a:rPr>
              <a:t>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707516-6BFF-6F4F-899C-E8817B58F8A9}"/>
              </a:ext>
            </a:extLst>
          </p:cNvPr>
          <p:cNvSpPr txBox="1"/>
          <p:nvPr/>
        </p:nvSpPr>
        <p:spPr>
          <a:xfrm>
            <a:off x="8660427" y="3858931"/>
            <a:ext cx="19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D8AB4C"/>
                </a:solidFill>
                <a:latin typeface="Oswald" pitchFamily="2" charset="77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6C8E2-341C-9943-A6D1-0A49AEFA4C14}"/>
              </a:ext>
            </a:extLst>
          </p:cNvPr>
          <p:cNvSpPr txBox="1"/>
          <p:nvPr/>
        </p:nvSpPr>
        <p:spPr>
          <a:xfrm>
            <a:off x="335270" y="5080675"/>
            <a:ext cx="2108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the impact of battlefield acupuncture on trigeminal neuralgia related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metastatiac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papillary thyroid cancer 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A4B91F-1D0C-2542-B7F7-409DC8DC3BB7}"/>
              </a:ext>
            </a:extLst>
          </p:cNvPr>
          <p:cNvSpPr txBox="1"/>
          <p:nvPr/>
        </p:nvSpPr>
        <p:spPr>
          <a:xfrm>
            <a:off x="2850123" y="2189608"/>
            <a:ext cx="538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Battlefield acupuncture (BFA) is a technique involving placement of five needles in designated areas (see left). It is suggested that the auricular placement of these needles trigger release of anti-inflammatory cytokines and 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β-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endorphins leading to pain relief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(Levy, </a:t>
            </a:r>
            <a:r>
              <a:rPr lang="en-US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Casier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Fitzgerald, 2018).  </a:t>
            </a:r>
          </a:p>
        </p:txBody>
      </p:sp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14282803-B35F-DA4F-9063-4584844A8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7" y="1811020"/>
            <a:ext cx="2378067" cy="2642296"/>
          </a:xfrm>
          <a:prstGeom prst="rect">
            <a:avLst/>
          </a:prstGeom>
        </p:spPr>
      </p:pic>
      <p:sp>
        <p:nvSpPr>
          <p:cNvPr id="19" name="Text Box 182">
            <a:extLst>
              <a:ext uri="{FF2B5EF4-FFF2-40B4-BE49-F238E27FC236}">
                <a16:creationId xmlns:a16="http://schemas.microsoft.com/office/drawing/2014/main" id="{7906FC1A-7879-2D4C-82A4-214FDD42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31" y="5768170"/>
            <a:ext cx="2014538" cy="4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 anchor="ctr" anchorCtr="1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Oswald" pitchFamily="2" charset="77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FF5CA-958B-A746-A8E0-61C1F6170DCC}"/>
              </a:ext>
            </a:extLst>
          </p:cNvPr>
          <p:cNvSpPr txBox="1"/>
          <p:nvPr/>
        </p:nvSpPr>
        <p:spPr>
          <a:xfrm>
            <a:off x="8716880" y="6117136"/>
            <a:ext cx="333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Center for Pain &amp; Stress Research. (2018, June 26). A new pain management process for the Military: MPS applied to Battlefield Acupuncture </a:t>
            </a:r>
            <a:r>
              <a:rPr lang="en-US" sz="400" dirty="0">
                <a:solidFill>
                  <a:srgbClr val="000000"/>
                </a:solidFill>
              </a:rPr>
              <a:t>(BFA). Retrieved April 26, 2021, from </a:t>
            </a:r>
            <a:r>
              <a:rPr lang="en-US" sz="400" dirty="0">
                <a:solidFill>
                  <a:srgbClr val="000000"/>
                </a:solidFill>
                <a:hlinkClick r:id="rId7"/>
              </a:rPr>
              <a:t>https://www.prnewswire.com/news-releases/a-new-pain-management-process-for-the-military-mps-applied-to-battlefield-acupuncture-bfa-300507953.html</a:t>
            </a:r>
            <a:endParaRPr lang="en-US" sz="400" dirty="0">
              <a:solidFill>
                <a:srgbClr val="000000"/>
              </a:solidFill>
            </a:endParaRPr>
          </a:p>
          <a:p>
            <a:endParaRPr lang="en-US" sz="400" dirty="0">
              <a:solidFill>
                <a:srgbClr val="000000"/>
              </a:solidFill>
            </a:endParaRPr>
          </a:p>
          <a:p>
            <a:r>
              <a:rPr lang="en-US" sz="400" dirty="0">
                <a:solidFill>
                  <a:srgbClr val="000000"/>
                </a:solidFill>
              </a:rPr>
              <a:t>Levy, Charles E. MD; </a:t>
            </a:r>
            <a:r>
              <a:rPr lang="en-US" sz="400" dirty="0" err="1">
                <a:solidFill>
                  <a:srgbClr val="000000"/>
                </a:solidFill>
              </a:rPr>
              <a:t>Casler</a:t>
            </a:r>
            <a:r>
              <a:rPr lang="en-US" sz="400" dirty="0">
                <a:solidFill>
                  <a:srgbClr val="000000"/>
                </a:solidFill>
              </a:rPr>
              <a:t>, Nicholas BS; </a:t>
            </a:r>
            <a:r>
              <a:rPr lang="en-US" sz="400" dirty="0" err="1">
                <a:solidFill>
                  <a:srgbClr val="000000"/>
                </a:solidFill>
              </a:rPr>
              <a:t>FitzGerald,David</a:t>
            </a:r>
            <a:r>
              <a:rPr lang="en-US" sz="400" dirty="0">
                <a:solidFill>
                  <a:srgbClr val="000000"/>
                </a:solidFill>
              </a:rPr>
              <a:t> B. MD Battlefield Acupuncture: An Emerging Method for Easing Pain, American Journal of Physical Medicine &amp; Rehabilitation: March 2018 - Volume 97 - Issue 3 - p e18-e19 </a:t>
            </a:r>
            <a:r>
              <a:rPr lang="en-US" sz="400" dirty="0" err="1">
                <a:solidFill>
                  <a:srgbClr val="000000"/>
                </a:solidFill>
              </a:rPr>
              <a:t>doi</a:t>
            </a:r>
            <a:r>
              <a:rPr lang="en-US" sz="400" dirty="0">
                <a:solidFill>
                  <a:srgbClr val="000000"/>
                </a:solidFill>
              </a:rPr>
              <a:t>: 10.1097/PHM.0000000000000766</a:t>
            </a:r>
            <a:endParaRPr lang="en-US" sz="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CCAD50-A1B6-564C-9E47-69895E3D4745}"/>
              </a:ext>
            </a:extLst>
          </p:cNvPr>
          <p:cNvCxnSpPr>
            <a:cxnSpLocks/>
          </p:cNvCxnSpPr>
          <p:nvPr/>
        </p:nvCxnSpPr>
        <p:spPr>
          <a:xfrm flipH="1">
            <a:off x="2782400" y="3282223"/>
            <a:ext cx="55036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26882A-3B73-274C-AE48-08F92F4F7F22}"/>
              </a:ext>
            </a:extLst>
          </p:cNvPr>
          <p:cNvSpPr txBox="1"/>
          <p:nvPr/>
        </p:nvSpPr>
        <p:spPr>
          <a:xfrm>
            <a:off x="40758" y="1051919"/>
            <a:ext cx="1211048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altLang="en-US" sz="1200" b="1" dirty="0">
                <a:solidFill>
                  <a:srgbClr val="B89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BRIDGET FITZGERALD</a:t>
            </a:r>
            <a:r>
              <a:rPr lang="en-US" altLang="en-US" sz="1200" dirty="0">
                <a:solidFill>
                  <a:srgbClr val="B89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MSN, RN, AGPCNP-BC; </a:t>
            </a:r>
            <a:r>
              <a:rPr lang="en-US" altLang="en-US" sz="1200" b="1" dirty="0">
                <a:solidFill>
                  <a:srgbClr val="B89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 HANDE</a:t>
            </a:r>
            <a:r>
              <a:rPr lang="en-US" altLang="en-US" sz="1200" dirty="0">
                <a:solidFill>
                  <a:srgbClr val="B89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DNP, ANP-BC, CNE, FAANP, </a:t>
            </a:r>
            <a:r>
              <a:rPr lang="en-US" altLang="en-US" sz="1200" b="1" dirty="0">
                <a:solidFill>
                  <a:srgbClr val="B89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HEATHER JACKSON</a:t>
            </a:r>
            <a:r>
              <a:rPr lang="en-US" altLang="en-US" sz="1200" dirty="0">
                <a:solidFill>
                  <a:srgbClr val="B897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PHD, APRN, FNP-BC; </a:t>
            </a:r>
            <a:endParaRPr lang="en-US" altLang="en-US" sz="1200" baseline="30000" dirty="0">
              <a:solidFill>
                <a:srgbClr val="B897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US" altLang="en-US" sz="1400" baseline="30000" dirty="0">
                <a:solidFill>
                  <a:srgbClr val="B89746"/>
                </a:solidFill>
                <a:latin typeface="Myriad Pro" panose="020B0503030403020204" pitchFamily="34" charset="0"/>
              </a:rPr>
              <a:t>Vanderbilt Ingram Cancer Center, Vanderbilt University Medical Center</a:t>
            </a:r>
            <a:endParaRPr lang="en-US" altLang="en-US" sz="1400" dirty="0">
              <a:solidFill>
                <a:srgbClr val="B89746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A852A-B1B4-D440-B0B3-47775388918A}"/>
              </a:ext>
            </a:extLst>
          </p:cNvPr>
          <p:cNvSpPr/>
          <p:nvPr/>
        </p:nvSpPr>
        <p:spPr>
          <a:xfrm>
            <a:off x="0" y="6732065"/>
            <a:ext cx="12192000" cy="152439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11EFFF-61A8-6445-8880-9786CBA296BF}"/>
              </a:ext>
            </a:extLst>
          </p:cNvPr>
          <p:cNvCxnSpPr>
            <a:cxnSpLocks/>
          </p:cNvCxnSpPr>
          <p:nvPr/>
        </p:nvCxnSpPr>
        <p:spPr>
          <a:xfrm flipH="1">
            <a:off x="2647517" y="1732256"/>
            <a:ext cx="11658" cy="475925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DD3139-927F-DD4A-9BE7-4C5FFBAC11A8}"/>
              </a:ext>
            </a:extLst>
          </p:cNvPr>
          <p:cNvCxnSpPr>
            <a:cxnSpLocks/>
          </p:cNvCxnSpPr>
          <p:nvPr/>
        </p:nvCxnSpPr>
        <p:spPr>
          <a:xfrm flipH="1">
            <a:off x="8434014" y="1721296"/>
            <a:ext cx="11658" cy="475925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85692B05-6644-4519-AB0E-2CAA1B2CE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60"/>
    </mc:Choice>
    <mc:Fallback>
      <p:transition spd="slow" advTm="14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389</Words>
  <Application>Microsoft Office PowerPoint</Application>
  <PresentationFormat>Widescreen</PresentationFormat>
  <Paragraphs>34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Myriad Pro</vt:lpstr>
      <vt:lpstr>Myriad Pro Black</vt:lpstr>
      <vt:lpstr>Oswald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Hande, Karen Alice</dc:creator>
  <cp:lastModifiedBy>Fitzgerald, Bridget</cp:lastModifiedBy>
  <cp:revision>46</cp:revision>
  <dcterms:created xsi:type="dcterms:W3CDTF">2021-04-19T19:19:49Z</dcterms:created>
  <dcterms:modified xsi:type="dcterms:W3CDTF">2021-05-07T02:28:50Z</dcterms:modified>
</cp:coreProperties>
</file>