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0" r:id="rId2"/>
    <p:sldId id="259" r:id="rId3"/>
    <p:sldId id="267" r:id="rId4"/>
    <p:sldId id="265" r:id="rId5"/>
    <p:sldId id="258" r:id="rId6"/>
    <p:sldId id="264" r:id="rId7"/>
    <p:sldId id="266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AB4C"/>
    <a:srgbClr val="993D1B"/>
    <a:srgbClr val="006682"/>
    <a:srgbClr val="FF6A13"/>
    <a:srgbClr val="0072CE"/>
    <a:srgbClr val="4698CB"/>
    <a:srgbClr val="ED8B00"/>
    <a:srgbClr val="E7E7E7"/>
    <a:srgbClr val="702082"/>
    <a:srgbClr val="B88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04"/>
    <p:restoredTop sz="86544"/>
  </p:normalViewPr>
  <p:slideViewPr>
    <p:cSldViewPr snapToGrid="0" snapToObjects="1">
      <p:cViewPr varScale="1">
        <p:scale>
          <a:sx n="58" d="100"/>
          <a:sy n="58" d="100"/>
        </p:scale>
        <p:origin x="113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/>
              <a:t>2ndary</a:t>
            </a:r>
            <a:r>
              <a:rPr lang="en-US" sz="1000" baseline="0" dirty="0"/>
              <a:t> data</a:t>
            </a:r>
            <a:endParaRPr lang="en-US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38-D44E-900F-B9BB9505DA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38-D44E-900F-B9BB9505DAE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838-D44E-900F-B9BB9505D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2064"/>
        <c:axId val="-118122720"/>
        <c:axId val="-118120160"/>
      </c:line3DChart>
      <c:catAx>
        <c:axId val="-117772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8122720"/>
        <c:crosses val="autoZero"/>
        <c:auto val="1"/>
        <c:lblAlgn val="ctr"/>
        <c:lblOffset val="100"/>
        <c:noMultiLvlLbl val="0"/>
      </c:catAx>
      <c:valAx>
        <c:axId val="-118122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7772064"/>
        <c:crosses val="autoZero"/>
        <c:crossBetween val="between"/>
      </c:valAx>
      <c:serAx>
        <c:axId val="-11812016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8122720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/>
              <a:t>2ndary data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056-C44D-92B6-30CCCF149D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056-C44D-92B6-30CCCF149D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056-C44D-92B6-30CCCF149D9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056-C44D-92B6-30CCCF149D9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88-EA47-9554-A536A85D1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910750839095601E-2"/>
          <c:y val="0.6175974923991"/>
          <c:w val="0.95277895278320401"/>
          <c:h val="0.331884532615915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4921C-7C5A-5648-93EA-A4C0CCF98FB4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A9067-11DD-5A4F-B238-F8A71B27D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37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dirty="0">
              <a:highlight>
                <a:srgbClr val="FFFF00"/>
              </a:highlight>
              <a:latin typeface="Verdana"/>
              <a:cs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C2670-3342-473C-969D-FDFF399F20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16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C2670-3342-473C-969D-FDFF399F20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16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A9067-11DD-5A4F-B238-F8A71B27D6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24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A9067-11DD-5A4F-B238-F8A71B27D6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56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A9067-11DD-5A4F-B238-F8A71B27D6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3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A9067-11DD-5A4F-B238-F8A71B27D6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6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F261-78A7-2F44-BA5D-FFB11B532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CE50D-1CE5-8546-9E03-009698C2A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244F8-047E-9948-BDB9-E3140359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CDC48-CE49-DA42-B529-C65AC6A42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CF1-D5E2-8F49-A312-8AD58C06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2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2DE7-51D4-BF4B-A5EA-20E219149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1C674-30FF-3A4C-A6BC-03E671D4B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B6DF0-BB8A-FC44-BD70-3546C0467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26827-82F1-D745-9CEC-CC8B669E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85D95-A68D-944D-8AB2-E56C67019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26231A-2074-4242-86AF-2512CE78B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F71739-5110-5947-A1F0-CC586B7BF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13D3D-9337-C040-A970-61EC5CDE6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26FF3-38D5-BB42-980B-BC7857F71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232DC-FC90-3741-8AE7-9D538861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7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DD14-B8E7-4849-A3F3-EA9386DB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F4AF1-7CA2-574C-8636-127912020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B803-00C0-934B-A8CE-5C718637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2A43C-39D6-F548-AEDB-7065A5459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504F5-7461-4E4E-9081-FAFBE800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8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43E1-707B-A84B-BE71-83CFE303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C57CA-46AB-6F41-AF77-36029EAEF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F0496-FAF4-4746-8838-3311E34C5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943C6-0009-644E-81C9-29960E4F3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E1272-4F8A-1F4A-85D9-74568D27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9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327BF-CC1D-A54B-9187-24FDEC8A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E51B3-8C25-C043-B75B-BB3491E67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78C56-A0E7-C847-B764-E551AF058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8ADEE-6953-7E45-98AA-68F03E56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CD8E5-42D4-7F4D-8233-A456556D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24271-DD3D-8343-8E9E-28E781EF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8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A417-3442-D441-A1D9-55869B11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C2333-E081-C744-A1D4-A14098DB0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BA90C-AB76-E84E-897D-B1B41235B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8240D-7F90-7D43-87E7-2FCDA1447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DDF5B-007C-0349-92AE-2EBCE74AC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DC9E4-CD46-EF49-B6DD-E0143044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EB0AD9-A48D-EC4D-8D8F-331EE714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A932CB-C327-B845-9E49-2302B06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5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255F-83BD-2943-BA8E-8F44DF84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00AA7C-0F98-AE4C-864D-D308730A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E35A7-44FE-9448-9023-CA46B50C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EFF5D-4EE7-A746-9112-A1EB8505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7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E262F4-DEB3-0846-8F3F-8F9D0C4D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169C8A-26DF-7046-9B2C-DEAC951B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1544-EF6B-6D47-BFB4-B50E360A2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4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83141-48AA-FA46-802D-7214EDFA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58160-2F65-8E4B-B7FF-1873F03F7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1124F-9A5E-2542-86A8-2489FC864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6FA64-E8F3-BD41-BF43-0CB458B50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4278E-7DB1-6441-AB51-EEF0D93E6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25FC6-0BD0-8346-94AB-867BABC0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0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26E5-BCBA-9241-A293-AB5436F7F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1258B-51EA-5148-9878-7B1C7D2E7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3A1CE-B3E3-A848-8F82-E65A6C5F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9C62-EAF5-7B41-9372-9C3F105E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329FF-0663-7A42-950E-13E46F3A6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1AAFF-12AD-2A49-B152-0F6ADAD8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1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C87BA3-E5FC-C34F-A415-01C8854F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20E88-2C8D-2A46-BD66-DF8351E74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1DB9C-BED5-EE4A-B5EA-DD503B3CF3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6EDC-A58B-B04D-8B99-D6209D8EC26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E1C95-AA45-834C-A434-700FA5427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ECFAC-B46F-C14A-A4EF-2ACE86071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9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umc.org/wdcs/logos" TargetMode="External"/><Relationship Id="rId2" Type="http://schemas.openxmlformats.org/officeDocument/2006/relationships/hyperlink" Target="https://www.qrcode-monkey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8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/>
              <a:t>Customize the slide to fit your study!</a:t>
            </a:r>
          </a:p>
          <a:p>
            <a:r>
              <a:rPr lang="en-US" dirty="0"/>
              <a:t>Remember, “less can be more”! </a:t>
            </a:r>
          </a:p>
          <a:p>
            <a:r>
              <a:rPr lang="en-US" dirty="0"/>
              <a:t>Use Helvetica, Verdana, Futura, </a:t>
            </a:r>
            <a:r>
              <a:rPr lang="en-US" dirty="0" err="1"/>
              <a:t>Lato</a:t>
            </a:r>
            <a:r>
              <a:rPr lang="en-US" dirty="0"/>
              <a:t> or any other “Sans” font </a:t>
            </a:r>
          </a:p>
          <a:p>
            <a:r>
              <a:rPr lang="en-US" dirty="0"/>
              <a:t>Consider not using color in the sidebars except inside graphs/figures</a:t>
            </a:r>
          </a:p>
          <a:p>
            <a:r>
              <a:rPr lang="en-US" dirty="0"/>
              <a:t>To save screen real estate, use QR codes for info like References, Abstracts, Contact Info, etc.</a:t>
            </a:r>
          </a:p>
          <a:p>
            <a:r>
              <a:rPr lang="en-US" dirty="0"/>
              <a:t>To insert your own QR codes: </a:t>
            </a:r>
            <a:r>
              <a:rPr lang="en-US" dirty="0">
                <a:hlinkClick r:id="rId2"/>
              </a:rPr>
              <a:t>https://www.qrcode-monkey.com</a:t>
            </a:r>
            <a:endParaRPr lang="en-US" dirty="0"/>
          </a:p>
          <a:p>
            <a:r>
              <a:rPr lang="en-US" dirty="0"/>
              <a:t>For more VUMC logo versions: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https://www.vumc.org/wdcs/logos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99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5263" y="0"/>
            <a:ext cx="6893529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8733BE-059C-47B7-9415-5ADF2F3024F1}"/>
              </a:ext>
            </a:extLst>
          </p:cNvPr>
          <p:cNvSpPr/>
          <p:nvPr/>
        </p:nvSpPr>
        <p:spPr>
          <a:xfrm>
            <a:off x="9728793" y="0"/>
            <a:ext cx="24835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159" tIns="10580" rIns="21159" bIns="10580" rtlCol="0" anchor="ctr"/>
          <a:lstStyle/>
          <a:p>
            <a:r>
              <a:rPr lang="en-US" b="1" i="1" dirty="0">
                <a:latin typeface="Lato" panose="020F0502020204030203" pitchFamily="34" charset="0"/>
                <a:cs typeface="Lato" panose="020F0502020204030203" pitchFamily="34" charset="0"/>
              </a:rPr>
              <a:t>Non-Cognitive Predictors of Student Success:</a:t>
            </a:r>
            <a:br>
              <a:rPr lang="en-US" i="1" dirty="0"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i="1" dirty="0">
                <a:latin typeface="Lato" panose="020F0502020204030203" pitchFamily="34" charset="0"/>
                <a:cs typeface="Lato" panose="020F0502020204030203" pitchFamily="34" charset="0"/>
              </a:rPr>
              <a:t>A Predictive Validity Comparison Between Domestic and International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5B311-3C19-412C-ADE6-EB2E4158F366}"/>
              </a:ext>
            </a:extLst>
          </p:cNvPr>
          <p:cNvSpPr txBox="1"/>
          <p:nvPr/>
        </p:nvSpPr>
        <p:spPr>
          <a:xfrm>
            <a:off x="174922" y="2988716"/>
            <a:ext cx="2555051" cy="3108045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200" b="1" dirty="0">
                <a:latin typeface="Verdana"/>
                <a:cs typeface="Verdana"/>
              </a:rPr>
              <a:t>BACKGROUND: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What is known about the subject in 2 lines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Each line has &lt; 10 words</a:t>
            </a:r>
          </a:p>
          <a:p>
            <a:endParaRPr lang="en-US" sz="1200" dirty="0">
              <a:latin typeface="Verdana"/>
              <a:cs typeface="Verdana"/>
            </a:endParaRPr>
          </a:p>
          <a:p>
            <a:r>
              <a:rPr lang="en-US" sz="1200" b="1" dirty="0">
                <a:latin typeface="Verdana"/>
                <a:cs typeface="Verdana"/>
              </a:rPr>
              <a:t>METHODS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Retro/prospective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Qualitative/quantitative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Case report / series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Study population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Study time frame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Statistical plan</a:t>
            </a:r>
          </a:p>
          <a:p>
            <a:pPr marL="171450" indent="-171450">
              <a:buFontTx/>
              <a:buChar char="-"/>
            </a:pPr>
            <a:endParaRPr lang="en-US" sz="1200" dirty="0">
              <a:latin typeface="Verdana"/>
              <a:cs typeface="Verdana"/>
            </a:endParaRPr>
          </a:p>
          <a:p>
            <a:r>
              <a:rPr lang="en-US" sz="1200" b="1" dirty="0">
                <a:latin typeface="Verdana"/>
                <a:cs typeface="Verdana"/>
              </a:rPr>
              <a:t>CLINICAL IMPLICATION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What this means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Future Directions</a:t>
            </a:r>
          </a:p>
          <a:p>
            <a:pPr>
              <a:lnSpc>
                <a:spcPct val="120000"/>
              </a:lnSpc>
            </a:pPr>
            <a:endParaRPr lang="en-US" sz="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244B05-C5D7-4580-8933-5B2F47EB56B0}"/>
              </a:ext>
            </a:extLst>
          </p:cNvPr>
          <p:cNvSpPr txBox="1"/>
          <p:nvPr/>
        </p:nvSpPr>
        <p:spPr>
          <a:xfrm>
            <a:off x="174922" y="209474"/>
            <a:ext cx="2555051" cy="1006252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600" b="1" i="1" dirty="0">
                <a:latin typeface="Verdana"/>
                <a:cs typeface="Verdana"/>
              </a:rPr>
              <a:t>Your Title in Helvetica, Verdana, Futura, </a:t>
            </a:r>
            <a:r>
              <a:rPr lang="en-US" sz="1600" b="1" i="1" dirty="0" err="1">
                <a:latin typeface="Verdana"/>
                <a:cs typeface="Verdana"/>
              </a:rPr>
              <a:t>Lato</a:t>
            </a:r>
            <a:r>
              <a:rPr lang="en-US" sz="1600" b="1" i="1" dirty="0">
                <a:latin typeface="Verdana"/>
                <a:cs typeface="Verdana"/>
              </a:rPr>
              <a:t> or any other “Sans” font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F9E57F-C64F-4827-8C49-BB9DBDC073C7}"/>
              </a:ext>
            </a:extLst>
          </p:cNvPr>
          <p:cNvSpPr txBox="1"/>
          <p:nvPr/>
        </p:nvSpPr>
        <p:spPr>
          <a:xfrm>
            <a:off x="174922" y="1428654"/>
            <a:ext cx="2555051" cy="452254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400" dirty="0">
                <a:latin typeface="Verdana"/>
                <a:cs typeface="Verdana"/>
              </a:rPr>
              <a:t>Author AB, Author CD, Author EF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C4B58-8623-4DBE-951A-DDF821787031}"/>
              </a:ext>
            </a:extLst>
          </p:cNvPr>
          <p:cNvSpPr txBox="1"/>
          <p:nvPr/>
        </p:nvSpPr>
        <p:spPr>
          <a:xfrm>
            <a:off x="9875854" y="503800"/>
            <a:ext cx="2185038" cy="883141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400" b="1" dirty="0">
                <a:latin typeface="Verdana"/>
                <a:cs typeface="Verdana"/>
              </a:rPr>
              <a:t>MORE RESULTS</a:t>
            </a:r>
          </a:p>
          <a:p>
            <a:endParaRPr lang="en-US" sz="1400" b="1" dirty="0">
              <a:latin typeface="Verdana"/>
              <a:cs typeface="Verdana"/>
            </a:endParaRP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Extra Graphs, Figures, Tables, etc</a:t>
            </a:r>
            <a:r>
              <a:rPr lang="en-US" sz="1200" dirty="0">
                <a:latin typeface="Verdana"/>
                <a:cs typeface="Verdana"/>
              </a:rPr>
              <a:t>.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DDC4359A-7BBB-495A-96DE-65574C0C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6824" y="1159823"/>
            <a:ext cx="6413984" cy="2601033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rgbClr val="D8AB4C"/>
                </a:solidFill>
                <a:latin typeface="Verdana"/>
                <a:ea typeface="Roboto" panose="02000000000000000000" pitchFamily="2" charset="0"/>
                <a:cs typeface="Verdana"/>
              </a:rPr>
              <a:t>Main finding goes here</a:t>
            </a:r>
            <a:r>
              <a:rPr lang="en-US" sz="3200" dirty="0">
                <a:solidFill>
                  <a:schemeClr val="bg1"/>
                </a:solidFill>
                <a:latin typeface="Verdana"/>
                <a:ea typeface="Roboto" panose="02000000000000000000" pitchFamily="2" charset="0"/>
                <a:cs typeface="Verdana"/>
              </a:rPr>
              <a:t>, translated into plain English. Emphasize the important words.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BF6308-DE89-4361-988D-52269B946BF4}"/>
              </a:ext>
            </a:extLst>
          </p:cNvPr>
          <p:cNvSpPr/>
          <p:nvPr/>
        </p:nvSpPr>
        <p:spPr>
          <a:xfrm>
            <a:off x="3357779" y="5367153"/>
            <a:ext cx="1080942" cy="11515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159" tIns="10580" rIns="21159" bIns="10580"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5520EB-0F65-403D-A973-B17B2A4C2E9D}"/>
              </a:ext>
            </a:extLst>
          </p:cNvPr>
          <p:cNvSpPr txBox="1"/>
          <p:nvPr/>
        </p:nvSpPr>
        <p:spPr>
          <a:xfrm>
            <a:off x="5284395" y="5664470"/>
            <a:ext cx="1994416" cy="359921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100" dirty="0">
                <a:solidFill>
                  <a:srgbClr val="D8AB4C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Take a picture</a:t>
            </a:r>
            <a:r>
              <a:rPr lang="en-US" sz="1100" dirty="0">
                <a:solidFill>
                  <a:srgbClr val="D8AB4C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to </a:t>
            </a:r>
            <a:br>
              <a:rPr lang="en-US" sz="1100" dirty="0">
                <a:solidFill>
                  <a:srgbClr val="D8AB4C"/>
                </a:solidFill>
                <a:latin typeface="Lato" panose="020F0502020204030203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D8AB4C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download</a:t>
            </a:r>
            <a:r>
              <a:rPr lang="en-US" sz="1100" dirty="0">
                <a:solidFill>
                  <a:srgbClr val="D8AB4C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the</a:t>
            </a:r>
            <a:r>
              <a:rPr lang="en-US" sz="1100" b="1" dirty="0">
                <a:solidFill>
                  <a:srgbClr val="D8AB4C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rgbClr val="D8AB4C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full paper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9914F9AF-0FB9-4924-8DCA-B46EEB713FE9}"/>
              </a:ext>
            </a:extLst>
          </p:cNvPr>
          <p:cNvSpPr/>
          <p:nvPr/>
        </p:nvSpPr>
        <p:spPr>
          <a:xfrm>
            <a:off x="4869342" y="5643859"/>
            <a:ext cx="310322" cy="452902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chemeClr val="bg1"/>
          </a:solidFill>
          <a:ln w="56406" cap="flat">
            <a:solidFill>
              <a:srgbClr val="D8AB4C"/>
            </a:solidFill>
            <a:prstDash val="solid"/>
            <a:miter/>
          </a:ln>
        </p:spPr>
        <p:txBody>
          <a:bodyPr lIns="21159" tIns="10580" rIns="21159" bIns="10580" rtlCol="0" anchor="ctr"/>
          <a:lstStyle/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B70FBA-A2DF-453C-9792-CA6E8DB0D343}"/>
              </a:ext>
            </a:extLst>
          </p:cNvPr>
          <p:cNvCxnSpPr>
            <a:cxnSpLocks/>
          </p:cNvCxnSpPr>
          <p:nvPr/>
        </p:nvCxnSpPr>
        <p:spPr>
          <a:xfrm flipH="1">
            <a:off x="4525349" y="5853504"/>
            <a:ext cx="320361" cy="0"/>
          </a:xfrm>
          <a:prstGeom prst="straightConnector1">
            <a:avLst/>
          </a:prstGeom>
          <a:ln w="66675">
            <a:solidFill>
              <a:srgbClr val="D8AB4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779" y="5410470"/>
            <a:ext cx="1064008" cy="10640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E35B311-3C19-412C-ADE6-EB2E4158F366}"/>
              </a:ext>
            </a:extLst>
          </p:cNvPr>
          <p:cNvSpPr txBox="1"/>
          <p:nvPr/>
        </p:nvSpPr>
        <p:spPr>
          <a:xfrm>
            <a:off x="9708443" y="4687745"/>
            <a:ext cx="2483557" cy="338056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pPr algn="ctr"/>
            <a:r>
              <a:rPr lang="en-US" sz="1200" b="1" dirty="0">
                <a:latin typeface="Verdana"/>
                <a:cs typeface="Verdana"/>
              </a:rPr>
              <a:t>Presented at</a:t>
            </a:r>
          </a:p>
          <a:p>
            <a:pPr>
              <a:lnSpc>
                <a:spcPct val="120000"/>
              </a:lnSpc>
            </a:pPr>
            <a:endParaRPr lang="en-US" sz="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A541293C-4318-6F46-8455-4D5137319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572" y="4856773"/>
            <a:ext cx="1922863" cy="19228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01CCB0-3E02-4250-AD3E-F171D1DA5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23" y="1943989"/>
            <a:ext cx="2184820" cy="91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05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5263" y="0"/>
            <a:ext cx="6893529" cy="6858000"/>
          </a:xfrm>
          <a:prstGeom prst="rect">
            <a:avLst/>
          </a:prstGeom>
          <a:solidFill>
            <a:srgbClr val="D8AB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8AB4C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8733BE-059C-47B7-9415-5ADF2F3024F1}"/>
              </a:ext>
            </a:extLst>
          </p:cNvPr>
          <p:cNvSpPr/>
          <p:nvPr/>
        </p:nvSpPr>
        <p:spPr>
          <a:xfrm>
            <a:off x="9728793" y="0"/>
            <a:ext cx="24835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159" tIns="10580" rIns="21159" bIns="10580" rtlCol="0" anchor="ctr"/>
          <a:lstStyle/>
          <a:p>
            <a:r>
              <a:rPr lang="en-US" b="1" i="1" dirty="0">
                <a:latin typeface="Lato" panose="020F0502020204030203" pitchFamily="34" charset="0"/>
                <a:cs typeface="Lato" panose="020F0502020204030203" pitchFamily="34" charset="0"/>
              </a:rPr>
              <a:t>Non-Cognitive Predictors of Student Success:</a:t>
            </a:r>
            <a:br>
              <a:rPr lang="en-US" i="1" dirty="0"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i="1" dirty="0">
                <a:latin typeface="Lato" panose="020F0502020204030203" pitchFamily="34" charset="0"/>
                <a:cs typeface="Lato" panose="020F0502020204030203" pitchFamily="34" charset="0"/>
              </a:rPr>
              <a:t>A Predictive Validity Comparison Between Domestic and International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5B311-3C19-412C-ADE6-EB2E4158F366}"/>
              </a:ext>
            </a:extLst>
          </p:cNvPr>
          <p:cNvSpPr txBox="1"/>
          <p:nvPr/>
        </p:nvSpPr>
        <p:spPr>
          <a:xfrm>
            <a:off x="103482" y="2075519"/>
            <a:ext cx="2555051" cy="3108045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200" b="1" dirty="0">
                <a:latin typeface="Verdana"/>
                <a:cs typeface="Verdana"/>
              </a:rPr>
              <a:t>BACKGROUND: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What is known about the subject in 2 lines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Each line has &lt; 10 words</a:t>
            </a:r>
          </a:p>
          <a:p>
            <a:endParaRPr lang="en-US" sz="1200" dirty="0">
              <a:latin typeface="Verdana"/>
              <a:cs typeface="Verdana"/>
            </a:endParaRPr>
          </a:p>
          <a:p>
            <a:r>
              <a:rPr lang="en-US" sz="1200" b="1" dirty="0">
                <a:latin typeface="Verdana"/>
                <a:cs typeface="Verdana"/>
              </a:rPr>
              <a:t>METHODS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Retro/prospective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Qualitative/quantitative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Case report / series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Study population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Study time frame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Statistical plan</a:t>
            </a:r>
          </a:p>
          <a:p>
            <a:pPr marL="171450" indent="-171450">
              <a:buFontTx/>
              <a:buChar char="-"/>
            </a:pPr>
            <a:endParaRPr lang="en-US" sz="1200" dirty="0">
              <a:latin typeface="Verdana"/>
              <a:cs typeface="Verdana"/>
            </a:endParaRPr>
          </a:p>
          <a:p>
            <a:r>
              <a:rPr lang="en-US" sz="1200" b="1" dirty="0">
                <a:latin typeface="Verdana"/>
                <a:cs typeface="Verdana"/>
              </a:rPr>
              <a:t>CLINICAL IMPLICATION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What this means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Future Directions</a:t>
            </a:r>
          </a:p>
          <a:p>
            <a:pPr>
              <a:lnSpc>
                <a:spcPct val="120000"/>
              </a:lnSpc>
            </a:pPr>
            <a:endParaRPr lang="en-US" sz="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244B05-C5D7-4580-8933-5B2F47EB56B0}"/>
              </a:ext>
            </a:extLst>
          </p:cNvPr>
          <p:cNvSpPr txBox="1"/>
          <p:nvPr/>
        </p:nvSpPr>
        <p:spPr>
          <a:xfrm>
            <a:off x="103482" y="188043"/>
            <a:ext cx="2555051" cy="1006252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600" b="1" i="1" dirty="0">
                <a:latin typeface="Verdana"/>
                <a:cs typeface="Verdana"/>
              </a:rPr>
              <a:t>Your Title in Helvetica, Verdana, Futura, </a:t>
            </a:r>
            <a:r>
              <a:rPr lang="en-US" sz="1600" b="1" i="1" dirty="0" err="1">
                <a:latin typeface="Verdana"/>
                <a:cs typeface="Verdana"/>
              </a:rPr>
              <a:t>Lato</a:t>
            </a:r>
            <a:r>
              <a:rPr lang="en-US" sz="1600" b="1" i="1" dirty="0">
                <a:latin typeface="Verdana"/>
                <a:cs typeface="Verdana"/>
              </a:rPr>
              <a:t> or any other “Sans” font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F9E57F-C64F-4827-8C49-BB9DBDC073C7}"/>
              </a:ext>
            </a:extLst>
          </p:cNvPr>
          <p:cNvSpPr txBox="1"/>
          <p:nvPr/>
        </p:nvSpPr>
        <p:spPr>
          <a:xfrm>
            <a:off x="103482" y="1407223"/>
            <a:ext cx="2268243" cy="390699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200" dirty="0">
                <a:latin typeface="Verdana"/>
                <a:cs typeface="Verdana"/>
              </a:rPr>
              <a:t>Author AB, Author CD, Author EF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C4B58-8623-4DBE-951A-DDF821787031}"/>
              </a:ext>
            </a:extLst>
          </p:cNvPr>
          <p:cNvSpPr txBox="1"/>
          <p:nvPr/>
        </p:nvSpPr>
        <p:spPr>
          <a:xfrm>
            <a:off x="9875854" y="503800"/>
            <a:ext cx="2185038" cy="760030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200" b="1" dirty="0">
                <a:latin typeface="Verdana"/>
                <a:cs typeface="Verdana"/>
              </a:rPr>
              <a:t>MORE RESULTS</a:t>
            </a:r>
          </a:p>
          <a:p>
            <a:endParaRPr lang="en-US" sz="1200" b="1" dirty="0">
              <a:latin typeface="Verdana"/>
              <a:cs typeface="Verdana"/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latin typeface="Verdana"/>
                <a:cs typeface="Verdana"/>
              </a:rPr>
              <a:t>Extra Graphs, Figures, Tables, etc.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DDC4359A-7BBB-495A-96DE-65574C0C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838" y="1159823"/>
            <a:ext cx="6198970" cy="2601033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dirty="0">
                <a:latin typeface="Verdana"/>
                <a:ea typeface="Roboto" panose="02000000000000000000" pitchFamily="2" charset="0"/>
                <a:cs typeface="Verdana"/>
              </a:rPr>
              <a:t>Main finding goes here</a:t>
            </a:r>
            <a:r>
              <a:rPr lang="en-US" sz="3200" dirty="0">
                <a:latin typeface="Verdana"/>
                <a:ea typeface="Roboto" panose="02000000000000000000" pitchFamily="2" charset="0"/>
                <a:cs typeface="Verdana"/>
              </a:rPr>
              <a:t>, translated into plain English. Emphasize the important words.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BF6308-DE89-4361-988D-52269B946BF4}"/>
              </a:ext>
            </a:extLst>
          </p:cNvPr>
          <p:cNvSpPr/>
          <p:nvPr/>
        </p:nvSpPr>
        <p:spPr>
          <a:xfrm>
            <a:off x="3357779" y="5367153"/>
            <a:ext cx="1080942" cy="11515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159" tIns="10580" rIns="21159" bIns="10580"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5520EB-0F65-403D-A973-B17B2A4C2E9D}"/>
              </a:ext>
            </a:extLst>
          </p:cNvPr>
          <p:cNvSpPr txBox="1"/>
          <p:nvPr/>
        </p:nvSpPr>
        <p:spPr>
          <a:xfrm>
            <a:off x="5284395" y="5664470"/>
            <a:ext cx="1994416" cy="359921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100" dirty="0">
                <a:latin typeface="Lato Black" panose="020F0A02020204030203" pitchFamily="34" charset="0"/>
                <a:cs typeface="Arial" panose="020B0604020202020204" pitchFamily="34" charset="0"/>
              </a:rPr>
              <a:t>Take a picture</a:t>
            </a:r>
            <a:r>
              <a:rPr lang="en-US" sz="1100" dirty="0">
                <a:latin typeface="Lato" panose="020F0502020204030203" pitchFamily="34" charset="0"/>
                <a:cs typeface="Arial" panose="020B0604020202020204" pitchFamily="34" charset="0"/>
              </a:rPr>
              <a:t> to </a:t>
            </a:r>
            <a:br>
              <a:rPr lang="en-US" sz="1100" dirty="0">
                <a:latin typeface="Lato" panose="020F0502020204030203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Lato Black" panose="020F0A02020204030203" pitchFamily="34" charset="0"/>
                <a:cs typeface="Arial" panose="020B0604020202020204" pitchFamily="34" charset="0"/>
              </a:rPr>
              <a:t>download</a:t>
            </a:r>
            <a:r>
              <a:rPr lang="en-US" sz="1100" dirty="0">
                <a:latin typeface="Lato" panose="020F0502020204030203" pitchFamily="34" charset="0"/>
                <a:cs typeface="Arial" panose="020B0604020202020204" pitchFamily="34" charset="0"/>
              </a:rPr>
              <a:t> the</a:t>
            </a:r>
            <a:r>
              <a:rPr lang="en-US" sz="1100" b="1" dirty="0">
                <a:latin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Lato Black" panose="020F0A02020204030203" pitchFamily="34" charset="0"/>
                <a:cs typeface="Arial" panose="020B0604020202020204" pitchFamily="34" charset="0"/>
              </a:rPr>
              <a:t>full paper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9914F9AF-0FB9-4924-8DCA-B46EEB713FE9}"/>
              </a:ext>
            </a:extLst>
          </p:cNvPr>
          <p:cNvSpPr/>
          <p:nvPr/>
        </p:nvSpPr>
        <p:spPr>
          <a:xfrm>
            <a:off x="4869342" y="5643859"/>
            <a:ext cx="310322" cy="452902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chemeClr val="bg1"/>
          </a:solidFill>
          <a:ln w="56406" cap="flat">
            <a:solidFill>
              <a:schemeClr val="tx1"/>
            </a:solidFill>
            <a:prstDash val="solid"/>
            <a:miter/>
          </a:ln>
        </p:spPr>
        <p:txBody>
          <a:bodyPr lIns="21159" tIns="10580" rIns="21159" bIns="10580" rtlCol="0" anchor="ctr"/>
          <a:lstStyle/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B70FBA-A2DF-453C-9792-CA6E8DB0D343}"/>
              </a:ext>
            </a:extLst>
          </p:cNvPr>
          <p:cNvCxnSpPr>
            <a:cxnSpLocks/>
          </p:cNvCxnSpPr>
          <p:nvPr/>
        </p:nvCxnSpPr>
        <p:spPr>
          <a:xfrm flipH="1">
            <a:off x="4525349" y="5853504"/>
            <a:ext cx="320361" cy="0"/>
          </a:xfrm>
          <a:prstGeom prst="straightConnector1">
            <a:avLst/>
          </a:prstGeom>
          <a:ln w="666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779" y="5410470"/>
            <a:ext cx="1064008" cy="10640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E35B311-3C19-412C-ADE6-EB2E4158F366}"/>
              </a:ext>
            </a:extLst>
          </p:cNvPr>
          <p:cNvSpPr txBox="1"/>
          <p:nvPr/>
        </p:nvSpPr>
        <p:spPr>
          <a:xfrm>
            <a:off x="112439" y="5515448"/>
            <a:ext cx="2555051" cy="338056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200" b="1" dirty="0">
                <a:latin typeface="Verdana"/>
                <a:cs typeface="Verdana"/>
              </a:rPr>
              <a:t>Presented at</a:t>
            </a:r>
          </a:p>
          <a:p>
            <a:pPr>
              <a:lnSpc>
                <a:spcPct val="120000"/>
              </a:lnSpc>
            </a:pPr>
            <a:endParaRPr lang="en-US" sz="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17" name="Picture 16" descr="A picture containing grass, hand, food&#10;&#10;Description automatically generated">
            <a:extLst>
              <a:ext uri="{FF2B5EF4-FFF2-40B4-BE49-F238E27FC236}">
                <a16:creationId xmlns:a16="http://schemas.microsoft.com/office/drawing/2014/main" id="{E0C0F701-70DC-C047-9E78-8F1235F93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29" y="5837045"/>
            <a:ext cx="2348979" cy="8903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483417-E620-4578-AFA9-BE94F0561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1263" y="5917053"/>
            <a:ext cx="2185038" cy="86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61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4BD4D9-FE08-4C4D-A7B3-9EE443A3D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33A52-7B1D-CA40-A307-3CB5779D8F65}"/>
              </a:ext>
            </a:extLst>
          </p:cNvPr>
          <p:cNvSpPr/>
          <p:nvPr/>
        </p:nvSpPr>
        <p:spPr>
          <a:xfrm>
            <a:off x="0" y="0"/>
            <a:ext cx="6118849" cy="1643896"/>
          </a:xfrm>
          <a:prstGeom prst="rect">
            <a:avLst/>
          </a:prstGeom>
          <a:solidFill>
            <a:srgbClr val="D8A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6904D0-84D6-5F46-9230-77E58C140AE6}"/>
              </a:ext>
            </a:extLst>
          </p:cNvPr>
          <p:cNvSpPr txBox="1"/>
          <p:nvPr/>
        </p:nvSpPr>
        <p:spPr>
          <a:xfrm>
            <a:off x="190500" y="123110"/>
            <a:ext cx="5735933" cy="129266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Your Title In Helvetica, Verdana, Futura, </a:t>
            </a:r>
            <a:r>
              <a:rPr lang="en-US" sz="26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Lato</a:t>
            </a:r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or any other “Sans” font, size 18 – 28, aligned left!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5CD93B-33CE-B748-A5A4-033A0A01FB94}"/>
              </a:ext>
            </a:extLst>
          </p:cNvPr>
          <p:cNvSpPr txBox="1"/>
          <p:nvPr/>
        </p:nvSpPr>
        <p:spPr>
          <a:xfrm>
            <a:off x="9781955" y="5502864"/>
            <a:ext cx="905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SCAN TO FIND 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432BA6-6714-D447-BAF8-0D56DFDC566E}"/>
              </a:ext>
            </a:extLst>
          </p:cNvPr>
          <p:cNvSpPr txBox="1"/>
          <p:nvPr/>
        </p:nvSpPr>
        <p:spPr>
          <a:xfrm>
            <a:off x="10860712" y="5502864"/>
            <a:ext cx="117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SCAN FOR OUR ABSTRACT</a:t>
            </a:r>
          </a:p>
        </p:txBody>
      </p:sp>
      <p:sp>
        <p:nvSpPr>
          <p:cNvPr id="2" name="Rectangle 1"/>
          <p:cNvSpPr/>
          <p:nvPr/>
        </p:nvSpPr>
        <p:spPr>
          <a:xfrm>
            <a:off x="91856" y="6218065"/>
            <a:ext cx="2503758" cy="540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023" y="5902974"/>
            <a:ext cx="803791" cy="8037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504" y="5921829"/>
            <a:ext cx="803791" cy="8037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E5CD93B-33CE-B748-A5A4-033A0A01FB94}"/>
              </a:ext>
            </a:extLst>
          </p:cNvPr>
          <p:cNvSpPr txBox="1"/>
          <p:nvPr/>
        </p:nvSpPr>
        <p:spPr>
          <a:xfrm>
            <a:off x="235741" y="6108656"/>
            <a:ext cx="1909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PRESENTED AT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133A52-7B1D-CA40-A307-3CB5779D8F65}"/>
              </a:ext>
            </a:extLst>
          </p:cNvPr>
          <p:cNvSpPr/>
          <p:nvPr/>
        </p:nvSpPr>
        <p:spPr>
          <a:xfrm>
            <a:off x="6118849" y="0"/>
            <a:ext cx="6073151" cy="16438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59242F-7172-8047-9817-EA0A5A1D008B}"/>
              </a:ext>
            </a:extLst>
          </p:cNvPr>
          <p:cNvSpPr txBox="1"/>
          <p:nvPr/>
        </p:nvSpPr>
        <p:spPr>
          <a:xfrm>
            <a:off x="6299199" y="123110"/>
            <a:ext cx="57352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</a:t>
            </a:r>
            <a:r>
              <a:rPr lang="en-US" sz="26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ONE </a:t>
            </a:r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MAJOR TAKE HOME POINT. SAME font AS TITLE. SAME size. ALIGNED RIGHT</a:t>
            </a:r>
            <a:endParaRPr lang="en-US" sz="2600" b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446181-DAD1-0F4E-BFAD-3DF05FF69662}"/>
              </a:ext>
            </a:extLst>
          </p:cNvPr>
          <p:cNvSpPr txBox="1"/>
          <p:nvPr/>
        </p:nvSpPr>
        <p:spPr>
          <a:xfrm>
            <a:off x="91856" y="1702023"/>
            <a:ext cx="272754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Verdana"/>
                <a:cs typeface="Verdana"/>
              </a:rPr>
              <a:t>AUTHORS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  <a:p>
            <a:endParaRPr lang="en-US" sz="1100" dirty="0">
              <a:latin typeface="Verdana"/>
              <a:cs typeface="Verdana"/>
            </a:endParaRPr>
          </a:p>
          <a:p>
            <a:r>
              <a:rPr lang="en-US" sz="1100" b="1" dirty="0">
                <a:latin typeface="Verdana"/>
                <a:cs typeface="Verdana"/>
              </a:rPr>
              <a:t>BACKGROUND: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What is known about the subject in 2 lines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Each line has &lt; 10 words</a:t>
            </a:r>
          </a:p>
          <a:p>
            <a:r>
              <a:rPr lang="en-US" sz="1100" dirty="0">
                <a:latin typeface="Verdana"/>
                <a:cs typeface="Verdana"/>
              </a:rPr>
              <a:t>T</a:t>
            </a:r>
          </a:p>
          <a:p>
            <a:r>
              <a:rPr lang="en-US" sz="1100" b="1" dirty="0">
                <a:latin typeface="Verdana"/>
                <a:cs typeface="Verdana"/>
              </a:rPr>
              <a:t>METHODS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Retro/prospective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Qualitative/quantitative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Case report / series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Study population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Study time frame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Statistical plan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Verdana"/>
              <a:cs typeface="Verdan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446181-DAD1-0F4E-BFAD-3DF05FF69662}"/>
              </a:ext>
            </a:extLst>
          </p:cNvPr>
          <p:cNvSpPr txBox="1"/>
          <p:nvPr/>
        </p:nvSpPr>
        <p:spPr>
          <a:xfrm>
            <a:off x="9781955" y="1781835"/>
            <a:ext cx="2410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endParaRPr lang="en-US" sz="1100" dirty="0">
              <a:latin typeface="Verdana"/>
              <a:cs typeface="Verdana"/>
            </a:endParaRPr>
          </a:p>
          <a:p>
            <a:r>
              <a:rPr lang="en-US" sz="1100" b="1" dirty="0">
                <a:latin typeface="Verdana"/>
                <a:cs typeface="Verdana"/>
              </a:rPr>
              <a:t>CLINICAL IMPLICATIONS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What this means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Future Directions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887241" y="1643896"/>
            <a:ext cx="6483450" cy="52141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980" y="2223487"/>
            <a:ext cx="5911050" cy="3994578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CF74CA5C-2B6E-BD4C-AC21-F81E8946C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906" y="5772260"/>
            <a:ext cx="1207597" cy="891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E89D8D-BAE6-4FCC-B96B-DB48B9CA6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2361" y="3976165"/>
            <a:ext cx="2116433" cy="88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63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4BD4D9-FE08-4C4D-A7B3-9EE443A3D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33A52-7B1D-CA40-A307-3CB5779D8F65}"/>
              </a:ext>
            </a:extLst>
          </p:cNvPr>
          <p:cNvSpPr/>
          <p:nvPr/>
        </p:nvSpPr>
        <p:spPr>
          <a:xfrm>
            <a:off x="0" y="0"/>
            <a:ext cx="12192000" cy="1643896"/>
          </a:xfrm>
          <a:prstGeom prst="rect">
            <a:avLst/>
          </a:prstGeom>
          <a:solidFill>
            <a:srgbClr val="D8A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E5E611-B05B-CF4A-BA1F-E5824898419B}"/>
              </a:ext>
            </a:extLst>
          </p:cNvPr>
          <p:cNvSpPr/>
          <p:nvPr/>
        </p:nvSpPr>
        <p:spPr>
          <a:xfrm>
            <a:off x="-124191" y="4691921"/>
            <a:ext cx="12192001" cy="21660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6904D0-84D6-5F46-9230-77E58C140AE6}"/>
              </a:ext>
            </a:extLst>
          </p:cNvPr>
          <p:cNvSpPr txBox="1"/>
          <p:nvPr/>
        </p:nvSpPr>
        <p:spPr>
          <a:xfrm>
            <a:off x="91856" y="123110"/>
            <a:ext cx="10132163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Your Title in Helvetica, Verdana, Futura, </a:t>
            </a:r>
            <a:r>
              <a:rPr lang="en-US" sz="28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Lato</a:t>
            </a:r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or any other “Sans” font, size 18 – 28, consider aligned Left,</a:t>
            </a:r>
          </a:p>
          <a:p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 customize these colors, box sizes, arrangement!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83C3C4-6C69-404B-A4CA-BB81A4E71BA2}"/>
              </a:ext>
            </a:extLst>
          </p:cNvPr>
          <p:cNvSpPr txBox="1"/>
          <p:nvPr/>
        </p:nvSpPr>
        <p:spPr>
          <a:xfrm>
            <a:off x="10379877" y="70807"/>
            <a:ext cx="1797133" cy="163121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AUTHORS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Ram Appleseed, MD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(XYZ University)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Silicon Doubtfire, MD PhD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(PQR University)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Ram Appleseed, MD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(XYZ University)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Silicon Doubtfire, MD PhD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(PQR University)</a:t>
            </a:r>
          </a:p>
          <a:p>
            <a:pPr algn="r"/>
            <a:endParaRPr lang="en-US" sz="1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59242F-7172-8047-9817-EA0A5A1D008B}"/>
              </a:ext>
            </a:extLst>
          </p:cNvPr>
          <p:cNvSpPr txBox="1"/>
          <p:nvPr/>
        </p:nvSpPr>
        <p:spPr>
          <a:xfrm>
            <a:off x="3193864" y="4867019"/>
            <a:ext cx="8873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</a:t>
            </a:r>
            <a:r>
              <a:rPr lang="en-US" sz="28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ONE </a:t>
            </a:r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MAJOR TAKE HOME POINT 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SAME font AS TITLE. SAME size. ALIGNED RIGHT</a:t>
            </a:r>
            <a:endParaRPr lang="en-US" sz="2800" b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PAY</a:t>
            </a:r>
            <a:r>
              <a:rPr lang="en-US" sz="28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ATTENTION </a:t>
            </a:r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 THIS PART: 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good </a:t>
            </a:r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place to get </a:t>
            </a:r>
            <a:r>
              <a:rPr lang="en-US" sz="28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CREATIVE!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446181-DAD1-0F4E-BFAD-3DF05FF69662}"/>
              </a:ext>
            </a:extLst>
          </p:cNvPr>
          <p:cNvSpPr txBox="1"/>
          <p:nvPr/>
        </p:nvSpPr>
        <p:spPr>
          <a:xfrm>
            <a:off x="91856" y="1702023"/>
            <a:ext cx="2727544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Verdana"/>
                <a:cs typeface="Verdana"/>
              </a:rPr>
              <a:t>BACKGROUND: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What is known about the subject in 2 lines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Each line has &lt; 10 words</a:t>
            </a:r>
          </a:p>
          <a:p>
            <a:endParaRPr lang="en-US" sz="1100" dirty="0">
              <a:latin typeface="Verdana"/>
              <a:cs typeface="Verdana"/>
            </a:endParaRPr>
          </a:p>
          <a:p>
            <a:r>
              <a:rPr lang="en-US" sz="1100" b="1" dirty="0">
                <a:latin typeface="Verdana"/>
                <a:cs typeface="Verdana"/>
              </a:rPr>
              <a:t>METHODS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Retro/prospective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Qualitative/quantitative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Case report / series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Study population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Study time frame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Statistical plan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Verdana"/>
              <a:cs typeface="Verdana"/>
            </a:endParaRPr>
          </a:p>
          <a:p>
            <a:r>
              <a:rPr lang="en-US" sz="1100" b="1" dirty="0">
                <a:latin typeface="Verdana"/>
                <a:cs typeface="Verdana"/>
              </a:rPr>
              <a:t>CLINICAL IMPLICATIONS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What this means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Future Directions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3240055-5178-D141-838C-B89EBCDDCA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0874126"/>
              </p:ext>
            </p:extLst>
          </p:nvPr>
        </p:nvGraphicFramePr>
        <p:xfrm>
          <a:off x="7273838" y="1702023"/>
          <a:ext cx="2366102" cy="1581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192534E-F638-EF48-95C7-73A668050F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286616"/>
              </p:ext>
            </p:extLst>
          </p:nvPr>
        </p:nvGraphicFramePr>
        <p:xfrm>
          <a:off x="7273838" y="3283124"/>
          <a:ext cx="2352235" cy="1508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138F9AC-6132-504D-808D-A5A7E6107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741582"/>
              </p:ext>
            </p:extLst>
          </p:nvPr>
        </p:nvGraphicFramePr>
        <p:xfrm>
          <a:off x="9955130" y="1781835"/>
          <a:ext cx="2079322" cy="260414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7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Measure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Pre BD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%</a:t>
                      </a:r>
                      <a:r>
                        <a:rPr lang="en-US" sz="1000" baseline="0" dirty="0">
                          <a:solidFill>
                            <a:schemeClr val="bg1"/>
                          </a:solidFill>
                        </a:rPr>
                        <a:t> Reference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FEV1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1.17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31%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FVC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1.27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28%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80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FEV1/FVC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92%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TLC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2.69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43%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marL="0" marR="0" indent="0" algn="ctr" defTabSz="4388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RV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1.42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81%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80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DLCO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Adj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(mL/mmHg/min)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5.0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18%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A7432BA6-6714-D447-BAF8-0D56DFDC566E}"/>
              </a:ext>
            </a:extLst>
          </p:cNvPr>
          <p:cNvSpPr txBox="1"/>
          <p:nvPr/>
        </p:nvSpPr>
        <p:spPr>
          <a:xfrm>
            <a:off x="124190" y="4791498"/>
            <a:ext cx="1254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SCAN FOR OUR REFERENCES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97" y="5191608"/>
            <a:ext cx="740453" cy="740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3915" y="1752342"/>
            <a:ext cx="4122686" cy="2786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44136C-E3F5-4A91-A110-1E12101CF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30" y="6121193"/>
            <a:ext cx="1888777" cy="6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8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4BD4D9-FE08-4C4D-A7B3-9EE443A3D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33A52-7B1D-CA40-A307-3CB5779D8F65}"/>
              </a:ext>
            </a:extLst>
          </p:cNvPr>
          <p:cNvSpPr/>
          <p:nvPr/>
        </p:nvSpPr>
        <p:spPr>
          <a:xfrm>
            <a:off x="0" y="0"/>
            <a:ext cx="6118849" cy="1643896"/>
          </a:xfrm>
          <a:prstGeom prst="rect">
            <a:avLst/>
          </a:prstGeom>
          <a:solidFill>
            <a:srgbClr val="D8A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6904D0-84D6-5F46-9230-77E58C140AE6}"/>
              </a:ext>
            </a:extLst>
          </p:cNvPr>
          <p:cNvSpPr txBox="1"/>
          <p:nvPr/>
        </p:nvSpPr>
        <p:spPr>
          <a:xfrm>
            <a:off x="190500" y="123110"/>
            <a:ext cx="5735933" cy="129266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Your Title In Helvetica, Verdana, Futura, </a:t>
            </a:r>
            <a:r>
              <a:rPr lang="en-US" sz="26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Lato</a:t>
            </a:r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or any other “Sans” font, size 18 – 28, aligned Left!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5CD93B-33CE-B748-A5A4-033A0A01FB94}"/>
              </a:ext>
            </a:extLst>
          </p:cNvPr>
          <p:cNvSpPr txBox="1"/>
          <p:nvPr/>
        </p:nvSpPr>
        <p:spPr>
          <a:xfrm>
            <a:off x="9781955" y="5502864"/>
            <a:ext cx="905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SCAN TO FIND 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432BA6-6714-D447-BAF8-0D56DFDC566E}"/>
              </a:ext>
            </a:extLst>
          </p:cNvPr>
          <p:cNvSpPr txBox="1"/>
          <p:nvPr/>
        </p:nvSpPr>
        <p:spPr>
          <a:xfrm>
            <a:off x="10860712" y="5502864"/>
            <a:ext cx="117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SCAN FOR OUR 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1856" y="6218065"/>
            <a:ext cx="2503758" cy="540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0" y="6218065"/>
            <a:ext cx="2546094" cy="5405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023" y="5902974"/>
            <a:ext cx="803791" cy="8037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504" y="5921829"/>
            <a:ext cx="803791" cy="8037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E5CD93B-33CE-B748-A5A4-033A0A01FB94}"/>
              </a:ext>
            </a:extLst>
          </p:cNvPr>
          <p:cNvSpPr txBox="1"/>
          <p:nvPr/>
        </p:nvSpPr>
        <p:spPr>
          <a:xfrm>
            <a:off x="91855" y="5971844"/>
            <a:ext cx="2118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PRESENTED AT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133A52-7B1D-CA40-A307-3CB5779D8F65}"/>
              </a:ext>
            </a:extLst>
          </p:cNvPr>
          <p:cNvSpPr/>
          <p:nvPr/>
        </p:nvSpPr>
        <p:spPr>
          <a:xfrm>
            <a:off x="6118849" y="0"/>
            <a:ext cx="6118849" cy="16438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59242F-7172-8047-9817-EA0A5A1D008B}"/>
              </a:ext>
            </a:extLst>
          </p:cNvPr>
          <p:cNvSpPr txBox="1"/>
          <p:nvPr/>
        </p:nvSpPr>
        <p:spPr>
          <a:xfrm>
            <a:off x="6299199" y="123110"/>
            <a:ext cx="57352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</a:t>
            </a:r>
            <a:r>
              <a:rPr lang="en-US" sz="26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ONE </a:t>
            </a:r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MAJOR TAKE HOME POINT. SAME font AS TITLE. SAME size. ALIGNED RIGHT</a:t>
            </a:r>
            <a:endParaRPr lang="en-US" sz="2600" b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446181-DAD1-0F4E-BFAD-3DF05FF69662}"/>
              </a:ext>
            </a:extLst>
          </p:cNvPr>
          <p:cNvSpPr txBox="1"/>
          <p:nvPr/>
        </p:nvSpPr>
        <p:spPr>
          <a:xfrm>
            <a:off x="91856" y="1702023"/>
            <a:ext cx="272754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Verdana"/>
                <a:cs typeface="Verdana"/>
              </a:rPr>
              <a:t>AUTHORS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  <a:p>
            <a:endParaRPr lang="en-US" sz="1100" dirty="0">
              <a:latin typeface="Verdana"/>
              <a:cs typeface="Verdana"/>
            </a:endParaRPr>
          </a:p>
          <a:p>
            <a:r>
              <a:rPr lang="en-US" sz="1100" b="1" dirty="0">
                <a:latin typeface="Verdana"/>
                <a:cs typeface="Verdana"/>
              </a:rPr>
              <a:t>BACKGROUND: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What is known about the subject in 2 lines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Each line has &lt; 10 words</a:t>
            </a:r>
          </a:p>
          <a:p>
            <a:r>
              <a:rPr lang="en-US" sz="1100" dirty="0">
                <a:latin typeface="Verdana"/>
                <a:cs typeface="Verdana"/>
              </a:rPr>
              <a:t>T</a:t>
            </a:r>
          </a:p>
          <a:p>
            <a:r>
              <a:rPr lang="en-US" sz="1100" b="1" dirty="0">
                <a:latin typeface="Verdana"/>
                <a:cs typeface="Verdana"/>
              </a:rPr>
              <a:t>METHODS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Retro/prospective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Qualitative/quantitative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Case report / series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Study population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Study time frame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Statistical plan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Verdana"/>
              <a:cs typeface="Verdan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446181-DAD1-0F4E-BFAD-3DF05FF69662}"/>
              </a:ext>
            </a:extLst>
          </p:cNvPr>
          <p:cNvSpPr txBox="1"/>
          <p:nvPr/>
        </p:nvSpPr>
        <p:spPr>
          <a:xfrm>
            <a:off x="9781955" y="1781835"/>
            <a:ext cx="2410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endParaRPr lang="en-US" sz="1100" dirty="0">
              <a:latin typeface="Verdana"/>
              <a:cs typeface="Verdana"/>
            </a:endParaRPr>
          </a:p>
          <a:p>
            <a:r>
              <a:rPr lang="en-US" sz="1100" b="1" dirty="0">
                <a:latin typeface="Verdana"/>
                <a:cs typeface="Verdana"/>
              </a:rPr>
              <a:t>CLINICAL IMPLICATIONS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What this means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Future Directions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887241" y="1643896"/>
            <a:ext cx="3231607" cy="52141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4128F1-C2CE-1640-AA88-FC35D5FFD576}"/>
              </a:ext>
            </a:extLst>
          </p:cNvPr>
          <p:cNvSpPr txBox="1"/>
          <p:nvPr/>
        </p:nvSpPr>
        <p:spPr>
          <a:xfrm>
            <a:off x="3033058" y="2502934"/>
            <a:ext cx="28933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For Research:</a:t>
            </a:r>
          </a:p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Display prominent figures</a:t>
            </a:r>
          </a:p>
          <a:p>
            <a:endParaRPr lang="en-US" sz="24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For Cases:</a:t>
            </a:r>
          </a:p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Display prominent images / path / procedure findings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18848" y="1643896"/>
            <a:ext cx="3231607" cy="5214104"/>
          </a:xfrm>
          <a:prstGeom prst="rect">
            <a:avLst/>
          </a:prstGeom>
          <a:solidFill>
            <a:srgbClr val="D8AB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061" y="1781836"/>
            <a:ext cx="2963698" cy="2002812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138F9AC-6132-504D-808D-A5A7E6107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257423"/>
              </p:ext>
            </p:extLst>
          </p:nvPr>
        </p:nvGraphicFramePr>
        <p:xfrm>
          <a:off x="6481337" y="4418803"/>
          <a:ext cx="2735422" cy="223711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13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1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Measure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Pre BD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%</a:t>
                      </a:r>
                      <a:r>
                        <a:rPr lang="en-US" sz="1000" baseline="0" dirty="0">
                          <a:solidFill>
                            <a:schemeClr val="bg1"/>
                          </a:solidFill>
                        </a:rPr>
                        <a:t> Reference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FEV1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1.17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31%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FVC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1.27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28%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80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FEV1/FVC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92%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TLC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2.69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43%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marL="0" marR="0" indent="0" algn="ctr" defTabSz="4388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RV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1.42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81%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80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DLCO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Adj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(mL/mmHg/min)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5.0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18%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4033B6E-9192-4325-8A8E-3CA69816E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2870" y="3784648"/>
            <a:ext cx="245466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65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4BD4D9-FE08-4C4D-A7B3-9EE443A3D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33A52-7B1D-CA40-A307-3CB5779D8F65}"/>
              </a:ext>
            </a:extLst>
          </p:cNvPr>
          <p:cNvSpPr/>
          <p:nvPr/>
        </p:nvSpPr>
        <p:spPr>
          <a:xfrm>
            <a:off x="-3862" y="0"/>
            <a:ext cx="2963217" cy="4691921"/>
          </a:xfrm>
          <a:prstGeom prst="rect">
            <a:avLst/>
          </a:prstGeom>
          <a:solidFill>
            <a:srgbClr val="D8A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33A52-7B1D-CA40-A307-3CB5779D8F65}"/>
              </a:ext>
            </a:extLst>
          </p:cNvPr>
          <p:cNvSpPr/>
          <p:nvPr/>
        </p:nvSpPr>
        <p:spPr>
          <a:xfrm>
            <a:off x="5868708" y="-1"/>
            <a:ext cx="6323292" cy="4691921"/>
          </a:xfrm>
          <a:prstGeom prst="rect">
            <a:avLst/>
          </a:prstGeom>
          <a:solidFill>
            <a:srgbClr val="D8A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E5E611-B05B-CF4A-BA1F-E5824898419B}"/>
              </a:ext>
            </a:extLst>
          </p:cNvPr>
          <p:cNvSpPr/>
          <p:nvPr/>
        </p:nvSpPr>
        <p:spPr>
          <a:xfrm>
            <a:off x="-1" y="4691921"/>
            <a:ext cx="12192001" cy="2166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446181-DAD1-0F4E-BFAD-3DF05FF69662}"/>
              </a:ext>
            </a:extLst>
          </p:cNvPr>
          <p:cNvSpPr txBox="1"/>
          <p:nvPr/>
        </p:nvSpPr>
        <p:spPr>
          <a:xfrm>
            <a:off x="104435" y="224664"/>
            <a:ext cx="2727544" cy="304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/>
                <a:cs typeface="Verdana"/>
              </a:rPr>
              <a:t>BACKGROUND: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What is known about the subject in 2 lines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Each line has &lt; 10 words</a:t>
            </a:r>
          </a:p>
          <a:p>
            <a:endParaRPr lang="en-US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Verdana"/>
                <a:cs typeface="Verdana"/>
              </a:rPr>
              <a:t>METHODS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Retro/prospective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Qualitative/quantitative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Case report / series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Study population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Study time frame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Statistical plan</a:t>
            </a:r>
          </a:p>
          <a:p>
            <a:pPr marL="171450" indent="-171450">
              <a:buFontTx/>
              <a:buChar char="-"/>
            </a:pPr>
            <a:endParaRPr lang="en-US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Verdana"/>
                <a:cs typeface="Verdana"/>
              </a:rPr>
              <a:t>CLINICAL IMPLICATIONS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What this means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Future Directions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432BA6-6714-D447-BAF8-0D56DFDC566E}"/>
              </a:ext>
            </a:extLst>
          </p:cNvPr>
          <p:cNvSpPr txBox="1"/>
          <p:nvPr/>
        </p:nvSpPr>
        <p:spPr>
          <a:xfrm>
            <a:off x="10899321" y="5413039"/>
            <a:ext cx="117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Verdana"/>
                <a:cs typeface="Verdana"/>
              </a:rPr>
              <a:t>SCAN FOR OUR ABSTRACT</a:t>
            </a:r>
          </a:p>
        </p:txBody>
      </p:sp>
      <p:sp>
        <p:nvSpPr>
          <p:cNvPr id="2" name="Rectangle 1"/>
          <p:cNvSpPr/>
          <p:nvPr/>
        </p:nvSpPr>
        <p:spPr>
          <a:xfrm>
            <a:off x="9446373" y="6202556"/>
            <a:ext cx="2503758" cy="540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599" y="5800659"/>
            <a:ext cx="803791" cy="803791"/>
          </a:xfrm>
          <a:prstGeom prst="rect">
            <a:avLst/>
          </a:prstGeom>
        </p:spPr>
      </p:pic>
      <p:sp>
        <p:nvSpPr>
          <p:cNvPr id="21" name="Further elaboration of take-home statement…"/>
          <p:cNvSpPr txBox="1"/>
          <p:nvPr/>
        </p:nvSpPr>
        <p:spPr>
          <a:xfrm>
            <a:off x="6229342" y="2024949"/>
            <a:ext cx="4265867" cy="1747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2520" tIns="42520" rIns="42520" bIns="42520" anchor="ctr">
            <a:spAutoFit/>
          </a:bodyPr>
          <a:lstStyle/>
          <a:p>
            <a:pPr marL="279035" indent="-279035">
              <a:buSzPct val="145000"/>
              <a:buChar char="•"/>
              <a:defRPr b="0">
                <a:solidFill>
                  <a:srgbClr val="FFFFFF"/>
                </a:solidFill>
              </a:defRPr>
            </a:pPr>
            <a:r>
              <a:rPr dirty="0">
                <a:latin typeface="Verdana"/>
                <a:cs typeface="Verdana"/>
              </a:rPr>
              <a:t>Further elaboration of take-home statement</a:t>
            </a:r>
          </a:p>
          <a:p>
            <a:pPr marL="279035" indent="-279035">
              <a:buSzPct val="145000"/>
              <a:buChar char="•"/>
              <a:defRPr b="0">
                <a:solidFill>
                  <a:srgbClr val="FFFFFF"/>
                </a:solidFill>
              </a:defRPr>
            </a:pPr>
            <a:r>
              <a:rPr dirty="0">
                <a:latin typeface="Verdana"/>
                <a:cs typeface="Verdana"/>
              </a:rPr>
              <a:t>Further elaboration of take-home statement</a:t>
            </a:r>
          </a:p>
          <a:p>
            <a:pPr marL="279035" indent="-279035">
              <a:buSzPct val="145000"/>
              <a:buChar char="•"/>
              <a:defRPr b="0">
                <a:solidFill>
                  <a:srgbClr val="FFFFFF"/>
                </a:solidFill>
              </a:defRPr>
            </a:pPr>
            <a:r>
              <a:rPr dirty="0">
                <a:latin typeface="Verdana"/>
                <a:cs typeface="Verdana"/>
              </a:rPr>
              <a:t>Further elaboration of take-home statement</a:t>
            </a:r>
          </a:p>
        </p:txBody>
      </p:sp>
      <p:sp>
        <p:nvSpPr>
          <p:cNvPr id="24" name="Your concluding Take Home Statement displays in bold here."/>
          <p:cNvSpPr txBox="1"/>
          <p:nvPr/>
        </p:nvSpPr>
        <p:spPr>
          <a:xfrm>
            <a:off x="6189853" y="509698"/>
            <a:ext cx="5442378" cy="137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>
              <a:defRPr sz="3900">
                <a:solidFill>
                  <a:srgbClr val="FFFFFF"/>
                </a:solidFill>
              </a:defRPr>
            </a:lvl1pPr>
          </a:lstStyle>
          <a:p>
            <a:r>
              <a:rPr sz="2800" b="1" dirty="0">
                <a:latin typeface="Verdana"/>
                <a:cs typeface="Verdana"/>
              </a:rPr>
              <a:t>Your </a:t>
            </a:r>
            <a:r>
              <a:rPr lang="en-US" sz="2800" b="1" dirty="0">
                <a:latin typeface="Verdana"/>
                <a:cs typeface="Verdana"/>
              </a:rPr>
              <a:t>C</a:t>
            </a:r>
            <a:r>
              <a:rPr sz="2800" b="1" dirty="0">
                <a:latin typeface="Verdana"/>
                <a:cs typeface="Verdana"/>
              </a:rPr>
              <a:t>oncluding Take Home Statement in bold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446181-DAD1-0F4E-BFAD-3DF05FF69662}"/>
              </a:ext>
            </a:extLst>
          </p:cNvPr>
          <p:cNvSpPr txBox="1"/>
          <p:nvPr/>
        </p:nvSpPr>
        <p:spPr>
          <a:xfrm>
            <a:off x="3141164" y="217783"/>
            <a:ext cx="25611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Verdana"/>
                <a:cs typeface="Verdana"/>
              </a:rPr>
              <a:t>Your Title in Helvetica, Verdana, Futura, </a:t>
            </a:r>
            <a:r>
              <a:rPr lang="en-US" sz="2600" b="1" dirty="0" err="1">
                <a:solidFill>
                  <a:schemeClr val="bg1"/>
                </a:solidFill>
                <a:latin typeface="Verdana"/>
                <a:cs typeface="Verdana"/>
              </a:rPr>
              <a:t>Lato</a:t>
            </a:r>
            <a:r>
              <a:rPr lang="en-US" sz="2600" b="1" dirty="0">
                <a:solidFill>
                  <a:schemeClr val="bg1"/>
                </a:solidFill>
                <a:latin typeface="Verdana"/>
                <a:cs typeface="Verdana"/>
              </a:rPr>
              <a:t> or any other “Sans” font</a:t>
            </a:r>
          </a:p>
        </p:txBody>
      </p:sp>
      <p:pic>
        <p:nvPicPr>
          <p:cNvPr id="1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09" y="4832687"/>
            <a:ext cx="5964335" cy="19637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5CD93B-33CE-B748-A5A4-033A0A01FB94}"/>
              </a:ext>
            </a:extLst>
          </p:cNvPr>
          <p:cNvSpPr txBox="1"/>
          <p:nvPr/>
        </p:nvSpPr>
        <p:spPr>
          <a:xfrm>
            <a:off x="104435" y="4771131"/>
            <a:ext cx="2118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FFFF"/>
                </a:solidFill>
                <a:latin typeface="Verdana"/>
                <a:cs typeface="Verdana"/>
              </a:rPr>
              <a:t>RESULTS</a:t>
            </a:r>
          </a:p>
        </p:txBody>
      </p:sp>
      <p:pic>
        <p:nvPicPr>
          <p:cNvPr id="20" name="Image" descr="Imag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43570" y="4945228"/>
            <a:ext cx="2623399" cy="173584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446181-DAD1-0F4E-BFAD-3DF05FF69662}"/>
              </a:ext>
            </a:extLst>
          </p:cNvPr>
          <p:cNvSpPr txBox="1"/>
          <p:nvPr/>
        </p:nvSpPr>
        <p:spPr>
          <a:xfrm>
            <a:off x="3141163" y="3249847"/>
            <a:ext cx="256113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Verdana"/>
                <a:cs typeface="Verdana"/>
              </a:rPr>
              <a:t>AUTHORS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solidFill>
                  <a:schemeClr val="bg1"/>
                </a:solidFill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solidFill>
                  <a:schemeClr val="bg1"/>
                </a:solidFill>
                <a:latin typeface="Verdana"/>
                <a:cs typeface="Verdana"/>
              </a:rPr>
              <a:t>(University)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solidFill>
                  <a:schemeClr val="bg1"/>
                </a:solidFill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solidFill>
                  <a:schemeClr val="bg1"/>
                </a:solidFill>
                <a:latin typeface="Verdana"/>
                <a:cs typeface="Verdana"/>
              </a:rPr>
              <a:t>(University)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solidFill>
                  <a:schemeClr val="bg1"/>
                </a:solidFill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solidFill>
                  <a:schemeClr val="bg1"/>
                </a:solidFill>
                <a:latin typeface="Verdana"/>
                <a:cs typeface="Verdana"/>
              </a:rPr>
              <a:t>(University)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7D82B-C8A9-40EA-A8BC-C1578864C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2758" y="3772813"/>
            <a:ext cx="2299242" cy="94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81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4BD4D9-FE08-4C4D-A7B3-9EE443A3D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33A52-7B1D-CA40-A307-3CB5779D8F65}"/>
              </a:ext>
            </a:extLst>
          </p:cNvPr>
          <p:cNvSpPr/>
          <p:nvPr/>
        </p:nvSpPr>
        <p:spPr>
          <a:xfrm>
            <a:off x="-1" y="2208774"/>
            <a:ext cx="7313439" cy="2318346"/>
          </a:xfrm>
          <a:prstGeom prst="rect">
            <a:avLst/>
          </a:prstGeom>
          <a:solidFill>
            <a:srgbClr val="D8A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33A52-7B1D-CA40-A307-3CB5779D8F65}"/>
              </a:ext>
            </a:extLst>
          </p:cNvPr>
          <p:cNvSpPr/>
          <p:nvPr/>
        </p:nvSpPr>
        <p:spPr>
          <a:xfrm>
            <a:off x="7313438" y="-1"/>
            <a:ext cx="4878561" cy="6858001"/>
          </a:xfrm>
          <a:prstGeom prst="rect">
            <a:avLst/>
          </a:prstGeom>
          <a:solidFill>
            <a:srgbClr val="993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446181-DAD1-0F4E-BFAD-3DF05FF69662}"/>
              </a:ext>
            </a:extLst>
          </p:cNvPr>
          <p:cNvSpPr txBox="1"/>
          <p:nvPr/>
        </p:nvSpPr>
        <p:spPr>
          <a:xfrm>
            <a:off x="250141" y="2367443"/>
            <a:ext cx="2727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/>
                <a:cs typeface="Verdana"/>
              </a:rPr>
              <a:t>BACKGROUND: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What is known about the subject in 2 lines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Each line has &lt; 10 words</a:t>
            </a:r>
          </a:p>
          <a:p>
            <a:endParaRPr lang="en-US"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432BA6-6714-D447-BAF8-0D56DFDC566E}"/>
              </a:ext>
            </a:extLst>
          </p:cNvPr>
          <p:cNvSpPr txBox="1"/>
          <p:nvPr/>
        </p:nvSpPr>
        <p:spPr>
          <a:xfrm>
            <a:off x="7522681" y="5419893"/>
            <a:ext cx="1249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Verdana"/>
                <a:cs typeface="Verdana"/>
              </a:rPr>
              <a:t>SCAN FOR OUR REFERENCES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097" y="5840467"/>
            <a:ext cx="803791" cy="8037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E5CD93B-33CE-B748-A5A4-033A0A01FB94}"/>
              </a:ext>
            </a:extLst>
          </p:cNvPr>
          <p:cNvSpPr txBox="1"/>
          <p:nvPr/>
        </p:nvSpPr>
        <p:spPr>
          <a:xfrm>
            <a:off x="8953761" y="5763449"/>
            <a:ext cx="24181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FFFF"/>
                </a:solidFill>
                <a:latin typeface="Verdana"/>
                <a:cs typeface="Verdana"/>
              </a:rPr>
              <a:t>PRESENTED AT</a:t>
            </a:r>
          </a:p>
        </p:txBody>
      </p:sp>
      <p:sp>
        <p:nvSpPr>
          <p:cNvPr id="21" name="Further elaboration of take-home statement…"/>
          <p:cNvSpPr txBox="1"/>
          <p:nvPr/>
        </p:nvSpPr>
        <p:spPr>
          <a:xfrm>
            <a:off x="7658415" y="2375915"/>
            <a:ext cx="3920891" cy="1747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2520" tIns="42520" rIns="42520" bIns="42520" anchor="ctr">
            <a:spAutoFit/>
          </a:bodyPr>
          <a:lstStyle/>
          <a:p>
            <a:pPr marL="279035" indent="-279035">
              <a:buSzPct val="145000"/>
              <a:buChar char="•"/>
              <a:defRPr b="0">
                <a:solidFill>
                  <a:srgbClr val="FFFFFF"/>
                </a:solidFill>
              </a:defRPr>
            </a:pPr>
            <a:r>
              <a:rPr dirty="0">
                <a:latin typeface="Verdana"/>
                <a:cs typeface="Verdana"/>
              </a:rPr>
              <a:t>Further elaboration of take-home statement</a:t>
            </a:r>
          </a:p>
          <a:p>
            <a:pPr marL="279035" indent="-279035">
              <a:buSzPct val="145000"/>
              <a:buChar char="•"/>
              <a:defRPr b="0">
                <a:solidFill>
                  <a:srgbClr val="FFFFFF"/>
                </a:solidFill>
              </a:defRPr>
            </a:pPr>
            <a:r>
              <a:rPr dirty="0">
                <a:latin typeface="Verdana"/>
                <a:cs typeface="Verdana"/>
              </a:rPr>
              <a:t>Further elaboration of take-home statement</a:t>
            </a:r>
          </a:p>
          <a:p>
            <a:pPr marL="279035" indent="-279035">
              <a:buSzPct val="145000"/>
              <a:buChar char="•"/>
              <a:defRPr b="0">
                <a:solidFill>
                  <a:srgbClr val="FFFFFF"/>
                </a:solidFill>
              </a:defRPr>
            </a:pPr>
            <a:r>
              <a:rPr dirty="0">
                <a:latin typeface="Verdana"/>
                <a:cs typeface="Verdana"/>
              </a:rPr>
              <a:t>Further elaboration of take-home statement</a:t>
            </a:r>
          </a:p>
        </p:txBody>
      </p:sp>
      <p:sp>
        <p:nvSpPr>
          <p:cNvPr id="24" name="Your concluding Take Home Statement displays in bold here."/>
          <p:cNvSpPr txBox="1"/>
          <p:nvPr/>
        </p:nvSpPr>
        <p:spPr>
          <a:xfrm>
            <a:off x="7658415" y="294255"/>
            <a:ext cx="4255806" cy="180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2520" tIns="42520" rIns="42520" bIns="42520" anchor="ctr">
            <a:spAutoFit/>
          </a:bodyPr>
          <a:lstStyle>
            <a:lvl1pPr algn="l">
              <a:defRPr sz="3900">
                <a:solidFill>
                  <a:srgbClr val="FFFFFF"/>
                </a:solidFill>
              </a:defRPr>
            </a:lvl1pPr>
          </a:lstStyle>
          <a:p>
            <a:r>
              <a:rPr sz="2800" b="1" dirty="0">
                <a:latin typeface="Verdana"/>
                <a:cs typeface="Verdana"/>
              </a:rPr>
              <a:t>Your </a:t>
            </a:r>
            <a:r>
              <a:rPr lang="en-US" sz="2800" b="1" dirty="0">
                <a:latin typeface="Verdana"/>
                <a:cs typeface="Verdana"/>
              </a:rPr>
              <a:t>C</a:t>
            </a:r>
            <a:r>
              <a:rPr sz="2800" b="1" dirty="0">
                <a:latin typeface="Verdana"/>
                <a:cs typeface="Verdana"/>
              </a:rPr>
              <a:t>oncluding Take Home Statement in bold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446181-DAD1-0F4E-BFAD-3DF05FF69662}"/>
              </a:ext>
            </a:extLst>
          </p:cNvPr>
          <p:cNvSpPr txBox="1"/>
          <p:nvPr/>
        </p:nvSpPr>
        <p:spPr>
          <a:xfrm>
            <a:off x="250141" y="217783"/>
            <a:ext cx="68307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Verdana"/>
                <a:cs typeface="Verdana"/>
              </a:rPr>
              <a:t>Your Title in Helvetica, Verdana, Futura, </a:t>
            </a:r>
            <a:r>
              <a:rPr lang="en-US" sz="2600" b="1" dirty="0" err="1">
                <a:latin typeface="Verdana"/>
                <a:cs typeface="Verdana"/>
              </a:rPr>
              <a:t>Lato</a:t>
            </a:r>
            <a:r>
              <a:rPr lang="en-US" sz="2600" b="1" dirty="0">
                <a:latin typeface="Verdana"/>
                <a:cs typeface="Verdana"/>
              </a:rPr>
              <a:t> or any other “Sans” font</a:t>
            </a:r>
          </a:p>
        </p:txBody>
      </p:sp>
      <p:pic>
        <p:nvPicPr>
          <p:cNvPr id="1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16" y="4723364"/>
            <a:ext cx="5964335" cy="19637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5CD93B-33CE-B748-A5A4-033A0A01FB94}"/>
              </a:ext>
            </a:extLst>
          </p:cNvPr>
          <p:cNvSpPr txBox="1"/>
          <p:nvPr/>
        </p:nvSpPr>
        <p:spPr>
          <a:xfrm>
            <a:off x="104435" y="4771131"/>
            <a:ext cx="2118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FFFF"/>
                </a:solidFill>
                <a:latin typeface="Verdana"/>
                <a:cs typeface="Verdana"/>
              </a:rPr>
              <a:t>RESULTS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F9E57F-C64F-4827-8C49-BB9DBDC073C7}"/>
              </a:ext>
            </a:extLst>
          </p:cNvPr>
          <p:cNvSpPr txBox="1"/>
          <p:nvPr/>
        </p:nvSpPr>
        <p:spPr>
          <a:xfrm>
            <a:off x="325181" y="1641606"/>
            <a:ext cx="4215852" cy="236810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400" dirty="0">
                <a:latin typeface="Verdana"/>
                <a:cs typeface="Verdana"/>
              </a:rPr>
              <a:t>Author AB, Author CD, Author EF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446181-DAD1-0F4E-BFAD-3DF05FF69662}"/>
              </a:ext>
            </a:extLst>
          </p:cNvPr>
          <p:cNvSpPr txBox="1"/>
          <p:nvPr/>
        </p:nvSpPr>
        <p:spPr>
          <a:xfrm>
            <a:off x="3675159" y="2300781"/>
            <a:ext cx="32209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/>
                <a:cs typeface="Verdana"/>
              </a:rPr>
              <a:t>METHODS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Retro/prospective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Qualitative/quantitative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Case report / series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Study population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Study time frame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Statistical plan</a:t>
            </a:r>
          </a:p>
          <a:p>
            <a:pPr marL="171450" indent="-171450">
              <a:buFontTx/>
              <a:buChar char="-"/>
            </a:pPr>
            <a:endParaRPr lang="en-US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Verdana"/>
                <a:cs typeface="Verdana"/>
              </a:rPr>
              <a:t>CLINICAL IMPLICATIONS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What this means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Future Directions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D0A8E7-5F31-8649-9ABA-2002797C8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6838" y="6137145"/>
            <a:ext cx="3051226" cy="426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BEC92E-A4C5-42A1-888A-2368E4769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8365" y="1501689"/>
            <a:ext cx="2192448" cy="6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16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>
            <a:extLst>
              <a:ext uri="{FF2B5EF4-FFF2-40B4-BE49-F238E27FC236}">
                <a16:creationId xmlns:a16="http://schemas.microsoft.com/office/drawing/2014/main" id="{490132D1-4961-8E4D-9C91-7C756F857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13273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Rectangle 70">
            <a:extLst>
              <a:ext uri="{FF2B5EF4-FFF2-40B4-BE49-F238E27FC236}">
                <a16:creationId xmlns:a16="http://schemas.microsoft.com/office/drawing/2014/main" id="{BC1905F7-4F43-7044-A8B3-AE1C02268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27355"/>
            <a:ext cx="2014538" cy="5530645"/>
          </a:xfrm>
          <a:prstGeom prst="rect">
            <a:avLst/>
          </a:prstGeom>
          <a:solidFill>
            <a:srgbClr val="D8AB4C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Text Box 182">
            <a:extLst>
              <a:ext uri="{FF2B5EF4-FFF2-40B4-BE49-F238E27FC236}">
                <a16:creationId xmlns:a16="http://schemas.microsoft.com/office/drawing/2014/main" id="{5302C172-E264-794C-8C28-885ACDACB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487567"/>
            <a:ext cx="2014538" cy="4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Myriad Pro Black" panose="020B0503030403020204" pitchFamily="34" charset="0"/>
              </a:rPr>
              <a:t>ABSTRACT</a:t>
            </a:r>
          </a:p>
        </p:txBody>
      </p:sp>
      <p:sp>
        <p:nvSpPr>
          <p:cNvPr id="29" name="Text Box 121">
            <a:extLst>
              <a:ext uri="{FF2B5EF4-FFF2-40B4-BE49-F238E27FC236}">
                <a16:creationId xmlns:a16="http://schemas.microsoft.com/office/drawing/2014/main" id="{C591A454-1053-5244-BD0E-C7113067D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54" y="2083443"/>
            <a:ext cx="1591781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 lIns="228600" tIns="228600" rIns="228600" bIns="228600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Click here to insert your Abstract text. Type it in or copy and paste from your Word document or other source.</a:t>
            </a:r>
          </a:p>
        </p:txBody>
      </p:sp>
      <p:sp>
        <p:nvSpPr>
          <p:cNvPr id="30" name="Text Box 122">
            <a:extLst>
              <a:ext uri="{FF2B5EF4-FFF2-40B4-BE49-F238E27FC236}">
                <a16:creationId xmlns:a16="http://schemas.microsoft.com/office/drawing/2014/main" id="{3F3A7AA7-03A4-A74A-A3E3-EA7D531DF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687"/>
            <a:ext cx="1219200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2880" tIns="182880" rIns="182880" bIns="182880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Replace This Text With Your Title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81C05A-4199-BE4F-9B5D-0B5F94D0F9EA}"/>
              </a:ext>
            </a:extLst>
          </p:cNvPr>
          <p:cNvSpPr txBox="1"/>
          <p:nvPr/>
        </p:nvSpPr>
        <p:spPr>
          <a:xfrm>
            <a:off x="0" y="700148"/>
            <a:ext cx="121104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en-US" sz="1100" dirty="0">
                <a:solidFill>
                  <a:srgbClr val="B89746"/>
                </a:solidFill>
                <a:latin typeface="Myriad Pro" panose="020B0503030403020204" pitchFamily="34" charset="0"/>
              </a:rPr>
              <a:t>John Smith, MD</a:t>
            </a:r>
            <a:r>
              <a:rPr lang="en-US" altLang="en-US" sz="1100" baseline="30000" dirty="0">
                <a:solidFill>
                  <a:srgbClr val="B89746"/>
                </a:solidFill>
                <a:latin typeface="Myriad Pro" panose="020B0503030403020204" pitchFamily="34" charset="0"/>
              </a:rPr>
              <a:t>1</a:t>
            </a:r>
            <a:r>
              <a:rPr lang="en-US" altLang="en-US" sz="1100" dirty="0">
                <a:solidFill>
                  <a:srgbClr val="B89746"/>
                </a:solidFill>
                <a:latin typeface="Myriad Pro" panose="020B0503030403020204" pitchFamily="34" charset="0"/>
              </a:rPr>
              <a:t>; Jane Doe, PhD</a:t>
            </a:r>
            <a:r>
              <a:rPr lang="en-US" altLang="en-US" sz="1100" baseline="30000" dirty="0">
                <a:solidFill>
                  <a:srgbClr val="B89746"/>
                </a:solidFill>
                <a:latin typeface="Myriad Pro" panose="020B0503030403020204" pitchFamily="34" charset="0"/>
              </a:rPr>
              <a:t>2</a:t>
            </a:r>
            <a:r>
              <a:rPr lang="en-US" altLang="en-US" sz="1100" dirty="0">
                <a:solidFill>
                  <a:srgbClr val="B89746"/>
                </a:solidFill>
                <a:latin typeface="Myriad Pro" panose="020B0503030403020204" pitchFamily="34" charset="0"/>
              </a:rPr>
              <a:t>; Frederick Smith, MD, PhD</a:t>
            </a:r>
            <a:r>
              <a:rPr lang="en-US" altLang="en-US" sz="1100" baseline="30000" dirty="0">
                <a:solidFill>
                  <a:srgbClr val="B89746"/>
                </a:solidFill>
                <a:latin typeface="Myriad Pro" panose="020B0503030403020204" pitchFamily="34" charset="0"/>
              </a:rPr>
              <a:t>1,2</a:t>
            </a:r>
          </a:p>
          <a:p>
            <a:pPr algn="ctr">
              <a:spcAft>
                <a:spcPts val="600"/>
              </a:spcAft>
            </a:pPr>
            <a:r>
              <a:rPr lang="en-US" altLang="en-US" sz="1100" baseline="30000" dirty="0">
                <a:solidFill>
                  <a:srgbClr val="B89746"/>
                </a:solidFill>
                <a:latin typeface="Myriad Pro" panose="020B0503030403020204" pitchFamily="34" charset="0"/>
              </a:rPr>
              <a:t>1</a:t>
            </a:r>
            <a:r>
              <a:rPr lang="en-US" altLang="en-US" sz="1100" dirty="0">
                <a:solidFill>
                  <a:srgbClr val="B89746"/>
                </a:solidFill>
                <a:latin typeface="Myriad Pro" panose="020B0503030403020204" pitchFamily="34" charset="0"/>
              </a:rPr>
              <a:t>University of Affiliation, </a:t>
            </a:r>
            <a:r>
              <a:rPr lang="en-US" altLang="en-US" sz="1100" baseline="30000" dirty="0">
                <a:solidFill>
                  <a:srgbClr val="B89746"/>
                </a:solidFill>
                <a:latin typeface="Myriad Pro" panose="020B0503030403020204" pitchFamily="34" charset="0"/>
              </a:rPr>
              <a:t>2</a:t>
            </a:r>
            <a:r>
              <a:rPr lang="en-US" altLang="en-US" sz="1100" dirty="0">
                <a:solidFill>
                  <a:srgbClr val="B89746"/>
                </a:solidFill>
                <a:latin typeface="Myriad Pro" panose="020B0503030403020204" pitchFamily="34" charset="0"/>
              </a:rPr>
              <a:t>Medical Center of Affiliation</a:t>
            </a:r>
          </a:p>
        </p:txBody>
      </p:sp>
      <p:sp>
        <p:nvSpPr>
          <p:cNvPr id="34" name="Text Box 182">
            <a:extLst>
              <a:ext uri="{FF2B5EF4-FFF2-40B4-BE49-F238E27FC236}">
                <a16:creationId xmlns:a16="http://schemas.microsoft.com/office/drawing/2014/main" id="{4FFBB1BB-349E-A94E-9D01-E7FAA4959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425" y="1500367"/>
            <a:ext cx="2929487" cy="4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D8AB4C"/>
                </a:solidFill>
                <a:latin typeface="Myriad Pro Black" panose="020B0503030403020204" pitchFamily="34" charset="0"/>
              </a:rPr>
              <a:t>PURPOSE</a:t>
            </a:r>
          </a:p>
        </p:txBody>
      </p:sp>
      <p:sp>
        <p:nvSpPr>
          <p:cNvPr id="35" name="Text Box 129">
            <a:extLst>
              <a:ext uri="{FF2B5EF4-FFF2-40B4-BE49-F238E27FC236}">
                <a16:creationId xmlns:a16="http://schemas.microsoft.com/office/drawing/2014/main" id="{B17C13C4-293E-2E47-B7BC-9E6D1E0D1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426" y="2040201"/>
            <a:ext cx="2929487" cy="1938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lIns="228600" tIns="228600" rIns="228600" bIns="228600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/>
              <a:t>Click here to insert your Introduction/Purpose text. </a:t>
            </a:r>
          </a:p>
          <a:p>
            <a:pPr eaLnBrk="1" hangingPunct="1">
              <a:defRPr/>
            </a:pPr>
            <a:r>
              <a:rPr lang="en-US" sz="1200" b="1" dirty="0">
                <a:solidFill>
                  <a:srgbClr val="CC0000"/>
                </a:solidFill>
              </a:rPr>
              <a:t>The various elements and text boxes included in this template are examples. They are simply placeholders. Feel free to add, delete, re-arrange, re-name, or re-size.</a:t>
            </a:r>
            <a:endParaRPr lang="en-US" sz="1200" dirty="0"/>
          </a:p>
        </p:txBody>
      </p:sp>
      <p:sp>
        <p:nvSpPr>
          <p:cNvPr id="36" name="Text Box 182">
            <a:extLst>
              <a:ext uri="{FF2B5EF4-FFF2-40B4-BE49-F238E27FC236}">
                <a16:creationId xmlns:a16="http://schemas.microsoft.com/office/drawing/2014/main" id="{8B3D68BE-1627-604B-B962-031066A7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7572" y="1500367"/>
            <a:ext cx="3102075" cy="4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D8AB4C"/>
                </a:solidFill>
                <a:latin typeface="Myriad Pro Black" panose="020B0503030403020204" pitchFamily="34" charset="0"/>
              </a:rPr>
              <a:t>METHODS</a:t>
            </a:r>
          </a:p>
        </p:txBody>
      </p:sp>
      <p:sp>
        <p:nvSpPr>
          <p:cNvPr id="37" name="Text Box 129">
            <a:extLst>
              <a:ext uri="{FF2B5EF4-FFF2-40B4-BE49-F238E27FC236}">
                <a16:creationId xmlns:a16="http://schemas.microsoft.com/office/drawing/2014/main" id="{277E2025-9B13-C24B-BCF9-EECE0C4AB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7572" y="2038685"/>
            <a:ext cx="3102076" cy="1938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lIns="228600" tIns="228600" rIns="228600" bIns="228600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/>
              <a:t>Click here to insert your Methods and Materials text. </a:t>
            </a:r>
            <a:r>
              <a:rPr lang="en-US" sz="1200" b="1" dirty="0">
                <a:solidFill>
                  <a:srgbClr val="CC0000"/>
                </a:solidFill>
              </a:rPr>
              <a:t>The various elements and text boxes included in this template are examples. They are simply placeholders. Feel free to add, delete, re-arrange, re-name, or re-size.</a:t>
            </a:r>
            <a:endParaRPr lang="en-US" sz="1200" dirty="0"/>
          </a:p>
        </p:txBody>
      </p:sp>
      <p:sp>
        <p:nvSpPr>
          <p:cNvPr id="38" name="Text Box 182">
            <a:extLst>
              <a:ext uri="{FF2B5EF4-FFF2-40B4-BE49-F238E27FC236}">
                <a16:creationId xmlns:a16="http://schemas.microsoft.com/office/drawing/2014/main" id="{AFA4BB79-CABB-5143-8CB4-C0CEC5647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0710" y="1500367"/>
            <a:ext cx="3102075" cy="4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D8AB4C"/>
                </a:solidFill>
                <a:latin typeface="Myriad Pro Black" panose="020B0503030403020204" pitchFamily="34" charset="0"/>
              </a:rPr>
              <a:t>RESULTS</a:t>
            </a:r>
          </a:p>
        </p:txBody>
      </p:sp>
      <p:sp>
        <p:nvSpPr>
          <p:cNvPr id="39" name="Text Box 129">
            <a:extLst>
              <a:ext uri="{FF2B5EF4-FFF2-40B4-BE49-F238E27FC236}">
                <a16:creationId xmlns:a16="http://schemas.microsoft.com/office/drawing/2014/main" id="{E0BD493A-176F-4E46-93DC-B3524D2B7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0710" y="2034151"/>
            <a:ext cx="3102076" cy="1938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lIns="228600" tIns="228600" rIns="228600" bIns="228600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/>
              <a:t>Click here to insert your Results/Discussion text. </a:t>
            </a:r>
            <a:r>
              <a:rPr lang="en-US" sz="1200" b="1" dirty="0">
                <a:solidFill>
                  <a:srgbClr val="CC0000"/>
                </a:solidFill>
              </a:rPr>
              <a:t>The various elements and text boxes included in this template are examples. They are simply placeholders. Feel free to add, delete, re-arrange, re-name, or re-size.</a:t>
            </a:r>
            <a:endParaRPr lang="en-US" sz="1200" dirty="0"/>
          </a:p>
        </p:txBody>
      </p:sp>
      <p:sp>
        <p:nvSpPr>
          <p:cNvPr id="40" name="Text Box 182">
            <a:extLst>
              <a:ext uri="{FF2B5EF4-FFF2-40B4-BE49-F238E27FC236}">
                <a16:creationId xmlns:a16="http://schemas.microsoft.com/office/drawing/2014/main" id="{A5CF51CA-255D-7340-9B92-6D96B1458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425" y="4198319"/>
            <a:ext cx="2929487" cy="4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D8AB4C"/>
                </a:solidFill>
                <a:latin typeface="Myriad Pro Black" panose="020B0503030403020204" pitchFamily="34" charset="0"/>
              </a:rPr>
              <a:t>BACKGROUND</a:t>
            </a:r>
          </a:p>
        </p:txBody>
      </p:sp>
      <p:sp>
        <p:nvSpPr>
          <p:cNvPr id="41" name="Text Box 129">
            <a:extLst>
              <a:ext uri="{FF2B5EF4-FFF2-40B4-BE49-F238E27FC236}">
                <a16:creationId xmlns:a16="http://schemas.microsoft.com/office/drawing/2014/main" id="{E360FD72-47F0-3E4B-A495-FC3A19292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426" y="4738153"/>
            <a:ext cx="2929487" cy="1938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lIns="228600" tIns="228600" rIns="228600" bIns="228600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/>
              <a:t>Click here to insert your Background text. </a:t>
            </a:r>
            <a:r>
              <a:rPr lang="en-US" sz="1200" b="1" dirty="0">
                <a:solidFill>
                  <a:srgbClr val="CC0000"/>
                </a:solidFill>
              </a:rPr>
              <a:t>The various elements and text boxes included in this template are examples. They are simply placeholders. Feel free to add, delete, re-arrange, re-name, or re-size.</a:t>
            </a:r>
            <a:endParaRPr lang="en-US" sz="1200" dirty="0"/>
          </a:p>
        </p:txBody>
      </p:sp>
      <p:sp>
        <p:nvSpPr>
          <p:cNvPr id="42" name="Text Box 182">
            <a:extLst>
              <a:ext uri="{FF2B5EF4-FFF2-40B4-BE49-F238E27FC236}">
                <a16:creationId xmlns:a16="http://schemas.microsoft.com/office/drawing/2014/main" id="{2E6C56CB-D5F0-794B-836C-E4AE51D01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0710" y="4198319"/>
            <a:ext cx="3102075" cy="4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28600" tIns="228600" rIns="228600" bIns="228600" anchor="ctr" anchorCtr="1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D8AB4C"/>
                </a:solidFill>
                <a:latin typeface="Myriad Pro Black" panose="020B0503030403020204" pitchFamily="34" charset="0"/>
              </a:rPr>
              <a:t>CONCLUSIONS</a:t>
            </a:r>
          </a:p>
        </p:txBody>
      </p:sp>
      <p:sp>
        <p:nvSpPr>
          <p:cNvPr id="43" name="Text Box 129">
            <a:extLst>
              <a:ext uri="{FF2B5EF4-FFF2-40B4-BE49-F238E27FC236}">
                <a16:creationId xmlns:a16="http://schemas.microsoft.com/office/drawing/2014/main" id="{3A2D1D3F-F0C4-D944-847A-720360F97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0711" y="4738153"/>
            <a:ext cx="3102075" cy="1938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lIns="228600" tIns="228600" rIns="228600" bIns="228600"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/>
              <a:t>Click here to insert your Conclusions text. </a:t>
            </a:r>
            <a:r>
              <a:rPr lang="en-US" sz="1200" b="1" dirty="0">
                <a:solidFill>
                  <a:srgbClr val="CC0000"/>
                </a:solidFill>
              </a:rPr>
              <a:t>The various elements and text boxes included in this template are examples. They are simply placeholders. Feel free to add, delete, re-arrange, re-name, or re-size.</a:t>
            </a:r>
            <a:endParaRPr lang="en-US" sz="1200" dirty="0"/>
          </a:p>
        </p:txBody>
      </p:sp>
      <p:graphicFrame>
        <p:nvGraphicFramePr>
          <p:cNvPr id="44" name="Object 137">
            <a:extLst>
              <a:ext uri="{FF2B5EF4-FFF2-40B4-BE49-F238E27FC236}">
                <a16:creationId xmlns:a16="http://schemas.microsoft.com/office/drawing/2014/main" id="{E1E74004-A009-564D-9700-43F2730972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879799"/>
              </p:ext>
            </p:extLst>
          </p:nvPr>
        </p:nvGraphicFramePr>
        <p:xfrm>
          <a:off x="5506062" y="4198318"/>
          <a:ext cx="2751253" cy="2287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hart" r:id="rId4" imgW="11798300" imgH="11798300" progId="MSGraph.Chart.8">
                  <p:embed followColorScheme="full"/>
                </p:oleObj>
              </mc:Choice>
              <mc:Fallback>
                <p:oleObj name="Chart" r:id="rId4" imgW="11798300" imgH="11798300" progId="MSGraph.Chart.8">
                  <p:embed followColorScheme="full"/>
                  <p:pic>
                    <p:nvPicPr>
                      <p:cNvPr id="2080" name="Object 137">
                        <a:extLst>
                          <a:ext uri="{FF2B5EF4-FFF2-40B4-BE49-F238E27FC236}">
                            <a16:creationId xmlns:a16="http://schemas.microsoft.com/office/drawing/2014/main" id="{4E0253C1-AEBF-E34A-A536-3CE7C9FEC2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6062" y="4198318"/>
                        <a:ext cx="2751253" cy="2287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176">
            <a:extLst>
              <a:ext uri="{FF2B5EF4-FFF2-40B4-BE49-F238E27FC236}">
                <a16:creationId xmlns:a16="http://schemas.microsoft.com/office/drawing/2014/main" id="{47727D8E-49A4-F943-BED0-9FEA8D3EB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6063" y="6519487"/>
            <a:ext cx="20777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b="1" dirty="0"/>
              <a:t>Chart 1.</a:t>
            </a:r>
            <a:r>
              <a:rPr lang="en-US" altLang="en-US" sz="800" dirty="0"/>
              <a:t> Label in 20pt Arial.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B5CF52-F6C7-4452-AFCE-D5CCA1D29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367397"/>
            <a:ext cx="2014538" cy="48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41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2193</TotalTime>
  <Words>1305</Words>
  <Application>Microsoft Office PowerPoint</Application>
  <PresentationFormat>Widescreen</PresentationFormat>
  <Paragraphs>266</Paragraphs>
  <Slides>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Calibri</vt:lpstr>
      <vt:lpstr>Calibri Light</vt:lpstr>
      <vt:lpstr>Futura Medium</vt:lpstr>
      <vt:lpstr>Helvetica</vt:lpstr>
      <vt:lpstr>Lato</vt:lpstr>
      <vt:lpstr>Lato Black</vt:lpstr>
      <vt:lpstr>Myriad Pro</vt:lpstr>
      <vt:lpstr>Myriad Pro Black</vt:lpstr>
      <vt:lpstr>Verdana</vt:lpstr>
      <vt:lpstr>Office Theme</vt:lpstr>
      <vt:lpstr>Chart</vt:lpstr>
      <vt:lpstr>Tips</vt:lpstr>
      <vt:lpstr>Main finding goes here, translated into plain English. Emphasize the important words.</vt:lpstr>
      <vt:lpstr>Main finding goes here, translated into plain English. Emphasize the important words.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Khalid, Nadia</cp:lastModifiedBy>
  <cp:revision>65</cp:revision>
  <dcterms:created xsi:type="dcterms:W3CDTF">2019-03-29T03:34:12Z</dcterms:created>
  <dcterms:modified xsi:type="dcterms:W3CDTF">2020-09-23T16:02:11Z</dcterms:modified>
</cp:coreProperties>
</file>