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1pPr>
    <a:lvl2pPr marL="1711643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2pPr>
    <a:lvl3pPr marL="3423286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3pPr>
    <a:lvl4pPr marL="5134927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4pPr>
    <a:lvl5pPr marL="6846570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5pPr>
    <a:lvl6pPr marL="8558213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6pPr>
    <a:lvl7pPr marL="10269856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7pPr>
    <a:lvl8pPr marL="11981499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8pPr>
    <a:lvl9pPr marL="13693141" algn="l" defTabSz="3423286" rtl="0" eaLnBrk="1" latinLnBrk="0" hangingPunct="1">
      <a:defRPr sz="67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8064" userDrawn="1">
          <p15:clr>
            <a:srgbClr val="A4A3A4"/>
          </p15:clr>
        </p15:guide>
        <p15:guide id="4" pos="16128" userDrawn="1">
          <p15:clr>
            <a:srgbClr val="A4A3A4"/>
          </p15:clr>
        </p15:guide>
        <p15:guide id="5" orient="horz" pos="9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 autoAdjust="0"/>
    <p:restoredTop sz="91069" autoAdjust="0"/>
  </p:normalViewPr>
  <p:slideViewPr>
    <p:cSldViewPr snapToGrid="0" showGuides="1">
      <p:cViewPr>
        <p:scale>
          <a:sx n="25" d="100"/>
          <a:sy n="25" d="100"/>
        </p:scale>
        <p:origin x="900" y="-396"/>
      </p:cViewPr>
      <p:guideLst>
        <p:guide orient="horz" pos="10368"/>
        <p:guide pos="8064"/>
        <p:guide pos="16128"/>
        <p:guide orient="horz" pos="9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D8B2-68CC-4C23-835D-3CA966D1D8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CBE4-295B-4FC7-8FAB-011C0A3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pancreatica.org/genetic-testing-for-pancreatic-cancer/#:~:text=PROPOSED%3A%20Every%20newly%20diagnosed%20person,BRCA2%2C%20PALB2%2C%20and%20others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doi.org/10.1097/NCC.0b013e3182025007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doi.org/10.1188/13.CJON.43-48" TargetMode="Externa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2869"/>
            <a:ext cx="38404799" cy="4541306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" b="1" dirty="0">
              <a:solidFill>
                <a:srgbClr val="FFFFFF"/>
              </a:solidFill>
            </a:endParaRPr>
          </a:p>
          <a:p>
            <a:pPr eaLnBrk="1" hangingPunct="1"/>
            <a:endParaRPr lang="en-US" sz="300" dirty="0">
              <a:solidFill>
                <a:srgbClr val="FFCC66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7200" dirty="0">
                <a:solidFill>
                  <a:srgbClr val="FFFFFF"/>
                </a:solidFill>
                <a:latin typeface="Arial Black" pitchFamily="34" charset="0"/>
              </a:rPr>
              <a:t>Care Coordination In Newly Diagnosed Pancreatic Cancer</a:t>
            </a:r>
          </a:p>
          <a:p>
            <a:pPr algn="ctr" eaLnBrk="1" hangingPunct="1"/>
            <a:r>
              <a:rPr lang="en-US" sz="7200" dirty="0">
                <a:solidFill>
                  <a:srgbClr val="FFFFFF"/>
                </a:solidFill>
                <a:latin typeface="Arial Black" pitchFamily="34" charset="0"/>
              </a:rPr>
              <a:t>Improves Time to Treatment</a:t>
            </a:r>
          </a:p>
          <a:p>
            <a:pPr algn="ctr" eaLnBrk="1" hangingPunct="1"/>
            <a:endParaRPr lang="en-US" sz="72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5400" dirty="0">
                <a:solidFill>
                  <a:srgbClr val="B89646"/>
                </a:solidFill>
                <a:latin typeface="Arial Black" panose="020B0A04020102020204" pitchFamily="34" charset="0"/>
                <a:cs typeface="Segoe UI"/>
              </a:rPr>
              <a:t>Amy Hayes, BSN, RN, OCN; Kamran Idrees, MD, MSCI, MMHC, FACS</a:t>
            </a:r>
            <a:br>
              <a:rPr lang="en-US" sz="1000" dirty="0">
                <a:solidFill>
                  <a:srgbClr val="FFFFFF"/>
                </a:solidFill>
                <a:latin typeface="Arial Black" pitchFamily="34" charset="0"/>
              </a:rPr>
            </a:br>
            <a:endParaRPr lang="en-US" sz="11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49839" y="4860270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12937066" y="20938357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INTERVENTIONS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2841939" y="4854109"/>
            <a:ext cx="12496799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TABLES/FIGURES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1889219"/>
            <a:ext cx="38404800" cy="102495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" b="1" dirty="0">
              <a:solidFill>
                <a:srgbClr val="FFFFFF"/>
              </a:solidFill>
            </a:endParaRPr>
          </a:p>
          <a:p>
            <a:pPr eaLnBrk="1" hangingPunct="1"/>
            <a:endParaRPr lang="en-US" sz="300" dirty="0">
              <a:solidFill>
                <a:srgbClr val="FFCC66"/>
              </a:solidFill>
              <a:latin typeface="Arial Black" pitchFamily="34" charset="0"/>
            </a:endParaRPr>
          </a:p>
          <a:p>
            <a:pPr eaLnBrk="1" hangingPunct="1"/>
            <a:endParaRPr lang="en-US" sz="1050" dirty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/>
            <a:endParaRPr lang="en-US" sz="1050" dirty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/>
            <a:endParaRPr lang="en-US" sz="1050" dirty="0">
              <a:solidFill>
                <a:srgbClr val="FFFFFF"/>
              </a:solidFill>
              <a:latin typeface="Arial Black" pitchFamily="34" charset="0"/>
            </a:endParaRPr>
          </a:p>
          <a:p>
            <a:pPr eaLnBrk="1" hangingPunct="1"/>
            <a:br>
              <a:rPr lang="en-US" sz="1000" dirty="0">
                <a:solidFill>
                  <a:srgbClr val="FFFFFF"/>
                </a:solidFill>
                <a:latin typeface="Arial Black" pitchFamily="34" charset="0"/>
              </a:rPr>
            </a:br>
            <a:endParaRPr lang="en-US" sz="11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5503241" y="4854109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898231" y="6022698"/>
            <a:ext cx="11417971" cy="156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63" tIns="76981" rIns="153963" bIns="76981">
            <a:spAutoFit/>
          </a:bodyPr>
          <a:lstStyle>
            <a:lvl1pPr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/>
              <a:t>Patients facing a new diagnosis of pancreatic cancer often feel overwhelmed and helpless.  Diagnostic workup and staging of pancreatic cancer frequently involve a variety of tests with a multi-disciplinary team of specialists which can take a considerable amount of time to complete before initiation of the cancer treatment.  Newly diagnosed pancreatic cancer patients can have a significant reduction in time to initial treatment under the guidance of a nurse navigator facilitating complex care in this commonly vulnerable patient population.         </a:t>
            </a:r>
          </a:p>
          <a:p>
            <a:pPr algn="l"/>
            <a:endParaRPr lang="en-US" sz="4800" baseline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800" baseline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800" baseline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800" baseline="0" dirty="0"/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25190245" y="22571239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44725" y="18181223"/>
            <a:ext cx="11417971" cy="723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63" tIns="76981" rIns="153963" bIns="76981">
            <a:spAutoFit/>
          </a:bodyPr>
          <a:lstStyle>
            <a:lvl1pPr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/>
              <a:t>Develop a systematic approach for completing staging of newly diagnosed pancreatic cancer patients with the assistance of a nurse navigator facilitating multi-disciplinary visits by improving access to care thus reducing time to initial therapy, and by providing psycho-social support to patients during this time.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aseline="0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5338738" y="23560000"/>
            <a:ext cx="11417971" cy="74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63" tIns="76981" rIns="153963" bIns="76981">
            <a:spAutoFit/>
          </a:bodyPr>
          <a:lstStyle>
            <a:lvl1pPr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Horner, K., </a:t>
            </a:r>
            <a:r>
              <a:rPr lang="en-US" sz="3200" dirty="0" err="1"/>
              <a:t>Ludman</a:t>
            </a:r>
            <a:r>
              <a:rPr lang="en-US" sz="3200" dirty="0"/>
              <a:t>, E.J., McCorkle, R., Canfield, E., Flaherty, L., Min, J., . . . Wagner, E.H. (2013). An oncology nurse navigator program designed to eliminate gaps in early cancer care. </a:t>
            </a:r>
            <a:r>
              <a:rPr lang="en-US" sz="3200" i="1" dirty="0"/>
              <a:t>Clinical Journal of Oncology Nursing</a:t>
            </a:r>
            <a:r>
              <a:rPr lang="en-US" sz="3200" dirty="0"/>
              <a:t>, 17, 43–48. </a:t>
            </a:r>
            <a:r>
              <a:rPr lang="en-US" sz="3200" u="sng" dirty="0">
                <a:hlinkClick r:id="rId4"/>
              </a:rPr>
              <a:t>https://doi.org/10.1188/13.CJON.43-48</a:t>
            </a:r>
            <a:endParaRPr lang="en-US" sz="3200" dirty="0"/>
          </a:p>
          <a:p>
            <a:r>
              <a:rPr lang="en-US" sz="3200" dirty="0"/>
              <a:t>Lee, T., Ko, I., Lee, I., Kim, E., Shin, M., </a:t>
            </a:r>
            <a:r>
              <a:rPr lang="en-US" sz="3200" dirty="0" err="1"/>
              <a:t>Roh</a:t>
            </a:r>
            <a:r>
              <a:rPr lang="en-US" sz="3200" dirty="0"/>
              <a:t>, S., . . . Chang, H. (2011). Effects of nurse navigators on health outcomes of cancer patients. </a:t>
            </a:r>
            <a:r>
              <a:rPr lang="en-US" sz="3200" i="1" dirty="0"/>
              <a:t>Cancer Nursing</a:t>
            </a:r>
            <a:r>
              <a:rPr lang="en-US" sz="3200" dirty="0"/>
              <a:t>, 34, 376–384. </a:t>
            </a:r>
            <a:r>
              <a:rPr lang="en-US" sz="3200" u="sng" dirty="0">
                <a:hlinkClick r:id="rId5"/>
              </a:rPr>
              <a:t>https://doi.org/10.1097/NCC.0b013e3182025007</a:t>
            </a:r>
            <a:endParaRPr lang="en-US" sz="3200" dirty="0"/>
          </a:p>
          <a:p>
            <a:r>
              <a:rPr lang="en-US" sz="3200" dirty="0"/>
              <a:t>Pancreatica.org. (n.d.). </a:t>
            </a:r>
            <a:r>
              <a:rPr lang="en-US" sz="3200" i="1" dirty="0"/>
              <a:t>Genetic Testing for Pancreatic Cancer</a:t>
            </a:r>
            <a:r>
              <a:rPr lang="en-US" sz="3200" dirty="0"/>
              <a:t>. Retrieved September 15, 2020, from  </a:t>
            </a:r>
            <a:r>
              <a:rPr lang="en-US" sz="3200" b="1" u="sng" dirty="0">
                <a:hlinkClick r:id="rId6"/>
              </a:rPr>
              <a:t>https://pancreatica.org/genetic-testing-for-pancreatic-cancer/#:~:text=PROPOSED%3A%20Every%20newly%20diagnosed</a:t>
            </a:r>
            <a:r>
              <a:rPr lang="en-US" sz="2800" b="1" u="sng" dirty="0">
                <a:hlinkClick r:id="rId6"/>
              </a:rPr>
              <a:t>%20person,BRCA2%2C%20PALB2%2C%20and%20others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2953999" y="21647845"/>
            <a:ext cx="11417971" cy="1018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63" tIns="76981" rIns="153963" bIns="76981">
            <a:spAutoFit/>
          </a:bodyPr>
          <a:lstStyle>
            <a:lvl1pPr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/>
              <a:t>At the time of referral to the cancer center, introduce the nurse navigator to the patient for coordination of care and counsel.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/>
              <a:t>Create a systematic workflow for facilitating diagnostic testing and multi-disciplinary visits to reduce unnecessary delays in care.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/>
              <a:t>Form partnerships with referring physicians and key members of multi-disciplinary team utilizing the nurse navigator as the central point of contact.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aseline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324D87-6569-4605-B379-B3158B8E7967}"/>
              </a:ext>
            </a:extLst>
          </p:cNvPr>
          <p:cNvGrpSpPr/>
          <p:nvPr/>
        </p:nvGrpSpPr>
        <p:grpSpPr>
          <a:xfrm>
            <a:off x="34225047" y="1435505"/>
            <a:ext cx="3657325" cy="2195171"/>
            <a:chOff x="30030057" y="3367314"/>
            <a:chExt cx="5123543" cy="3075213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B2E43327-17E7-4808-AAB8-672CAF832774}"/>
                </a:ext>
              </a:extLst>
            </p:cNvPr>
            <p:cNvSpPr/>
            <p:nvPr/>
          </p:nvSpPr>
          <p:spPr>
            <a:xfrm>
              <a:off x="30030057" y="3367314"/>
              <a:ext cx="5123543" cy="3033486"/>
            </a:xfrm>
            <a:custGeom>
              <a:avLst/>
              <a:gdLst>
                <a:gd name="connsiteX0" fmla="*/ 101600 w 5123543"/>
                <a:gd name="connsiteY0" fmla="*/ 29029 h 3033486"/>
                <a:gd name="connsiteX1" fmla="*/ 870857 w 5123543"/>
                <a:gd name="connsiteY1" fmla="*/ 1494972 h 3033486"/>
                <a:gd name="connsiteX2" fmla="*/ 0 w 5123543"/>
                <a:gd name="connsiteY2" fmla="*/ 3033486 h 3033486"/>
                <a:gd name="connsiteX3" fmla="*/ 5123543 w 5123543"/>
                <a:gd name="connsiteY3" fmla="*/ 3018972 h 3033486"/>
                <a:gd name="connsiteX4" fmla="*/ 5123543 w 5123543"/>
                <a:gd name="connsiteY4" fmla="*/ 0 h 3033486"/>
                <a:gd name="connsiteX5" fmla="*/ 101600 w 5123543"/>
                <a:gd name="connsiteY5" fmla="*/ 29029 h 30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3543" h="3033486">
                  <a:moveTo>
                    <a:pt x="101600" y="29029"/>
                  </a:moveTo>
                  <a:lnTo>
                    <a:pt x="870857" y="1494972"/>
                  </a:lnTo>
                  <a:lnTo>
                    <a:pt x="0" y="3033486"/>
                  </a:lnTo>
                  <a:lnTo>
                    <a:pt x="5123543" y="3018972"/>
                  </a:lnTo>
                  <a:lnTo>
                    <a:pt x="5123543" y="0"/>
                  </a:lnTo>
                  <a:lnTo>
                    <a:pt x="101600" y="290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AE32808-19AB-4427-BEEE-8F09C2B1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8750" y="3385671"/>
              <a:ext cx="4901184" cy="305685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AA24A2-4424-43DB-B6AA-531DE9FE388F}"/>
              </a:ext>
            </a:extLst>
          </p:cNvPr>
          <p:cNvGrpSpPr/>
          <p:nvPr/>
        </p:nvGrpSpPr>
        <p:grpSpPr>
          <a:xfrm>
            <a:off x="362750" y="1567007"/>
            <a:ext cx="5726537" cy="1884469"/>
            <a:chOff x="732320" y="119358"/>
            <a:chExt cx="5726537" cy="18844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10DFB4A-7484-45E6-9DC5-4689686C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295" y="812429"/>
              <a:ext cx="4765591" cy="11913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0EC298-AE5F-4328-9944-2C234A8A597C}"/>
                </a:ext>
              </a:extLst>
            </p:cNvPr>
            <p:cNvSpPr txBox="1"/>
            <p:nvPr/>
          </p:nvSpPr>
          <p:spPr>
            <a:xfrm>
              <a:off x="732320" y="119358"/>
              <a:ext cx="57265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VanderbiltNursing.com</a:t>
              </a:r>
            </a:p>
          </p:txBody>
        </p:sp>
      </p:grpSp>
      <p:sp>
        <p:nvSpPr>
          <p:cNvPr id="24" name="Text Box 38">
            <a:extLst>
              <a:ext uri="{FF2B5EF4-FFF2-40B4-BE49-F238E27FC236}">
                <a16:creationId xmlns:a16="http://schemas.microsoft.com/office/drawing/2014/main" id="{FF3A4307-DFFD-49EB-A878-5EA230FA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0583" y="5967736"/>
            <a:ext cx="11417971" cy="156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63" tIns="76981" rIns="153963" bIns="76981">
            <a:spAutoFit/>
          </a:bodyPr>
          <a:lstStyle>
            <a:lvl1pPr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47888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47888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lvl="0"/>
            <a:r>
              <a:rPr lang="en-US" sz="4800" dirty="0"/>
              <a:t>A pilot project at The Vanderbilt-Ingram Cancer Center demonstrated a significant reduction from time of diagnosis to initiation of therapy with the assistance of a nurse navigator coordinating care for patients with newly diagnosed pancreatic cancer.</a:t>
            </a:r>
          </a:p>
          <a:p>
            <a:pPr lvl="0"/>
            <a:r>
              <a:rPr lang="en-US" sz="4800" dirty="0"/>
              <a:t>Pancreatic cancer is a complex illness requiring care from multiple specialists such as gastroenterology, endocrinology, medical oncology, surgical oncology, and nutrition counseling.  A nurse navigator can serve as the primary point of contact among multiple teams and can help patients feel less overwhelmed by the multitude of appointments through coordinated and timely visits.</a:t>
            </a:r>
          </a:p>
          <a:p>
            <a:pPr lvl="0"/>
            <a:r>
              <a:rPr lang="en-US" sz="4800" dirty="0"/>
              <a:t>Under the guidance of a dedicated nurse navigator, patient satisfaction is increased which can improve overall quality of life during a significant illness.  </a:t>
            </a:r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C9809F-E7A7-40BE-A386-2001FEA4B08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33" y="5767049"/>
            <a:ext cx="12199812" cy="90584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8E9138-8134-410E-A32B-0844B98B1AB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68" y="15029000"/>
            <a:ext cx="11151416" cy="51183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1">
            <a:extLst>
              <a:ext uri="{FF2B5EF4-FFF2-40B4-BE49-F238E27FC236}">
                <a16:creationId xmlns:a16="http://schemas.microsoft.com/office/drawing/2014/main" id="{5B5FD8B8-FC99-40E2-824F-896CF6C6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9" y="25885612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INNOVATION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428F05-DD90-4719-9B49-215E210EF40A}"/>
              </a:ext>
            </a:extLst>
          </p:cNvPr>
          <p:cNvSpPr/>
          <p:nvPr/>
        </p:nvSpPr>
        <p:spPr>
          <a:xfrm>
            <a:off x="416256" y="26880320"/>
            <a:ext cx="11899946" cy="477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clinicians continue to expand on the role of genetics in pancreatic cancer, the nurse navigator can educate patients on the importance of integrating genetic testing with a new diagnosis of pancreatic cancer.  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630985" y="17144283"/>
            <a:ext cx="12472653" cy="709488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PURPOSE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9EF11819-9154-4FA3-89B1-E812F96BD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846000" y="32359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397"/>
    </mc:Choice>
    <mc:Fallback>
      <p:transition spd="slow" advTm="178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580</Words>
  <Application>Microsoft Office PowerPoint</Application>
  <PresentationFormat>Custom</PresentationFormat>
  <Paragraphs>37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Trebuchet MS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Clendening, Jill M</dc:creator>
  <cp:lastModifiedBy>Hayes, Amy</cp:lastModifiedBy>
  <cp:revision>28</cp:revision>
  <dcterms:created xsi:type="dcterms:W3CDTF">2015-04-27T18:34:34Z</dcterms:created>
  <dcterms:modified xsi:type="dcterms:W3CDTF">2021-05-10T18:42:49Z</dcterms:modified>
</cp:coreProperties>
</file>