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99CC"/>
    <a:srgbClr val="66FF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64E9-FF9D-4EE5-8E3B-0C6160F2D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31D82-0FB4-49E2-8348-E3D1DF71B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4CD256-B581-4974-B020-0ECD368CA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401-AEC6-4382-ADA7-09C63F158F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A735E-A9F7-4061-A879-CB52C2C38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A1F34-1060-42BA-B68C-C594C3BC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938-152F-4D52-A67B-72A09F7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15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D88F-0D32-4DBE-955E-6BE69D790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81EF0A-0851-46AE-BB66-7AD8185C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5EA63-0179-455D-A795-3A198F634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401-AEC6-4382-ADA7-09C63F158F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7DBCB-4ED7-4C03-B3FE-DF1C05656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C6077-0C0A-461D-95DF-B4F850FA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938-152F-4D52-A67B-72A09F7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03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8900B6-802E-4CFA-AFD7-41785A1B5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5690A0-CAB3-449B-8591-3A66C1B15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97693-0306-4064-B7F6-BFB980B07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401-AEC6-4382-ADA7-09C63F158F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68FE1-A0C6-4081-9813-6D70F2FDE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9D1024-AB2A-434F-AFEA-D17458E3E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938-152F-4D52-A67B-72A09F7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71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91C9A-B9E0-47AD-97DC-93A7B96AF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94E1-5BEA-4C01-B34F-C98479A705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CDA5E-BCD0-4D99-9348-D570D8A2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401-AEC6-4382-ADA7-09C63F158F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C70CE-AF1D-4D8B-BD6F-83E9492F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74F83-B354-4A0B-A0BF-209C0EE2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938-152F-4D52-A67B-72A09F7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219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B13AB-84FB-4EAE-9F3A-997A4B1F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80D26-30B6-4EBA-9163-689E645CD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3CFDA-0ED2-4417-B4A2-FAE735DBF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401-AEC6-4382-ADA7-09C63F158F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DC1AC5-C4E4-40AD-94AE-390B5BC9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FFA8A-317C-4B73-9C51-6EF5771D3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938-152F-4D52-A67B-72A09F7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055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A4AE1-4E8A-4919-8E6D-7CC8843B8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D108C-FB94-42B1-9C9D-8677659C6C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4568F-76D9-48F2-881F-99B84E13F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373A01-0F45-43B5-BC91-78FB8862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401-AEC6-4382-ADA7-09C63F158F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47A54-2BCD-4217-A04F-4D7F8AD0D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33B9F-EC47-4D7D-B2B7-7792FC42D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938-152F-4D52-A67B-72A09F7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87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EA1D-3915-44ED-B57F-1FDE80ACE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79272-AA30-4064-A8FA-89E02681A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A7E0A-DA95-4541-9CA6-A318F7021B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182601-6043-407E-8F19-1D9D5D6F9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A2671-F5E9-4519-A167-7BD050E7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8CBCAD-BCE9-49D7-9227-5C39C080F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401-AEC6-4382-ADA7-09C63F158F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177E7F-CAB8-4702-B030-E571E9BCD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F3A62B-EC52-407D-A0C4-7B5EB3262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938-152F-4D52-A67B-72A09F7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9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D93E9-21EE-443A-BBDE-B1FB90C29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8BDC39-EC02-41F2-B042-5C6902F78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401-AEC6-4382-ADA7-09C63F158F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AF424-9267-40BE-850F-E8E487BD2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A40B90-5F2E-490A-A705-9979B5475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938-152F-4D52-A67B-72A09F7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729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F81B98-0114-4D9C-8CD5-EB053933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401-AEC6-4382-ADA7-09C63F158F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802499-4925-4914-A10B-281AC5A5F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B3A6F-A912-4D8F-955E-16049AFA0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938-152F-4D52-A67B-72A09F7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69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8817D-DC6A-488C-B1E3-569A8E5D1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A943E-528D-4A2E-9A45-55BE70E63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A3F774-C110-420B-A44D-71F3A2B39A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EBA80-8C6E-4EC5-9363-9CE57ACD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401-AEC6-4382-ADA7-09C63F158F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2BD9E5-841D-456D-B0EC-FC624D77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16E3-9A8B-4A21-8D68-9F68E3ABF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938-152F-4D52-A67B-72A09F7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29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EEB30-B0BA-41DD-B4B6-BA288F279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9230A-2070-46A0-B2D1-403B275A7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C1957-4729-44E0-8F8E-605873CB2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636F72-9689-440D-A8E1-1C11EDEBA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26401-AEC6-4382-ADA7-09C63F158F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D25B7B-364B-4BDC-A08C-DA9C8080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D314E7-F377-4614-9649-59B508672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D7938-152F-4D52-A67B-72A09F7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16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21A157-1811-489A-924F-8347D8FEC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2826A-12C5-4DB5-B33B-075955140B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A5BA7F-FBCE-41E8-AA8F-3DE76E22A4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26401-AEC6-4382-ADA7-09C63F158F1F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D2689-DD95-4D42-84C8-24F7FEDA4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240E29-60FB-4EA7-81AA-70B3DF26F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7938-152F-4D52-A67B-72A09F7293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425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m4a"/><Relationship Id="rId16" Type="http://schemas.openxmlformats.org/officeDocument/2006/relationships/image" Target="../media/image13.png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4BD4D9-FE08-4C4D-A7B3-9EE443A3D5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33A52-7B1D-CA40-A307-3CB5779D8F65}"/>
              </a:ext>
            </a:extLst>
          </p:cNvPr>
          <p:cNvSpPr/>
          <p:nvPr/>
        </p:nvSpPr>
        <p:spPr>
          <a:xfrm>
            <a:off x="1" y="-1"/>
            <a:ext cx="6096000" cy="1699713"/>
          </a:xfrm>
          <a:prstGeom prst="rect">
            <a:avLst/>
          </a:prstGeom>
          <a:solidFill>
            <a:srgbClr val="D8A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6904D0-84D6-5F46-9230-77E58C140AE6}"/>
              </a:ext>
            </a:extLst>
          </p:cNvPr>
          <p:cNvSpPr txBox="1"/>
          <p:nvPr/>
        </p:nvSpPr>
        <p:spPr>
          <a:xfrm>
            <a:off x="190500" y="123110"/>
            <a:ext cx="5735933" cy="129266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Utilization of Transformational Leadership to Transition from Acute to Stepdown Nursing Practice</a:t>
            </a:r>
          </a:p>
        </p:txBody>
      </p:sp>
      <p:sp>
        <p:nvSpPr>
          <p:cNvPr id="2" name="Rectangle 1"/>
          <p:cNvSpPr/>
          <p:nvPr/>
        </p:nvSpPr>
        <p:spPr>
          <a:xfrm>
            <a:off x="91856" y="6218065"/>
            <a:ext cx="2503758" cy="540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7133A52-7B1D-CA40-A307-3CB5779D8F65}"/>
              </a:ext>
            </a:extLst>
          </p:cNvPr>
          <p:cNvSpPr/>
          <p:nvPr/>
        </p:nvSpPr>
        <p:spPr>
          <a:xfrm>
            <a:off x="6075213" y="0"/>
            <a:ext cx="6116788" cy="171286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59242F-7172-8047-9817-EA0A5A1D008B}"/>
              </a:ext>
            </a:extLst>
          </p:cNvPr>
          <p:cNvSpPr txBox="1"/>
          <p:nvPr/>
        </p:nvSpPr>
        <p:spPr>
          <a:xfrm>
            <a:off x="6310029" y="9252"/>
            <a:ext cx="57352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6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Nursing staff who actively participate in nursing practice change are empowered to successfully implement organizational goals.</a:t>
            </a:r>
            <a:endParaRPr lang="en-US" sz="2600" b="1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446181-DAD1-0F4E-BFAD-3DF05FF69662}"/>
              </a:ext>
            </a:extLst>
          </p:cNvPr>
          <p:cNvSpPr txBox="1"/>
          <p:nvPr/>
        </p:nvSpPr>
        <p:spPr>
          <a:xfrm>
            <a:off x="91856" y="1702023"/>
            <a:ext cx="272754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Verdana"/>
                <a:cs typeface="Verdana"/>
              </a:rPr>
              <a:t>AUTHORS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Jensine A. Russell, DNP, RN, NE-BC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Alexandria B. Barton, BSN, RN</a:t>
            </a:r>
          </a:p>
          <a:p>
            <a:endParaRPr lang="en-US" sz="1100" dirty="0">
              <a:latin typeface="Verdana"/>
              <a:cs typeface="Verdana"/>
            </a:endParaRPr>
          </a:p>
          <a:p>
            <a:r>
              <a:rPr lang="en-US" sz="1100" b="1" dirty="0">
                <a:latin typeface="Verdana"/>
                <a:cs typeface="Verdana"/>
              </a:rPr>
              <a:t>BACKGROUND: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Vanderbilt Lung Institute (VLI) created to provide specialized care to patients with complicated pulmonary disease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VLI established an NP led Advanced Lung Disease Service (ALDS) to manage new patient population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8 North chosen as primary inpatient unit for all ALDS 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Transformational leadership concepts guided staff in their transition in from acute medicine to pulmonary stepdown nursing care practice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Active participation in the transition in planning empowered staff to participate in creative problem solving and fostered a unit culture of teamwork</a:t>
            </a:r>
          </a:p>
          <a:p>
            <a:endParaRPr lang="en-US" sz="1100" dirty="0">
              <a:latin typeface="Verdana"/>
              <a:cs typeface="Verdana"/>
            </a:endParaRPr>
          </a:p>
          <a:p>
            <a:r>
              <a:rPr lang="en-US" sz="1100" b="1" dirty="0">
                <a:latin typeface="Verdana"/>
                <a:cs typeface="Verdana"/>
              </a:rPr>
              <a:t>METHODS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Onsite visit to University of Alabama Birmingham Medical Center’s Pulmonary Intermediate Care Unit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Brainstorming sessions with staff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Interdisciplinary collaboration with providers, pharmacy, respiratory therapy, and acute rehab 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Nursing support from stepdown units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Hands-on skills sessions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ACLS certification for 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Weekly project status updates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Reduced patient ratios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Increased nurse pay rate</a:t>
            </a:r>
          </a:p>
          <a:p>
            <a:endParaRPr lang="en-US" sz="1100" dirty="0">
              <a:latin typeface="Verdana"/>
              <a:cs typeface="Verdan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9446181-DAD1-0F4E-BFAD-3DF05FF69662}"/>
              </a:ext>
            </a:extLst>
          </p:cNvPr>
          <p:cNvSpPr txBox="1"/>
          <p:nvPr/>
        </p:nvSpPr>
        <p:spPr>
          <a:xfrm>
            <a:off x="9497251" y="1670462"/>
            <a:ext cx="24100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endParaRPr lang="en-US" sz="1100" dirty="0">
              <a:latin typeface="Verdana"/>
              <a:cs typeface="Verdana"/>
            </a:endParaRPr>
          </a:p>
          <a:p>
            <a:r>
              <a:rPr lang="en-US" sz="1100" b="1" dirty="0">
                <a:latin typeface="Verdana"/>
                <a:cs typeface="Verdana"/>
              </a:rPr>
              <a:t>CLINICAL IMPLICATIONS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As VUMC transitions to providing quaternary level of nursing care, more inpatient units will require higher acuity nursing training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Strategies used could guide nursing leaders who are implementing organizational change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900" dirty="0">
                <a:latin typeface="Verdana"/>
                <a:cs typeface="Verdana"/>
              </a:rPr>
              <a:t>Staff empowerment is an effective retention tactic</a:t>
            </a:r>
          </a:p>
        </p:txBody>
      </p:sp>
      <p:sp>
        <p:nvSpPr>
          <p:cNvPr id="9" name="Rectangle 8"/>
          <p:cNvSpPr/>
          <p:nvPr/>
        </p:nvSpPr>
        <p:spPr>
          <a:xfrm>
            <a:off x="2886969" y="1712865"/>
            <a:ext cx="3231607" cy="521410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109939" y="1696355"/>
            <a:ext cx="3231607" cy="5204852"/>
          </a:xfrm>
          <a:prstGeom prst="rect">
            <a:avLst/>
          </a:prstGeom>
          <a:solidFill>
            <a:srgbClr val="D8AB4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033B6E-9192-4325-8A8E-3CA69816E6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89608" y="5669655"/>
            <a:ext cx="2454665" cy="11144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26CC18-D3FE-4A4A-86D9-598E21A71B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1131" y="4060074"/>
            <a:ext cx="1685468" cy="9065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64D785-0656-4581-96CE-06EC84D875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0385" y="4066547"/>
            <a:ext cx="1452051" cy="9024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F5232CF-FD67-4808-8640-17EF7DACF5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1696" y="5343390"/>
            <a:ext cx="3138050" cy="134832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7B2823AD-E114-473B-98E4-5CFF3E68984F}"/>
              </a:ext>
            </a:extLst>
          </p:cNvPr>
          <p:cNvSpPr/>
          <p:nvPr/>
        </p:nvSpPr>
        <p:spPr>
          <a:xfrm>
            <a:off x="7716604" y="3306613"/>
            <a:ext cx="1478194" cy="126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BB9C374-62A3-4C8F-8E39-C366FCAA20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7134" y="3365441"/>
            <a:ext cx="1349312" cy="114792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FE08EEA3-3DC4-42F3-8A45-61F408F55BBD}"/>
              </a:ext>
            </a:extLst>
          </p:cNvPr>
          <p:cNvSpPr/>
          <p:nvPr/>
        </p:nvSpPr>
        <p:spPr>
          <a:xfrm>
            <a:off x="7715625" y="1808360"/>
            <a:ext cx="1478194" cy="126224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6131F2D-10B5-48FA-A12D-BF96CDEF758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6618" y="1901861"/>
            <a:ext cx="1349311" cy="107040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1996DF5-4399-4D82-862C-47AEE0EB9255}"/>
              </a:ext>
            </a:extLst>
          </p:cNvPr>
          <p:cNvSpPr/>
          <p:nvPr/>
        </p:nvSpPr>
        <p:spPr>
          <a:xfrm>
            <a:off x="6165746" y="1700826"/>
            <a:ext cx="1491830" cy="1917469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4A9B50E-C4E1-46BB-8216-E2DAE6415F2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16896" y="1742250"/>
            <a:ext cx="1402519" cy="1815024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16D2400D-8704-4983-B4E6-7FB939FC194E}"/>
              </a:ext>
            </a:extLst>
          </p:cNvPr>
          <p:cNvSpPr/>
          <p:nvPr/>
        </p:nvSpPr>
        <p:spPr>
          <a:xfrm>
            <a:off x="6206982" y="3675533"/>
            <a:ext cx="1422349" cy="128876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DEBE115-F3B4-493E-9ED9-D714BDB6E8B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79395" y="3736711"/>
            <a:ext cx="1290655" cy="117043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03130BDB-34F2-408C-92A7-D59785D11E73}"/>
              </a:ext>
            </a:extLst>
          </p:cNvPr>
          <p:cNvSpPr/>
          <p:nvPr/>
        </p:nvSpPr>
        <p:spPr>
          <a:xfrm>
            <a:off x="6171723" y="5048754"/>
            <a:ext cx="2078270" cy="1628368"/>
          </a:xfrm>
          <a:prstGeom prst="rect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CAA3DFC-ADC2-427B-AA92-58C9D77364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739" y="5091233"/>
            <a:ext cx="1960237" cy="1520577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151FF8B-6E73-4C86-A2F8-A03F4A2C2032}"/>
              </a:ext>
            </a:extLst>
          </p:cNvPr>
          <p:cNvSpPr/>
          <p:nvPr/>
        </p:nvSpPr>
        <p:spPr>
          <a:xfrm>
            <a:off x="8302868" y="4663254"/>
            <a:ext cx="952853" cy="1343264"/>
          </a:xfrm>
          <a:prstGeom prst="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FF62830-4ED4-4D05-A642-592BC3584A5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56831" y="4804866"/>
            <a:ext cx="836988" cy="10409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0712F2-585D-4983-8F58-33045CE4CC9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06231" y="1718772"/>
            <a:ext cx="3168981" cy="17981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D7F85D-E662-48F3-A9F8-9D2AA0C2DCD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904918" y="3836005"/>
            <a:ext cx="1685467" cy="25191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B37E582-3CE8-42CF-B200-FCF55B1121C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83496" y="3836005"/>
            <a:ext cx="1444102" cy="25284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1775047-5080-42BD-96B0-8A92F578EC6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585630" y="3632008"/>
            <a:ext cx="2410045" cy="2140264"/>
          </a:xfrm>
          <a:prstGeom prst="rect">
            <a:avLst/>
          </a:prstGeom>
        </p:spPr>
      </p:pic>
      <p:pic>
        <p:nvPicPr>
          <p:cNvPr id="33" name="Audio 32">
            <a:hlinkClick r:id="" action="ppaction://media"/>
            <a:extLst>
              <a:ext uri="{FF2B5EF4-FFF2-40B4-BE49-F238E27FC236}">
                <a16:creationId xmlns:a16="http://schemas.microsoft.com/office/drawing/2014/main" id="{5CE91DD0-0E39-4D13-A582-BF221A6CCB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42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9614"/>
    </mc:Choice>
    <mc:Fallback>
      <p:transition spd="slow" advTm="25961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2131</TotalTime>
  <Words>230</Words>
  <Application>Microsoft Office PowerPoint</Application>
  <PresentationFormat>Widescreen</PresentationFormat>
  <Paragraphs>28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Medium</vt:lpstr>
      <vt:lpstr>Verdana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Russell, Jensine A</dc:creator>
  <cp:lastModifiedBy>Barton, Alexandria Blair</cp:lastModifiedBy>
  <cp:revision>35</cp:revision>
  <dcterms:created xsi:type="dcterms:W3CDTF">2020-10-08T19:54:04Z</dcterms:created>
  <dcterms:modified xsi:type="dcterms:W3CDTF">2020-10-23T21:29:00Z</dcterms:modified>
</cp:coreProperties>
</file>