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62" r:id="rId3"/>
    <p:sldId id="263" r:id="rId4"/>
    <p:sldId id="264"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03000"/>
    <a:srgbClr val="6C4800"/>
    <a:srgbClr val="996600"/>
    <a:srgbClr val="663300"/>
    <a:srgbClr val="E6E3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666" autoAdjust="0"/>
    <p:restoredTop sz="94673" autoAdjust="0"/>
  </p:normalViewPr>
  <p:slideViewPr>
    <p:cSldViewPr>
      <p:cViewPr varScale="1">
        <p:scale>
          <a:sx n="97" d="100"/>
          <a:sy n="97" d="100"/>
        </p:scale>
        <p:origin x="-12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F3D895-09F7-4C28-AC66-71E6387B3697}" type="datetimeFigureOut">
              <a:rPr lang="en-US" smtClean="0"/>
              <a:t>6/7/2011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C8DB63C-1953-497F-A8D5-49D46A9106B2}" type="slidenum">
              <a:rPr lang="en-US" smtClean="0"/>
              <a:t>‹#›</a:t>
            </a:fld>
            <a:endParaRPr lang="en-US"/>
          </a:p>
        </p:txBody>
      </p:sp>
    </p:spTree>
    <p:extLst>
      <p:ext uri="{BB962C8B-B14F-4D97-AF65-F5344CB8AC3E}">
        <p14:creationId xmlns:p14="http://schemas.microsoft.com/office/powerpoint/2010/main" val="350258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0B6534-354F-4852-8DF2-BB280A5D1C0A}" type="datetime1">
              <a:rPr lang="en-US" smtClean="0"/>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2509552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3DB799-8D2A-4B3A-86D2-68BA7DD50BE2}" type="datetime1">
              <a:rPr lang="en-US" smtClean="0"/>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1884542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2A3543-8C21-4E7F-9C65-E4DA0F837522}" type="datetime1">
              <a:rPr lang="en-US" smtClean="0"/>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8921828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B4852C-DF28-49DA-A570-8B7511E51BB1}" type="datetime1">
              <a:rPr lang="en-US" smtClean="0"/>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4137332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4CEDED-7400-4451-BA9D-92D61861F24F}" type="datetime1">
              <a:rPr lang="en-US" smtClean="0"/>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1025423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D749711-94DA-423E-823A-658D7077241D}" type="datetime1">
              <a:rPr lang="en-US" smtClean="0"/>
              <a:t>6/7/2011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2582805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8F7577-8CEA-4EE7-9DFF-B73956563609}" type="datetime1">
              <a:rPr lang="en-US" smtClean="0"/>
              <a:t>6/7/2011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3459094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37B8D4-9D3E-4798-B4D5-948BEDD079E0}" type="datetime1">
              <a:rPr lang="en-US" smtClean="0"/>
              <a:t>6/7/2011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2165106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8F30F1-4270-43DB-BB7B-79A55131187F}" type="datetime1">
              <a:rPr lang="en-US" smtClean="0"/>
              <a:t>6/7/2011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3482786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B69D11-13B0-40BA-8A46-1604D5179719}" type="datetime1">
              <a:rPr lang="en-US" smtClean="0"/>
              <a:t>6/7/2011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1142645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439B92-3D49-4473-845B-5A6B9BF90E5B}" type="datetime1">
              <a:rPr lang="en-US" smtClean="0"/>
              <a:t>6/7/2011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FE2A75-F2CC-4731-BE78-C2B3A10A07C8}" type="slidenum">
              <a:rPr lang="en-US" smtClean="0"/>
              <a:pPr/>
              <a:t>‹#›</a:t>
            </a:fld>
            <a:endParaRPr lang="en-US"/>
          </a:p>
        </p:txBody>
      </p:sp>
    </p:spTree>
    <p:extLst>
      <p:ext uri="{BB962C8B-B14F-4D97-AF65-F5344CB8AC3E}">
        <p14:creationId xmlns:p14="http://schemas.microsoft.com/office/powerpoint/2010/main" val="1250908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A72B83-8BBD-483C-8806-7CF74C18D415}" type="datetime1">
              <a:rPr lang="en-US" smtClean="0"/>
              <a:t>6/7/2011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E2A75-F2CC-4731-BE78-C2B3A10A07C8}" type="slidenum">
              <a:rPr lang="en-US" smtClean="0"/>
              <a:pPr/>
              <a:t>‹#›</a:t>
            </a:fld>
            <a:endParaRPr lang="en-US"/>
          </a:p>
        </p:txBody>
      </p:sp>
    </p:spTree>
    <p:extLst>
      <p:ext uri="{BB962C8B-B14F-4D97-AF65-F5344CB8AC3E}">
        <p14:creationId xmlns:p14="http://schemas.microsoft.com/office/powerpoint/2010/main" val="30454154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4798" y="6257647"/>
            <a:ext cx="2429212" cy="500132"/>
          </a:xfrm>
          <a:prstGeom prst="rect">
            <a:avLst/>
          </a:prstGeom>
        </p:spPr>
      </p:pic>
      <p:sp>
        <p:nvSpPr>
          <p:cNvPr id="9" name="Rectangle 8"/>
          <p:cNvSpPr/>
          <p:nvPr/>
        </p:nvSpPr>
        <p:spPr>
          <a:xfrm>
            <a:off x="3228679" y="685800"/>
            <a:ext cx="2841451" cy="4934873"/>
          </a:xfrm>
          <a:prstGeom prst="rect">
            <a:avLst/>
          </a:prstGeom>
          <a:solidFill>
            <a:schemeClr val="accent5">
              <a:lumMod val="40000"/>
              <a:lumOff val="60000"/>
            </a:schemeClr>
          </a:solid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10" name="Rectangle 9"/>
          <p:cNvSpPr/>
          <p:nvPr/>
        </p:nvSpPr>
        <p:spPr>
          <a:xfrm>
            <a:off x="6070130" y="685801"/>
            <a:ext cx="2921469" cy="4934872"/>
          </a:xfrm>
          <a:prstGeom prst="rect">
            <a:avLst/>
          </a:prstGeom>
          <a:solidFill>
            <a:schemeClr val="accent4">
              <a:lumMod val="40000"/>
              <a:lumOff val="60000"/>
            </a:schemeClr>
          </a:solid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7" name="Rectangle 6"/>
          <p:cNvSpPr/>
          <p:nvPr/>
        </p:nvSpPr>
        <p:spPr>
          <a:xfrm>
            <a:off x="480720" y="685800"/>
            <a:ext cx="2747959" cy="4934873"/>
          </a:xfrm>
          <a:prstGeom prst="rect">
            <a:avLst/>
          </a:prstGeom>
          <a:solidFill>
            <a:schemeClr val="accent3">
              <a:lumMod val="40000"/>
              <a:lumOff val="60000"/>
            </a:schemeClr>
          </a:solid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j-lt"/>
            </a:endParaRPr>
          </a:p>
        </p:txBody>
      </p:sp>
      <p:sp>
        <p:nvSpPr>
          <p:cNvPr id="4" name="TextBox 3"/>
          <p:cNvSpPr txBox="1"/>
          <p:nvPr/>
        </p:nvSpPr>
        <p:spPr>
          <a:xfrm>
            <a:off x="123766" y="224135"/>
            <a:ext cx="8867833" cy="461665"/>
          </a:xfrm>
          <a:prstGeom prst="rect">
            <a:avLst/>
          </a:prstGeom>
          <a:solidFill>
            <a:srgbClr val="E6E3D2"/>
          </a:solidFill>
        </p:spPr>
        <p:txBody>
          <a:bodyPr wrap="square" rtlCol="0">
            <a:spAutoFit/>
          </a:bodyPr>
          <a:lstStyle/>
          <a:p>
            <a:pPr algn="ctr"/>
            <a:r>
              <a:rPr lang="en-US" sz="2400" b="1" dirty="0">
                <a:solidFill>
                  <a:srgbClr val="6C4800"/>
                </a:solidFill>
                <a:cs typeface="Times New Roman" pitchFamily="18" charset="0"/>
              </a:rPr>
              <a:t>Professional Nursing Practice at VUMC</a:t>
            </a:r>
          </a:p>
        </p:txBody>
      </p:sp>
      <p:sp>
        <p:nvSpPr>
          <p:cNvPr id="14" name="TextBox 13"/>
          <p:cNvSpPr txBox="1"/>
          <p:nvPr/>
        </p:nvSpPr>
        <p:spPr>
          <a:xfrm>
            <a:off x="111388" y="2673717"/>
            <a:ext cx="369332" cy="1430924"/>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Quality Goals</a:t>
            </a:r>
            <a:endParaRPr lang="en-US" sz="1200" b="1" dirty="0">
              <a:solidFill>
                <a:schemeClr val="bg1"/>
              </a:solidFill>
              <a:latin typeface="+mj-lt"/>
              <a:cs typeface="Times New Roman" pitchFamily="18" charset="0"/>
            </a:endParaRPr>
          </a:p>
        </p:txBody>
      </p:sp>
      <p:sp>
        <p:nvSpPr>
          <p:cNvPr id="15" name="TextBox 14"/>
          <p:cNvSpPr txBox="1"/>
          <p:nvPr/>
        </p:nvSpPr>
        <p:spPr>
          <a:xfrm>
            <a:off x="117044" y="4146425"/>
            <a:ext cx="369332" cy="2151861"/>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Professional  Practice Model</a:t>
            </a:r>
            <a:endParaRPr lang="en-US" sz="1200" b="1" dirty="0">
              <a:solidFill>
                <a:schemeClr val="bg1"/>
              </a:solidFill>
              <a:latin typeface="+mj-lt"/>
              <a:cs typeface="Times New Roman" pitchFamily="18" charset="0"/>
            </a:endParaRPr>
          </a:p>
        </p:txBody>
      </p:sp>
      <p:sp>
        <p:nvSpPr>
          <p:cNvPr id="20" name="Rectangle 19"/>
          <p:cNvSpPr/>
          <p:nvPr/>
        </p:nvSpPr>
        <p:spPr>
          <a:xfrm>
            <a:off x="123767" y="4053841"/>
            <a:ext cx="8867832" cy="1615439"/>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8" name="Rectangle 17"/>
          <p:cNvSpPr/>
          <p:nvPr/>
        </p:nvSpPr>
        <p:spPr>
          <a:xfrm>
            <a:off x="469599" y="685800"/>
            <a:ext cx="8522000" cy="1981200"/>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9" name="Rectangle 18"/>
          <p:cNvSpPr/>
          <p:nvPr/>
        </p:nvSpPr>
        <p:spPr>
          <a:xfrm>
            <a:off x="504831" y="5620673"/>
            <a:ext cx="8505223" cy="629008"/>
          </a:xfrm>
          <a:prstGeom prst="rect">
            <a:avLst/>
          </a:prstGeom>
          <a:solidFill>
            <a:srgbClr val="E6E3D2"/>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7" name="TextBox 16"/>
          <p:cNvSpPr txBox="1"/>
          <p:nvPr/>
        </p:nvSpPr>
        <p:spPr>
          <a:xfrm>
            <a:off x="1422669" y="5638800"/>
            <a:ext cx="6400800" cy="261610"/>
          </a:xfrm>
          <a:prstGeom prst="rect">
            <a:avLst/>
          </a:prstGeom>
          <a:noFill/>
        </p:spPr>
        <p:txBody>
          <a:bodyPr wrap="square" rtlCol="0">
            <a:spAutoFit/>
          </a:bodyPr>
          <a:lstStyle/>
          <a:p>
            <a:pPr algn="ctr"/>
            <a:r>
              <a:rPr lang="en-US" sz="1050" b="1" dirty="0" smtClean="0">
                <a:solidFill>
                  <a:srgbClr val="603000"/>
                </a:solidFill>
                <a:cs typeface="Times New Roman" pitchFamily="18" charset="0"/>
              </a:rPr>
              <a:t>Integrated Technology</a:t>
            </a:r>
          </a:p>
        </p:txBody>
      </p:sp>
      <p:sp>
        <p:nvSpPr>
          <p:cNvPr id="3" name="TextBox 2"/>
          <p:cNvSpPr txBox="1"/>
          <p:nvPr/>
        </p:nvSpPr>
        <p:spPr>
          <a:xfrm>
            <a:off x="1447800" y="5836920"/>
            <a:ext cx="530915" cy="430887"/>
          </a:xfrm>
          <a:prstGeom prst="rect">
            <a:avLst/>
          </a:prstGeom>
          <a:noFill/>
        </p:spPr>
        <p:txBody>
          <a:bodyPr wrap="none" rtlCol="0">
            <a:spAutoFit/>
          </a:bodyPr>
          <a:lstStyle/>
          <a:p>
            <a:r>
              <a:rPr lang="en-US" sz="1050" dirty="0" smtClean="0">
                <a:solidFill>
                  <a:srgbClr val="663300"/>
                </a:solidFill>
                <a:cs typeface="Times New Roman" pitchFamily="18" charset="0"/>
              </a:rPr>
              <a:t>• HED</a:t>
            </a:r>
          </a:p>
          <a:p>
            <a:r>
              <a:rPr lang="en-US" sz="1050" dirty="0" smtClean="0">
                <a:solidFill>
                  <a:srgbClr val="663300"/>
                </a:solidFill>
                <a:cs typeface="Times New Roman" pitchFamily="18" charset="0"/>
              </a:rPr>
              <a:t>• WIZ</a:t>
            </a:r>
          </a:p>
        </p:txBody>
      </p:sp>
      <p:sp>
        <p:nvSpPr>
          <p:cNvPr id="21" name="TextBox 20"/>
          <p:cNvSpPr txBox="1"/>
          <p:nvPr/>
        </p:nvSpPr>
        <p:spPr>
          <a:xfrm>
            <a:off x="4953000" y="5847080"/>
            <a:ext cx="2133600" cy="430887"/>
          </a:xfrm>
          <a:prstGeom prst="rect">
            <a:avLst/>
          </a:prstGeom>
          <a:noFill/>
        </p:spPr>
        <p:txBody>
          <a:bodyPr wrap="square" rtlCol="0">
            <a:spAutoFit/>
          </a:bodyPr>
          <a:lstStyle/>
          <a:p>
            <a:r>
              <a:rPr lang="en-US" sz="1050" dirty="0" smtClean="0">
                <a:solidFill>
                  <a:srgbClr val="663300"/>
                </a:solidFill>
                <a:cs typeface="Times New Roman" pitchFamily="18" charset="0"/>
              </a:rPr>
              <a:t>• VPIMS</a:t>
            </a:r>
          </a:p>
          <a:p>
            <a:r>
              <a:rPr lang="en-US" sz="1050" dirty="0" smtClean="0">
                <a:solidFill>
                  <a:srgbClr val="663300"/>
                </a:solidFill>
                <a:cs typeface="Times New Roman" pitchFamily="18" charset="0"/>
              </a:rPr>
              <a:t>• </a:t>
            </a:r>
            <a:r>
              <a:rPr lang="en-US" sz="1050" dirty="0" err="1" smtClean="0">
                <a:solidFill>
                  <a:srgbClr val="663300"/>
                </a:solidFill>
                <a:cs typeface="Times New Roman" pitchFamily="18" charset="0"/>
              </a:rPr>
              <a:t>MyHealth</a:t>
            </a:r>
            <a:r>
              <a:rPr lang="en-US" sz="1050" dirty="0" smtClean="0">
                <a:solidFill>
                  <a:srgbClr val="663300"/>
                </a:solidFill>
                <a:cs typeface="Times New Roman" pitchFamily="18" charset="0"/>
              </a:rPr>
              <a:t> at Vanderbilt</a:t>
            </a:r>
          </a:p>
        </p:txBody>
      </p:sp>
      <p:sp>
        <p:nvSpPr>
          <p:cNvPr id="22" name="TextBox 21"/>
          <p:cNvSpPr txBox="1"/>
          <p:nvPr/>
        </p:nvSpPr>
        <p:spPr>
          <a:xfrm>
            <a:off x="486376" y="4089400"/>
            <a:ext cx="2742303" cy="938719"/>
          </a:xfrm>
          <a:prstGeom prst="rect">
            <a:avLst/>
          </a:prstGeom>
          <a:noFill/>
        </p:spPr>
        <p:txBody>
          <a:bodyPr wrap="square" rtlCol="0">
            <a:spAutoFit/>
          </a:bodyPr>
          <a:lstStyle/>
          <a:p>
            <a:pPr algn="ctr"/>
            <a:r>
              <a:rPr lang="en-US" sz="1050" b="1" dirty="0" smtClean="0">
                <a:solidFill>
                  <a:srgbClr val="663300"/>
                </a:solidFill>
                <a:cs typeface="Times New Roman" pitchFamily="18" charset="0"/>
              </a:rPr>
              <a:t>Quality, Safety &amp; Service</a:t>
            </a:r>
          </a:p>
          <a:p>
            <a:pPr algn="ctr"/>
            <a:endParaRPr lang="en-US" sz="1100" b="1" dirty="0">
              <a:solidFill>
                <a:srgbClr val="663300"/>
              </a:solidFill>
              <a:cs typeface="Times New Roman" pitchFamily="18" charset="0"/>
            </a:endParaRPr>
          </a:p>
          <a:p>
            <a:pPr algn="ctr"/>
            <a:r>
              <a:rPr lang="en-US" sz="1050" dirty="0" smtClean="0">
                <a:solidFill>
                  <a:srgbClr val="663300"/>
                </a:solidFill>
                <a:cs typeface="Times New Roman" pitchFamily="18" charset="0"/>
              </a:rPr>
              <a:t>Our focus is to provide safe, quality </a:t>
            </a:r>
          </a:p>
          <a:p>
            <a:pPr algn="ctr"/>
            <a:r>
              <a:rPr lang="en-US" sz="1050" dirty="0" smtClean="0">
                <a:solidFill>
                  <a:srgbClr val="663300"/>
                </a:solidFill>
                <a:cs typeface="Times New Roman" pitchFamily="18" charset="0"/>
              </a:rPr>
              <a:t>care to  our patients and families</a:t>
            </a:r>
          </a:p>
          <a:p>
            <a:pPr algn="ctr"/>
            <a:r>
              <a:rPr lang="en-US" sz="1050" dirty="0" smtClean="0">
                <a:solidFill>
                  <a:srgbClr val="663300"/>
                </a:solidFill>
                <a:cs typeface="Times New Roman" pitchFamily="18" charset="0"/>
              </a:rPr>
              <a:t>through our practice/services.</a:t>
            </a:r>
          </a:p>
        </p:txBody>
      </p:sp>
      <p:sp>
        <p:nvSpPr>
          <p:cNvPr id="24" name="TextBox 23"/>
          <p:cNvSpPr txBox="1"/>
          <p:nvPr/>
        </p:nvSpPr>
        <p:spPr>
          <a:xfrm>
            <a:off x="3228680" y="4089400"/>
            <a:ext cx="2841450" cy="1277273"/>
          </a:xfrm>
          <a:prstGeom prst="rect">
            <a:avLst/>
          </a:prstGeom>
          <a:noFill/>
        </p:spPr>
        <p:txBody>
          <a:bodyPr wrap="square" rtlCol="0">
            <a:spAutoFit/>
          </a:bodyPr>
          <a:lstStyle/>
          <a:p>
            <a:pPr algn="ctr"/>
            <a:r>
              <a:rPr lang="en-US" sz="1050" b="1" dirty="0" smtClean="0">
                <a:solidFill>
                  <a:srgbClr val="663300"/>
                </a:solidFill>
                <a:cs typeface="Times New Roman" pitchFamily="18" charset="0"/>
              </a:rPr>
              <a:t>Evidence Based Practice</a:t>
            </a:r>
          </a:p>
          <a:p>
            <a:pPr algn="ctr"/>
            <a:endParaRPr lang="en-US" sz="1050" b="1" u="sng" dirty="0">
              <a:solidFill>
                <a:srgbClr val="6C4800"/>
              </a:solidFill>
              <a:cs typeface="Times New Roman" pitchFamily="18" charset="0"/>
            </a:endParaRPr>
          </a:p>
          <a:p>
            <a:pPr algn="ctr"/>
            <a:r>
              <a:rPr lang="en-US" sz="1050" dirty="0">
                <a:solidFill>
                  <a:srgbClr val="6C4800"/>
                </a:solidFill>
              </a:rPr>
              <a:t>Our interdisciplinary team </a:t>
            </a:r>
            <a:endParaRPr lang="en-US" sz="1050" dirty="0" smtClean="0">
              <a:solidFill>
                <a:srgbClr val="6C4800"/>
              </a:solidFill>
            </a:endParaRPr>
          </a:p>
          <a:p>
            <a:pPr algn="ctr"/>
            <a:r>
              <a:rPr lang="en-US" sz="1050" dirty="0" smtClean="0">
                <a:solidFill>
                  <a:srgbClr val="6C4800"/>
                </a:solidFill>
              </a:rPr>
              <a:t>surrounds </a:t>
            </a:r>
            <a:r>
              <a:rPr lang="en-US" sz="1050" dirty="0">
                <a:solidFill>
                  <a:srgbClr val="6C4800"/>
                </a:solidFill>
              </a:rPr>
              <a:t>the patient and family </a:t>
            </a:r>
            <a:endParaRPr lang="en-US" sz="1050" dirty="0" smtClean="0">
              <a:solidFill>
                <a:srgbClr val="6C4800"/>
              </a:solidFill>
            </a:endParaRPr>
          </a:p>
          <a:p>
            <a:pPr algn="ctr"/>
            <a:r>
              <a:rPr lang="en-US" sz="1050" dirty="0" smtClean="0">
                <a:solidFill>
                  <a:srgbClr val="6C4800"/>
                </a:solidFill>
              </a:rPr>
              <a:t>to </a:t>
            </a:r>
            <a:r>
              <a:rPr lang="en-US" sz="1050" dirty="0">
                <a:solidFill>
                  <a:srgbClr val="6C4800"/>
                </a:solidFill>
              </a:rPr>
              <a:t>provide </a:t>
            </a:r>
            <a:r>
              <a:rPr lang="en-US" sz="1050" b="1" dirty="0">
                <a:solidFill>
                  <a:srgbClr val="6C4800"/>
                </a:solidFill>
              </a:rPr>
              <a:t>evidence-based care</a:t>
            </a:r>
            <a:r>
              <a:rPr lang="en-US" sz="1050" dirty="0">
                <a:solidFill>
                  <a:srgbClr val="6C4800"/>
                </a:solidFill>
              </a:rPr>
              <a:t>.  </a:t>
            </a:r>
          </a:p>
          <a:p>
            <a:endParaRPr lang="en-US" sz="1100" b="1" u="sng" dirty="0" smtClean="0">
              <a:solidFill>
                <a:srgbClr val="663300"/>
              </a:solidFill>
              <a:cs typeface="Times New Roman" pitchFamily="18" charset="0"/>
            </a:endParaRPr>
          </a:p>
          <a:p>
            <a:endParaRPr lang="en-US" sz="1100" b="1" u="sng" dirty="0" smtClean="0">
              <a:solidFill>
                <a:srgbClr val="663300"/>
              </a:solidFill>
              <a:cs typeface="Times New Roman" pitchFamily="18" charset="0"/>
            </a:endParaRPr>
          </a:p>
        </p:txBody>
      </p:sp>
      <p:sp>
        <p:nvSpPr>
          <p:cNvPr id="26" name="TextBox 25"/>
          <p:cNvSpPr txBox="1"/>
          <p:nvPr/>
        </p:nvSpPr>
        <p:spPr>
          <a:xfrm>
            <a:off x="3048000" y="5836920"/>
            <a:ext cx="843501" cy="430887"/>
          </a:xfrm>
          <a:prstGeom prst="rect">
            <a:avLst/>
          </a:prstGeom>
          <a:noFill/>
        </p:spPr>
        <p:txBody>
          <a:bodyPr wrap="none" rtlCol="0">
            <a:spAutoFit/>
          </a:bodyPr>
          <a:lstStyle/>
          <a:p>
            <a:r>
              <a:rPr lang="en-US" sz="1050" dirty="0" smtClean="0">
                <a:solidFill>
                  <a:srgbClr val="663300"/>
                </a:solidFill>
                <a:cs typeface="Times New Roman" pitchFamily="18" charset="0"/>
              </a:rPr>
              <a:t>• Admin RX</a:t>
            </a:r>
          </a:p>
          <a:p>
            <a:r>
              <a:rPr lang="en-US" sz="1050" dirty="0" smtClean="0">
                <a:solidFill>
                  <a:srgbClr val="663300"/>
                </a:solidFill>
                <a:cs typeface="Times New Roman" pitchFamily="18" charset="0"/>
              </a:rPr>
              <a:t>• </a:t>
            </a:r>
            <a:r>
              <a:rPr lang="en-US" sz="1050" dirty="0" err="1" smtClean="0">
                <a:solidFill>
                  <a:srgbClr val="663300"/>
                </a:solidFill>
                <a:cs typeface="Times New Roman" pitchFamily="18" charset="0"/>
              </a:rPr>
              <a:t>StarPanel</a:t>
            </a:r>
            <a:endParaRPr lang="en-US" sz="1050" dirty="0">
              <a:solidFill>
                <a:srgbClr val="663300"/>
              </a:solidFill>
              <a:cs typeface="Times New Roman" pitchFamily="18" charset="0"/>
            </a:endParaRPr>
          </a:p>
        </p:txBody>
      </p:sp>
      <p:sp>
        <p:nvSpPr>
          <p:cNvPr id="27" name="TextBox 26"/>
          <p:cNvSpPr txBox="1"/>
          <p:nvPr/>
        </p:nvSpPr>
        <p:spPr>
          <a:xfrm>
            <a:off x="6846920" y="5836920"/>
            <a:ext cx="976549" cy="430887"/>
          </a:xfrm>
          <a:prstGeom prst="rect">
            <a:avLst/>
          </a:prstGeom>
          <a:noFill/>
        </p:spPr>
        <p:txBody>
          <a:bodyPr wrap="none" rtlCol="0">
            <a:spAutoFit/>
          </a:bodyPr>
          <a:lstStyle/>
          <a:p>
            <a:r>
              <a:rPr lang="en-US" sz="1050" dirty="0" smtClean="0">
                <a:solidFill>
                  <a:srgbClr val="663300"/>
                </a:solidFill>
                <a:cs typeface="Times New Roman" pitchFamily="18" charset="0"/>
              </a:rPr>
              <a:t>• Plan of Care</a:t>
            </a:r>
          </a:p>
          <a:p>
            <a:r>
              <a:rPr lang="en-US" sz="1050" dirty="0" smtClean="0">
                <a:solidFill>
                  <a:srgbClr val="663300"/>
                </a:solidFill>
                <a:cs typeface="Times New Roman" pitchFamily="18" charset="0"/>
              </a:rPr>
              <a:t>• Dashboards</a:t>
            </a:r>
            <a:endParaRPr lang="en-US" sz="1050" dirty="0">
              <a:solidFill>
                <a:srgbClr val="663300"/>
              </a:solidFill>
              <a:cs typeface="Times New Roman" pitchFamily="18" charset="0"/>
            </a:endParaRPr>
          </a:p>
        </p:txBody>
      </p:sp>
      <p:sp>
        <p:nvSpPr>
          <p:cNvPr id="28" name="TextBox 27"/>
          <p:cNvSpPr txBox="1"/>
          <p:nvPr/>
        </p:nvSpPr>
        <p:spPr>
          <a:xfrm>
            <a:off x="6070131" y="4089162"/>
            <a:ext cx="2921468" cy="1738938"/>
          </a:xfrm>
          <a:prstGeom prst="rect">
            <a:avLst/>
          </a:prstGeom>
          <a:noFill/>
        </p:spPr>
        <p:txBody>
          <a:bodyPr wrap="square" rtlCol="0">
            <a:spAutoFit/>
          </a:bodyPr>
          <a:lstStyle/>
          <a:p>
            <a:pPr algn="ctr"/>
            <a:r>
              <a:rPr lang="en-US" sz="1000" b="1" dirty="0" smtClean="0">
                <a:solidFill>
                  <a:srgbClr val="663300"/>
                </a:solidFill>
                <a:cs typeface="Times New Roman" pitchFamily="18" charset="0"/>
              </a:rPr>
              <a:t>Professionalism &amp; Leadership</a:t>
            </a:r>
          </a:p>
          <a:p>
            <a:pPr algn="ctr"/>
            <a:endParaRPr lang="en-US" sz="600" b="1" dirty="0">
              <a:solidFill>
                <a:srgbClr val="663300"/>
              </a:solidFill>
              <a:cs typeface="Times New Roman" pitchFamily="18" charset="0"/>
            </a:endParaRPr>
          </a:p>
          <a:p>
            <a:pPr algn="ctr"/>
            <a:r>
              <a:rPr lang="en-US" sz="1000" dirty="0">
                <a:solidFill>
                  <a:srgbClr val="6C4800"/>
                </a:solidFill>
              </a:rPr>
              <a:t>The transformational </a:t>
            </a:r>
            <a:r>
              <a:rPr lang="en-US" sz="1000" dirty="0" smtClean="0">
                <a:solidFill>
                  <a:srgbClr val="6C4800"/>
                </a:solidFill>
              </a:rPr>
              <a:t>leader </a:t>
            </a:r>
            <a:r>
              <a:rPr lang="en-US" sz="1000" dirty="0">
                <a:solidFill>
                  <a:srgbClr val="6C4800"/>
                </a:solidFill>
              </a:rPr>
              <a:t>creates a compelling picture of the future that inspires and catalyzes people and multidisciplinary teams to realize their full potential. Through trust and engagement, the transformational leader fosters a passion for excellence, continuous improvement, achievement of shared goals and the pursuit of innovative breakthroughs</a:t>
            </a:r>
            <a:r>
              <a:rPr lang="en-US" sz="1000" dirty="0">
                <a:solidFill>
                  <a:srgbClr val="996600"/>
                </a:solidFill>
              </a:rPr>
              <a:t>.</a:t>
            </a:r>
          </a:p>
          <a:p>
            <a:endParaRPr lang="en-US" sz="1100" b="1" u="sng" dirty="0" smtClean="0">
              <a:solidFill>
                <a:srgbClr val="663300"/>
              </a:solidFill>
              <a:cs typeface="Times New Roman" pitchFamily="18" charset="0"/>
            </a:endParaRPr>
          </a:p>
        </p:txBody>
      </p:sp>
      <p:sp>
        <p:nvSpPr>
          <p:cNvPr id="16" name="TextBox 15"/>
          <p:cNvSpPr txBox="1"/>
          <p:nvPr/>
        </p:nvSpPr>
        <p:spPr>
          <a:xfrm>
            <a:off x="6070130" y="2766407"/>
            <a:ext cx="2726677" cy="1223412"/>
          </a:xfrm>
          <a:prstGeom prst="rect">
            <a:avLst/>
          </a:prstGeom>
          <a:noFill/>
        </p:spPr>
        <p:txBody>
          <a:bodyPr wrap="square" rtlCol="0">
            <a:spAutoFit/>
          </a:bodyPr>
          <a:lstStyle/>
          <a:p>
            <a:pPr marL="171450" indent="-171450" algn="ctr">
              <a:buFont typeface="Arial" pitchFamily="34" charset="0"/>
              <a:buChar char="•"/>
            </a:pPr>
            <a:r>
              <a:rPr lang="en-US" sz="1050" dirty="0" smtClean="0">
                <a:solidFill>
                  <a:srgbClr val="603000"/>
                </a:solidFill>
                <a:cs typeface="Calibri"/>
              </a:rPr>
              <a:t>Focus on transformational  leadership </a:t>
            </a:r>
          </a:p>
          <a:p>
            <a:pPr algn="ctr"/>
            <a:r>
              <a:rPr lang="en-US" sz="1050" dirty="0">
                <a:solidFill>
                  <a:srgbClr val="603000"/>
                </a:solidFill>
                <a:cs typeface="Calibri"/>
              </a:rPr>
              <a:t>a</a:t>
            </a:r>
            <a:r>
              <a:rPr lang="en-US" sz="1050" dirty="0" smtClean="0">
                <a:solidFill>
                  <a:srgbClr val="603000"/>
                </a:solidFill>
                <a:cs typeface="Calibri"/>
              </a:rPr>
              <a:t>t all levels</a:t>
            </a:r>
          </a:p>
          <a:p>
            <a:pPr marL="171450" indent="-171450" algn="ctr">
              <a:buFont typeface="Arial" pitchFamily="34" charset="0"/>
              <a:buChar char="•"/>
            </a:pPr>
            <a:endParaRPr lang="en-US" sz="1050" dirty="0" smtClean="0">
              <a:solidFill>
                <a:srgbClr val="603000"/>
              </a:solidFill>
              <a:cs typeface="Calibri"/>
            </a:endParaRPr>
          </a:p>
          <a:p>
            <a:pPr marL="171450" indent="-171450" algn="ctr">
              <a:buFont typeface="Arial" pitchFamily="34" charset="0"/>
              <a:buChar char="•"/>
            </a:pPr>
            <a:r>
              <a:rPr lang="en-US" sz="1050" dirty="0" smtClean="0">
                <a:solidFill>
                  <a:srgbClr val="603000"/>
                </a:solidFill>
                <a:cs typeface="Calibri"/>
              </a:rPr>
              <a:t>Establish a quality learning system so that nurses at all levels throughout VUMC have access to measurement &amp; feedback about innovative care delivery</a:t>
            </a:r>
          </a:p>
        </p:txBody>
      </p:sp>
      <p:sp>
        <p:nvSpPr>
          <p:cNvPr id="32" name="TextBox 31"/>
          <p:cNvSpPr txBox="1"/>
          <p:nvPr/>
        </p:nvSpPr>
        <p:spPr>
          <a:xfrm>
            <a:off x="3299078" y="2776567"/>
            <a:ext cx="2667000" cy="1061829"/>
          </a:xfrm>
          <a:prstGeom prst="rect">
            <a:avLst/>
          </a:prstGeom>
          <a:noFill/>
        </p:spPr>
        <p:txBody>
          <a:bodyPr wrap="square" rtlCol="0">
            <a:spAutoFit/>
          </a:bodyPr>
          <a:lstStyle/>
          <a:p>
            <a:pPr marL="171450" indent="-171450" algn="ctr">
              <a:buFont typeface="Arial" pitchFamily="34" charset="0"/>
              <a:buChar char="•"/>
            </a:pPr>
            <a:r>
              <a:rPr lang="en-US" sz="1050" dirty="0" smtClean="0">
                <a:solidFill>
                  <a:srgbClr val="603000"/>
                </a:solidFill>
                <a:cs typeface="Calibri"/>
              </a:rPr>
              <a:t>Redesign care to optimize nurses’ professional expertise and knowledge</a:t>
            </a:r>
          </a:p>
          <a:p>
            <a:pPr marL="171450" indent="-171450" algn="ctr">
              <a:buFont typeface="Arial" pitchFamily="34" charset="0"/>
              <a:buChar char="•"/>
            </a:pPr>
            <a:endParaRPr lang="en-US" sz="1050" dirty="0" smtClean="0">
              <a:solidFill>
                <a:srgbClr val="603000"/>
              </a:solidFill>
              <a:cs typeface="Calibri"/>
            </a:endParaRPr>
          </a:p>
          <a:p>
            <a:pPr marL="171450" indent="-171450" algn="ctr">
              <a:buFont typeface="Arial" pitchFamily="34" charset="0"/>
              <a:buChar char="•"/>
            </a:pPr>
            <a:r>
              <a:rPr lang="en-US" sz="1050" dirty="0" smtClean="0">
                <a:solidFill>
                  <a:srgbClr val="603000"/>
                </a:solidFill>
                <a:cs typeface="Calibri"/>
              </a:rPr>
              <a:t>Build systems and a culture of safety that encourage, support and spread vitality and teamwork in all areas of nursing</a:t>
            </a:r>
            <a:r>
              <a:rPr lang="en-US" sz="1050" dirty="0" smtClean="0">
                <a:solidFill>
                  <a:srgbClr val="603000"/>
                </a:solidFill>
              </a:rPr>
              <a:t> </a:t>
            </a:r>
            <a:endParaRPr lang="en-US" sz="1050" dirty="0">
              <a:solidFill>
                <a:srgbClr val="603000"/>
              </a:solidFill>
            </a:endParaRPr>
          </a:p>
        </p:txBody>
      </p:sp>
      <p:sp>
        <p:nvSpPr>
          <p:cNvPr id="33" name="TextBox 32"/>
          <p:cNvSpPr txBox="1"/>
          <p:nvPr/>
        </p:nvSpPr>
        <p:spPr>
          <a:xfrm>
            <a:off x="580160" y="2748280"/>
            <a:ext cx="2648519" cy="1061829"/>
          </a:xfrm>
          <a:prstGeom prst="rect">
            <a:avLst/>
          </a:prstGeom>
          <a:noFill/>
        </p:spPr>
        <p:txBody>
          <a:bodyPr wrap="square" rtlCol="0">
            <a:spAutoFit/>
          </a:bodyPr>
          <a:lstStyle/>
          <a:p>
            <a:pPr marL="171450" indent="-171450" algn="ctr">
              <a:buFont typeface="Arial" pitchFamily="34" charset="0"/>
              <a:buChar char="•"/>
            </a:pPr>
            <a:r>
              <a:rPr lang="en-US" sz="1050" dirty="0" smtClean="0">
                <a:solidFill>
                  <a:srgbClr val="603000"/>
                </a:solidFill>
                <a:cs typeface="Calibri"/>
              </a:rPr>
              <a:t>Engage nurses to work with other members of the healthcare team to ensure safe &amp; reliable care</a:t>
            </a:r>
          </a:p>
          <a:p>
            <a:pPr marL="171450" indent="-171450" algn="ctr">
              <a:buFont typeface="Arial" pitchFamily="34" charset="0"/>
              <a:buChar char="•"/>
            </a:pPr>
            <a:endParaRPr lang="en-US" sz="1050" dirty="0">
              <a:solidFill>
                <a:srgbClr val="603000"/>
              </a:solidFill>
              <a:cs typeface="Calibri"/>
            </a:endParaRPr>
          </a:p>
          <a:p>
            <a:pPr marL="171450" indent="-171450" algn="ctr">
              <a:buFont typeface="Arial" pitchFamily="34" charset="0"/>
              <a:buChar char="•"/>
            </a:pPr>
            <a:r>
              <a:rPr lang="en-US" sz="1050" dirty="0" smtClean="0">
                <a:solidFill>
                  <a:srgbClr val="603000"/>
                </a:solidFill>
                <a:cs typeface="Calibri"/>
              </a:rPr>
              <a:t>Put in place structures and processes that ensure patient centered care</a:t>
            </a:r>
            <a:endParaRPr lang="en-US" sz="1050" dirty="0">
              <a:solidFill>
                <a:srgbClr val="603000"/>
              </a:solidFill>
            </a:endParaRPr>
          </a:p>
        </p:txBody>
      </p:sp>
      <p:sp>
        <p:nvSpPr>
          <p:cNvPr id="29" name="TextBox 28"/>
          <p:cNvSpPr txBox="1"/>
          <p:nvPr/>
        </p:nvSpPr>
        <p:spPr>
          <a:xfrm>
            <a:off x="123350" y="690880"/>
            <a:ext cx="369332" cy="1935480"/>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Nursing Strategic  Plan</a:t>
            </a:r>
            <a:endParaRPr lang="en-US" sz="1200" b="1" dirty="0">
              <a:solidFill>
                <a:schemeClr val="bg1"/>
              </a:solidFill>
              <a:latin typeface="+mj-lt"/>
              <a:cs typeface="Times New Roman" pitchFamily="18" charset="0"/>
            </a:endParaRPr>
          </a:p>
        </p:txBody>
      </p:sp>
      <p:sp>
        <p:nvSpPr>
          <p:cNvPr id="2" name="Rectangle 1"/>
          <p:cNvSpPr/>
          <p:nvPr/>
        </p:nvSpPr>
        <p:spPr>
          <a:xfrm>
            <a:off x="504831" y="922020"/>
            <a:ext cx="2739984" cy="1223412"/>
          </a:xfrm>
          <a:prstGeom prst="rect">
            <a:avLst/>
          </a:prstGeom>
        </p:spPr>
        <p:txBody>
          <a:bodyPr wrap="square">
            <a:spAutoFit/>
          </a:bodyPr>
          <a:lstStyle/>
          <a:p>
            <a:pPr algn="ctr"/>
            <a:r>
              <a:rPr lang="en-US" sz="1050" b="1" dirty="0">
                <a:solidFill>
                  <a:srgbClr val="603000"/>
                </a:solidFill>
              </a:rPr>
              <a:t>Personalized Patient Health Care</a:t>
            </a:r>
          </a:p>
          <a:p>
            <a:pPr algn="ctr"/>
            <a:endParaRPr lang="en-US" sz="1050" b="1" dirty="0">
              <a:solidFill>
                <a:srgbClr val="603000"/>
              </a:solidFill>
            </a:endParaRPr>
          </a:p>
          <a:p>
            <a:pPr algn="ctr"/>
            <a:r>
              <a:rPr lang="en-US" sz="1050" dirty="0">
                <a:solidFill>
                  <a:srgbClr val="603000"/>
                </a:solidFill>
              </a:rPr>
              <a:t>Transform the way healthcare is delivered across the continuum to ensure highly reliable, personalized care, taking advantage of the capabilities and unique contributions of the entire care delivery team.</a:t>
            </a:r>
          </a:p>
        </p:txBody>
      </p:sp>
      <p:sp>
        <p:nvSpPr>
          <p:cNvPr id="6" name="Rectangle 5"/>
          <p:cNvSpPr/>
          <p:nvPr/>
        </p:nvSpPr>
        <p:spPr>
          <a:xfrm>
            <a:off x="3299078" y="920457"/>
            <a:ext cx="2720722" cy="1546577"/>
          </a:xfrm>
          <a:prstGeom prst="rect">
            <a:avLst/>
          </a:prstGeom>
        </p:spPr>
        <p:txBody>
          <a:bodyPr wrap="square">
            <a:spAutoFit/>
          </a:bodyPr>
          <a:lstStyle/>
          <a:p>
            <a:pPr algn="ctr"/>
            <a:r>
              <a:rPr lang="en-US" sz="1050" b="1" dirty="0">
                <a:solidFill>
                  <a:srgbClr val="603000"/>
                </a:solidFill>
              </a:rPr>
              <a:t>Evidence Based Practice &amp; Effective Processes</a:t>
            </a:r>
          </a:p>
          <a:p>
            <a:pPr algn="ctr"/>
            <a:endParaRPr lang="en-US" sz="1050" dirty="0">
              <a:solidFill>
                <a:srgbClr val="603000"/>
              </a:solidFill>
            </a:endParaRPr>
          </a:p>
          <a:p>
            <a:pPr algn="ctr"/>
            <a:r>
              <a:rPr lang="en-US" sz="1050" dirty="0">
                <a:solidFill>
                  <a:srgbClr val="603000"/>
                </a:solidFill>
              </a:rPr>
              <a:t>Lead the nation in producing evidence that will drive nursing practice, recognizing and legitimizing the evolution of knowledge, in a rapidly changing environment.  </a:t>
            </a:r>
          </a:p>
          <a:p>
            <a:pPr algn="ctr"/>
            <a:r>
              <a:rPr lang="en-US" sz="1050" dirty="0">
                <a:solidFill>
                  <a:srgbClr val="603000"/>
                </a:solidFill>
              </a:rPr>
              <a:t>Create passion and discipline for the translation of evidence into practice that will optimize patient outcomes.</a:t>
            </a:r>
          </a:p>
        </p:txBody>
      </p:sp>
      <p:sp>
        <p:nvSpPr>
          <p:cNvPr id="12" name="Rectangle 11"/>
          <p:cNvSpPr/>
          <p:nvPr/>
        </p:nvSpPr>
        <p:spPr>
          <a:xfrm>
            <a:off x="6267608" y="782027"/>
            <a:ext cx="2514600" cy="1546577"/>
          </a:xfrm>
          <a:prstGeom prst="rect">
            <a:avLst/>
          </a:prstGeom>
        </p:spPr>
        <p:txBody>
          <a:bodyPr wrap="square">
            <a:spAutoFit/>
          </a:bodyPr>
          <a:lstStyle/>
          <a:p>
            <a:pPr algn="ctr"/>
            <a:r>
              <a:rPr lang="en-US" sz="1050" b="1" dirty="0">
                <a:solidFill>
                  <a:srgbClr val="603000"/>
                </a:solidFill>
              </a:rPr>
              <a:t>Transformational Leadership and Professional Development</a:t>
            </a:r>
          </a:p>
          <a:p>
            <a:pPr algn="ctr"/>
            <a:endParaRPr lang="en-US" sz="1050" b="1" dirty="0">
              <a:solidFill>
                <a:srgbClr val="603000"/>
              </a:solidFill>
            </a:endParaRPr>
          </a:p>
          <a:p>
            <a:pPr algn="ctr"/>
            <a:r>
              <a:rPr lang="en-US" sz="1050" dirty="0">
                <a:solidFill>
                  <a:srgbClr val="603000"/>
                </a:solidFill>
              </a:rPr>
              <a:t>Create a leadership model that will provide current and future leaders the environment, tools, evidence, and skill development to be innovative and transformational during a time of healthcare reform and transition. </a:t>
            </a:r>
          </a:p>
        </p:txBody>
      </p:sp>
    </p:spTree>
    <p:extLst>
      <p:ext uri="{BB962C8B-B14F-4D97-AF65-F5344CB8AC3E}">
        <p14:creationId xmlns:p14="http://schemas.microsoft.com/office/powerpoint/2010/main" val="12726798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3228679" y="685800"/>
            <a:ext cx="2841451" cy="4934873"/>
          </a:xfrm>
          <a:prstGeom prst="rect">
            <a:avLst/>
          </a:prstGeom>
          <a:no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10" name="Rectangle 9"/>
          <p:cNvSpPr/>
          <p:nvPr/>
        </p:nvSpPr>
        <p:spPr>
          <a:xfrm>
            <a:off x="6070130" y="685801"/>
            <a:ext cx="2921469" cy="4934872"/>
          </a:xfrm>
          <a:prstGeom prst="rect">
            <a:avLst/>
          </a:prstGeom>
          <a:no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7" name="Rectangle 6"/>
          <p:cNvSpPr/>
          <p:nvPr/>
        </p:nvSpPr>
        <p:spPr>
          <a:xfrm>
            <a:off x="480720" y="1143000"/>
            <a:ext cx="2747959" cy="4477673"/>
          </a:xfrm>
          <a:prstGeom prst="rect">
            <a:avLst/>
          </a:prstGeom>
          <a:solidFill>
            <a:schemeClr val="accent3">
              <a:lumMod val="40000"/>
              <a:lumOff val="60000"/>
            </a:schemeClr>
          </a:solid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j-lt"/>
            </a:endParaRPr>
          </a:p>
        </p:txBody>
      </p:sp>
      <p:sp>
        <p:nvSpPr>
          <p:cNvPr id="4" name="TextBox 3"/>
          <p:cNvSpPr txBox="1"/>
          <p:nvPr/>
        </p:nvSpPr>
        <p:spPr>
          <a:xfrm>
            <a:off x="123766" y="224135"/>
            <a:ext cx="8867833" cy="461665"/>
          </a:xfrm>
          <a:prstGeom prst="rect">
            <a:avLst/>
          </a:prstGeom>
          <a:solidFill>
            <a:srgbClr val="E6E3D2"/>
          </a:solidFill>
        </p:spPr>
        <p:txBody>
          <a:bodyPr wrap="square" rtlCol="0">
            <a:spAutoFit/>
          </a:bodyPr>
          <a:lstStyle/>
          <a:p>
            <a:pPr algn="ctr"/>
            <a:r>
              <a:rPr lang="en-US" sz="2400" b="1" dirty="0">
                <a:solidFill>
                  <a:srgbClr val="6C4800"/>
                </a:solidFill>
                <a:cs typeface="Times New Roman" pitchFamily="18" charset="0"/>
              </a:rPr>
              <a:t>Professional Nursing Practice at VUMC</a:t>
            </a:r>
          </a:p>
        </p:txBody>
      </p:sp>
      <p:sp>
        <p:nvSpPr>
          <p:cNvPr id="14" name="TextBox 13"/>
          <p:cNvSpPr txBox="1"/>
          <p:nvPr/>
        </p:nvSpPr>
        <p:spPr>
          <a:xfrm>
            <a:off x="111388" y="2881996"/>
            <a:ext cx="369332" cy="1438543"/>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Quality Goals</a:t>
            </a:r>
            <a:endParaRPr lang="en-US" sz="1200" b="1" dirty="0">
              <a:solidFill>
                <a:schemeClr val="bg1"/>
              </a:solidFill>
              <a:latin typeface="+mj-lt"/>
              <a:cs typeface="Times New Roman" pitchFamily="18" charset="0"/>
            </a:endParaRPr>
          </a:p>
        </p:txBody>
      </p:sp>
      <p:sp>
        <p:nvSpPr>
          <p:cNvPr id="15" name="TextBox 14"/>
          <p:cNvSpPr txBox="1"/>
          <p:nvPr/>
        </p:nvSpPr>
        <p:spPr>
          <a:xfrm>
            <a:off x="117044" y="4386456"/>
            <a:ext cx="369332" cy="1968981"/>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Professional  Practice Model</a:t>
            </a:r>
            <a:endParaRPr lang="en-US" sz="1200" b="1" dirty="0">
              <a:solidFill>
                <a:schemeClr val="bg1"/>
              </a:solidFill>
              <a:latin typeface="+mj-lt"/>
              <a:cs typeface="Times New Roman" pitchFamily="18" charset="0"/>
            </a:endParaRPr>
          </a:p>
        </p:txBody>
      </p:sp>
      <p:sp>
        <p:nvSpPr>
          <p:cNvPr id="20" name="Rectangle 19"/>
          <p:cNvSpPr/>
          <p:nvPr/>
        </p:nvSpPr>
        <p:spPr>
          <a:xfrm>
            <a:off x="123767" y="4329306"/>
            <a:ext cx="8867832" cy="1291367"/>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8" name="Rectangle 17"/>
          <p:cNvSpPr/>
          <p:nvPr/>
        </p:nvSpPr>
        <p:spPr>
          <a:xfrm>
            <a:off x="469599" y="685800"/>
            <a:ext cx="8522000" cy="2150476"/>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9" name="Rectangle 18"/>
          <p:cNvSpPr/>
          <p:nvPr/>
        </p:nvSpPr>
        <p:spPr>
          <a:xfrm>
            <a:off x="486376" y="5620673"/>
            <a:ext cx="8505223" cy="677614"/>
          </a:xfrm>
          <a:prstGeom prst="rect">
            <a:avLst/>
          </a:prstGeom>
          <a:solidFill>
            <a:srgbClr val="E6E3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7" name="TextBox 16"/>
          <p:cNvSpPr txBox="1"/>
          <p:nvPr/>
        </p:nvSpPr>
        <p:spPr>
          <a:xfrm>
            <a:off x="1422669" y="5706095"/>
            <a:ext cx="6400800" cy="261610"/>
          </a:xfrm>
          <a:prstGeom prst="rect">
            <a:avLst/>
          </a:prstGeom>
          <a:noFill/>
        </p:spPr>
        <p:txBody>
          <a:bodyPr wrap="square" rtlCol="0">
            <a:spAutoFit/>
          </a:bodyPr>
          <a:lstStyle/>
          <a:p>
            <a:pPr algn="ctr"/>
            <a:r>
              <a:rPr lang="en-US" sz="1100" b="1" dirty="0" smtClean="0">
                <a:solidFill>
                  <a:srgbClr val="603000"/>
                </a:solidFill>
                <a:cs typeface="Times New Roman" pitchFamily="18" charset="0"/>
              </a:rPr>
              <a:t>Integrated Technology</a:t>
            </a:r>
          </a:p>
        </p:txBody>
      </p:sp>
      <p:sp>
        <p:nvSpPr>
          <p:cNvPr id="29" name="TextBox 28"/>
          <p:cNvSpPr txBox="1"/>
          <p:nvPr/>
        </p:nvSpPr>
        <p:spPr>
          <a:xfrm>
            <a:off x="123350" y="685800"/>
            <a:ext cx="369332" cy="2150476"/>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Nursing Strategic  Plan</a:t>
            </a:r>
            <a:endParaRPr lang="en-US" sz="1200" b="1" dirty="0">
              <a:solidFill>
                <a:schemeClr val="bg1"/>
              </a:solidFill>
              <a:latin typeface="+mj-lt"/>
              <a:cs typeface="Times New Roman" pitchFamily="18" charset="0"/>
            </a:endParaRPr>
          </a:p>
        </p:txBody>
      </p:sp>
      <p:sp>
        <p:nvSpPr>
          <p:cNvPr id="30" name="TextBox 29"/>
          <p:cNvSpPr txBox="1"/>
          <p:nvPr/>
        </p:nvSpPr>
        <p:spPr>
          <a:xfrm>
            <a:off x="492682" y="1203573"/>
            <a:ext cx="2735996" cy="1446550"/>
          </a:xfrm>
          <a:prstGeom prst="rect">
            <a:avLst/>
          </a:prstGeom>
          <a:solidFill>
            <a:schemeClr val="accent3">
              <a:lumMod val="40000"/>
              <a:lumOff val="60000"/>
            </a:schemeClr>
          </a:solidFill>
        </p:spPr>
        <p:txBody>
          <a:bodyPr wrap="square" rtlCol="0">
            <a:spAutoFit/>
          </a:bodyPr>
          <a:lstStyle/>
          <a:p>
            <a:pPr algn="ctr"/>
            <a:r>
              <a:rPr lang="en-US" sz="1100" b="1" dirty="0" smtClean="0">
                <a:solidFill>
                  <a:srgbClr val="6C4800"/>
                </a:solidFill>
              </a:rPr>
              <a:t>Personalized Patient Health Care </a:t>
            </a:r>
            <a:endParaRPr lang="en-US" sz="1100" b="1" dirty="0">
              <a:solidFill>
                <a:srgbClr val="6C4800"/>
              </a:solidFill>
            </a:endParaRPr>
          </a:p>
          <a:p>
            <a:endParaRPr lang="en-US" sz="1100" b="1" dirty="0" smtClean="0">
              <a:solidFill>
                <a:srgbClr val="6C4800"/>
              </a:solidFill>
            </a:endParaRPr>
          </a:p>
          <a:p>
            <a:pPr algn="ctr"/>
            <a:r>
              <a:rPr lang="en-US" sz="1100" dirty="0" smtClean="0">
                <a:solidFill>
                  <a:srgbClr val="6C4800"/>
                </a:solidFill>
              </a:rPr>
              <a:t>Transform the way in which health is delivered across the continuum in order to ensure highly reliable personalized care, taking advantage of the capabilities and unique contributions of the entire care delivery team. </a:t>
            </a:r>
            <a:endParaRPr lang="en-US" sz="1100" dirty="0">
              <a:solidFill>
                <a:srgbClr val="6C4800"/>
              </a:solidFill>
            </a:endParaRPr>
          </a:p>
        </p:txBody>
      </p:sp>
      <p:sp>
        <p:nvSpPr>
          <p:cNvPr id="31" name="TextBox 30"/>
          <p:cNvSpPr txBox="1"/>
          <p:nvPr/>
        </p:nvSpPr>
        <p:spPr>
          <a:xfrm>
            <a:off x="480720" y="3006804"/>
            <a:ext cx="2747959" cy="1107996"/>
          </a:xfrm>
          <a:prstGeom prst="rect">
            <a:avLst/>
          </a:prstGeom>
          <a:noFill/>
        </p:spPr>
        <p:txBody>
          <a:bodyPr wrap="square" rtlCol="0">
            <a:spAutoFit/>
          </a:bodyPr>
          <a:lstStyle/>
          <a:p>
            <a:pPr algn="ctr"/>
            <a:r>
              <a:rPr lang="en-US" sz="1100" dirty="0" smtClean="0">
                <a:solidFill>
                  <a:srgbClr val="603000"/>
                </a:solidFill>
                <a:cs typeface="Calibri"/>
              </a:rPr>
              <a:t>Engage nurses to work with other members of the healthcare team to ensure safe &amp; reliable care</a:t>
            </a:r>
          </a:p>
          <a:p>
            <a:pPr marL="171450" indent="-171450" algn="ctr">
              <a:buFont typeface="Arial" pitchFamily="34" charset="0"/>
              <a:buChar char="•"/>
            </a:pPr>
            <a:endParaRPr lang="en-US" sz="1100" dirty="0">
              <a:solidFill>
                <a:srgbClr val="603000"/>
              </a:solidFill>
              <a:cs typeface="Calibri"/>
            </a:endParaRPr>
          </a:p>
          <a:p>
            <a:pPr algn="ctr"/>
            <a:r>
              <a:rPr lang="en-US" sz="1100" dirty="0" smtClean="0">
                <a:solidFill>
                  <a:srgbClr val="603000"/>
                </a:solidFill>
                <a:cs typeface="Calibri"/>
              </a:rPr>
              <a:t>Put in place structures and processes  that ensure patient centered care</a:t>
            </a:r>
            <a:endParaRPr lang="en-US" sz="1100" dirty="0">
              <a:solidFill>
                <a:srgbClr val="603000"/>
              </a:solidFill>
            </a:endParaRPr>
          </a:p>
        </p:txBody>
      </p:sp>
      <p:sp>
        <p:nvSpPr>
          <p:cNvPr id="34" name="TextBox 33"/>
          <p:cNvSpPr txBox="1"/>
          <p:nvPr/>
        </p:nvSpPr>
        <p:spPr>
          <a:xfrm>
            <a:off x="490139" y="4353833"/>
            <a:ext cx="2738540" cy="1277273"/>
          </a:xfrm>
          <a:prstGeom prst="rect">
            <a:avLst/>
          </a:prstGeom>
          <a:noFill/>
        </p:spPr>
        <p:txBody>
          <a:bodyPr wrap="square" rtlCol="0">
            <a:spAutoFit/>
          </a:bodyPr>
          <a:lstStyle/>
          <a:p>
            <a:pPr algn="ctr"/>
            <a:r>
              <a:rPr lang="en-US" sz="1100" b="1" dirty="0" smtClean="0">
                <a:solidFill>
                  <a:srgbClr val="663300"/>
                </a:solidFill>
                <a:cs typeface="Times New Roman" pitchFamily="18" charset="0"/>
              </a:rPr>
              <a:t>Quality</a:t>
            </a:r>
            <a:r>
              <a:rPr lang="en-US" sz="1100" b="1" dirty="0">
                <a:solidFill>
                  <a:srgbClr val="663300"/>
                </a:solidFill>
                <a:cs typeface="Times New Roman" pitchFamily="18" charset="0"/>
              </a:rPr>
              <a:t>, Safety &amp; Service</a:t>
            </a:r>
          </a:p>
          <a:p>
            <a:endParaRPr lang="en-US" sz="1100" b="1" dirty="0">
              <a:solidFill>
                <a:srgbClr val="663300"/>
              </a:solidFill>
              <a:cs typeface="Times New Roman" pitchFamily="18" charset="0"/>
            </a:endParaRPr>
          </a:p>
          <a:p>
            <a:pPr algn="ctr"/>
            <a:r>
              <a:rPr lang="en-US" sz="1100" dirty="0">
                <a:solidFill>
                  <a:srgbClr val="663300"/>
                </a:solidFill>
                <a:cs typeface="Times New Roman" pitchFamily="18" charset="0"/>
              </a:rPr>
              <a:t>Our focus is to provide safe, quality </a:t>
            </a:r>
          </a:p>
          <a:p>
            <a:pPr algn="ctr"/>
            <a:r>
              <a:rPr lang="en-US" sz="1100" dirty="0">
                <a:solidFill>
                  <a:srgbClr val="663300"/>
                </a:solidFill>
                <a:cs typeface="Times New Roman" pitchFamily="18" charset="0"/>
              </a:rPr>
              <a:t>care to  our patients and families</a:t>
            </a:r>
          </a:p>
          <a:p>
            <a:pPr algn="ctr"/>
            <a:r>
              <a:rPr lang="en-US" sz="1100" dirty="0">
                <a:solidFill>
                  <a:srgbClr val="663300"/>
                </a:solidFill>
                <a:cs typeface="Times New Roman" pitchFamily="18" charset="0"/>
              </a:rPr>
              <a:t>t</a:t>
            </a:r>
            <a:r>
              <a:rPr lang="en-US" sz="1100" dirty="0" smtClean="0">
                <a:solidFill>
                  <a:srgbClr val="663300"/>
                </a:solidFill>
                <a:cs typeface="Times New Roman" pitchFamily="18" charset="0"/>
              </a:rPr>
              <a:t>hrough </a:t>
            </a:r>
            <a:r>
              <a:rPr lang="en-US" sz="1100" dirty="0">
                <a:solidFill>
                  <a:srgbClr val="663300"/>
                </a:solidFill>
                <a:cs typeface="Times New Roman" pitchFamily="18" charset="0"/>
              </a:rPr>
              <a:t>our services.</a:t>
            </a:r>
          </a:p>
          <a:p>
            <a:r>
              <a:rPr lang="en-US" sz="1100" b="1" u="sng" dirty="0" smtClean="0">
                <a:solidFill>
                  <a:srgbClr val="663300"/>
                </a:solidFill>
                <a:cs typeface="Times New Roman" pitchFamily="18" charset="0"/>
              </a:rPr>
              <a:t> </a:t>
            </a:r>
            <a:endParaRPr lang="en-US" sz="1100" b="1" u="sng" dirty="0">
              <a:solidFill>
                <a:srgbClr val="663300"/>
              </a:solidFill>
              <a:cs typeface="Times New Roman" pitchFamily="18" charset="0"/>
            </a:endParaRPr>
          </a:p>
          <a:p>
            <a:endParaRPr lang="en-US" sz="1100" dirty="0">
              <a:solidFill>
                <a:srgbClr val="663300"/>
              </a:solidFill>
              <a:cs typeface="Times New Roman" pitchFamily="18" charset="0"/>
            </a:endParaRPr>
          </a:p>
        </p:txBody>
      </p:sp>
      <p:sp>
        <p:nvSpPr>
          <p:cNvPr id="35" name="TextBox 34"/>
          <p:cNvSpPr txBox="1"/>
          <p:nvPr/>
        </p:nvSpPr>
        <p:spPr>
          <a:xfrm>
            <a:off x="3332480" y="4381168"/>
            <a:ext cx="2841451" cy="1384995"/>
          </a:xfrm>
          <a:prstGeom prst="rect">
            <a:avLst/>
          </a:prstGeom>
          <a:noFill/>
        </p:spPr>
        <p:txBody>
          <a:bodyPr wrap="square" rtlCol="0">
            <a:spAutoFit/>
          </a:bodyPr>
          <a:lstStyle/>
          <a:p>
            <a:pPr marL="171450" indent="-171450">
              <a:buFont typeface="Arial" pitchFamily="34" charset="0"/>
              <a:buChar char="•"/>
            </a:pPr>
            <a:r>
              <a:rPr lang="en-US" sz="1100" dirty="0">
                <a:solidFill>
                  <a:srgbClr val="663300"/>
                </a:solidFill>
                <a:cs typeface="Times New Roman" pitchFamily="18" charset="0"/>
              </a:rPr>
              <a:t>Nursing Model </a:t>
            </a:r>
            <a:r>
              <a:rPr lang="en-US" sz="1100" dirty="0" smtClean="0">
                <a:solidFill>
                  <a:srgbClr val="663300"/>
                </a:solidFill>
                <a:cs typeface="Times New Roman" pitchFamily="18" charset="0"/>
              </a:rPr>
              <a:t>Tactics</a:t>
            </a:r>
          </a:p>
          <a:p>
            <a:pPr marL="171450" indent="-171450">
              <a:buFont typeface="Arial" pitchFamily="34" charset="0"/>
              <a:buChar char="•"/>
            </a:pPr>
            <a:r>
              <a:rPr lang="en-US" sz="1100" dirty="0" smtClean="0">
                <a:solidFill>
                  <a:srgbClr val="663300"/>
                </a:solidFill>
                <a:cs typeface="Times New Roman" pitchFamily="18" charset="0"/>
              </a:rPr>
              <a:t>Nursing </a:t>
            </a:r>
            <a:r>
              <a:rPr lang="en-US" sz="1100" dirty="0">
                <a:solidFill>
                  <a:srgbClr val="663300"/>
                </a:solidFill>
                <a:cs typeface="Times New Roman" pitchFamily="18" charset="0"/>
              </a:rPr>
              <a:t>Quality Plan and Council</a:t>
            </a:r>
          </a:p>
          <a:p>
            <a:pPr marL="171450" indent="-171450">
              <a:buFont typeface="Arial" pitchFamily="34" charset="0"/>
              <a:buChar char="•"/>
            </a:pPr>
            <a:r>
              <a:rPr lang="en-US" sz="1100" dirty="0" smtClean="0">
                <a:solidFill>
                  <a:srgbClr val="663300"/>
                </a:solidFill>
                <a:cs typeface="Times New Roman" pitchFamily="18" charset="0"/>
              </a:rPr>
              <a:t>Prevention </a:t>
            </a:r>
            <a:r>
              <a:rPr lang="en-US" sz="1100" dirty="0">
                <a:solidFill>
                  <a:srgbClr val="663300"/>
                </a:solidFill>
                <a:cs typeface="Times New Roman" pitchFamily="18" charset="0"/>
              </a:rPr>
              <a:t>Program for Hospital </a:t>
            </a:r>
          </a:p>
          <a:p>
            <a:r>
              <a:rPr lang="en-US" sz="1100" dirty="0" smtClean="0">
                <a:solidFill>
                  <a:srgbClr val="663300"/>
                </a:solidFill>
                <a:cs typeface="Times New Roman" pitchFamily="18" charset="0"/>
              </a:rPr>
              <a:t>     </a:t>
            </a:r>
            <a:r>
              <a:rPr lang="en-US" sz="1100" dirty="0">
                <a:solidFill>
                  <a:srgbClr val="663300"/>
                </a:solidFill>
                <a:cs typeface="Times New Roman" pitchFamily="18" charset="0"/>
              </a:rPr>
              <a:t>Acquired Conditions</a:t>
            </a:r>
          </a:p>
          <a:p>
            <a:pPr marL="171450" indent="-171450">
              <a:buFont typeface="Arial" pitchFamily="34" charset="0"/>
              <a:buChar char="•"/>
            </a:pPr>
            <a:r>
              <a:rPr lang="en-US" sz="1100" dirty="0" smtClean="0">
                <a:solidFill>
                  <a:srgbClr val="663300"/>
                </a:solidFill>
                <a:cs typeface="Times New Roman" pitchFamily="18" charset="0"/>
              </a:rPr>
              <a:t>Quality Dashboards</a:t>
            </a:r>
          </a:p>
          <a:p>
            <a:pPr marL="171450" indent="-171450">
              <a:buFont typeface="Arial" pitchFamily="34" charset="0"/>
              <a:buChar char="•"/>
            </a:pPr>
            <a:r>
              <a:rPr lang="en-US" sz="1100" dirty="0" err="1" smtClean="0">
                <a:solidFill>
                  <a:srgbClr val="663300"/>
                </a:solidFill>
                <a:cs typeface="Times New Roman" pitchFamily="18" charset="0"/>
              </a:rPr>
              <a:t>AdminRx</a:t>
            </a:r>
            <a:endParaRPr lang="en-US" sz="1100" dirty="0">
              <a:solidFill>
                <a:srgbClr val="663300"/>
              </a:solidFill>
              <a:cs typeface="Times New Roman" pitchFamily="18" charset="0"/>
            </a:endParaRPr>
          </a:p>
          <a:p>
            <a:endParaRPr lang="en-US" dirty="0"/>
          </a:p>
        </p:txBody>
      </p:sp>
      <p:sp>
        <p:nvSpPr>
          <p:cNvPr id="36" name="TextBox 35"/>
          <p:cNvSpPr txBox="1"/>
          <p:nvPr/>
        </p:nvSpPr>
        <p:spPr>
          <a:xfrm>
            <a:off x="3228678" y="759023"/>
            <a:ext cx="2841451" cy="307777"/>
          </a:xfrm>
          <a:prstGeom prst="rect">
            <a:avLst/>
          </a:prstGeom>
          <a:noFill/>
        </p:spPr>
        <p:txBody>
          <a:bodyPr wrap="square" rtlCol="0">
            <a:spAutoFit/>
          </a:bodyPr>
          <a:lstStyle/>
          <a:p>
            <a:pPr algn="ctr"/>
            <a:r>
              <a:rPr lang="en-US" sz="1400" dirty="0" smtClean="0">
                <a:solidFill>
                  <a:srgbClr val="663300"/>
                </a:solidFill>
              </a:rPr>
              <a:t>Organizational Examples</a:t>
            </a:r>
            <a:endParaRPr lang="en-US" sz="1400" dirty="0">
              <a:solidFill>
                <a:srgbClr val="663300"/>
              </a:solidFill>
            </a:endParaRPr>
          </a:p>
        </p:txBody>
      </p:sp>
      <p:sp>
        <p:nvSpPr>
          <p:cNvPr id="37" name="TextBox 36"/>
          <p:cNvSpPr txBox="1"/>
          <p:nvPr/>
        </p:nvSpPr>
        <p:spPr>
          <a:xfrm>
            <a:off x="6070130" y="762000"/>
            <a:ext cx="2921469" cy="307777"/>
          </a:xfrm>
          <a:prstGeom prst="rect">
            <a:avLst/>
          </a:prstGeom>
          <a:noFill/>
        </p:spPr>
        <p:txBody>
          <a:bodyPr wrap="square" rtlCol="0">
            <a:spAutoFit/>
          </a:bodyPr>
          <a:lstStyle/>
          <a:p>
            <a:pPr algn="ctr"/>
            <a:r>
              <a:rPr lang="en-US" sz="1400" dirty="0" smtClean="0">
                <a:solidFill>
                  <a:srgbClr val="663300"/>
                </a:solidFill>
              </a:rPr>
              <a:t>Unit/Clinic Examples</a:t>
            </a:r>
            <a:endParaRPr lang="en-US" sz="1400" dirty="0">
              <a:solidFill>
                <a:srgbClr val="663300"/>
              </a:solidFill>
            </a:endParaRPr>
          </a:p>
        </p:txBody>
      </p:sp>
      <p:sp>
        <p:nvSpPr>
          <p:cNvPr id="2" name="Rectangle 1"/>
          <p:cNvSpPr/>
          <p:nvPr/>
        </p:nvSpPr>
        <p:spPr>
          <a:xfrm>
            <a:off x="469599" y="685800"/>
            <a:ext cx="8522000" cy="457200"/>
          </a:xfrm>
          <a:prstGeom prst="rect">
            <a:avLst/>
          </a:prstGeom>
          <a:noFill/>
          <a:ln w="12700">
            <a:solidFill>
              <a:srgbClr val="603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4798" y="6298287"/>
            <a:ext cx="2429212" cy="500132"/>
          </a:xfrm>
          <a:prstGeom prst="rect">
            <a:avLst/>
          </a:prstGeom>
        </p:spPr>
      </p:pic>
      <p:sp>
        <p:nvSpPr>
          <p:cNvPr id="3" name="TextBox 2"/>
          <p:cNvSpPr txBox="1"/>
          <p:nvPr/>
        </p:nvSpPr>
        <p:spPr>
          <a:xfrm>
            <a:off x="3274399" y="2904856"/>
            <a:ext cx="2364401" cy="1600438"/>
          </a:xfrm>
          <a:prstGeom prst="rect">
            <a:avLst/>
          </a:prstGeom>
          <a:noFill/>
        </p:spPr>
        <p:txBody>
          <a:bodyPr wrap="square" rtlCol="0">
            <a:spAutoFit/>
          </a:bodyPr>
          <a:lstStyle/>
          <a:p>
            <a:pPr marL="171450" indent="-171450">
              <a:buFont typeface="Arial" pitchFamily="34" charset="0"/>
              <a:buChar char="•"/>
            </a:pPr>
            <a:r>
              <a:rPr lang="en-US" sz="1100" dirty="0">
                <a:solidFill>
                  <a:srgbClr val="603000"/>
                </a:solidFill>
              </a:rPr>
              <a:t>Interdisciplinary Quality Teams (Falls, HAPU, Hand Washing, etc.)</a:t>
            </a:r>
          </a:p>
          <a:p>
            <a:pPr marL="171450" indent="-171450">
              <a:buFont typeface="Arial" pitchFamily="34" charset="0"/>
              <a:buChar char="•"/>
            </a:pPr>
            <a:r>
              <a:rPr lang="en-US" sz="1100" dirty="0">
                <a:solidFill>
                  <a:srgbClr val="603000"/>
                </a:solidFill>
              </a:rPr>
              <a:t>Patient Cultural &amp; Linguistics Council</a:t>
            </a:r>
          </a:p>
          <a:p>
            <a:pPr marL="171450" indent="-171450">
              <a:buFont typeface="Arial" pitchFamily="34" charset="0"/>
              <a:buChar char="•"/>
            </a:pPr>
            <a:r>
              <a:rPr lang="en-US" sz="1100" dirty="0">
                <a:solidFill>
                  <a:srgbClr val="603000"/>
                </a:solidFill>
              </a:rPr>
              <a:t>Patient/Family Advisory Councils</a:t>
            </a:r>
          </a:p>
          <a:p>
            <a:pPr marL="171450" indent="-171450">
              <a:buFont typeface="Arial" pitchFamily="34" charset="0"/>
              <a:buChar char="•"/>
            </a:pPr>
            <a:r>
              <a:rPr lang="en-US" sz="1100" dirty="0">
                <a:solidFill>
                  <a:srgbClr val="603000"/>
                </a:solidFill>
              </a:rPr>
              <a:t>Patient &amp; Family Centered Care </a:t>
            </a:r>
          </a:p>
          <a:p>
            <a:pPr marL="171450" indent="-171450">
              <a:buFont typeface="Arial" pitchFamily="34" charset="0"/>
              <a:buChar char="•"/>
            </a:pPr>
            <a:r>
              <a:rPr lang="en-US" sz="1100" dirty="0">
                <a:solidFill>
                  <a:srgbClr val="603000"/>
                </a:solidFill>
              </a:rPr>
              <a:t>Interpreter Services</a:t>
            </a:r>
          </a:p>
          <a:p>
            <a:endParaRPr lang="en-US" sz="1050" dirty="0" smtClean="0">
              <a:solidFill>
                <a:srgbClr val="603000"/>
              </a:solidFill>
            </a:endParaRPr>
          </a:p>
          <a:p>
            <a:endParaRPr lang="en-US" sz="1050" dirty="0">
              <a:solidFill>
                <a:srgbClr val="603000"/>
              </a:solidFill>
            </a:endParaRPr>
          </a:p>
        </p:txBody>
      </p:sp>
      <p:sp>
        <p:nvSpPr>
          <p:cNvPr id="5" name="TextBox 4"/>
          <p:cNvSpPr txBox="1"/>
          <p:nvPr/>
        </p:nvSpPr>
        <p:spPr>
          <a:xfrm>
            <a:off x="3274399" y="1203573"/>
            <a:ext cx="2288201" cy="1438855"/>
          </a:xfrm>
          <a:prstGeom prst="rect">
            <a:avLst/>
          </a:prstGeom>
          <a:noFill/>
        </p:spPr>
        <p:txBody>
          <a:bodyPr wrap="square" rtlCol="0">
            <a:spAutoFit/>
          </a:bodyPr>
          <a:lstStyle/>
          <a:p>
            <a:pPr marL="285750" indent="-285750">
              <a:buFont typeface="Arial" pitchFamily="34" charset="0"/>
              <a:buChar char="•"/>
            </a:pPr>
            <a:r>
              <a:rPr lang="en-US" sz="1100" dirty="0" err="1" smtClean="0">
                <a:solidFill>
                  <a:srgbClr val="603000"/>
                </a:solidFill>
              </a:rPr>
              <a:t>MyHealth</a:t>
            </a:r>
            <a:r>
              <a:rPr lang="en-US" sz="1100" dirty="0" smtClean="0">
                <a:solidFill>
                  <a:srgbClr val="603000"/>
                </a:solidFill>
              </a:rPr>
              <a:t> </a:t>
            </a:r>
            <a:r>
              <a:rPr lang="en-US" sz="1100" dirty="0" smtClean="0">
                <a:solidFill>
                  <a:srgbClr val="603000"/>
                </a:solidFill>
              </a:rPr>
              <a:t>at Vanderbilt</a:t>
            </a:r>
          </a:p>
          <a:p>
            <a:pPr marL="285750" indent="-285750">
              <a:buFont typeface="Arial" pitchFamily="34" charset="0"/>
              <a:buChar char="•"/>
            </a:pPr>
            <a:r>
              <a:rPr lang="en-US" sz="1100" dirty="0" smtClean="0">
                <a:solidFill>
                  <a:srgbClr val="603000"/>
                </a:solidFill>
              </a:rPr>
              <a:t>Priority Problems/Plan of  </a:t>
            </a:r>
            <a:r>
              <a:rPr lang="en-US" sz="1100" dirty="0" smtClean="0">
                <a:solidFill>
                  <a:srgbClr val="603000"/>
                </a:solidFill>
              </a:rPr>
              <a:t>Care</a:t>
            </a:r>
          </a:p>
          <a:p>
            <a:pPr marL="285750" indent="-285750">
              <a:buFont typeface="Arial" pitchFamily="34" charset="0"/>
              <a:buChar char="•"/>
            </a:pPr>
            <a:r>
              <a:rPr lang="en-US" sz="1100" dirty="0" smtClean="0">
                <a:solidFill>
                  <a:srgbClr val="603000"/>
                </a:solidFill>
              </a:rPr>
              <a:t>Overview Patient Care (OPC)</a:t>
            </a:r>
          </a:p>
          <a:p>
            <a:pPr marL="285750" indent="-285750">
              <a:buFont typeface="Arial" pitchFamily="34" charset="0"/>
              <a:buChar char="•"/>
            </a:pPr>
            <a:r>
              <a:rPr lang="en-US" sz="1100" dirty="0" smtClean="0">
                <a:solidFill>
                  <a:srgbClr val="603000"/>
                </a:solidFill>
              </a:rPr>
              <a:t>STAR Panel</a:t>
            </a:r>
          </a:p>
          <a:p>
            <a:pPr marL="285750" indent="-285750">
              <a:buFont typeface="Arial" pitchFamily="34" charset="0"/>
              <a:buChar char="•"/>
            </a:pPr>
            <a:r>
              <a:rPr lang="en-US" sz="1100" dirty="0" smtClean="0">
                <a:solidFill>
                  <a:srgbClr val="603000"/>
                </a:solidFill>
              </a:rPr>
              <a:t>Patient Education &amp; Engagement Record</a:t>
            </a:r>
            <a:endParaRPr lang="en-US" sz="1100" dirty="0" smtClean="0">
              <a:solidFill>
                <a:srgbClr val="603000"/>
              </a:solidFill>
            </a:endParaRPr>
          </a:p>
          <a:p>
            <a:pPr marL="285750" indent="-285750">
              <a:buFont typeface="Arial" pitchFamily="34" charset="0"/>
              <a:buChar char="•"/>
            </a:pPr>
            <a:endParaRPr lang="en-US" sz="1100" dirty="0" smtClean="0">
              <a:solidFill>
                <a:srgbClr val="603000"/>
              </a:solidFill>
            </a:endParaRPr>
          </a:p>
          <a:p>
            <a:pPr marL="285750" indent="-285750">
              <a:buFont typeface="Arial" pitchFamily="34" charset="0"/>
              <a:buChar char="•"/>
            </a:pPr>
            <a:endParaRPr lang="en-US" sz="1050" dirty="0">
              <a:solidFill>
                <a:srgbClr val="603000"/>
              </a:solidFill>
            </a:endParaRPr>
          </a:p>
        </p:txBody>
      </p:sp>
    </p:spTree>
    <p:extLst>
      <p:ext uri="{BB962C8B-B14F-4D97-AF65-F5344CB8AC3E}">
        <p14:creationId xmlns:p14="http://schemas.microsoft.com/office/powerpoint/2010/main" val="3048371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480720" y="1143000"/>
            <a:ext cx="2747959" cy="4477673"/>
          </a:xfrm>
          <a:prstGeom prst="rect">
            <a:avLst/>
          </a:prstGeom>
          <a:solidFill>
            <a:schemeClr val="accent5">
              <a:lumMod val="40000"/>
              <a:lumOff val="60000"/>
            </a:schemeClr>
          </a:solid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j-lt"/>
            </a:endParaRPr>
          </a:p>
        </p:txBody>
      </p:sp>
      <p:sp>
        <p:nvSpPr>
          <p:cNvPr id="9" name="Rectangle 8"/>
          <p:cNvSpPr/>
          <p:nvPr/>
        </p:nvSpPr>
        <p:spPr>
          <a:xfrm>
            <a:off x="3228679" y="685800"/>
            <a:ext cx="2841451" cy="4934873"/>
          </a:xfrm>
          <a:prstGeom prst="rect">
            <a:avLst/>
          </a:prstGeom>
          <a:no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10" name="Rectangle 9"/>
          <p:cNvSpPr/>
          <p:nvPr/>
        </p:nvSpPr>
        <p:spPr>
          <a:xfrm>
            <a:off x="6070130" y="685801"/>
            <a:ext cx="2921469" cy="4934872"/>
          </a:xfrm>
          <a:prstGeom prst="rect">
            <a:avLst/>
          </a:prstGeom>
          <a:no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4" name="TextBox 3"/>
          <p:cNvSpPr txBox="1"/>
          <p:nvPr/>
        </p:nvSpPr>
        <p:spPr>
          <a:xfrm>
            <a:off x="123766" y="224135"/>
            <a:ext cx="8867833" cy="461665"/>
          </a:xfrm>
          <a:prstGeom prst="rect">
            <a:avLst/>
          </a:prstGeom>
          <a:solidFill>
            <a:srgbClr val="E6E3D2"/>
          </a:solidFill>
        </p:spPr>
        <p:txBody>
          <a:bodyPr wrap="square" rtlCol="0">
            <a:spAutoFit/>
          </a:bodyPr>
          <a:lstStyle/>
          <a:p>
            <a:pPr algn="ctr"/>
            <a:r>
              <a:rPr lang="en-US" sz="2400" b="1" dirty="0">
                <a:solidFill>
                  <a:srgbClr val="6C4800"/>
                </a:solidFill>
                <a:cs typeface="Times New Roman" pitchFamily="18" charset="0"/>
              </a:rPr>
              <a:t>Professional Nursing Practice at VUMC</a:t>
            </a:r>
          </a:p>
        </p:txBody>
      </p:sp>
      <p:sp>
        <p:nvSpPr>
          <p:cNvPr id="14" name="TextBox 13"/>
          <p:cNvSpPr txBox="1"/>
          <p:nvPr/>
        </p:nvSpPr>
        <p:spPr>
          <a:xfrm>
            <a:off x="111388" y="3255010"/>
            <a:ext cx="369332" cy="1219200"/>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Quality Goals</a:t>
            </a:r>
            <a:endParaRPr lang="en-US" sz="1200" b="1" dirty="0">
              <a:solidFill>
                <a:schemeClr val="bg1"/>
              </a:solidFill>
              <a:latin typeface="+mj-lt"/>
              <a:cs typeface="Times New Roman" pitchFamily="18" charset="0"/>
            </a:endParaRPr>
          </a:p>
        </p:txBody>
      </p:sp>
      <p:sp>
        <p:nvSpPr>
          <p:cNvPr id="15" name="TextBox 14"/>
          <p:cNvSpPr txBox="1"/>
          <p:nvPr/>
        </p:nvSpPr>
        <p:spPr>
          <a:xfrm>
            <a:off x="103257" y="4525010"/>
            <a:ext cx="361637" cy="1878688"/>
          </a:xfrm>
          <a:prstGeom prst="rect">
            <a:avLst/>
          </a:prstGeom>
          <a:solidFill>
            <a:srgbClr val="603000"/>
          </a:solidFill>
        </p:spPr>
        <p:txBody>
          <a:bodyPr vert="vert270" wrap="square" rtlCol="0">
            <a:spAutoFit/>
          </a:bodyPr>
          <a:lstStyle/>
          <a:p>
            <a:pPr algn="ctr"/>
            <a:r>
              <a:rPr lang="en-US" sz="1150" b="1" dirty="0" smtClean="0">
                <a:solidFill>
                  <a:schemeClr val="bg1"/>
                </a:solidFill>
                <a:latin typeface="+mj-lt"/>
                <a:cs typeface="Times New Roman" pitchFamily="18" charset="0"/>
              </a:rPr>
              <a:t>Professional  Practice Model</a:t>
            </a:r>
            <a:endParaRPr lang="en-US" sz="1150" b="1" dirty="0">
              <a:solidFill>
                <a:schemeClr val="bg1"/>
              </a:solidFill>
              <a:latin typeface="+mj-lt"/>
              <a:cs typeface="Times New Roman" pitchFamily="18" charset="0"/>
            </a:endParaRPr>
          </a:p>
        </p:txBody>
      </p:sp>
      <p:sp>
        <p:nvSpPr>
          <p:cNvPr id="20" name="Rectangle 19"/>
          <p:cNvSpPr/>
          <p:nvPr/>
        </p:nvSpPr>
        <p:spPr>
          <a:xfrm>
            <a:off x="123767" y="4530804"/>
            <a:ext cx="8867832" cy="1089869"/>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8" name="Rectangle 17"/>
          <p:cNvSpPr/>
          <p:nvPr/>
        </p:nvSpPr>
        <p:spPr>
          <a:xfrm>
            <a:off x="469599" y="1143000"/>
            <a:ext cx="8522000" cy="2087582"/>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9" name="Rectangle 18"/>
          <p:cNvSpPr/>
          <p:nvPr/>
        </p:nvSpPr>
        <p:spPr>
          <a:xfrm>
            <a:off x="486376" y="5620674"/>
            <a:ext cx="8505223" cy="677614"/>
          </a:xfrm>
          <a:prstGeom prst="rect">
            <a:avLst/>
          </a:prstGeom>
          <a:solidFill>
            <a:srgbClr val="E6E3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7" name="TextBox 16"/>
          <p:cNvSpPr txBox="1"/>
          <p:nvPr/>
        </p:nvSpPr>
        <p:spPr>
          <a:xfrm>
            <a:off x="1422669" y="5638800"/>
            <a:ext cx="6400800" cy="261610"/>
          </a:xfrm>
          <a:prstGeom prst="rect">
            <a:avLst/>
          </a:prstGeom>
          <a:noFill/>
        </p:spPr>
        <p:txBody>
          <a:bodyPr wrap="square" rtlCol="0">
            <a:spAutoFit/>
          </a:bodyPr>
          <a:lstStyle/>
          <a:p>
            <a:pPr algn="ctr"/>
            <a:r>
              <a:rPr lang="en-US" sz="1100" b="1" dirty="0" smtClean="0">
                <a:solidFill>
                  <a:srgbClr val="603000"/>
                </a:solidFill>
                <a:cs typeface="Times New Roman" pitchFamily="18" charset="0"/>
              </a:rPr>
              <a:t>Integrated Technology</a:t>
            </a:r>
          </a:p>
        </p:txBody>
      </p:sp>
      <p:sp>
        <p:nvSpPr>
          <p:cNvPr id="29" name="TextBox 28"/>
          <p:cNvSpPr txBox="1"/>
          <p:nvPr/>
        </p:nvSpPr>
        <p:spPr>
          <a:xfrm>
            <a:off x="113606" y="727712"/>
            <a:ext cx="369332" cy="2475532"/>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Nursing Strategic  Plan</a:t>
            </a:r>
            <a:endParaRPr lang="en-US" sz="1200" b="1" dirty="0">
              <a:solidFill>
                <a:schemeClr val="bg1"/>
              </a:solidFill>
              <a:latin typeface="+mj-lt"/>
              <a:cs typeface="Times New Roman" pitchFamily="18" charset="0"/>
            </a:endParaRPr>
          </a:p>
        </p:txBody>
      </p:sp>
      <p:sp>
        <p:nvSpPr>
          <p:cNvPr id="36" name="TextBox 35"/>
          <p:cNvSpPr txBox="1"/>
          <p:nvPr/>
        </p:nvSpPr>
        <p:spPr>
          <a:xfrm>
            <a:off x="3228678" y="762000"/>
            <a:ext cx="2841451" cy="307777"/>
          </a:xfrm>
          <a:prstGeom prst="rect">
            <a:avLst/>
          </a:prstGeom>
          <a:noFill/>
        </p:spPr>
        <p:txBody>
          <a:bodyPr wrap="square" rtlCol="0">
            <a:spAutoFit/>
          </a:bodyPr>
          <a:lstStyle/>
          <a:p>
            <a:pPr algn="ctr"/>
            <a:r>
              <a:rPr lang="en-US" sz="1400" dirty="0" smtClean="0">
                <a:solidFill>
                  <a:srgbClr val="663300"/>
                </a:solidFill>
              </a:rPr>
              <a:t>Organizational Examples</a:t>
            </a:r>
            <a:endParaRPr lang="en-US" sz="1400" dirty="0">
              <a:solidFill>
                <a:srgbClr val="663300"/>
              </a:solidFill>
            </a:endParaRPr>
          </a:p>
        </p:txBody>
      </p:sp>
      <p:sp>
        <p:nvSpPr>
          <p:cNvPr id="37" name="TextBox 36"/>
          <p:cNvSpPr txBox="1"/>
          <p:nvPr/>
        </p:nvSpPr>
        <p:spPr>
          <a:xfrm>
            <a:off x="6070130" y="762000"/>
            <a:ext cx="2921469" cy="307777"/>
          </a:xfrm>
          <a:prstGeom prst="rect">
            <a:avLst/>
          </a:prstGeom>
          <a:noFill/>
        </p:spPr>
        <p:txBody>
          <a:bodyPr wrap="square" rtlCol="0">
            <a:spAutoFit/>
          </a:bodyPr>
          <a:lstStyle/>
          <a:p>
            <a:pPr algn="ctr"/>
            <a:r>
              <a:rPr lang="en-US" sz="1400" dirty="0" smtClean="0">
                <a:solidFill>
                  <a:srgbClr val="663300"/>
                </a:solidFill>
              </a:rPr>
              <a:t>Unit/Clinic Examples</a:t>
            </a:r>
            <a:endParaRPr lang="en-US" sz="1400" dirty="0">
              <a:solidFill>
                <a:srgbClr val="663300"/>
              </a:solidFill>
            </a:endParaRPr>
          </a:p>
        </p:txBody>
      </p:sp>
      <p:sp>
        <p:nvSpPr>
          <p:cNvPr id="25" name="TextBox 24"/>
          <p:cNvSpPr txBox="1"/>
          <p:nvPr/>
        </p:nvSpPr>
        <p:spPr>
          <a:xfrm>
            <a:off x="476577" y="3313430"/>
            <a:ext cx="2737132" cy="1061829"/>
          </a:xfrm>
          <a:prstGeom prst="rect">
            <a:avLst/>
          </a:prstGeom>
          <a:noFill/>
        </p:spPr>
        <p:txBody>
          <a:bodyPr wrap="square" rtlCol="0">
            <a:spAutoFit/>
          </a:bodyPr>
          <a:lstStyle/>
          <a:p>
            <a:pPr algn="ctr"/>
            <a:r>
              <a:rPr lang="en-US" sz="1100" dirty="0" smtClean="0">
                <a:solidFill>
                  <a:srgbClr val="603000"/>
                </a:solidFill>
                <a:cs typeface="Calibri"/>
              </a:rPr>
              <a:t>Redesign care to optimize nurses’ professional expertise and knowledge</a:t>
            </a:r>
          </a:p>
          <a:p>
            <a:pPr marL="171450" indent="-171450" algn="ctr">
              <a:buFont typeface="Arial" pitchFamily="34" charset="0"/>
              <a:buChar char="•"/>
            </a:pPr>
            <a:endParaRPr lang="en-US" sz="800" dirty="0">
              <a:solidFill>
                <a:srgbClr val="603000"/>
              </a:solidFill>
              <a:cs typeface="Calibri"/>
            </a:endParaRPr>
          </a:p>
          <a:p>
            <a:pPr algn="ctr"/>
            <a:r>
              <a:rPr lang="en-US" sz="1100" dirty="0" smtClean="0">
                <a:solidFill>
                  <a:srgbClr val="603000"/>
                </a:solidFill>
                <a:cs typeface="Calibri"/>
              </a:rPr>
              <a:t>Build systems and a culture of safety that encourage, support and spread vitality and teamwork in all areas of nursing</a:t>
            </a:r>
            <a:r>
              <a:rPr lang="en-US" sz="1100" dirty="0" smtClean="0">
                <a:solidFill>
                  <a:srgbClr val="603000"/>
                </a:solidFill>
              </a:rPr>
              <a:t> </a:t>
            </a:r>
            <a:endParaRPr lang="en-US" sz="1100" dirty="0">
              <a:solidFill>
                <a:srgbClr val="603000"/>
              </a:solidFill>
            </a:endParaRPr>
          </a:p>
        </p:txBody>
      </p:sp>
      <p:sp>
        <p:nvSpPr>
          <p:cNvPr id="26" name="TextBox 25"/>
          <p:cNvSpPr txBox="1"/>
          <p:nvPr/>
        </p:nvSpPr>
        <p:spPr>
          <a:xfrm>
            <a:off x="476577" y="4607004"/>
            <a:ext cx="2737132" cy="1061829"/>
          </a:xfrm>
          <a:prstGeom prst="rect">
            <a:avLst/>
          </a:prstGeom>
          <a:noFill/>
        </p:spPr>
        <p:txBody>
          <a:bodyPr wrap="square" rtlCol="0">
            <a:spAutoFit/>
          </a:bodyPr>
          <a:lstStyle/>
          <a:p>
            <a:pPr algn="ctr"/>
            <a:r>
              <a:rPr lang="en-US" sz="1100" b="1" dirty="0">
                <a:solidFill>
                  <a:srgbClr val="663300"/>
                </a:solidFill>
                <a:cs typeface="Times New Roman" pitchFamily="18" charset="0"/>
              </a:rPr>
              <a:t>Evidence Based Practice</a:t>
            </a:r>
          </a:p>
          <a:p>
            <a:pPr algn="ctr"/>
            <a:endParaRPr lang="en-US" sz="800" b="1" u="sng" dirty="0">
              <a:solidFill>
                <a:srgbClr val="6C4800"/>
              </a:solidFill>
              <a:cs typeface="Times New Roman" pitchFamily="18" charset="0"/>
            </a:endParaRPr>
          </a:p>
          <a:p>
            <a:pPr algn="ctr"/>
            <a:r>
              <a:rPr lang="en-US" sz="1100" dirty="0">
                <a:solidFill>
                  <a:srgbClr val="603000"/>
                </a:solidFill>
              </a:rPr>
              <a:t>Our interdisciplinary team </a:t>
            </a:r>
          </a:p>
          <a:p>
            <a:pPr algn="ctr"/>
            <a:r>
              <a:rPr lang="en-US" sz="1100" dirty="0">
                <a:solidFill>
                  <a:srgbClr val="603000"/>
                </a:solidFill>
              </a:rPr>
              <a:t>surrounds the patient and family </a:t>
            </a:r>
          </a:p>
          <a:p>
            <a:pPr algn="ctr"/>
            <a:r>
              <a:rPr lang="en-US" sz="1100" dirty="0">
                <a:solidFill>
                  <a:srgbClr val="603000"/>
                </a:solidFill>
              </a:rPr>
              <a:t>to provide </a:t>
            </a:r>
            <a:r>
              <a:rPr lang="en-US" sz="1100" b="1" dirty="0">
                <a:solidFill>
                  <a:srgbClr val="603000"/>
                </a:solidFill>
              </a:rPr>
              <a:t>evidence-based care</a:t>
            </a:r>
            <a:r>
              <a:rPr lang="en-US" sz="1100" dirty="0">
                <a:solidFill>
                  <a:srgbClr val="603000"/>
                </a:solidFill>
              </a:rPr>
              <a:t>.  </a:t>
            </a:r>
          </a:p>
          <a:p>
            <a:endParaRPr lang="en-US" sz="1100" b="1" u="sng" dirty="0" smtClean="0">
              <a:solidFill>
                <a:srgbClr val="663300"/>
              </a:solidFill>
              <a:latin typeface="+mj-lt"/>
              <a:cs typeface="Times New Roman" pitchFamily="18" charset="0"/>
            </a:endParaRPr>
          </a:p>
        </p:txBody>
      </p:sp>
      <p:sp>
        <p:nvSpPr>
          <p:cNvPr id="27" name="TextBox 26"/>
          <p:cNvSpPr txBox="1"/>
          <p:nvPr/>
        </p:nvSpPr>
        <p:spPr>
          <a:xfrm>
            <a:off x="3228679" y="4530804"/>
            <a:ext cx="2841451" cy="1107996"/>
          </a:xfrm>
          <a:prstGeom prst="rect">
            <a:avLst/>
          </a:prstGeom>
          <a:noFill/>
        </p:spPr>
        <p:txBody>
          <a:bodyPr wrap="square" rtlCol="0">
            <a:spAutoFit/>
          </a:bodyPr>
          <a:lstStyle/>
          <a:p>
            <a:pPr marL="171450" indent="-171450">
              <a:buFont typeface="Arial" pitchFamily="34" charset="0"/>
              <a:buChar char="•"/>
            </a:pPr>
            <a:r>
              <a:rPr lang="en-US" sz="1100" dirty="0" smtClean="0">
                <a:solidFill>
                  <a:srgbClr val="603000"/>
                </a:solidFill>
                <a:cs typeface="Times New Roman" pitchFamily="18" charset="0"/>
              </a:rPr>
              <a:t>Interdisciplinary </a:t>
            </a:r>
            <a:r>
              <a:rPr lang="en-US" sz="1100" dirty="0">
                <a:solidFill>
                  <a:srgbClr val="603000"/>
                </a:solidFill>
                <a:cs typeface="Times New Roman" pitchFamily="18" charset="0"/>
              </a:rPr>
              <a:t>Collaborative </a:t>
            </a:r>
            <a:r>
              <a:rPr lang="en-US" sz="1100" dirty="0" smtClean="0">
                <a:solidFill>
                  <a:srgbClr val="603000"/>
                </a:solidFill>
                <a:cs typeface="Times New Roman" pitchFamily="18" charset="0"/>
              </a:rPr>
              <a:t>Approach </a:t>
            </a:r>
            <a:r>
              <a:rPr lang="en-US" sz="1100" dirty="0">
                <a:solidFill>
                  <a:srgbClr val="603000"/>
                </a:solidFill>
                <a:cs typeface="Times New Roman" pitchFamily="18" charset="0"/>
              </a:rPr>
              <a:t>to Patient Care</a:t>
            </a:r>
          </a:p>
          <a:p>
            <a:pPr marL="171450" indent="-171450">
              <a:buFont typeface="Arial" pitchFamily="34" charset="0"/>
              <a:buChar char="•"/>
            </a:pPr>
            <a:r>
              <a:rPr lang="en-US" sz="1100" dirty="0" smtClean="0">
                <a:solidFill>
                  <a:srgbClr val="603000"/>
                </a:solidFill>
                <a:cs typeface="Times New Roman" pitchFamily="18" charset="0"/>
              </a:rPr>
              <a:t>Clinical </a:t>
            </a:r>
            <a:r>
              <a:rPr lang="en-US" sz="1100" dirty="0">
                <a:solidFill>
                  <a:srgbClr val="603000"/>
                </a:solidFill>
                <a:cs typeface="Times New Roman" pitchFamily="18" charset="0"/>
              </a:rPr>
              <a:t>Practice Committee (P&amp;P)</a:t>
            </a:r>
          </a:p>
          <a:p>
            <a:pPr marL="171450" indent="-171450">
              <a:buFont typeface="Arial" pitchFamily="34" charset="0"/>
              <a:buChar char="•"/>
            </a:pPr>
            <a:r>
              <a:rPr lang="en-US" sz="1100" dirty="0" smtClean="0">
                <a:solidFill>
                  <a:srgbClr val="603000"/>
                </a:solidFill>
                <a:cs typeface="Times New Roman" pitchFamily="18" charset="0"/>
              </a:rPr>
              <a:t>Nursing </a:t>
            </a:r>
            <a:r>
              <a:rPr lang="en-US" sz="1100" dirty="0">
                <a:solidFill>
                  <a:srgbClr val="603000"/>
                </a:solidFill>
                <a:cs typeface="Times New Roman" pitchFamily="18" charset="0"/>
              </a:rPr>
              <a:t>Research Website</a:t>
            </a:r>
          </a:p>
          <a:p>
            <a:pPr marL="171450" indent="-171450">
              <a:buFont typeface="Arial" pitchFamily="34" charset="0"/>
              <a:buChar char="•"/>
            </a:pPr>
            <a:r>
              <a:rPr lang="en-US" sz="1100" dirty="0" err="1" smtClean="0">
                <a:solidFill>
                  <a:srgbClr val="603000"/>
                </a:solidFill>
                <a:cs typeface="Times New Roman" pitchFamily="18" charset="0"/>
              </a:rPr>
              <a:t>Eskind</a:t>
            </a:r>
            <a:r>
              <a:rPr lang="en-US" sz="1100" dirty="0" smtClean="0">
                <a:solidFill>
                  <a:srgbClr val="603000"/>
                </a:solidFill>
                <a:cs typeface="Times New Roman" pitchFamily="18" charset="0"/>
              </a:rPr>
              <a:t> </a:t>
            </a:r>
            <a:r>
              <a:rPr lang="en-US" sz="1100" dirty="0">
                <a:solidFill>
                  <a:srgbClr val="603000"/>
                </a:solidFill>
                <a:cs typeface="Times New Roman" pitchFamily="18" charset="0"/>
              </a:rPr>
              <a:t>Digital Biomedical Library</a:t>
            </a:r>
          </a:p>
          <a:p>
            <a:pPr marL="171450" indent="-171450">
              <a:buFont typeface="Arial" pitchFamily="34" charset="0"/>
              <a:buChar char="•"/>
            </a:pPr>
            <a:r>
              <a:rPr lang="en-US" sz="1100" dirty="0" smtClean="0">
                <a:solidFill>
                  <a:srgbClr val="603000"/>
                </a:solidFill>
                <a:cs typeface="Times New Roman" pitchFamily="18" charset="0"/>
              </a:rPr>
              <a:t>Nurse </a:t>
            </a:r>
            <a:r>
              <a:rPr lang="en-US" sz="1100" dirty="0">
                <a:solidFill>
                  <a:srgbClr val="603000"/>
                </a:solidFill>
                <a:cs typeface="Times New Roman" pitchFamily="18" charset="0"/>
              </a:rPr>
              <a:t>Residency </a:t>
            </a:r>
            <a:r>
              <a:rPr lang="en-US" sz="1100" dirty="0" smtClean="0">
                <a:solidFill>
                  <a:srgbClr val="603000"/>
                </a:solidFill>
                <a:cs typeface="Times New Roman" pitchFamily="18" charset="0"/>
              </a:rPr>
              <a:t>Program</a:t>
            </a:r>
            <a:endParaRPr lang="en-US" sz="1100" dirty="0">
              <a:solidFill>
                <a:srgbClr val="603000"/>
              </a:solidFill>
              <a:cs typeface="Times New Roman" pitchFamily="18" charset="0"/>
            </a:endParaRPr>
          </a:p>
        </p:txBody>
      </p:sp>
      <p:sp>
        <p:nvSpPr>
          <p:cNvPr id="21" name="Rectangle 20"/>
          <p:cNvSpPr/>
          <p:nvPr/>
        </p:nvSpPr>
        <p:spPr>
          <a:xfrm>
            <a:off x="469599" y="685800"/>
            <a:ext cx="8522000" cy="457200"/>
          </a:xfrm>
          <a:prstGeom prst="rect">
            <a:avLst/>
          </a:prstGeom>
          <a:noFill/>
          <a:ln w="12700">
            <a:solidFill>
              <a:srgbClr val="603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4798" y="6298287"/>
            <a:ext cx="2429212" cy="500132"/>
          </a:xfrm>
          <a:prstGeom prst="rect">
            <a:avLst/>
          </a:prstGeom>
        </p:spPr>
      </p:pic>
      <p:sp>
        <p:nvSpPr>
          <p:cNvPr id="2" name="TextBox 1"/>
          <p:cNvSpPr txBox="1"/>
          <p:nvPr/>
        </p:nvSpPr>
        <p:spPr>
          <a:xfrm>
            <a:off x="538818" y="1291590"/>
            <a:ext cx="2631102" cy="1938992"/>
          </a:xfrm>
          <a:prstGeom prst="rect">
            <a:avLst/>
          </a:prstGeom>
          <a:noFill/>
        </p:spPr>
        <p:txBody>
          <a:bodyPr wrap="square" rtlCol="0">
            <a:spAutoFit/>
          </a:bodyPr>
          <a:lstStyle/>
          <a:p>
            <a:pPr algn="ctr"/>
            <a:r>
              <a:rPr lang="en-US" sz="1100" b="1" dirty="0">
                <a:solidFill>
                  <a:srgbClr val="603000"/>
                </a:solidFill>
              </a:rPr>
              <a:t>Evidence Based Practice &amp; Effective Processes</a:t>
            </a:r>
          </a:p>
          <a:p>
            <a:pPr algn="ctr"/>
            <a:endParaRPr lang="en-US" sz="800" dirty="0">
              <a:solidFill>
                <a:srgbClr val="603000"/>
              </a:solidFill>
            </a:endParaRPr>
          </a:p>
          <a:p>
            <a:pPr algn="ctr"/>
            <a:r>
              <a:rPr lang="en-US" sz="1100" dirty="0">
                <a:solidFill>
                  <a:srgbClr val="603000"/>
                </a:solidFill>
              </a:rPr>
              <a:t>Lead the nation in producing evidence that will drive nursing practice, recognizing and legitimizing the evolution of knowledge, in a rapidly changing environment.  </a:t>
            </a:r>
          </a:p>
          <a:p>
            <a:pPr algn="ctr"/>
            <a:r>
              <a:rPr lang="en-US" sz="1100" dirty="0">
                <a:solidFill>
                  <a:srgbClr val="603000"/>
                </a:solidFill>
              </a:rPr>
              <a:t>Create passion and discipline for the translation of evidence into practice that will optimize patient outcomes.</a:t>
            </a:r>
          </a:p>
          <a:p>
            <a:endParaRPr lang="en-US" sz="1050" dirty="0"/>
          </a:p>
        </p:txBody>
      </p:sp>
      <p:sp>
        <p:nvSpPr>
          <p:cNvPr id="3" name="TextBox 2"/>
          <p:cNvSpPr txBox="1"/>
          <p:nvPr/>
        </p:nvSpPr>
        <p:spPr>
          <a:xfrm>
            <a:off x="3228679" y="1203960"/>
            <a:ext cx="2635331" cy="2031325"/>
          </a:xfrm>
          <a:prstGeom prst="rect">
            <a:avLst/>
          </a:prstGeom>
          <a:noFill/>
        </p:spPr>
        <p:txBody>
          <a:bodyPr wrap="square" rtlCol="0">
            <a:spAutoFit/>
          </a:bodyPr>
          <a:lstStyle/>
          <a:p>
            <a:pPr marL="171450" indent="-171450">
              <a:buFont typeface="Arial" pitchFamily="34" charset="0"/>
              <a:buChar char="•"/>
            </a:pPr>
            <a:r>
              <a:rPr lang="en-US" sz="1050" dirty="0">
                <a:solidFill>
                  <a:srgbClr val="603000"/>
                </a:solidFill>
              </a:rPr>
              <a:t>Nursing Research Evidence-Based Fellowship Program</a:t>
            </a:r>
          </a:p>
          <a:p>
            <a:pPr marL="171450" indent="-171450">
              <a:buFont typeface="Arial" pitchFamily="34" charset="0"/>
              <a:buChar char="•"/>
            </a:pPr>
            <a:r>
              <a:rPr lang="en-US" sz="1050" dirty="0">
                <a:solidFill>
                  <a:srgbClr val="603000"/>
                </a:solidFill>
              </a:rPr>
              <a:t>Nursing Research Website</a:t>
            </a:r>
          </a:p>
          <a:p>
            <a:pPr marL="171450" indent="-171450">
              <a:buFont typeface="Arial" pitchFamily="34" charset="0"/>
              <a:buChar char="•"/>
            </a:pPr>
            <a:r>
              <a:rPr lang="en-US" sz="1050" dirty="0" err="1">
                <a:solidFill>
                  <a:srgbClr val="603000"/>
                </a:solidFill>
              </a:rPr>
              <a:t>Eskind</a:t>
            </a:r>
            <a:r>
              <a:rPr lang="en-US" sz="1050" dirty="0">
                <a:solidFill>
                  <a:srgbClr val="603000"/>
                </a:solidFill>
              </a:rPr>
              <a:t> Biomedical Library</a:t>
            </a:r>
          </a:p>
          <a:p>
            <a:pPr marL="171450" indent="-171450">
              <a:buFont typeface="Arial" pitchFamily="34" charset="0"/>
              <a:buChar char="•"/>
            </a:pPr>
            <a:r>
              <a:rPr lang="en-US" sz="1050" dirty="0">
                <a:solidFill>
                  <a:srgbClr val="603000"/>
                </a:solidFill>
              </a:rPr>
              <a:t>Mosby’s Online</a:t>
            </a:r>
          </a:p>
          <a:p>
            <a:pPr marL="171450" indent="-171450">
              <a:buFont typeface="Arial" pitchFamily="34" charset="0"/>
              <a:buChar char="•"/>
            </a:pPr>
            <a:r>
              <a:rPr lang="en-US" sz="1050" dirty="0" err="1">
                <a:solidFill>
                  <a:srgbClr val="603000"/>
                </a:solidFill>
              </a:rPr>
              <a:t>Octoberfest</a:t>
            </a:r>
            <a:r>
              <a:rPr lang="en-US" sz="1050" dirty="0">
                <a:solidFill>
                  <a:srgbClr val="603000"/>
                </a:solidFill>
              </a:rPr>
              <a:t> Research </a:t>
            </a:r>
            <a:r>
              <a:rPr lang="en-US" sz="1050" dirty="0" smtClean="0">
                <a:solidFill>
                  <a:srgbClr val="603000"/>
                </a:solidFill>
              </a:rPr>
              <a:t>&amp; Poster Day</a:t>
            </a:r>
            <a:endParaRPr lang="en-US" sz="1050" dirty="0">
              <a:solidFill>
                <a:srgbClr val="603000"/>
              </a:solidFill>
            </a:endParaRPr>
          </a:p>
          <a:p>
            <a:pPr marL="171450" indent="-171450">
              <a:buFont typeface="Arial" pitchFamily="34" charset="0"/>
              <a:buChar char="•"/>
            </a:pPr>
            <a:r>
              <a:rPr lang="en-US" sz="1050" dirty="0">
                <a:solidFill>
                  <a:srgbClr val="603000"/>
                </a:solidFill>
              </a:rPr>
              <a:t>Tuition Benefit</a:t>
            </a:r>
          </a:p>
          <a:p>
            <a:pPr marL="171450" indent="-171450">
              <a:buFont typeface="Arial" pitchFamily="34" charset="0"/>
              <a:buChar char="•"/>
            </a:pPr>
            <a:r>
              <a:rPr lang="en-US" sz="1050" dirty="0">
                <a:solidFill>
                  <a:srgbClr val="603000"/>
                </a:solidFill>
              </a:rPr>
              <a:t>Interdisciplinary Quality Teams</a:t>
            </a:r>
          </a:p>
          <a:p>
            <a:pPr marL="171450" indent="-171450">
              <a:buFont typeface="Arial" pitchFamily="34" charset="0"/>
              <a:buChar char="•"/>
            </a:pPr>
            <a:r>
              <a:rPr lang="en-US" sz="1050" dirty="0">
                <a:solidFill>
                  <a:srgbClr val="603000"/>
                </a:solidFill>
              </a:rPr>
              <a:t>Handover Protocols</a:t>
            </a:r>
          </a:p>
          <a:p>
            <a:pPr marL="171450" indent="-171450">
              <a:buFont typeface="Arial" pitchFamily="34" charset="0"/>
              <a:buChar char="•"/>
            </a:pPr>
            <a:r>
              <a:rPr lang="en-US" sz="1050" dirty="0">
                <a:solidFill>
                  <a:srgbClr val="603000"/>
                </a:solidFill>
              </a:rPr>
              <a:t>Universal Protocol Processes</a:t>
            </a:r>
          </a:p>
          <a:p>
            <a:pPr marL="171450" indent="-171450">
              <a:buFont typeface="Arial" pitchFamily="34" charset="0"/>
              <a:buChar char="•"/>
            </a:pPr>
            <a:r>
              <a:rPr lang="en-US" sz="1050" dirty="0">
                <a:solidFill>
                  <a:srgbClr val="603000"/>
                </a:solidFill>
              </a:rPr>
              <a:t>Quality Bundles</a:t>
            </a:r>
          </a:p>
          <a:p>
            <a:endParaRPr lang="en-US" sz="1050" dirty="0">
              <a:solidFill>
                <a:srgbClr val="603000"/>
              </a:solidFill>
            </a:endParaRPr>
          </a:p>
        </p:txBody>
      </p:sp>
      <p:sp>
        <p:nvSpPr>
          <p:cNvPr id="5" name="TextBox 4"/>
          <p:cNvSpPr txBox="1"/>
          <p:nvPr/>
        </p:nvSpPr>
        <p:spPr>
          <a:xfrm>
            <a:off x="3228679" y="3314002"/>
            <a:ext cx="2562521" cy="769441"/>
          </a:xfrm>
          <a:prstGeom prst="rect">
            <a:avLst/>
          </a:prstGeom>
          <a:noFill/>
        </p:spPr>
        <p:txBody>
          <a:bodyPr wrap="square" rtlCol="0">
            <a:spAutoFit/>
          </a:bodyPr>
          <a:lstStyle/>
          <a:p>
            <a:pPr marL="171450" indent="-171450">
              <a:buFont typeface="Arial" pitchFamily="34" charset="0"/>
              <a:buChar char="•"/>
            </a:pPr>
            <a:r>
              <a:rPr lang="en-US" sz="1100" dirty="0">
                <a:solidFill>
                  <a:srgbClr val="603000"/>
                </a:solidFill>
              </a:rPr>
              <a:t>Interdisciplinary Quality Teams</a:t>
            </a:r>
          </a:p>
          <a:p>
            <a:pPr marL="171450" indent="-171450">
              <a:buFont typeface="Arial" pitchFamily="34" charset="0"/>
              <a:buChar char="•"/>
            </a:pPr>
            <a:r>
              <a:rPr lang="en-US" sz="1100" dirty="0">
                <a:solidFill>
                  <a:srgbClr val="603000"/>
                </a:solidFill>
              </a:rPr>
              <a:t>Handover Protocols</a:t>
            </a:r>
          </a:p>
          <a:p>
            <a:pPr marL="171450" indent="-171450">
              <a:buFont typeface="Arial" pitchFamily="34" charset="0"/>
              <a:buChar char="•"/>
            </a:pPr>
            <a:r>
              <a:rPr lang="en-US" sz="1100" dirty="0">
                <a:solidFill>
                  <a:srgbClr val="603000"/>
                </a:solidFill>
              </a:rPr>
              <a:t>Universal Protocol Processes</a:t>
            </a:r>
          </a:p>
          <a:p>
            <a:pPr marL="171450" indent="-171450">
              <a:buFont typeface="Arial" pitchFamily="34" charset="0"/>
              <a:buChar char="•"/>
            </a:pPr>
            <a:r>
              <a:rPr lang="en-US" sz="1100" dirty="0">
                <a:solidFill>
                  <a:srgbClr val="603000"/>
                </a:solidFill>
              </a:rPr>
              <a:t>Quality Bundles</a:t>
            </a:r>
          </a:p>
        </p:txBody>
      </p:sp>
    </p:spTree>
    <p:extLst>
      <p:ext uri="{BB962C8B-B14F-4D97-AF65-F5344CB8AC3E}">
        <p14:creationId xmlns:p14="http://schemas.microsoft.com/office/powerpoint/2010/main" val="24443245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480720" y="1143000"/>
            <a:ext cx="2747959" cy="4477673"/>
          </a:xfrm>
          <a:prstGeom prst="rect">
            <a:avLst/>
          </a:prstGeom>
          <a:solidFill>
            <a:schemeClr val="accent4">
              <a:lumMod val="40000"/>
              <a:lumOff val="60000"/>
            </a:schemeClr>
          </a:solid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latin typeface="+mj-lt"/>
            </a:endParaRPr>
          </a:p>
        </p:txBody>
      </p:sp>
      <p:sp>
        <p:nvSpPr>
          <p:cNvPr id="9" name="Rectangle 8"/>
          <p:cNvSpPr/>
          <p:nvPr/>
        </p:nvSpPr>
        <p:spPr>
          <a:xfrm>
            <a:off x="3228679" y="685800"/>
            <a:ext cx="2841451" cy="4934873"/>
          </a:xfrm>
          <a:prstGeom prst="rect">
            <a:avLst/>
          </a:prstGeom>
          <a:noFill/>
          <a:ln>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10" name="Rectangle 9"/>
          <p:cNvSpPr/>
          <p:nvPr/>
        </p:nvSpPr>
        <p:spPr>
          <a:xfrm>
            <a:off x="6074739" y="695434"/>
            <a:ext cx="2921469" cy="4934872"/>
          </a:xfrm>
          <a:prstGeom prst="rect">
            <a:avLst/>
          </a:prstGeom>
          <a:noFill/>
          <a:ln w="3175">
            <a:noFill/>
          </a:ln>
          <a:effectLst/>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latin typeface="+mj-lt"/>
            </a:endParaRPr>
          </a:p>
        </p:txBody>
      </p:sp>
      <p:sp>
        <p:nvSpPr>
          <p:cNvPr id="4" name="TextBox 3"/>
          <p:cNvSpPr txBox="1"/>
          <p:nvPr/>
        </p:nvSpPr>
        <p:spPr>
          <a:xfrm>
            <a:off x="123766" y="224135"/>
            <a:ext cx="8867833" cy="461665"/>
          </a:xfrm>
          <a:prstGeom prst="rect">
            <a:avLst/>
          </a:prstGeom>
          <a:solidFill>
            <a:srgbClr val="E6E3D2"/>
          </a:solidFill>
        </p:spPr>
        <p:txBody>
          <a:bodyPr wrap="square" rtlCol="0">
            <a:spAutoFit/>
          </a:bodyPr>
          <a:lstStyle/>
          <a:p>
            <a:pPr algn="ctr"/>
            <a:r>
              <a:rPr lang="en-US" sz="2400" b="1" dirty="0">
                <a:solidFill>
                  <a:srgbClr val="6C4800"/>
                </a:solidFill>
                <a:cs typeface="Times New Roman" pitchFamily="18" charset="0"/>
              </a:rPr>
              <a:t>Professional Nursing Practice at VUMC</a:t>
            </a:r>
          </a:p>
        </p:txBody>
      </p:sp>
      <p:sp>
        <p:nvSpPr>
          <p:cNvPr id="14" name="TextBox 13"/>
          <p:cNvSpPr txBox="1"/>
          <p:nvPr/>
        </p:nvSpPr>
        <p:spPr>
          <a:xfrm>
            <a:off x="123350" y="2727553"/>
            <a:ext cx="369332" cy="1265990"/>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Quality Goals</a:t>
            </a:r>
            <a:endParaRPr lang="en-US" sz="1200" b="1" dirty="0">
              <a:solidFill>
                <a:schemeClr val="bg1"/>
              </a:solidFill>
              <a:latin typeface="+mj-lt"/>
              <a:cs typeface="Times New Roman" pitchFamily="18" charset="0"/>
            </a:endParaRPr>
          </a:p>
        </p:txBody>
      </p:sp>
      <p:sp>
        <p:nvSpPr>
          <p:cNvPr id="15" name="TextBox 14"/>
          <p:cNvSpPr txBox="1"/>
          <p:nvPr/>
        </p:nvSpPr>
        <p:spPr>
          <a:xfrm>
            <a:off x="117044" y="4039897"/>
            <a:ext cx="369332" cy="2258390"/>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Professional  Practice Model</a:t>
            </a:r>
            <a:endParaRPr lang="en-US" sz="1200" b="1" dirty="0">
              <a:solidFill>
                <a:schemeClr val="bg1"/>
              </a:solidFill>
              <a:latin typeface="+mj-lt"/>
              <a:cs typeface="Times New Roman" pitchFamily="18" charset="0"/>
            </a:endParaRPr>
          </a:p>
        </p:txBody>
      </p:sp>
      <p:sp>
        <p:nvSpPr>
          <p:cNvPr id="20" name="Rectangle 19"/>
          <p:cNvSpPr/>
          <p:nvPr/>
        </p:nvSpPr>
        <p:spPr>
          <a:xfrm>
            <a:off x="123767" y="4028591"/>
            <a:ext cx="8867832" cy="1888016"/>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8" name="Rectangle 17"/>
          <p:cNvSpPr/>
          <p:nvPr/>
        </p:nvSpPr>
        <p:spPr>
          <a:xfrm>
            <a:off x="469599" y="685799"/>
            <a:ext cx="8522000" cy="1981201"/>
          </a:xfrm>
          <a:prstGeom prst="rect">
            <a:avLst/>
          </a:prstGeom>
          <a:noFill/>
          <a:ln w="12700">
            <a:solidFill>
              <a:srgbClr val="6633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9" name="Rectangle 18"/>
          <p:cNvSpPr/>
          <p:nvPr/>
        </p:nvSpPr>
        <p:spPr>
          <a:xfrm>
            <a:off x="486376" y="5801360"/>
            <a:ext cx="8505223" cy="496928"/>
          </a:xfrm>
          <a:prstGeom prst="rect">
            <a:avLst/>
          </a:prstGeom>
          <a:solidFill>
            <a:srgbClr val="E6E3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17" name="TextBox 16"/>
          <p:cNvSpPr txBox="1"/>
          <p:nvPr/>
        </p:nvSpPr>
        <p:spPr>
          <a:xfrm>
            <a:off x="1422669" y="5801360"/>
            <a:ext cx="6400800" cy="261610"/>
          </a:xfrm>
          <a:prstGeom prst="rect">
            <a:avLst/>
          </a:prstGeom>
          <a:noFill/>
        </p:spPr>
        <p:txBody>
          <a:bodyPr wrap="square" rtlCol="0">
            <a:spAutoFit/>
          </a:bodyPr>
          <a:lstStyle/>
          <a:p>
            <a:pPr algn="ctr"/>
            <a:r>
              <a:rPr lang="en-US" sz="1100" b="1" dirty="0" smtClean="0">
                <a:solidFill>
                  <a:srgbClr val="603000"/>
                </a:solidFill>
                <a:cs typeface="Times New Roman" pitchFamily="18" charset="0"/>
              </a:rPr>
              <a:t>Integrated Technology</a:t>
            </a:r>
          </a:p>
        </p:txBody>
      </p:sp>
      <p:sp>
        <p:nvSpPr>
          <p:cNvPr id="29" name="TextBox 28"/>
          <p:cNvSpPr txBox="1"/>
          <p:nvPr/>
        </p:nvSpPr>
        <p:spPr>
          <a:xfrm>
            <a:off x="123350" y="685799"/>
            <a:ext cx="369332" cy="1981201"/>
          </a:xfrm>
          <a:prstGeom prst="rect">
            <a:avLst/>
          </a:prstGeom>
          <a:solidFill>
            <a:srgbClr val="603000"/>
          </a:solidFill>
        </p:spPr>
        <p:txBody>
          <a:bodyPr vert="vert270" wrap="square" rtlCol="0">
            <a:spAutoFit/>
          </a:bodyPr>
          <a:lstStyle/>
          <a:p>
            <a:pPr algn="ctr"/>
            <a:r>
              <a:rPr lang="en-US" sz="1200" b="1" dirty="0" smtClean="0">
                <a:solidFill>
                  <a:schemeClr val="bg1"/>
                </a:solidFill>
                <a:latin typeface="+mj-lt"/>
                <a:cs typeface="Times New Roman" pitchFamily="18" charset="0"/>
              </a:rPr>
              <a:t>Nursing Strategic  Plan</a:t>
            </a:r>
            <a:endParaRPr lang="en-US" sz="1200" b="1" dirty="0">
              <a:solidFill>
                <a:schemeClr val="bg1"/>
              </a:solidFill>
              <a:latin typeface="+mj-lt"/>
              <a:cs typeface="Times New Roman" pitchFamily="18" charset="0"/>
            </a:endParaRPr>
          </a:p>
        </p:txBody>
      </p:sp>
      <p:sp>
        <p:nvSpPr>
          <p:cNvPr id="36" name="TextBox 35"/>
          <p:cNvSpPr txBox="1"/>
          <p:nvPr/>
        </p:nvSpPr>
        <p:spPr>
          <a:xfrm>
            <a:off x="3228680" y="762000"/>
            <a:ext cx="2841449" cy="307777"/>
          </a:xfrm>
          <a:prstGeom prst="rect">
            <a:avLst/>
          </a:prstGeom>
          <a:noFill/>
        </p:spPr>
        <p:txBody>
          <a:bodyPr wrap="square" rtlCol="0">
            <a:spAutoFit/>
          </a:bodyPr>
          <a:lstStyle/>
          <a:p>
            <a:pPr algn="ctr"/>
            <a:r>
              <a:rPr lang="en-US" sz="1400" dirty="0" smtClean="0">
                <a:solidFill>
                  <a:srgbClr val="663300"/>
                </a:solidFill>
              </a:rPr>
              <a:t>Organizational Examples</a:t>
            </a:r>
            <a:endParaRPr lang="en-US" sz="1400" dirty="0">
              <a:solidFill>
                <a:srgbClr val="663300"/>
              </a:solidFill>
            </a:endParaRPr>
          </a:p>
        </p:txBody>
      </p:sp>
      <p:sp>
        <p:nvSpPr>
          <p:cNvPr id="37" name="TextBox 36"/>
          <p:cNvSpPr txBox="1"/>
          <p:nvPr/>
        </p:nvSpPr>
        <p:spPr>
          <a:xfrm>
            <a:off x="6070129" y="762000"/>
            <a:ext cx="2921470" cy="307777"/>
          </a:xfrm>
          <a:prstGeom prst="rect">
            <a:avLst/>
          </a:prstGeom>
          <a:noFill/>
        </p:spPr>
        <p:txBody>
          <a:bodyPr wrap="square" rtlCol="0">
            <a:spAutoFit/>
          </a:bodyPr>
          <a:lstStyle/>
          <a:p>
            <a:pPr algn="ctr"/>
            <a:r>
              <a:rPr lang="en-US" sz="1400" dirty="0" smtClean="0">
                <a:solidFill>
                  <a:srgbClr val="663300"/>
                </a:solidFill>
              </a:rPr>
              <a:t>Unit/Clinic Examples</a:t>
            </a:r>
            <a:endParaRPr lang="en-US" sz="1400" dirty="0">
              <a:solidFill>
                <a:srgbClr val="663300"/>
              </a:solidFill>
            </a:endParaRPr>
          </a:p>
        </p:txBody>
      </p:sp>
      <p:sp>
        <p:nvSpPr>
          <p:cNvPr id="23" name="TextBox 22"/>
          <p:cNvSpPr txBox="1"/>
          <p:nvPr/>
        </p:nvSpPr>
        <p:spPr>
          <a:xfrm>
            <a:off x="492682" y="2727552"/>
            <a:ext cx="2759080" cy="1223412"/>
          </a:xfrm>
          <a:prstGeom prst="rect">
            <a:avLst/>
          </a:prstGeom>
          <a:noFill/>
        </p:spPr>
        <p:txBody>
          <a:bodyPr wrap="square" rtlCol="0">
            <a:spAutoFit/>
          </a:bodyPr>
          <a:lstStyle/>
          <a:p>
            <a:pPr algn="ctr"/>
            <a:r>
              <a:rPr lang="en-US" sz="1050" dirty="0" smtClean="0">
                <a:solidFill>
                  <a:srgbClr val="603000"/>
                </a:solidFill>
                <a:cs typeface="Calibri"/>
              </a:rPr>
              <a:t>Focus on transformational leadership at all levels</a:t>
            </a:r>
          </a:p>
          <a:p>
            <a:pPr marL="171450" indent="-171450" algn="ctr">
              <a:buFont typeface="Arial" pitchFamily="34" charset="0"/>
              <a:buChar char="•"/>
            </a:pPr>
            <a:endParaRPr lang="en-US" sz="800" dirty="0" smtClean="0">
              <a:solidFill>
                <a:srgbClr val="603000"/>
              </a:solidFill>
              <a:cs typeface="Calibri"/>
            </a:endParaRPr>
          </a:p>
          <a:p>
            <a:pPr algn="ctr"/>
            <a:r>
              <a:rPr lang="en-US" sz="1050" dirty="0" smtClean="0">
                <a:solidFill>
                  <a:srgbClr val="603000"/>
                </a:solidFill>
                <a:cs typeface="Calibri"/>
              </a:rPr>
              <a:t>Establish a quality learning system so that nurses at all levels throughout VUMC have access to measurement &amp; feedback about innovative care delivery</a:t>
            </a:r>
          </a:p>
        </p:txBody>
      </p:sp>
      <p:sp>
        <p:nvSpPr>
          <p:cNvPr id="28" name="TextBox 27"/>
          <p:cNvSpPr txBox="1"/>
          <p:nvPr/>
        </p:nvSpPr>
        <p:spPr>
          <a:xfrm>
            <a:off x="489139" y="4064869"/>
            <a:ext cx="2742303" cy="1715854"/>
          </a:xfrm>
          <a:prstGeom prst="rect">
            <a:avLst/>
          </a:prstGeom>
          <a:solidFill>
            <a:schemeClr val="accent4">
              <a:lumMod val="40000"/>
              <a:lumOff val="60000"/>
            </a:schemeClr>
          </a:solidFill>
        </p:spPr>
        <p:txBody>
          <a:bodyPr wrap="square" rtlCol="0">
            <a:spAutoFit/>
          </a:bodyPr>
          <a:lstStyle/>
          <a:p>
            <a:pPr algn="ctr"/>
            <a:r>
              <a:rPr lang="en-US" sz="1050" b="1" dirty="0">
                <a:solidFill>
                  <a:srgbClr val="663300"/>
                </a:solidFill>
                <a:cs typeface="Times New Roman" pitchFamily="18" charset="0"/>
              </a:rPr>
              <a:t>Professionalism &amp; Leadership</a:t>
            </a:r>
          </a:p>
          <a:p>
            <a:pPr algn="ctr"/>
            <a:endParaRPr lang="en-US" sz="500" b="1" dirty="0">
              <a:solidFill>
                <a:srgbClr val="663300"/>
              </a:solidFill>
              <a:cs typeface="Times New Roman" pitchFamily="18" charset="0"/>
            </a:endParaRPr>
          </a:p>
          <a:p>
            <a:pPr algn="ctr"/>
            <a:r>
              <a:rPr lang="en-US" sz="1000" dirty="0">
                <a:solidFill>
                  <a:srgbClr val="603000"/>
                </a:solidFill>
              </a:rPr>
              <a:t>The transformational leader creates a compelling picture of the future that inspires and catalyzes people and multidisciplinary teams to realize their full potential. Through trust and engagement, the transformational leader fosters a passion for excellence, continuous improvement, achievement of shared goals and the pursuit of innovative breakthroughs</a:t>
            </a:r>
            <a:r>
              <a:rPr lang="en-US" sz="1000" dirty="0" smtClean="0">
                <a:solidFill>
                  <a:srgbClr val="603000"/>
                </a:solidFill>
              </a:rPr>
              <a:t>.</a:t>
            </a:r>
          </a:p>
          <a:p>
            <a:endParaRPr lang="en-US" sz="1000" dirty="0">
              <a:solidFill>
                <a:srgbClr val="996600"/>
              </a:solidFill>
            </a:endParaRPr>
          </a:p>
        </p:txBody>
      </p:sp>
      <p:sp>
        <p:nvSpPr>
          <p:cNvPr id="30" name="TextBox 29"/>
          <p:cNvSpPr txBox="1"/>
          <p:nvPr/>
        </p:nvSpPr>
        <p:spPr>
          <a:xfrm>
            <a:off x="3279481" y="4148167"/>
            <a:ext cx="2181520" cy="1277273"/>
          </a:xfrm>
          <a:prstGeom prst="rect">
            <a:avLst/>
          </a:prstGeom>
          <a:noFill/>
        </p:spPr>
        <p:txBody>
          <a:bodyPr wrap="square" rtlCol="0">
            <a:spAutoFit/>
          </a:bodyPr>
          <a:lstStyle/>
          <a:p>
            <a:pPr marL="171450" indent="-171450">
              <a:buFont typeface="Arial" pitchFamily="34" charset="0"/>
              <a:buChar char="•"/>
            </a:pPr>
            <a:r>
              <a:rPr lang="en-US" sz="1100" dirty="0">
                <a:solidFill>
                  <a:srgbClr val="603000"/>
                </a:solidFill>
                <a:cs typeface="Times New Roman" pitchFamily="18" charset="0"/>
              </a:rPr>
              <a:t>VPNPP</a:t>
            </a:r>
          </a:p>
          <a:p>
            <a:pPr marL="171450" indent="-171450">
              <a:buFont typeface="Arial" pitchFamily="34" charset="0"/>
              <a:buChar char="•"/>
            </a:pPr>
            <a:r>
              <a:rPr lang="en-US" sz="1100" dirty="0">
                <a:solidFill>
                  <a:srgbClr val="603000"/>
                </a:solidFill>
                <a:cs typeface="Times New Roman" pitchFamily="18" charset="0"/>
              </a:rPr>
              <a:t>Shared Governance</a:t>
            </a:r>
          </a:p>
          <a:p>
            <a:pPr marL="171450" indent="-171450">
              <a:buFont typeface="Arial" pitchFamily="34" charset="0"/>
              <a:buChar char="•"/>
            </a:pPr>
            <a:r>
              <a:rPr lang="en-US" sz="1100" dirty="0">
                <a:solidFill>
                  <a:srgbClr val="603000"/>
                </a:solidFill>
                <a:cs typeface="Times New Roman" pitchFamily="18" charset="0"/>
              </a:rPr>
              <a:t>Frontline Leadership Academy</a:t>
            </a:r>
          </a:p>
          <a:p>
            <a:pPr marL="171450" indent="-171450">
              <a:buFont typeface="Arial" pitchFamily="34" charset="0"/>
              <a:buChar char="•"/>
            </a:pPr>
            <a:r>
              <a:rPr lang="en-US" sz="1100" dirty="0">
                <a:solidFill>
                  <a:srgbClr val="603000"/>
                </a:solidFill>
                <a:cs typeface="Times New Roman" pitchFamily="18" charset="0"/>
              </a:rPr>
              <a:t>TN Nurse Practice Act</a:t>
            </a:r>
          </a:p>
          <a:p>
            <a:pPr marL="171450" indent="-171450">
              <a:buFont typeface="Arial" pitchFamily="34" charset="0"/>
              <a:buChar char="•"/>
            </a:pPr>
            <a:r>
              <a:rPr lang="en-US" sz="1100" dirty="0">
                <a:solidFill>
                  <a:srgbClr val="603000"/>
                </a:solidFill>
                <a:cs typeface="Times New Roman" pitchFamily="18" charset="0"/>
              </a:rPr>
              <a:t>Tuition Reimbursement</a:t>
            </a:r>
          </a:p>
          <a:p>
            <a:pPr marL="171450" indent="-171450">
              <a:buFont typeface="Arial" pitchFamily="34" charset="0"/>
              <a:buChar char="•"/>
            </a:pPr>
            <a:r>
              <a:rPr lang="en-US" sz="1100" dirty="0">
                <a:solidFill>
                  <a:srgbClr val="603000"/>
                </a:solidFill>
                <a:cs typeface="Times New Roman" pitchFamily="18" charset="0"/>
              </a:rPr>
              <a:t>Continuing Education</a:t>
            </a:r>
          </a:p>
          <a:p>
            <a:pPr marL="171450" indent="-171450">
              <a:buFont typeface="Arial" pitchFamily="34" charset="0"/>
              <a:buChar char="•"/>
            </a:pPr>
            <a:r>
              <a:rPr lang="en-US" sz="1100" dirty="0">
                <a:solidFill>
                  <a:srgbClr val="603000"/>
                </a:solidFill>
                <a:cs typeface="Times New Roman" pitchFamily="18" charset="0"/>
              </a:rPr>
              <a:t>Certification</a:t>
            </a:r>
            <a:endParaRPr lang="en-US" sz="1100" dirty="0">
              <a:solidFill>
                <a:srgbClr val="603000"/>
              </a:solidFill>
              <a:cs typeface="Times New Roman" pitchFamily="18" charset="0"/>
            </a:endParaRPr>
          </a:p>
        </p:txBody>
      </p:sp>
      <p:sp>
        <p:nvSpPr>
          <p:cNvPr id="24" name="Rectangle 23"/>
          <p:cNvSpPr/>
          <p:nvPr/>
        </p:nvSpPr>
        <p:spPr>
          <a:xfrm>
            <a:off x="469599" y="685800"/>
            <a:ext cx="8522000" cy="457200"/>
          </a:xfrm>
          <a:prstGeom prst="rect">
            <a:avLst/>
          </a:prstGeom>
          <a:noFill/>
          <a:ln w="12700">
            <a:solidFill>
              <a:srgbClr val="603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2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4798" y="6298287"/>
            <a:ext cx="2429212" cy="500132"/>
          </a:xfrm>
          <a:prstGeom prst="rect">
            <a:avLst/>
          </a:prstGeom>
        </p:spPr>
      </p:pic>
      <p:sp>
        <p:nvSpPr>
          <p:cNvPr id="2" name="TextBox 1"/>
          <p:cNvSpPr txBox="1"/>
          <p:nvPr/>
        </p:nvSpPr>
        <p:spPr>
          <a:xfrm>
            <a:off x="492682" y="1143000"/>
            <a:ext cx="2735996" cy="1661993"/>
          </a:xfrm>
          <a:prstGeom prst="rect">
            <a:avLst/>
          </a:prstGeom>
          <a:noFill/>
        </p:spPr>
        <p:txBody>
          <a:bodyPr wrap="square" rtlCol="0">
            <a:spAutoFit/>
          </a:bodyPr>
          <a:lstStyle/>
          <a:p>
            <a:pPr algn="ctr"/>
            <a:r>
              <a:rPr lang="en-US" sz="1050" b="1" dirty="0">
                <a:solidFill>
                  <a:srgbClr val="603000"/>
                </a:solidFill>
              </a:rPr>
              <a:t>Transformational Leadership and Professional Development</a:t>
            </a:r>
          </a:p>
          <a:p>
            <a:pPr algn="ctr"/>
            <a:endParaRPr lang="en-US" sz="800" b="1" dirty="0">
              <a:solidFill>
                <a:srgbClr val="603000"/>
              </a:solidFill>
            </a:endParaRPr>
          </a:p>
          <a:p>
            <a:pPr algn="ctr"/>
            <a:r>
              <a:rPr lang="en-US" sz="1050" dirty="0">
                <a:solidFill>
                  <a:srgbClr val="603000"/>
                </a:solidFill>
              </a:rPr>
              <a:t>Create a leadership model that will provide current and future leaders the environment, tools, evidence, and skill development to be innovative and transformational during a time of healthcare reform and transition. </a:t>
            </a:r>
          </a:p>
          <a:p>
            <a:endParaRPr lang="en-US" dirty="0"/>
          </a:p>
        </p:txBody>
      </p:sp>
      <p:sp>
        <p:nvSpPr>
          <p:cNvPr id="3" name="TextBox 2"/>
          <p:cNvSpPr txBox="1"/>
          <p:nvPr/>
        </p:nvSpPr>
        <p:spPr>
          <a:xfrm>
            <a:off x="3276600" y="2778150"/>
            <a:ext cx="2257720" cy="1107996"/>
          </a:xfrm>
          <a:prstGeom prst="rect">
            <a:avLst/>
          </a:prstGeom>
          <a:noFill/>
        </p:spPr>
        <p:txBody>
          <a:bodyPr wrap="square" rtlCol="0">
            <a:spAutoFit/>
          </a:bodyPr>
          <a:lstStyle/>
          <a:p>
            <a:pPr marL="171450" indent="-171450">
              <a:buFont typeface="Arial" pitchFamily="34" charset="0"/>
              <a:buChar char="•"/>
            </a:pPr>
            <a:r>
              <a:rPr lang="en-US" sz="1100" dirty="0">
                <a:solidFill>
                  <a:srgbClr val="603000"/>
                </a:solidFill>
              </a:rPr>
              <a:t>Frontline Leadership Program</a:t>
            </a:r>
          </a:p>
          <a:p>
            <a:pPr marL="171450" indent="-171450">
              <a:buFont typeface="Arial" pitchFamily="34" charset="0"/>
              <a:buChar char="•"/>
            </a:pPr>
            <a:r>
              <a:rPr lang="en-US" sz="1100" dirty="0">
                <a:solidFill>
                  <a:srgbClr val="603000"/>
                </a:solidFill>
              </a:rPr>
              <a:t>E3 Mentoring Program</a:t>
            </a:r>
          </a:p>
          <a:p>
            <a:pPr marL="171450" indent="-171450">
              <a:buFont typeface="Arial" pitchFamily="34" charset="0"/>
              <a:buChar char="•"/>
            </a:pPr>
            <a:r>
              <a:rPr lang="en-US" sz="1100" dirty="0">
                <a:solidFill>
                  <a:srgbClr val="603000"/>
                </a:solidFill>
              </a:rPr>
              <a:t>S3 Series</a:t>
            </a:r>
          </a:p>
          <a:p>
            <a:pPr marL="171450" indent="-171450">
              <a:buFont typeface="Arial" pitchFamily="34" charset="0"/>
              <a:buChar char="•"/>
            </a:pPr>
            <a:r>
              <a:rPr lang="en-US" sz="1100" dirty="0">
                <a:solidFill>
                  <a:srgbClr val="603000"/>
                </a:solidFill>
              </a:rPr>
              <a:t>Shared Governance</a:t>
            </a:r>
          </a:p>
          <a:p>
            <a:pPr marL="171450" indent="-171450">
              <a:buFont typeface="Arial" pitchFamily="34" charset="0"/>
              <a:buChar char="•"/>
            </a:pPr>
            <a:r>
              <a:rPr lang="en-US" sz="1100" dirty="0">
                <a:solidFill>
                  <a:srgbClr val="603000"/>
                </a:solidFill>
              </a:rPr>
              <a:t>Nursing Quality Council</a:t>
            </a:r>
          </a:p>
          <a:p>
            <a:pPr marL="171450" indent="-171450">
              <a:buFont typeface="Arial" pitchFamily="34" charset="0"/>
              <a:buChar char="•"/>
            </a:pPr>
            <a:endParaRPr lang="en-US" sz="1100" dirty="0">
              <a:solidFill>
                <a:srgbClr val="603000"/>
              </a:solidFill>
              <a:cs typeface="Times New Roman" pitchFamily="18" charset="0"/>
            </a:endParaRPr>
          </a:p>
        </p:txBody>
      </p:sp>
      <p:sp>
        <p:nvSpPr>
          <p:cNvPr id="5" name="TextBox 4"/>
          <p:cNvSpPr txBox="1"/>
          <p:nvPr/>
        </p:nvSpPr>
        <p:spPr>
          <a:xfrm>
            <a:off x="3276600" y="1143000"/>
            <a:ext cx="2362200" cy="1107996"/>
          </a:xfrm>
          <a:prstGeom prst="rect">
            <a:avLst/>
          </a:prstGeom>
          <a:noFill/>
        </p:spPr>
        <p:txBody>
          <a:bodyPr wrap="square" rtlCol="0">
            <a:spAutoFit/>
          </a:bodyPr>
          <a:lstStyle/>
          <a:p>
            <a:pPr marL="171450" indent="-171450">
              <a:buFont typeface="Arial" pitchFamily="34" charset="0"/>
              <a:buChar char="•"/>
            </a:pPr>
            <a:r>
              <a:rPr lang="en-US" sz="1100" dirty="0">
                <a:solidFill>
                  <a:srgbClr val="603000"/>
                </a:solidFill>
              </a:rPr>
              <a:t>Frontline Leadership Program</a:t>
            </a:r>
          </a:p>
          <a:p>
            <a:pPr marL="171450" indent="-171450">
              <a:buFont typeface="Arial" pitchFamily="34" charset="0"/>
              <a:buChar char="•"/>
            </a:pPr>
            <a:r>
              <a:rPr lang="en-US" sz="1100" dirty="0">
                <a:solidFill>
                  <a:srgbClr val="603000"/>
                </a:solidFill>
              </a:rPr>
              <a:t>S3 Series</a:t>
            </a:r>
          </a:p>
          <a:p>
            <a:pPr marL="171450" indent="-171450">
              <a:buFont typeface="Arial" pitchFamily="34" charset="0"/>
              <a:buChar char="•"/>
            </a:pPr>
            <a:r>
              <a:rPr lang="en-US" sz="1100" dirty="0">
                <a:solidFill>
                  <a:srgbClr val="603000"/>
                </a:solidFill>
              </a:rPr>
              <a:t>Elevate</a:t>
            </a:r>
          </a:p>
          <a:p>
            <a:pPr marL="171450" indent="-171450">
              <a:buFont typeface="Arial" pitchFamily="34" charset="0"/>
              <a:buChar char="•"/>
            </a:pPr>
            <a:r>
              <a:rPr lang="en-US" sz="1100" dirty="0">
                <a:solidFill>
                  <a:srgbClr val="603000"/>
                </a:solidFill>
              </a:rPr>
              <a:t>E3 Mentoring Program</a:t>
            </a:r>
          </a:p>
          <a:p>
            <a:pPr marL="171450" indent="-171450">
              <a:buFont typeface="Arial" pitchFamily="34" charset="0"/>
              <a:buChar char="•"/>
            </a:pPr>
            <a:r>
              <a:rPr lang="en-US" sz="1100" dirty="0">
                <a:solidFill>
                  <a:srgbClr val="603000"/>
                </a:solidFill>
              </a:rPr>
              <a:t>Shared Governance</a:t>
            </a:r>
          </a:p>
          <a:p>
            <a:pPr marL="285750" indent="-285750">
              <a:buFont typeface="Arial" pitchFamily="34" charset="0"/>
              <a:buChar char="•"/>
            </a:pPr>
            <a:endParaRPr lang="en-US" sz="1100" dirty="0">
              <a:solidFill>
                <a:srgbClr val="603000"/>
              </a:solidFill>
            </a:endParaRPr>
          </a:p>
        </p:txBody>
      </p:sp>
    </p:spTree>
    <p:extLst>
      <p:ext uri="{BB962C8B-B14F-4D97-AF65-F5344CB8AC3E}">
        <p14:creationId xmlns:p14="http://schemas.microsoft.com/office/powerpoint/2010/main" val="496545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858</TotalTime>
  <Words>880</Words>
  <Application>Microsoft Office PowerPoint</Application>
  <PresentationFormat>On-screen Show (4:3)</PresentationFormat>
  <Paragraphs>152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vumc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Peglow, Kristin</dc:creator>
  <cp:lastModifiedBy>Wilson, Chris</cp:lastModifiedBy>
  <cp:revision>70</cp:revision>
  <cp:lastPrinted>2011-04-15T18:56:23Z</cp:lastPrinted>
  <dcterms:created xsi:type="dcterms:W3CDTF">2011-04-14T19:44:21Z</dcterms:created>
  <dcterms:modified xsi:type="dcterms:W3CDTF">2011-06-07T18:46:05Z</dcterms:modified>
</cp:coreProperties>
</file>