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73" r:id="rId2"/>
    <p:sldId id="310" r:id="rId3"/>
    <p:sldId id="311" r:id="rId4"/>
    <p:sldId id="285" r:id="rId5"/>
    <p:sldId id="263" r:id="rId6"/>
    <p:sldId id="259" r:id="rId7"/>
    <p:sldId id="288" r:id="rId8"/>
    <p:sldId id="312" r:id="rId9"/>
    <p:sldId id="309" r:id="rId1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3422" autoAdjust="0"/>
  </p:normalViewPr>
  <p:slideViewPr>
    <p:cSldViewPr>
      <p:cViewPr>
        <p:scale>
          <a:sx n="50" d="100"/>
          <a:sy n="50" d="100"/>
        </p:scale>
        <p:origin x="-1098" y="-1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161" cy="464180"/>
          </a:xfrm>
          <a:prstGeom prst="rect">
            <a:avLst/>
          </a:prstGeom>
        </p:spPr>
        <p:txBody>
          <a:bodyPr vert="horz" lIns="93177" tIns="46588" rIns="93177" bIns="46588"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70634" y="0"/>
            <a:ext cx="3038161" cy="464180"/>
          </a:xfrm>
          <a:prstGeom prst="rect">
            <a:avLst/>
          </a:prstGeom>
        </p:spPr>
        <p:txBody>
          <a:bodyPr vert="horz" lIns="93177" tIns="46588" rIns="93177" bIns="46588" rtlCol="0"/>
          <a:lstStyle>
            <a:lvl1pPr algn="r" fontAlgn="auto">
              <a:spcBef>
                <a:spcPts val="0"/>
              </a:spcBef>
              <a:spcAft>
                <a:spcPts val="0"/>
              </a:spcAft>
              <a:defRPr sz="1200">
                <a:latin typeface="+mn-lt"/>
              </a:defRPr>
            </a:lvl1pPr>
          </a:lstStyle>
          <a:p>
            <a:pPr>
              <a:defRPr/>
            </a:pPr>
            <a:fld id="{D458F659-4F08-42C0-8BB7-2FE16E243C7F}" type="datetimeFigureOut">
              <a:rPr lang="en-US"/>
              <a:pPr>
                <a:defRPr/>
              </a:pPr>
              <a:t>1/9/2012</a:t>
            </a:fld>
            <a:endParaRPr lang="en-US"/>
          </a:p>
        </p:txBody>
      </p:sp>
      <p:sp>
        <p:nvSpPr>
          <p:cNvPr id="4" name="Footer Placeholder 3"/>
          <p:cNvSpPr>
            <a:spLocks noGrp="1"/>
          </p:cNvSpPr>
          <p:nvPr>
            <p:ph type="ftr" sz="quarter" idx="2"/>
          </p:nvPr>
        </p:nvSpPr>
        <p:spPr>
          <a:xfrm>
            <a:off x="0" y="8830621"/>
            <a:ext cx="3038161" cy="464180"/>
          </a:xfrm>
          <a:prstGeom prst="rect">
            <a:avLst/>
          </a:prstGeom>
        </p:spPr>
        <p:txBody>
          <a:bodyPr vert="horz" lIns="93177" tIns="46588" rIns="93177" bIns="46588"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70634" y="8830621"/>
            <a:ext cx="3038161" cy="464180"/>
          </a:xfrm>
          <a:prstGeom prst="rect">
            <a:avLst/>
          </a:prstGeom>
        </p:spPr>
        <p:txBody>
          <a:bodyPr vert="horz" lIns="93177" tIns="46588" rIns="93177" bIns="46588" rtlCol="0" anchor="b"/>
          <a:lstStyle>
            <a:lvl1pPr algn="r" fontAlgn="auto">
              <a:spcBef>
                <a:spcPts val="0"/>
              </a:spcBef>
              <a:spcAft>
                <a:spcPts val="0"/>
              </a:spcAft>
              <a:defRPr sz="1200">
                <a:latin typeface="+mn-lt"/>
              </a:defRPr>
            </a:lvl1pPr>
          </a:lstStyle>
          <a:p>
            <a:pPr>
              <a:defRPr/>
            </a:pPr>
            <a:fld id="{ED879590-B2F6-4329-8715-6914DE2E356E}" type="slidenum">
              <a:rPr lang="en-US"/>
              <a:pPr>
                <a:defRPr/>
              </a:pPr>
              <a:t>‹#›</a:t>
            </a:fld>
            <a:endParaRPr lang="en-US"/>
          </a:p>
        </p:txBody>
      </p:sp>
    </p:spTree>
    <p:extLst>
      <p:ext uri="{BB962C8B-B14F-4D97-AF65-F5344CB8AC3E}">
        <p14:creationId xmlns:p14="http://schemas.microsoft.com/office/powerpoint/2010/main" val="35306581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161" cy="464180"/>
          </a:xfrm>
          <a:prstGeom prst="rect">
            <a:avLst/>
          </a:prstGeom>
        </p:spPr>
        <p:txBody>
          <a:bodyPr vert="horz" lIns="93177" tIns="46588" rIns="93177" bIns="46588"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634" y="0"/>
            <a:ext cx="3038161" cy="464180"/>
          </a:xfrm>
          <a:prstGeom prst="rect">
            <a:avLst/>
          </a:prstGeom>
        </p:spPr>
        <p:txBody>
          <a:bodyPr vert="horz" lIns="93177" tIns="46588" rIns="93177" bIns="46588" rtlCol="0"/>
          <a:lstStyle>
            <a:lvl1pPr algn="r" fontAlgn="auto">
              <a:spcBef>
                <a:spcPts val="0"/>
              </a:spcBef>
              <a:spcAft>
                <a:spcPts val="0"/>
              </a:spcAft>
              <a:defRPr sz="1200">
                <a:latin typeface="+mn-lt"/>
              </a:defRPr>
            </a:lvl1pPr>
          </a:lstStyle>
          <a:p>
            <a:pPr>
              <a:defRPr/>
            </a:pPr>
            <a:fld id="{1974F7CD-6B05-4FB4-A3CD-8F0ABD2AB5E9}" type="datetimeFigureOut">
              <a:rPr lang="en-US"/>
              <a:pPr>
                <a:defRPr/>
              </a:pPr>
              <a:t>1/9/2012</a:t>
            </a:fld>
            <a:endParaRPr lang="en-US"/>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3177" tIns="46588" rIns="93177" bIns="46588" rtlCol="0" anchor="ctr"/>
          <a:lstStyle/>
          <a:p>
            <a:pPr lvl="0"/>
            <a:endParaRPr lang="en-US" noProof="0" smtClean="0"/>
          </a:p>
        </p:txBody>
      </p:sp>
      <p:sp>
        <p:nvSpPr>
          <p:cNvPr id="5" name="Notes Placeholder 4"/>
          <p:cNvSpPr>
            <a:spLocks noGrp="1"/>
          </p:cNvSpPr>
          <p:nvPr>
            <p:ph type="body" sz="quarter" idx="3"/>
          </p:nvPr>
        </p:nvSpPr>
        <p:spPr>
          <a:xfrm>
            <a:off x="701362" y="4416111"/>
            <a:ext cx="5607678" cy="4182419"/>
          </a:xfrm>
          <a:prstGeom prst="rect">
            <a:avLst/>
          </a:prstGeom>
        </p:spPr>
        <p:txBody>
          <a:bodyPr vert="horz" lIns="93177" tIns="46588" rIns="93177" bIns="46588"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30621"/>
            <a:ext cx="3038161" cy="464180"/>
          </a:xfrm>
          <a:prstGeom prst="rect">
            <a:avLst/>
          </a:prstGeom>
        </p:spPr>
        <p:txBody>
          <a:bodyPr vert="horz" lIns="93177" tIns="46588" rIns="93177" bIns="46588"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634" y="8830621"/>
            <a:ext cx="3038161" cy="464180"/>
          </a:xfrm>
          <a:prstGeom prst="rect">
            <a:avLst/>
          </a:prstGeom>
        </p:spPr>
        <p:txBody>
          <a:bodyPr vert="horz" lIns="93177" tIns="46588" rIns="93177" bIns="46588" rtlCol="0" anchor="b"/>
          <a:lstStyle>
            <a:lvl1pPr algn="r" fontAlgn="auto">
              <a:spcBef>
                <a:spcPts val="0"/>
              </a:spcBef>
              <a:spcAft>
                <a:spcPts val="0"/>
              </a:spcAft>
              <a:defRPr sz="1200">
                <a:latin typeface="+mn-lt"/>
              </a:defRPr>
            </a:lvl1pPr>
          </a:lstStyle>
          <a:p>
            <a:pPr>
              <a:defRPr/>
            </a:pPr>
            <a:fld id="{0D26A26C-8E87-41A1-A156-5733F02D228F}" type="slidenum">
              <a:rPr lang="en-US"/>
              <a:pPr>
                <a:defRPr/>
              </a:pPr>
              <a:t>‹#›</a:t>
            </a:fld>
            <a:endParaRPr lang="en-US"/>
          </a:p>
        </p:txBody>
      </p:sp>
    </p:spTree>
    <p:extLst>
      <p:ext uri="{BB962C8B-B14F-4D97-AF65-F5344CB8AC3E}">
        <p14:creationId xmlns:p14="http://schemas.microsoft.com/office/powerpoint/2010/main" val="8687459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a:t>
            </a:r>
            <a:r>
              <a:rPr lang="en-US" dirty="0" err="1" smtClean="0"/>
              <a:t>powerpoint</a:t>
            </a:r>
            <a:r>
              <a:rPr lang="en-US" dirty="0" smtClean="0"/>
              <a:t> presentation</a:t>
            </a:r>
            <a:r>
              <a:rPr lang="en-US" baseline="0" dirty="0" smtClean="0"/>
              <a:t> includes a basic overview of what Magnet is, where we are at in our 2</a:t>
            </a:r>
            <a:r>
              <a:rPr lang="en-US" baseline="30000" dirty="0" smtClean="0"/>
              <a:t>nd</a:t>
            </a:r>
            <a:r>
              <a:rPr lang="en-US" baseline="0" dirty="0" smtClean="0"/>
              <a:t> designation process.  </a:t>
            </a:r>
          </a:p>
          <a:p>
            <a:endParaRPr lang="en-US" baseline="0" dirty="0" smtClean="0"/>
          </a:p>
          <a:p>
            <a:r>
              <a:rPr lang="en-US" baseline="0" dirty="0" smtClean="0"/>
              <a:t>Assess group:</a:t>
            </a:r>
          </a:p>
          <a:p>
            <a:pPr marL="171450" indent="-171450">
              <a:buFont typeface="Arial" charset="0"/>
              <a:buChar char="•"/>
            </a:pPr>
            <a:r>
              <a:rPr lang="en-US" baseline="0" dirty="0" smtClean="0"/>
              <a:t>Who knows that Vanderbilt is a Magnet Hospital?</a:t>
            </a:r>
          </a:p>
          <a:p>
            <a:pPr marL="171450" indent="-171450">
              <a:buFont typeface="Arial" charset="0"/>
              <a:buChar char="•"/>
            </a:pPr>
            <a:r>
              <a:rPr lang="en-US" baseline="0" dirty="0" smtClean="0"/>
              <a:t>Who was here for our initial </a:t>
            </a:r>
            <a:r>
              <a:rPr lang="en-US" baseline="0" smtClean="0"/>
              <a:t>designation visit?</a:t>
            </a:r>
            <a:endParaRPr lang="en-US" dirty="0"/>
          </a:p>
        </p:txBody>
      </p:sp>
      <p:sp>
        <p:nvSpPr>
          <p:cNvPr id="4" name="Slide Number Placeholder 3"/>
          <p:cNvSpPr>
            <a:spLocks noGrp="1"/>
          </p:cNvSpPr>
          <p:nvPr>
            <p:ph type="sldNum" sz="quarter" idx="10"/>
          </p:nvPr>
        </p:nvSpPr>
        <p:spPr/>
        <p:txBody>
          <a:bodyPr/>
          <a:lstStyle/>
          <a:p>
            <a:pPr>
              <a:defRPr/>
            </a:pPr>
            <a:fld id="{0D26A26C-8E87-41A1-A156-5733F02D228F}" type="slidenum">
              <a:rPr lang="en-US" smtClean="0"/>
              <a:pPr>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some “seals” which indicate Quality</a:t>
            </a:r>
            <a:r>
              <a:rPr lang="en-US" baseline="0" dirty="0" smtClean="0"/>
              <a:t> to the public.  When you see one of these on a product, it implies that certain criteria have been met – there is a level of confidence that you are “safe” in purchasing it.</a:t>
            </a:r>
            <a:endParaRPr lang="en-US" dirty="0"/>
          </a:p>
        </p:txBody>
      </p:sp>
      <p:sp>
        <p:nvSpPr>
          <p:cNvPr id="4" name="Slide Number Placeholder 3"/>
          <p:cNvSpPr>
            <a:spLocks noGrp="1"/>
          </p:cNvSpPr>
          <p:nvPr>
            <p:ph type="sldNum" sz="quarter" idx="10"/>
          </p:nvPr>
        </p:nvSpPr>
        <p:spPr/>
        <p:txBody>
          <a:bodyPr/>
          <a:lstStyle/>
          <a:p>
            <a:pPr>
              <a:defRPr/>
            </a:pPr>
            <a:fld id="{0D26A26C-8E87-41A1-A156-5733F02D228F}" type="slidenum">
              <a:rPr lang="en-US" smtClean="0"/>
              <a:pPr>
                <a:defRPr/>
              </a:pPr>
              <a:t>2</a:t>
            </a:fld>
            <a:endParaRPr lang="en-US"/>
          </a:p>
        </p:txBody>
      </p:sp>
    </p:spTree>
    <p:extLst>
      <p:ext uri="{BB962C8B-B14F-4D97-AF65-F5344CB8AC3E}">
        <p14:creationId xmlns:p14="http://schemas.microsoft.com/office/powerpoint/2010/main" val="2555687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the equivalent</a:t>
            </a:r>
            <a:r>
              <a:rPr lang="en-US" baseline="0" dirty="0" smtClean="0"/>
              <a:t> of a</a:t>
            </a:r>
            <a:r>
              <a:rPr lang="en-US" dirty="0" smtClean="0"/>
              <a:t> “Good Housekeeping”, Consumer Report, etc. seal</a:t>
            </a:r>
            <a:r>
              <a:rPr lang="en-US" baseline="0" dirty="0" smtClean="0"/>
              <a:t> for hospitals.</a:t>
            </a:r>
          </a:p>
          <a:p>
            <a:endParaRPr lang="en-US" baseline="0" dirty="0" smtClean="0"/>
          </a:p>
          <a:p>
            <a:r>
              <a:rPr lang="en-US" baseline="0" dirty="0" smtClean="0"/>
              <a:t>Why do we want to keep our Magnet Designation?</a:t>
            </a:r>
          </a:p>
          <a:p>
            <a:pPr marL="171450" indent="-171450">
              <a:buFont typeface="Arial" charset="0"/>
              <a:buChar char="•"/>
            </a:pPr>
            <a:r>
              <a:rPr lang="en-US" baseline="0" dirty="0" smtClean="0"/>
              <a:t>Recognition of excellence within our organization and from the outside</a:t>
            </a:r>
          </a:p>
          <a:p>
            <a:pPr marL="171450" indent="-171450">
              <a:buFont typeface="Arial" charset="0"/>
              <a:buChar char="•"/>
            </a:pPr>
            <a:r>
              <a:rPr lang="en-US" baseline="0" dirty="0" smtClean="0"/>
              <a:t>Third parties (regulatory agencies such as Joint Commission, </a:t>
            </a:r>
            <a:r>
              <a:rPr lang="en-US" baseline="0" dirty="0" err="1" smtClean="0"/>
              <a:t>payors</a:t>
            </a:r>
            <a:r>
              <a:rPr lang="en-US" baseline="0" dirty="0" smtClean="0"/>
              <a:t> such as insurance companies recognize that this says something good about your organization).</a:t>
            </a:r>
          </a:p>
          <a:p>
            <a:pPr marL="171450" indent="-171450">
              <a:buFont typeface="Arial" charset="0"/>
              <a:buChar char="•"/>
            </a:pPr>
            <a:r>
              <a:rPr lang="en-US" baseline="0" dirty="0" smtClean="0"/>
              <a:t>Being a Magnet organization impacts standing among “best hospital” listings…helpful to recruit and retain great staff.</a:t>
            </a:r>
          </a:p>
          <a:p>
            <a:pPr marL="171450" indent="-171450">
              <a:buFont typeface="Arial" charset="0"/>
              <a:buChar char="•"/>
            </a:pPr>
            <a:r>
              <a:rPr lang="en-US" baseline="0" dirty="0" smtClean="0"/>
              <a:t>Competitive </a:t>
            </a:r>
            <a:r>
              <a:rPr lang="en-US" baseline="0" dirty="0" smtClean="0"/>
              <a:t>advantage in region</a:t>
            </a:r>
          </a:p>
          <a:p>
            <a:pPr marL="171450" indent="-171450">
              <a:buFont typeface="Arial" charset="0"/>
              <a:buChar char="•"/>
            </a:pPr>
            <a:endParaRPr lang="en-US" dirty="0"/>
          </a:p>
        </p:txBody>
      </p:sp>
      <p:sp>
        <p:nvSpPr>
          <p:cNvPr id="4" name="Slide Number Placeholder 3"/>
          <p:cNvSpPr>
            <a:spLocks noGrp="1"/>
          </p:cNvSpPr>
          <p:nvPr>
            <p:ph type="sldNum" sz="quarter" idx="10"/>
          </p:nvPr>
        </p:nvSpPr>
        <p:spPr/>
        <p:txBody>
          <a:bodyPr/>
          <a:lstStyle/>
          <a:p>
            <a:pPr>
              <a:defRPr/>
            </a:pPr>
            <a:fld id="{0D26A26C-8E87-41A1-A156-5733F02D228F}" type="slidenum">
              <a:rPr lang="en-US" smtClean="0"/>
              <a:pPr>
                <a:defRPr/>
              </a:pPr>
              <a:t>3</a:t>
            </a:fld>
            <a:endParaRPr lang="en-US"/>
          </a:p>
        </p:txBody>
      </p:sp>
    </p:spTree>
    <p:extLst>
      <p:ext uri="{BB962C8B-B14F-4D97-AF65-F5344CB8AC3E}">
        <p14:creationId xmlns:p14="http://schemas.microsoft.com/office/powerpoint/2010/main" val="3324037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  ANCC is a subsidiary of the American Nurses</a:t>
            </a:r>
            <a:r>
              <a:rPr lang="en-US" baseline="0" dirty="0" smtClean="0"/>
              <a:t> Association which is the professional organization that sets standards for our profession. </a:t>
            </a:r>
          </a:p>
          <a:p>
            <a:endParaRPr lang="en-US" baseline="0" dirty="0" smtClean="0"/>
          </a:p>
          <a:p>
            <a:r>
              <a:rPr lang="en-US" baseline="0" dirty="0" smtClean="0"/>
              <a:t>This designation is from a Nursing based organization – but it’s not just about nursing….it’s reflective of the whole </a:t>
            </a:r>
            <a:r>
              <a:rPr lang="en-US" baseline="0" dirty="0" err="1" smtClean="0"/>
              <a:t>organizaion</a:t>
            </a:r>
            <a:r>
              <a:rPr lang="en-US" baseline="0" dirty="0" smtClean="0"/>
              <a:t>.</a:t>
            </a:r>
          </a:p>
          <a:p>
            <a:endParaRPr lang="en-US" baseline="0" dirty="0" smtClean="0"/>
          </a:p>
        </p:txBody>
      </p:sp>
      <p:sp>
        <p:nvSpPr>
          <p:cNvPr id="4" name="Slide Number Placeholder 3"/>
          <p:cNvSpPr>
            <a:spLocks noGrp="1"/>
          </p:cNvSpPr>
          <p:nvPr>
            <p:ph type="sldNum" sz="quarter" idx="10"/>
          </p:nvPr>
        </p:nvSpPr>
        <p:spPr/>
        <p:txBody>
          <a:bodyPr/>
          <a:lstStyle/>
          <a:p>
            <a:pPr>
              <a:defRPr/>
            </a:pPr>
            <a:fld id="{0D26A26C-8E87-41A1-A156-5733F02D228F}"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are 5 essential elements of an magnet organization.  The document that we submitted describes how those</a:t>
            </a:r>
            <a:r>
              <a:rPr lang="en-US" baseline="0" dirty="0" smtClean="0"/>
              <a:t> elements exist in our organization.  During a site visit, the appraisers will talk with staff and validate it.</a:t>
            </a:r>
            <a:endParaRPr lang="en-US" dirty="0"/>
          </a:p>
        </p:txBody>
      </p:sp>
      <p:sp>
        <p:nvSpPr>
          <p:cNvPr id="4" name="Slide Number Placeholder 3"/>
          <p:cNvSpPr>
            <a:spLocks noGrp="1"/>
          </p:cNvSpPr>
          <p:nvPr>
            <p:ph type="sldNum" sz="quarter" idx="10"/>
          </p:nvPr>
        </p:nvSpPr>
        <p:spPr/>
        <p:txBody>
          <a:bodyPr/>
          <a:lstStyle/>
          <a:p>
            <a:pPr>
              <a:defRPr/>
            </a:pPr>
            <a:fld id="{0D26A26C-8E87-41A1-A156-5733F02D228F}"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2030782-322B-4260-BF88-5A627EC4FD40}" type="slidenum">
              <a:rPr lang="en-US" smtClean="0"/>
              <a:pPr fontAlgn="base">
                <a:spcBef>
                  <a:spcPct val="0"/>
                </a:spcBef>
                <a:spcAft>
                  <a:spcPct val="0"/>
                </a:spcAft>
                <a:defRPr/>
              </a:pPr>
              <a:t>6</a:t>
            </a:fld>
            <a:endParaRPr lang="en-US" smtClean="0"/>
          </a:p>
        </p:txBody>
      </p:sp>
      <p:sp>
        <p:nvSpPr>
          <p:cNvPr id="1843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8436" name="Rectangle 3"/>
          <p:cNvSpPr>
            <a:spLocks noGrp="1" noChangeArrowheads="1"/>
          </p:cNvSpPr>
          <p:nvPr>
            <p:ph type="body" idx="1"/>
          </p:nvPr>
        </p:nvSpPr>
        <p:spPr bwMode="auto">
          <a:xfrm>
            <a:off x="701362" y="4414510"/>
            <a:ext cx="5607678" cy="4184020"/>
          </a:xfrm>
          <a:noFill/>
        </p:spPr>
        <p:txBody>
          <a:bodyPr wrap="square" numCol="1" anchor="t" anchorCtr="0" compatLnSpc="1">
            <a:prstTxWarp prst="textNoShape">
              <a:avLst/>
            </a:prstTxWarp>
          </a:bodyPr>
          <a:lstStyle/>
          <a:p>
            <a:pPr eaLnBrk="1" hangingPunct="1">
              <a:spcBef>
                <a:spcPct val="0"/>
              </a:spcBef>
            </a:pPr>
            <a:r>
              <a:rPr lang="en-US" sz="900" dirty="0" smtClean="0"/>
              <a:t>Being a Magnet hospital is not something that happens overnight.</a:t>
            </a:r>
            <a:r>
              <a:rPr lang="en-US" sz="900" baseline="0" dirty="0" smtClean="0"/>
              <a:t>  </a:t>
            </a:r>
            <a:r>
              <a:rPr lang="en-US" sz="900" dirty="0" smtClean="0"/>
              <a:t>Before our</a:t>
            </a:r>
            <a:r>
              <a:rPr lang="en-US" sz="900" baseline="0" dirty="0" smtClean="0"/>
              <a:t> initial site</a:t>
            </a:r>
            <a:r>
              <a:rPr lang="en-US" sz="900" dirty="0" smtClean="0"/>
              <a:t> visit, there was years of foundational work that happened.</a:t>
            </a:r>
          </a:p>
          <a:p>
            <a:pPr eaLnBrk="1" hangingPunct="1">
              <a:spcBef>
                <a:spcPct val="0"/>
              </a:spcBef>
            </a:pPr>
            <a:r>
              <a:rPr lang="en-US" sz="900" dirty="0" smtClean="0"/>
              <a:t> </a:t>
            </a:r>
          </a:p>
          <a:p>
            <a:pPr eaLnBrk="1" hangingPunct="1">
              <a:spcBef>
                <a:spcPct val="0"/>
              </a:spcBef>
            </a:pPr>
            <a:r>
              <a:rPr lang="en-US" sz="900" dirty="0" smtClean="0"/>
              <a:t>Once an organization decides to pursue designation, they do a self-study to identify if they meet the qualifications.  Once they are confident that they do, they begin collecting “evidence” that they meet the many criteria that define Magnet. This information is submitted in the form</a:t>
            </a:r>
            <a:r>
              <a:rPr lang="en-US" sz="900" baseline="0" dirty="0" smtClean="0"/>
              <a:t> of an application. </a:t>
            </a:r>
            <a:r>
              <a:rPr lang="en-US" sz="900" dirty="0" smtClean="0"/>
              <a:t>Not all organizations that submit an application will even be granted a visit.</a:t>
            </a:r>
          </a:p>
          <a:p>
            <a:pPr eaLnBrk="1" hangingPunct="1">
              <a:spcBef>
                <a:spcPct val="0"/>
              </a:spcBef>
            </a:pPr>
            <a:endParaRPr lang="en-US" sz="900" dirty="0" smtClean="0"/>
          </a:p>
          <a:p>
            <a:pPr eaLnBrk="1" hangingPunct="1">
              <a:spcBef>
                <a:spcPct val="0"/>
              </a:spcBef>
            </a:pPr>
            <a:r>
              <a:rPr lang="en-US" sz="900" dirty="0" smtClean="0"/>
              <a:t>Our initial visit was in September 2006. 5 Appraisers from ANCC were here for 5 days.  They visited with staff from every corner of the medical center, met with leaders, and held community forums.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Magnet Designation requires</a:t>
            </a:r>
            <a:r>
              <a:rPr lang="en-US" baseline="0" dirty="0" smtClean="0"/>
              <a:t> renewal.  To receive another designation, organizations submit another application highlighting how they still meet the criteria to be considered Magnet.  </a:t>
            </a:r>
            <a:endParaRPr lang="en-US" dirty="0"/>
          </a:p>
        </p:txBody>
      </p:sp>
      <p:sp>
        <p:nvSpPr>
          <p:cNvPr id="4" name="Slide Number Placeholder 3"/>
          <p:cNvSpPr>
            <a:spLocks noGrp="1"/>
          </p:cNvSpPr>
          <p:nvPr>
            <p:ph type="sldNum" sz="quarter" idx="10"/>
          </p:nvPr>
        </p:nvSpPr>
        <p:spPr/>
        <p:txBody>
          <a:bodyPr/>
          <a:lstStyle/>
          <a:p>
            <a:pPr>
              <a:defRPr/>
            </a:pPr>
            <a:fld id="{0D26A26C-8E87-41A1-A156-5733F02D228F}"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charset="0"/>
              <a:buChar char="•"/>
            </a:pPr>
            <a:r>
              <a:rPr lang="en-US" sz="1200" dirty="0" smtClean="0"/>
              <a:t>You might encounter appraisers as they visit patient care areas of the medical center.  If you encounter</a:t>
            </a:r>
            <a:r>
              <a:rPr lang="en-US" sz="1200" baseline="0" dirty="0" smtClean="0"/>
              <a:t> an appraiser, they will be accompanied by Vanderbilt staff.  Please make yourself available to speak with the appraiser if requested.  They might be interested to know about your role in the care delivered to patients, how you contribute to the team.</a:t>
            </a:r>
            <a:endParaRPr lang="en-US" sz="1200" dirty="0" smtClean="0"/>
          </a:p>
          <a:p>
            <a:endParaRPr lang="en-US" sz="1200" dirty="0" smtClean="0"/>
          </a:p>
          <a:p>
            <a:pPr marL="285750" indent="-285750">
              <a:buFont typeface="Arial" charset="0"/>
              <a:buChar char="•"/>
            </a:pPr>
            <a:r>
              <a:rPr lang="en-US" sz="1200" dirty="0" smtClean="0"/>
              <a:t>You might be asked to be part of a meeting where team members meet with appraisers and discuss how they work as a team.  You will know this ahead of time</a:t>
            </a:r>
            <a:r>
              <a:rPr lang="en-US" sz="1200" smtClean="0"/>
              <a:t>. </a:t>
            </a:r>
            <a:endParaRPr lang="en-US" sz="1200" dirty="0" smtClean="0"/>
          </a:p>
          <a:p>
            <a:endParaRPr lang="en-US" dirty="0" smtClean="0"/>
          </a:p>
        </p:txBody>
      </p:sp>
      <p:sp>
        <p:nvSpPr>
          <p:cNvPr id="4" name="Slide Number Placeholder 3"/>
          <p:cNvSpPr>
            <a:spLocks noGrp="1"/>
          </p:cNvSpPr>
          <p:nvPr>
            <p:ph type="sldNum" sz="quarter" idx="10"/>
          </p:nvPr>
        </p:nvSpPr>
        <p:spPr/>
        <p:txBody>
          <a:bodyPr/>
          <a:lstStyle/>
          <a:p>
            <a:pPr>
              <a:defRPr/>
            </a:pPr>
            <a:fld id="{0D26A26C-8E87-41A1-A156-5733F02D228F}" type="slidenum">
              <a:rPr lang="en-US" smtClean="0"/>
              <a:pPr>
                <a:defRPr/>
              </a:pPr>
              <a:t>8</a:t>
            </a:fld>
            <a:endParaRPr lang="en-US"/>
          </a:p>
        </p:txBody>
      </p:sp>
    </p:spTree>
    <p:extLst>
      <p:ext uri="{BB962C8B-B14F-4D97-AF65-F5344CB8AC3E}">
        <p14:creationId xmlns:p14="http://schemas.microsoft.com/office/powerpoint/2010/main" val="36638045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D26A26C-8E87-41A1-A156-5733F02D228F}" type="slidenum">
              <a:rPr lang="en-US" smtClean="0"/>
              <a:pPr>
                <a:defRPr/>
              </a:pPr>
              <a:t>9</a:t>
            </a:fld>
            <a:endParaRPr lang="en-US"/>
          </a:p>
        </p:txBody>
      </p:sp>
    </p:spTree>
    <p:extLst>
      <p:ext uri="{BB962C8B-B14F-4D97-AF65-F5344CB8AC3E}">
        <p14:creationId xmlns:p14="http://schemas.microsoft.com/office/powerpoint/2010/main" val="25463795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F888F8A-E460-46B8-8C5B-CBD3FCFCB71B}" type="datetimeFigureOut">
              <a:rPr lang="en-US"/>
              <a:pPr>
                <a:defRPr/>
              </a:pPr>
              <a:t>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B57EA42-C494-4876-B80E-2F76F24AF9D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475C7D5-9E2F-4D62-8560-13945A64CEDF}" type="datetimeFigureOut">
              <a:rPr lang="en-US"/>
              <a:pPr>
                <a:defRPr/>
              </a:pPr>
              <a:t>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5A53B0E-8BFC-4E53-8C7C-86B78D99D53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9E5D647-2F2D-41A1-A53C-85719443B01D}" type="datetimeFigureOut">
              <a:rPr lang="en-US"/>
              <a:pPr>
                <a:defRPr/>
              </a:pPr>
              <a:t>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29205F1-AC10-4007-8990-6E319B79B74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5437B51-DC31-4CE0-BAA6-964DFD034DF5}" type="datetimeFigureOut">
              <a:rPr lang="en-US"/>
              <a:pPr>
                <a:defRPr/>
              </a:pPr>
              <a:t>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DA6383A-13A4-4A60-B3A1-0094DB46B03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198585E-F9C5-4E84-B87E-5309CB4E9EC7}" type="datetimeFigureOut">
              <a:rPr lang="en-US"/>
              <a:pPr>
                <a:defRPr/>
              </a:pPr>
              <a:t>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7535572-05FD-476A-A73E-E88454EA6A1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B965D917-3C34-4C5F-82FD-EDF98132BDFE}" type="datetimeFigureOut">
              <a:rPr lang="en-US"/>
              <a:pPr>
                <a:defRPr/>
              </a:pPr>
              <a:t>1/9/2012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0F3F106-7596-4744-A1A5-AA014655E6D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3FC7C38-3431-4C5B-B057-98055D13D67C}" type="datetimeFigureOut">
              <a:rPr lang="en-US"/>
              <a:pPr>
                <a:defRPr/>
              </a:pPr>
              <a:t>1/9/2012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94A73AE-C50E-4B05-A0A0-DCE5D681387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0F5DF81-7BBC-452E-ACCB-3687736DB332}" type="datetimeFigureOut">
              <a:rPr lang="en-US"/>
              <a:pPr>
                <a:defRPr/>
              </a:pPr>
              <a:t>1/9/2012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BE989D5-18E7-4CB8-BF62-B2B5BD01314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0631646-6C11-44A3-8F3E-92ACBB99B2D0}" type="datetimeFigureOut">
              <a:rPr lang="en-US"/>
              <a:pPr>
                <a:defRPr/>
              </a:pPr>
              <a:t>1/9/2012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979559D-D220-49E1-8127-82B0F3D45B1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FECC431-F745-4368-8BE9-53EE8ED55320}" type="datetimeFigureOut">
              <a:rPr lang="en-US"/>
              <a:pPr>
                <a:defRPr/>
              </a:pPr>
              <a:t>1/9/2012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91DF12E-7DB3-4712-9248-F8C70F7374B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41C7CE0-081F-4EF6-B6F7-7CA81BE8378A}" type="datetimeFigureOut">
              <a:rPr lang="en-US"/>
              <a:pPr>
                <a:defRPr/>
              </a:pPr>
              <a:t>1/9/2012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AA20E4A-3A8A-48DC-B772-8A12E04FA10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233A361C-0193-4785-97C8-82044BF7BBCF}" type="datetimeFigureOut">
              <a:rPr lang="en-US"/>
              <a:pPr>
                <a:defRPr/>
              </a:pPr>
              <a:t>1/9/2012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BC5B2AA3-8CDF-46ED-812A-8383F993C64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openxmlformats.org/officeDocument/2006/relationships/hyperlink" Target="https://www.mc.vanderbilt.edu/vunet/vumc.php?site=Magnet%20Website"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N:\Creative Materials for NEPD &amp; Nursing\Magnet\Archer Materials\Archer Graphic.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7993" b="27545"/>
          <a:stretch/>
        </p:blipFill>
        <p:spPr bwMode="auto">
          <a:xfrm>
            <a:off x="-279277" y="164472"/>
            <a:ext cx="9326880" cy="657360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9050"/>
            <a:ext cx="3571875" cy="26789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914400"/>
            <a:ext cx="2143125" cy="2143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4602478"/>
            <a:ext cx="3909060" cy="16802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00600" y="2190987"/>
            <a:ext cx="3083719" cy="2309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00775" y="3960969"/>
            <a:ext cx="2057400" cy="2219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84383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123950"/>
            <a:ext cx="4167188" cy="4452938"/>
          </a:xfrm>
          <a:prstGeom prst="rect">
            <a:avLst/>
          </a:prstGeom>
          <a:solidFill>
            <a:schemeClr val="bg1">
              <a:lumMod val="95000"/>
            </a:schemeClr>
          </a:solidFill>
          <a:ln>
            <a:noFill/>
          </a:ln>
          <a:effectLst/>
        </p:spPr>
      </p:pic>
    </p:spTree>
    <p:extLst>
      <p:ext uri="{BB962C8B-B14F-4D97-AF65-F5344CB8AC3E}">
        <p14:creationId xmlns:p14="http://schemas.microsoft.com/office/powerpoint/2010/main" val="21918569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470025"/>
          </a:xfrm>
          <a:solidFill>
            <a:schemeClr val="accent5">
              <a:lumMod val="60000"/>
              <a:lumOff val="40000"/>
            </a:schemeClr>
          </a:solidFill>
        </p:spPr>
        <p:txBody>
          <a:bodyPr/>
          <a:lstStyle/>
          <a:p>
            <a:r>
              <a:rPr lang="en-US" dirty="0" smtClean="0"/>
              <a:t>What is Magnet Designation??</a:t>
            </a:r>
            <a:endParaRPr lang="en-US" dirty="0"/>
          </a:p>
        </p:txBody>
      </p:sp>
      <p:sp>
        <p:nvSpPr>
          <p:cNvPr id="3" name="Subtitle 2"/>
          <p:cNvSpPr>
            <a:spLocks noGrp="1"/>
          </p:cNvSpPr>
          <p:nvPr>
            <p:ph type="subTitle" idx="1"/>
          </p:nvPr>
        </p:nvSpPr>
        <p:spPr>
          <a:xfrm>
            <a:off x="1371600" y="1885950"/>
            <a:ext cx="6400800" cy="1752600"/>
          </a:xfrm>
        </p:spPr>
        <p:txBody>
          <a:bodyPr/>
          <a:lstStyle/>
          <a:p>
            <a:r>
              <a:rPr lang="en-US" dirty="0" smtClean="0">
                <a:solidFill>
                  <a:schemeClr val="tx1"/>
                </a:solidFill>
              </a:rPr>
              <a:t>Being named a Magnet Organization is the highest level of recognition that the American Nurses Credentialing Center (ANCC) can accord to healthcare organizations which provide nursing care.  </a:t>
            </a:r>
          </a:p>
          <a:p>
            <a:endParaRPr lang="en-US" dirty="0"/>
          </a:p>
        </p:txBody>
      </p:sp>
      <p:sp>
        <p:nvSpPr>
          <p:cNvPr id="4" name="TextBox 3"/>
          <p:cNvSpPr txBox="1"/>
          <p:nvPr/>
        </p:nvSpPr>
        <p:spPr>
          <a:xfrm>
            <a:off x="533400" y="5410200"/>
            <a:ext cx="7848600" cy="1354217"/>
          </a:xfrm>
          <a:prstGeom prst="rect">
            <a:avLst/>
          </a:prstGeom>
          <a:noFill/>
        </p:spPr>
        <p:txBody>
          <a:bodyPr wrap="square" rtlCol="0">
            <a:spAutoFit/>
          </a:bodyPr>
          <a:lstStyle/>
          <a:p>
            <a:r>
              <a:rPr lang="en-US" dirty="0" smtClean="0"/>
              <a:t>Only  391* hospitals in our country (about 6%)  are considered “Magnet Hospitals.”  Vanderbilt is the first in Nashville and the only the 3</a:t>
            </a:r>
            <a:r>
              <a:rPr lang="en-US" baseline="30000" dirty="0" smtClean="0"/>
              <a:t>rd</a:t>
            </a:r>
            <a:r>
              <a:rPr lang="en-US" dirty="0" smtClean="0"/>
              <a:t> in the state of Tennessee. </a:t>
            </a:r>
          </a:p>
          <a:p>
            <a:r>
              <a:rPr lang="en-US" sz="1000" dirty="0" smtClean="0"/>
              <a:t>* 12/14/2011</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304800"/>
            <a:ext cx="8229600" cy="1143000"/>
          </a:xfrm>
        </p:spPr>
        <p:txBody>
          <a:bodyPr/>
          <a:lstStyle/>
          <a:p>
            <a:pPr eaLnBrk="1" hangingPunct="1"/>
            <a:r>
              <a:rPr lang="en-US" sz="4000" dirty="0" smtClean="0">
                <a:latin typeface="Century Gothic" pitchFamily="34" charset="0"/>
              </a:rPr>
              <a:t/>
            </a:r>
            <a:br>
              <a:rPr lang="en-US" sz="4000" dirty="0" smtClean="0">
                <a:latin typeface="Century Gothic" pitchFamily="34" charset="0"/>
              </a:rPr>
            </a:br>
            <a:r>
              <a:rPr lang="en-US" sz="4000" dirty="0" smtClean="0">
                <a:latin typeface="Century Gothic" pitchFamily="34" charset="0"/>
              </a:rPr>
              <a:t>5 Magnet Model </a:t>
            </a:r>
            <a:br>
              <a:rPr lang="en-US" sz="4000" dirty="0" smtClean="0">
                <a:latin typeface="Century Gothic" pitchFamily="34" charset="0"/>
              </a:rPr>
            </a:br>
            <a:r>
              <a:rPr lang="en-US" sz="4000" dirty="0" smtClean="0">
                <a:latin typeface="Century Gothic" pitchFamily="34" charset="0"/>
              </a:rPr>
              <a:t>Essential Elements</a:t>
            </a:r>
          </a:p>
        </p:txBody>
      </p:sp>
      <p:sp>
        <p:nvSpPr>
          <p:cNvPr id="6" name="Rectangle 5"/>
          <p:cNvSpPr/>
          <p:nvPr/>
        </p:nvSpPr>
        <p:spPr>
          <a:xfrm>
            <a:off x="228600" y="304800"/>
            <a:ext cx="8686800" cy="6324600"/>
          </a:xfrm>
          <a:prstGeom prst="rect">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00" y="2090737"/>
            <a:ext cx="5715000" cy="401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266" name="Rectangle 2"/>
          <p:cNvSpPr>
            <a:spLocks noGrp="1" noChangeArrowheads="1"/>
          </p:cNvSpPr>
          <p:nvPr>
            <p:ph type="subTitle" idx="1"/>
          </p:nvPr>
        </p:nvSpPr>
        <p:spPr>
          <a:xfrm>
            <a:off x="1371600" y="2057400"/>
            <a:ext cx="7086600" cy="990600"/>
          </a:xfrm>
        </p:spPr>
        <p:txBody>
          <a:bodyPr rtlCol="0">
            <a:normAutofit lnSpcReduction="10000"/>
          </a:bodyPr>
          <a:lstStyle/>
          <a:p>
            <a:pPr eaLnBrk="1" fontAlgn="auto" hangingPunct="1">
              <a:spcAft>
                <a:spcPts val="0"/>
              </a:spcAft>
              <a:buFont typeface="Arial" pitchFamily="34" charset="0"/>
              <a:buNone/>
              <a:defRPr/>
            </a:pPr>
            <a:r>
              <a:rPr lang="en-US" sz="6000" i="1" smtClean="0">
                <a:solidFill>
                  <a:schemeClr val="bg1"/>
                </a:solidFill>
                <a:latin typeface="Copperplate Gothic Bold" pitchFamily="34" charset="0"/>
              </a:rPr>
              <a:t>Magnet Bound!!</a:t>
            </a:r>
          </a:p>
        </p:txBody>
      </p:sp>
      <p:sp>
        <p:nvSpPr>
          <p:cNvPr id="3075" name="Rectangle 3"/>
          <p:cNvSpPr>
            <a:spLocks noChangeArrowheads="1"/>
          </p:cNvSpPr>
          <p:nvPr/>
        </p:nvSpPr>
        <p:spPr bwMode="auto">
          <a:xfrm>
            <a:off x="1600200" y="990600"/>
            <a:ext cx="6400800" cy="1066800"/>
          </a:xfrm>
          <a:prstGeom prst="rect">
            <a:avLst/>
          </a:prstGeom>
          <a:noFill/>
          <a:ln w="9525">
            <a:noFill/>
            <a:miter lim="800000"/>
            <a:headEnd/>
            <a:tailEnd/>
          </a:ln>
        </p:spPr>
        <p:txBody>
          <a:bodyPr/>
          <a:lstStyle/>
          <a:p>
            <a:pPr algn="ctr">
              <a:spcBef>
                <a:spcPct val="20000"/>
              </a:spcBef>
            </a:pPr>
            <a:r>
              <a:rPr lang="en-US" sz="4800">
                <a:solidFill>
                  <a:schemeClr val="bg1"/>
                </a:solidFill>
                <a:latin typeface="Calibri" pitchFamily="34" charset="0"/>
              </a:rPr>
              <a:t>Vanderbilt Nursing</a:t>
            </a:r>
          </a:p>
        </p:txBody>
      </p:sp>
      <p:pic>
        <p:nvPicPr>
          <p:cNvPr id="3076" name="Picture 4" descr="MAG_BOUND-TAG-horiz"/>
          <p:cNvPicPr>
            <a:picLocks noChangeAspect="1" noChangeArrowheads="1"/>
          </p:cNvPicPr>
          <p:nvPr/>
        </p:nvPicPr>
        <p:blipFill>
          <a:blip r:embed="rId3"/>
          <a:srcRect/>
          <a:stretch>
            <a:fillRect/>
          </a:stretch>
        </p:blipFill>
        <p:spPr bwMode="auto">
          <a:xfrm>
            <a:off x="2971800" y="2438400"/>
            <a:ext cx="2859088" cy="1314450"/>
          </a:xfrm>
          <a:prstGeom prst="rect">
            <a:avLst/>
          </a:prstGeom>
          <a:noFill/>
          <a:ln w="9525">
            <a:noFill/>
            <a:miter lim="800000"/>
            <a:headEnd/>
            <a:tailEnd/>
          </a:ln>
        </p:spPr>
      </p:pic>
      <p:sp>
        <p:nvSpPr>
          <p:cNvPr id="3077" name="Rectangle 5"/>
          <p:cNvSpPr>
            <a:spLocks noChangeArrowheads="1"/>
          </p:cNvSpPr>
          <p:nvPr/>
        </p:nvSpPr>
        <p:spPr bwMode="auto">
          <a:xfrm>
            <a:off x="228600" y="304800"/>
            <a:ext cx="8686800" cy="6324600"/>
          </a:xfrm>
          <a:prstGeom prst="rect">
            <a:avLst/>
          </a:prstGeom>
          <a:solidFill>
            <a:schemeClr val="bg1"/>
          </a:solidFill>
          <a:ln w="9525">
            <a:solidFill>
              <a:schemeClr val="tx1"/>
            </a:solidFill>
            <a:miter lim="800000"/>
            <a:headEnd/>
            <a:tailEnd/>
          </a:ln>
        </p:spPr>
        <p:txBody>
          <a:bodyPr wrap="none" anchor="ctr"/>
          <a:lstStyle/>
          <a:p>
            <a:pPr>
              <a:defRPr/>
            </a:pPr>
            <a:endParaRPr lang="en-US" dirty="0">
              <a:latin typeface="Britannic Bold" pitchFamily="34" charset="0"/>
            </a:endParaRPr>
          </a:p>
        </p:txBody>
      </p:sp>
      <p:pic>
        <p:nvPicPr>
          <p:cNvPr id="3078" name="Picture 6" descr="MAG_BOUND-TAG-horiz"/>
          <p:cNvPicPr>
            <a:picLocks noChangeAspect="1" noChangeArrowheads="1"/>
          </p:cNvPicPr>
          <p:nvPr/>
        </p:nvPicPr>
        <p:blipFill>
          <a:blip r:embed="rId4"/>
          <a:srcRect/>
          <a:stretch>
            <a:fillRect/>
          </a:stretch>
        </p:blipFill>
        <p:spPr bwMode="auto">
          <a:xfrm>
            <a:off x="1066800" y="2133600"/>
            <a:ext cx="7138988" cy="3282950"/>
          </a:xfrm>
          <a:prstGeom prst="rect">
            <a:avLst/>
          </a:prstGeom>
          <a:noFill/>
          <a:ln w="9525">
            <a:noFill/>
            <a:miter lim="800000"/>
            <a:headEnd/>
            <a:tailEnd/>
          </a:ln>
        </p:spPr>
      </p:pic>
      <p:sp>
        <p:nvSpPr>
          <p:cNvPr id="8" name="TextBox 7"/>
          <p:cNvSpPr txBox="1"/>
          <p:nvPr/>
        </p:nvSpPr>
        <p:spPr>
          <a:xfrm>
            <a:off x="685800" y="514350"/>
            <a:ext cx="7696200" cy="1200329"/>
          </a:xfrm>
          <a:prstGeom prst="rect">
            <a:avLst/>
          </a:prstGeom>
          <a:solidFill>
            <a:schemeClr val="accent5">
              <a:lumMod val="60000"/>
              <a:lumOff val="40000"/>
            </a:schemeClr>
          </a:solidFill>
          <a:ln>
            <a:solidFill>
              <a:schemeClr val="bg1"/>
            </a:solidFill>
          </a:ln>
        </p:spPr>
        <p:txBody>
          <a:bodyPr wrap="square" rtlCol="0">
            <a:spAutoFit/>
          </a:bodyPr>
          <a:lstStyle/>
          <a:p>
            <a:pPr algn="ctr"/>
            <a:endParaRPr lang="en-US" sz="1400" dirty="0" smtClean="0">
              <a:latin typeface="Century Gothic" pitchFamily="34" charset="0"/>
            </a:endParaRPr>
          </a:p>
          <a:p>
            <a:pPr algn="ctr"/>
            <a:r>
              <a:rPr lang="en-US" sz="4400" dirty="0" smtClean="0">
                <a:latin typeface="Century Gothic" pitchFamily="34" charset="0"/>
              </a:rPr>
              <a:t>Initial Designation – 2006</a:t>
            </a:r>
          </a:p>
          <a:p>
            <a:pPr algn="ctr"/>
            <a:endParaRPr lang="en-US" sz="1400" dirty="0">
              <a:latin typeface="Century Gothic"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a:solidFill>
            <a:schemeClr val="accent5">
              <a:lumMod val="60000"/>
              <a:lumOff val="40000"/>
            </a:schemeClr>
          </a:solidFill>
        </p:spPr>
        <p:txBody>
          <a:bodyPr/>
          <a:lstStyle/>
          <a:p>
            <a:r>
              <a:rPr lang="en-US" dirty="0" smtClean="0"/>
              <a:t/>
            </a:r>
            <a:br>
              <a:rPr lang="en-US" dirty="0" smtClean="0"/>
            </a:br>
            <a:r>
              <a:rPr lang="en-US" dirty="0" smtClean="0"/>
              <a:t>Where are we now??</a:t>
            </a:r>
            <a:br>
              <a:rPr lang="en-US" dirty="0" smtClean="0"/>
            </a:br>
            <a:endParaRPr lang="en-US" dirty="0"/>
          </a:p>
        </p:txBody>
      </p:sp>
      <p:sp>
        <p:nvSpPr>
          <p:cNvPr id="3" name="Content Placeholder 2"/>
          <p:cNvSpPr>
            <a:spLocks noGrp="1"/>
          </p:cNvSpPr>
          <p:nvPr>
            <p:ph idx="1"/>
          </p:nvPr>
        </p:nvSpPr>
        <p:spPr>
          <a:xfrm>
            <a:off x="381000" y="2209800"/>
            <a:ext cx="8229600" cy="1630679"/>
          </a:xfrm>
        </p:spPr>
        <p:txBody>
          <a:bodyPr/>
          <a:lstStyle/>
          <a:p>
            <a:pPr marL="0" indent="0" algn="ctr">
              <a:buNone/>
            </a:pPr>
            <a:r>
              <a:rPr lang="en-US" sz="4000" dirty="0" smtClean="0"/>
              <a:t>Site Visit dates are set:  </a:t>
            </a:r>
          </a:p>
          <a:p>
            <a:pPr marL="0" indent="0" algn="ctr">
              <a:buNone/>
            </a:pPr>
            <a:r>
              <a:rPr lang="en-US" sz="4000" dirty="0" smtClean="0"/>
              <a:t>February 20-24, 2012!</a:t>
            </a:r>
            <a:endParaRPr lang="en-US" sz="4000" dirty="0"/>
          </a:p>
          <a:p>
            <a:pPr marL="0" indent="0">
              <a:buNone/>
            </a:pPr>
            <a:endParaRPr lang="en-US" sz="2800" dirty="0" smtClean="0"/>
          </a:p>
          <a:p>
            <a:pPr marL="0" indent="0">
              <a:buNone/>
            </a:pPr>
            <a:endParaRPr lang="en-US" sz="2800" dirty="0"/>
          </a:p>
        </p:txBody>
      </p:sp>
      <p:sp>
        <p:nvSpPr>
          <p:cNvPr id="4" name="TextBox 3"/>
          <p:cNvSpPr txBox="1"/>
          <p:nvPr/>
        </p:nvSpPr>
        <p:spPr>
          <a:xfrm>
            <a:off x="533400" y="4191000"/>
            <a:ext cx="7924800" cy="646331"/>
          </a:xfrm>
          <a:prstGeom prst="rect">
            <a:avLst/>
          </a:prstGeom>
          <a:noFill/>
        </p:spPr>
        <p:txBody>
          <a:bodyPr wrap="square" rtlCol="0">
            <a:spAutoFit/>
          </a:bodyPr>
          <a:lstStyle/>
          <a:p>
            <a:r>
              <a:rPr lang="en-US" dirty="0">
                <a:hlinkClick r:id="rId3"/>
              </a:rPr>
              <a:t>https://</a:t>
            </a:r>
            <a:r>
              <a:rPr lang="en-US" dirty="0" smtClean="0">
                <a:hlinkClick r:id="rId3"/>
              </a:rPr>
              <a:t>www.mc.vanderbilt.edu/vunet/vumc.php?site=Magnet%20Website</a:t>
            </a:r>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lumMod val="60000"/>
              <a:lumOff val="40000"/>
            </a:schemeClr>
          </a:solidFill>
        </p:spPr>
        <p:txBody>
          <a:bodyPr/>
          <a:lstStyle/>
          <a:p>
            <a:r>
              <a:rPr lang="en-US" dirty="0" smtClean="0"/>
              <a:t>What is my role?</a:t>
            </a:r>
            <a:endParaRPr lang="en-US" dirty="0"/>
          </a:p>
        </p:txBody>
      </p:sp>
      <p:sp>
        <p:nvSpPr>
          <p:cNvPr id="3" name="TextBox 2"/>
          <p:cNvSpPr txBox="1"/>
          <p:nvPr/>
        </p:nvSpPr>
        <p:spPr>
          <a:xfrm>
            <a:off x="609600" y="1676400"/>
            <a:ext cx="8153400" cy="2246769"/>
          </a:xfrm>
          <a:prstGeom prst="rect">
            <a:avLst/>
          </a:prstGeom>
          <a:noFill/>
        </p:spPr>
        <p:txBody>
          <a:bodyPr wrap="square" rtlCol="0">
            <a:spAutoFit/>
          </a:bodyPr>
          <a:lstStyle/>
          <a:p>
            <a:pPr marL="285750" indent="-285750">
              <a:buFont typeface="Arial" charset="0"/>
              <a:buChar char="•"/>
            </a:pPr>
            <a:r>
              <a:rPr lang="en-US" sz="2800" dirty="0" smtClean="0"/>
              <a:t>You might encounter appraisers as they visit patient care areas of the medical center</a:t>
            </a:r>
          </a:p>
          <a:p>
            <a:endParaRPr lang="en-US" sz="2800" dirty="0" smtClean="0"/>
          </a:p>
          <a:p>
            <a:pPr marL="285750" indent="-285750">
              <a:buFont typeface="Arial" charset="0"/>
              <a:buChar char="•"/>
            </a:pPr>
            <a:r>
              <a:rPr lang="en-US" sz="2800" dirty="0" smtClean="0"/>
              <a:t>You might be asked to be part of a meeting where team members meet.</a:t>
            </a:r>
            <a:endParaRPr lang="en-US" sz="2800" dirty="0"/>
          </a:p>
        </p:txBody>
      </p:sp>
      <p:sp>
        <p:nvSpPr>
          <p:cNvPr id="4" name="TextBox 3"/>
          <p:cNvSpPr txBox="1"/>
          <p:nvPr/>
        </p:nvSpPr>
        <p:spPr>
          <a:xfrm>
            <a:off x="609600" y="4267200"/>
            <a:ext cx="7924800" cy="1938992"/>
          </a:xfrm>
          <a:prstGeom prst="rect">
            <a:avLst/>
          </a:prstGeom>
          <a:noFill/>
        </p:spPr>
        <p:txBody>
          <a:bodyPr wrap="square" rtlCol="0">
            <a:spAutoFit/>
          </a:bodyPr>
          <a:lstStyle/>
          <a:p>
            <a:pPr marL="285750" indent="-285750">
              <a:buFont typeface="Arial" charset="0"/>
              <a:buChar char="•"/>
            </a:pPr>
            <a:r>
              <a:rPr lang="en-US" sz="2400" i="1" dirty="0" smtClean="0"/>
              <a:t>What is your role on the healthcare team?</a:t>
            </a:r>
          </a:p>
          <a:p>
            <a:endParaRPr lang="en-US" sz="2400" i="1" dirty="0" smtClean="0"/>
          </a:p>
          <a:p>
            <a:pPr marL="285750" indent="-285750">
              <a:buFont typeface="Arial" charset="0"/>
              <a:buChar char="•"/>
            </a:pPr>
            <a:r>
              <a:rPr lang="en-US" sz="2400" i="1" dirty="0" smtClean="0"/>
              <a:t>How do you work with nurses to provide excellent care to patients?</a:t>
            </a:r>
          </a:p>
          <a:p>
            <a:pPr marL="285750" indent="-285750">
              <a:buFont typeface="Arial" charset="0"/>
              <a:buChar char="•"/>
            </a:pPr>
            <a:endParaRPr lang="en-US" sz="2400" i="1" dirty="0"/>
          </a:p>
        </p:txBody>
      </p:sp>
    </p:spTree>
    <p:extLst>
      <p:ext uri="{BB962C8B-B14F-4D97-AF65-F5344CB8AC3E}">
        <p14:creationId xmlns:p14="http://schemas.microsoft.com/office/powerpoint/2010/main" val="9282745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750" y="1590675"/>
            <a:ext cx="8572500" cy="280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80851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1223</TotalTime>
  <Words>680</Words>
  <Application>Microsoft Office PowerPoint</Application>
  <PresentationFormat>On-screen Show (4:3)</PresentationFormat>
  <Paragraphs>55</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What is Magnet Designation??</vt:lpstr>
      <vt:lpstr> 5 Magnet Model  Essential Elements</vt:lpstr>
      <vt:lpstr>PowerPoint Presentation</vt:lpstr>
      <vt:lpstr> Where are we now?? </vt:lpstr>
      <vt:lpstr>What is my role?</vt:lpstr>
      <vt:lpstr>PowerPoint Presentation</vt:lpstr>
    </vt:vector>
  </TitlesOfParts>
  <Company>VUMC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downsks</dc:creator>
  <cp:lastModifiedBy>Wilson, Chris</cp:lastModifiedBy>
  <cp:revision>113</cp:revision>
  <dcterms:created xsi:type="dcterms:W3CDTF">2010-02-02T15:36:56Z</dcterms:created>
  <dcterms:modified xsi:type="dcterms:W3CDTF">2012-01-09T12:51:24Z</dcterms:modified>
</cp:coreProperties>
</file>