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471" r:id="rId5"/>
    <p:sldId id="492" r:id="rId6"/>
    <p:sldId id="474" r:id="rId7"/>
    <p:sldId id="476" r:id="rId8"/>
    <p:sldId id="472" r:id="rId9"/>
    <p:sldId id="384" r:id="rId10"/>
    <p:sldId id="385" r:id="rId11"/>
    <p:sldId id="386" r:id="rId12"/>
    <p:sldId id="389" r:id="rId13"/>
    <p:sldId id="391" r:id="rId14"/>
    <p:sldId id="396" r:id="rId15"/>
    <p:sldId id="493" r:id="rId16"/>
    <p:sldId id="483" r:id="rId17"/>
    <p:sldId id="495" r:id="rId18"/>
    <p:sldId id="486" r:id="rId19"/>
    <p:sldId id="490" r:id="rId20"/>
    <p:sldId id="397" r:id="rId21"/>
    <p:sldId id="488" r:id="rId22"/>
    <p:sldId id="491" r:id="rId23"/>
    <p:sldId id="4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86457"/>
  </p:normalViewPr>
  <p:slideViewPr>
    <p:cSldViewPr snapToGrid="0">
      <p:cViewPr varScale="1">
        <p:scale>
          <a:sx n="94" d="100"/>
          <a:sy n="94" d="100"/>
        </p:scale>
        <p:origin x="92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7F037-30BB-4100-BA13-FD2982CB48F2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09D3A-771D-4C6C-9C22-8B578ECF8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Accelerometer 4 days or more of 10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09D3A-771D-4C6C-9C22-8B578ECF8D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33949-0B25-E8DC-1749-1B4B7322F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CC6106-6A0E-84B9-09D6-5812EE9EE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F5022-DC23-2CF7-32AC-8FD042733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we compared</a:t>
            </a:r>
            <a:r>
              <a:rPr lang="en-US" baseline="0" dirty="0"/>
              <a:t> clinically meaningful improvement from preoperative to 6 months following surgery in both groups using published values and found larger improvements in the CBPT group compared to education for all outcomes, except for leg pain.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4CB3E-A095-B835-B330-777DDBC3C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B4D9-3963-41C9-AD72-7D6C98BE07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8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 change pain and ODI</a:t>
            </a:r>
          </a:p>
          <a:p>
            <a:r>
              <a:rPr lang="en-US" dirty="0"/>
              <a:t>1 SD for PF – 10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B4D9-3963-41C9-AD72-7D6C98BE07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6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B4D9-3963-41C9-AD72-7D6C98BE07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79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B4D9-3963-41C9-AD72-7D6C98BE07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B1655071-EECB-4C8A-83D8-A1BCF63820CE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5C125B-3E48-A642-917E-8D81DA0494A0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DC3C8C-ACA8-9448-ADB4-61923F5DB3D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20A95E-CE68-8A44-BC80-A01F58FD8A5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N=54 </a:t>
            </a:r>
            <a:r>
              <a:rPr lang="en-US" dirty="0" err="1">
                <a:latin typeface="Calibri" charset="0"/>
              </a:rPr>
              <a:t>actigraph</a:t>
            </a:r>
            <a:r>
              <a:rPr lang="en-US" dirty="0">
                <a:latin typeface="Calibri" charset="0"/>
              </a:rPr>
              <a:t> </a:t>
            </a:r>
          </a:p>
          <a:p>
            <a:r>
              <a:rPr lang="en-US" dirty="0">
                <a:latin typeface="Calibri" charset="0"/>
              </a:rPr>
              <a:t>N=56 PROs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1585A5-533E-6447-8710-C31949F9CD97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B4D9-3963-41C9-AD72-7D6C98BE07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8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B4D9-3963-41C9-AD72-7D6C98BE07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9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40654-2761-1B67-A428-16E1926D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B9B9D-FB48-E08F-EE8A-99E271A68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D6245-7BB6-BCF5-D416-3CA023FEB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10BEF-58DC-E73A-A52A-DF376D9E7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B4D9-3963-41C9-AD72-7D6C98BE07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we compared</a:t>
            </a:r>
            <a:r>
              <a:rPr lang="en-US" baseline="0" dirty="0"/>
              <a:t> clinically meaningful improvement from preoperative to 6 months following surgery in both groups using published values and found larger improvements in the CBPT group compared to education for all outcomes, except for leg pain.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B4D9-3963-41C9-AD72-7D6C98BE07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50FA-8FBA-4AFF-BE2E-26EE496D01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764771"/>
            <a:ext cx="12128268" cy="3416531"/>
          </a:xfrm>
        </p:spPr>
        <p:txBody>
          <a:bodyPr anchor="b"/>
          <a:lstStyle>
            <a:lvl1pPr algn="ctr">
              <a:defRPr sz="600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VANDERBILT ORTHOPAEDICS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BECFA-730F-4B41-BB12-5CC2242957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0378" y="4871258"/>
            <a:ext cx="9144000" cy="173735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AE42-643C-483C-93DD-9BBA3404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E24F8-EFC1-48D4-A217-850D6361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3F97-0BCC-40CE-B767-A5A1F454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2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7C1F-B48C-4D2F-8FA7-D087DA78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A60B4-7CCE-47F0-A647-D9CDFE155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930A3-4BF1-4BC7-8CB9-7BD2AC1A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F027E-DDDB-43C6-B880-3B9A8A8D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20358-1FDB-4418-93BD-50415875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57841-F253-429E-89E0-8065139F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19E3E-675E-4C7D-8D8E-91ADD2EDABC0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Orthopaedics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C41E4B-49B7-4865-AC9D-2C25AD274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1124-027B-411D-9792-43C0F616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AA05B-6F5C-4D14-99D2-DE66B51B5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EF927-93D2-4F01-8E56-17AE52F0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0291-D163-44CA-8E03-FB153831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3CF76-6E2A-4156-BBC8-4EA48065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447EC-5C3C-4AF1-AB56-2930099BBC5A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Orthopaedics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C058F-B625-47F9-A834-B7FCB57A3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0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A4EF2-2164-4CAC-B39E-5D5933CE4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79461-300D-4EE2-AD3B-4895F71F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25BAD-AA28-45C6-B391-4C08A21E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5B2DB-9150-4FF4-A879-84E1DC47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7FA44-269C-46F6-A728-92157143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9EC1F-81D9-4715-B994-CA60EC5CEE24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Orthopaedics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670C62-7F44-4F21-949F-E3FD2347E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B7C7-DB01-4FEA-8369-D0310753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 b="1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A1DC0-2A7A-4985-BF4D-D09CB129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4">
                  <a:lumMod val="60000"/>
                  <a:lumOff val="40000"/>
                </a:schemeClr>
              </a:buCl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82517-0EBC-4BF8-A86A-94801FC6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80A14-5CD6-4B5A-8A5F-FA90964F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468FE-49DA-41B9-9C86-8881F1F1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29EE2-A576-4A58-931A-445A2A68022C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Orthopaedics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F70A55-BD15-4F7C-9579-EE88547C4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26" y="5879291"/>
            <a:ext cx="986074" cy="954118"/>
          </a:xfrm>
          <a:prstGeom prst="rect">
            <a:avLst/>
          </a:prstGeom>
          <a:pattFill prst="pct5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F82D83-D688-4CA6-A5CC-232C6F948FDE}"/>
              </a:ext>
            </a:extLst>
          </p:cNvPr>
          <p:cNvCxnSpPr/>
          <p:nvPr userDrawn="1"/>
        </p:nvCxnSpPr>
        <p:spPr>
          <a:xfrm>
            <a:off x="121907" y="1463560"/>
            <a:ext cx="11664618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4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C039-B71A-4F29-89BF-03AC9FE9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01574"/>
          </a:xfrm>
        </p:spPr>
        <p:txBody>
          <a:bodyPr/>
          <a:lstStyle>
            <a:lvl1pPr algn="ctr"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3F9D-FA9B-45F5-8831-8B167BD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ü"/>
              <a:tabLst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</a:t>
            </a:r>
            <a:endParaRPr lang="en-US" dirty="0"/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528D8-9A86-4271-BD58-F6A46FB32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4">
                  <a:lumMod val="60000"/>
                  <a:lumOff val="40000"/>
                </a:schemeClr>
              </a:buCl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4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619AE-0444-4C5C-B5BD-18BB8F1A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176A0-9273-41AC-9C9E-345EBABB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235E8-F743-47E2-996F-ABA21701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8E769-213A-4FB0-84B6-D577C9691448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Orthopaedics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7F43F-937B-4791-BEC6-13D385671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EE05EC-D448-42A0-AECE-CF194605BB16}"/>
              </a:ext>
            </a:extLst>
          </p:cNvPr>
          <p:cNvCxnSpPr/>
          <p:nvPr userDrawn="1"/>
        </p:nvCxnSpPr>
        <p:spPr>
          <a:xfrm>
            <a:off x="257181" y="1114425"/>
            <a:ext cx="11664618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2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7020-EB95-4C3A-9157-5F9BC6E9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531A3-627E-4BFB-BB11-5E33CE04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12588-441C-47B6-AFAA-C04FFE23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E4BE3-607F-489D-B47A-33ABE719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790B4-4F10-4ED8-A791-EB4C36FA5F5C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Orthopaedics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24EF0-7CBE-442A-A864-C0B998D8C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2CF9EE-4FC3-42B2-9F27-B5835A6CD203}"/>
              </a:ext>
            </a:extLst>
          </p:cNvPr>
          <p:cNvCxnSpPr/>
          <p:nvPr userDrawn="1"/>
        </p:nvCxnSpPr>
        <p:spPr>
          <a:xfrm>
            <a:off x="121907" y="1463560"/>
            <a:ext cx="11664618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DD85-F377-4F79-9AE5-86338C11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12BB6-8DB0-47F8-9F13-563410831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CC8D-CB66-49D0-AA19-5556837E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6ADA0-F873-4C11-83C9-607582BD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39022-7919-47B2-8F4B-0B6F543C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173EB-0F17-4988-91B7-53AAFF4D189E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Orthopaedics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2F0877-9BC3-42A5-B181-C8E63F26E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2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C039-B71A-4F29-89BF-03AC9FE9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3F9D-FA9B-45F5-8831-8B167BD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528D8-9A86-4271-BD58-F6A46FB32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619AE-0444-4C5C-B5BD-18BB8F1A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176A0-9273-41AC-9C9E-345EBABB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235E8-F743-47E2-996F-ABA21701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8E769-213A-4FB0-84B6-D577C9691448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Orthopaedics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7F43F-937B-4791-BEC6-13D385671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1AD066-A2E7-4967-A7A3-01C1B8387E5E}"/>
              </a:ext>
            </a:extLst>
          </p:cNvPr>
          <p:cNvCxnSpPr/>
          <p:nvPr userDrawn="1"/>
        </p:nvCxnSpPr>
        <p:spPr>
          <a:xfrm>
            <a:off x="121907" y="1463560"/>
            <a:ext cx="11664618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78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606B-3D07-47CB-957E-A7104727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E8B78-5AEF-4EBE-A1B1-18B1B5ABB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1714D-19D7-41F4-8CAE-B82A9E4CF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 err="1"/>
              <a:t>ddddThird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70B28-89E5-4120-AF3F-68FB87EDD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3143C-42AD-406A-B108-6F58F0850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2DA77-9EF4-475E-9D52-19567850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3330C-E4F7-436D-8EC2-3220A976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C86DA-545E-45AC-B94D-FEC7EEF2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668AA-1EA2-4A23-9AA6-7A02D68A8F47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Orthopaedics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1D6E6A-6CEE-4D3F-8FE0-D071BCBB0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63F181-70DC-4EA0-B17E-8D6B1DAFF359}"/>
              </a:ext>
            </a:extLst>
          </p:cNvPr>
          <p:cNvCxnSpPr/>
          <p:nvPr userDrawn="1"/>
        </p:nvCxnSpPr>
        <p:spPr>
          <a:xfrm>
            <a:off x="121907" y="1463560"/>
            <a:ext cx="11664618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71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0191C-A666-47E4-BDA1-1FA72F0A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6A06A-1E6C-4A6F-8A3E-FC4D7C28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763F-1C71-4756-8FE8-299983BA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E4807-DC9E-4409-A1D7-E48A5B21310B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Orthopaedics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AB56E-C040-49F0-B93E-152355399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6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593A-73C4-4EBE-A602-0D692FE5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B11F-2D45-42E3-9328-2CFDDF1DC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66CD0-F8A5-46A5-ACA3-F5B0CBA9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E432E-D42D-41A5-B069-5DF3B3F8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FACC8-8103-411D-8B2D-A68D7096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0ED5E-05CF-4901-BE5E-A0BA3D12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A5B6A-DEAC-4A97-ADBB-2FE0044A2C1E}"/>
              </a:ext>
            </a:extLst>
          </p:cNvPr>
          <p:cNvSpPr txBox="1"/>
          <p:nvPr userDrawn="1"/>
        </p:nvSpPr>
        <p:spPr>
          <a:xfrm>
            <a:off x="121907" y="6368087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VANDERBILT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spc="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Orthopaedics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1B6D0-1534-4FD3-A520-C542D6B96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49" y="5875634"/>
            <a:ext cx="986074" cy="9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0A8B5-B43F-4E9B-BFD1-2B8FD8F6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20A1-3144-4436-A754-6EA419CAE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379C9-252E-4F87-9C82-0A54D9A2D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3AD7-01E6-45E8-A6C8-085A761DF22F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6B458-1ECC-42C1-8836-2C6091EF0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FD1F0-1E04-4386-8F66-6D22D9E29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8568-7FB9-4F5B-A056-3EA681C7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.archer@vanderbilt.ed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mailto:Kristin.archer@vumc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0E9D-6B38-A9E2-3E13-B1E5FACB0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6" y="12469"/>
            <a:ext cx="12128268" cy="3416531"/>
          </a:xfrm>
        </p:spPr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Physical Activity Intervention to Improve </a:t>
            </a:r>
            <a:br>
              <a:rPr lang="en-US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Surgical Spine Outcomes (PASS Trial)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D687F-A24D-DB49-B99A-2219A8EBF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624" y="3523104"/>
            <a:ext cx="9144000" cy="30066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Kristin R. Archer, PhD, DPT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Professor and Vice Chair, Orthopaedic Surgery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Director, Center for Musculoskeletal Research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Vanderbilt University Medical Center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ISSLS Annual Meeting</a:t>
            </a:r>
            <a:r>
              <a:rPr lang="en-US" sz="2800">
                <a:solidFill>
                  <a:schemeClr val="bg1"/>
                </a:solidFill>
                <a:latin typeface="+mn-lt"/>
              </a:rPr>
              <a:t>, Atlanta, GA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May 13, 2025</a:t>
            </a:r>
          </a:p>
        </p:txBody>
      </p:sp>
    </p:spTree>
    <p:extLst>
      <p:ext uri="{BB962C8B-B14F-4D97-AF65-F5344CB8AC3E}">
        <p14:creationId xmlns:p14="http://schemas.microsoft.com/office/powerpoint/2010/main" val="404661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Description of the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218491"/>
              </p:ext>
            </p:extLst>
          </p:nvPr>
        </p:nvGraphicFramePr>
        <p:xfrm>
          <a:off x="860612" y="1676400"/>
          <a:ext cx="942638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9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1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Variable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 Intervention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(n=30)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Usual Care (n=30)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Total sample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Age (yrs)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59.7 (13.2)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62 (10.8)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60.9 (12.0)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7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Education, (%)    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   Greater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than HS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76.7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63.3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1"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rgbClr val="FF0000"/>
                          </a:solidFill>
                        </a:rPr>
                        <a:t>Male, (%)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53.3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26.7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8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Married, (%)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63.3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71.7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White, (%)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83.3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86.7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71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Employed, (%)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   Retired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   Not Working   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   Working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33.3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13.4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53.3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3.3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56.7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36.7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8.3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55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57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Fusion, (%)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63.3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63.3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63.3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Spinal Stenosis, (%)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56.7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66.7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61.7</a:t>
                      </a: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00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21" y="455080"/>
            <a:ext cx="11241741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Proportional Odds Regression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Months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3648849"/>
              </p:ext>
            </p:extLst>
          </p:nvPr>
        </p:nvGraphicFramePr>
        <p:xfrm>
          <a:off x="387722" y="2144948"/>
          <a:ext cx="11241741" cy="2776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1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002">
                  <a:extLst>
                    <a:ext uri="{9D8B030D-6E8A-4147-A177-3AD203B41FA5}">
                      <a16:colId xmlns:a16="http://schemas.microsoft.com/office/drawing/2014/main" val="2393512184"/>
                    </a:ext>
                  </a:extLst>
                </a:gridCol>
              </a:tblGrid>
              <a:tr h="5896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033538"/>
                  </a:ext>
                </a:extLst>
              </a:tr>
              <a:tr h="589698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Physical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Odds Ratio*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95% CI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P-value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3200" b="1" i="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 Counts per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2.9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1.02 to 8.0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0.58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MVPA per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 4.2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1.4 to 11.8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0.007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0.41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286533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Sedentary per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0.18 to 1.3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0.57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4224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505DAB-7BD3-519C-2E00-1898A2BCC175}"/>
              </a:ext>
            </a:extLst>
          </p:cNvPr>
          <p:cNvSpPr txBox="1"/>
          <p:nvPr/>
        </p:nvSpPr>
        <p:spPr>
          <a:xfrm>
            <a:off x="387722" y="1560173"/>
            <a:ext cx="805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Odds ratio for Intervention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BEFF0-30E3-2A0E-3FBC-EC962FC36F7B}"/>
              </a:ext>
            </a:extLst>
          </p:cNvPr>
          <p:cNvSpPr txBox="1"/>
          <p:nvPr/>
        </p:nvSpPr>
        <p:spPr>
          <a:xfrm>
            <a:off x="708355" y="5468130"/>
            <a:ext cx="961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 Model controlled for outcome preoperatively and sex </a:t>
            </a:r>
          </a:p>
        </p:txBody>
      </p:sp>
    </p:spTree>
    <p:extLst>
      <p:ext uri="{BB962C8B-B14F-4D97-AF65-F5344CB8AC3E}">
        <p14:creationId xmlns:p14="http://schemas.microsoft.com/office/powerpoint/2010/main" val="55906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F12FB-172F-9B40-BB05-28C552679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55B7-D5C0-9480-75A5-C031EB64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455080"/>
            <a:ext cx="11241741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Proportional Odds Regression Result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Months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5370F6-8E79-49BB-9CC2-4D1A6B26BF9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9362864"/>
              </p:ext>
            </p:extLst>
          </p:nvPr>
        </p:nvGraphicFramePr>
        <p:xfrm>
          <a:off x="387722" y="2144948"/>
          <a:ext cx="11241741" cy="2776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002">
                  <a:extLst>
                    <a:ext uri="{9D8B030D-6E8A-4147-A177-3AD203B41FA5}">
                      <a16:colId xmlns:a16="http://schemas.microsoft.com/office/drawing/2014/main" val="2393512184"/>
                    </a:ext>
                  </a:extLst>
                </a:gridCol>
              </a:tblGrid>
              <a:tr h="5896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033538"/>
                  </a:ext>
                </a:extLst>
              </a:tr>
              <a:tr h="589698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Physical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Odds Ratio*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95% CI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P-value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3200" b="1" i="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Activity Counts per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1.4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0.49 to 3.89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0.53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0.38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MVPA per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 1.6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0.58 to 4.5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0.35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286533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Sedentary per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0.09 to 0.69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0.008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0.58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4224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FC0558-E547-6BA5-63EF-10CF57422A96}"/>
              </a:ext>
            </a:extLst>
          </p:cNvPr>
          <p:cNvSpPr txBox="1"/>
          <p:nvPr/>
        </p:nvSpPr>
        <p:spPr>
          <a:xfrm>
            <a:off x="387722" y="1560173"/>
            <a:ext cx="805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Odds ratio for Intervention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520CE-7A3F-E2C3-5450-C8AB25F616E4}"/>
              </a:ext>
            </a:extLst>
          </p:cNvPr>
          <p:cNvSpPr txBox="1"/>
          <p:nvPr/>
        </p:nvSpPr>
        <p:spPr>
          <a:xfrm>
            <a:off x="691421" y="5468130"/>
            <a:ext cx="961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 Model controlled for outcome preoperatively and sex </a:t>
            </a:r>
          </a:p>
        </p:txBody>
      </p:sp>
    </p:spTree>
    <p:extLst>
      <p:ext uri="{BB962C8B-B14F-4D97-AF65-F5344CB8AC3E}">
        <p14:creationId xmlns:p14="http://schemas.microsoft.com/office/powerpoint/2010/main" val="206939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9" y="455080"/>
            <a:ext cx="11241741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 Regression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Months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6377538"/>
              </p:ext>
            </p:extLst>
          </p:nvPr>
        </p:nvGraphicFramePr>
        <p:xfrm>
          <a:off x="387721" y="2529594"/>
          <a:ext cx="10907807" cy="2769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128">
                  <a:extLst>
                    <a:ext uri="{9D8B030D-6E8A-4147-A177-3AD203B41FA5}">
                      <a16:colId xmlns:a16="http://schemas.microsoft.com/office/drawing/2014/main" val="2393512184"/>
                    </a:ext>
                  </a:extLst>
                </a:gridCol>
              </a:tblGrid>
              <a:tr h="5896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Secondary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2800" b="1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95% CI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P-value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3200" b="1" i="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PROMIS PF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3.9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0.32 to 7.4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.03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0.39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-4.6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-10.9 to 2.6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.17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0.45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270058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Back 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-1.3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-2.4 to -0.13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.03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0.25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952130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 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-1.2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-2.4 to 0.09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.07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364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505DAB-7BD3-519C-2E00-1898A2BCC175}"/>
              </a:ext>
            </a:extLst>
          </p:cNvPr>
          <p:cNvSpPr txBox="1"/>
          <p:nvPr/>
        </p:nvSpPr>
        <p:spPr>
          <a:xfrm>
            <a:off x="387722" y="1560173"/>
            <a:ext cx="805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Beta coefficient for Intervention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BEFF0-30E3-2A0E-3FBC-EC962FC36F7B}"/>
              </a:ext>
            </a:extLst>
          </p:cNvPr>
          <p:cNvSpPr txBox="1"/>
          <p:nvPr/>
        </p:nvSpPr>
        <p:spPr>
          <a:xfrm>
            <a:off x="387721" y="5564640"/>
            <a:ext cx="961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 Models controlled for outcome preoperatively and sex </a:t>
            </a:r>
          </a:p>
        </p:txBody>
      </p:sp>
    </p:spTree>
    <p:extLst>
      <p:ext uri="{BB962C8B-B14F-4D97-AF65-F5344CB8AC3E}">
        <p14:creationId xmlns:p14="http://schemas.microsoft.com/office/powerpoint/2010/main" val="231215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A7177-858B-9DF4-8D5B-0C4B57B44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BD59-1734-A99E-0BA9-97EF5742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455080"/>
            <a:ext cx="11241741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 Regression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Months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F83488-2A12-045A-17B7-C75798E3F6D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4311170"/>
              </p:ext>
            </p:extLst>
          </p:nvPr>
        </p:nvGraphicFramePr>
        <p:xfrm>
          <a:off x="387721" y="2529594"/>
          <a:ext cx="10907807" cy="2769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128">
                  <a:extLst>
                    <a:ext uri="{9D8B030D-6E8A-4147-A177-3AD203B41FA5}">
                      <a16:colId xmlns:a16="http://schemas.microsoft.com/office/drawing/2014/main" val="2393512184"/>
                    </a:ext>
                  </a:extLst>
                </a:gridCol>
              </a:tblGrid>
              <a:tr h="5896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Secondary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2800" b="1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95% CI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P-value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3200" b="1" i="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PROMIS PF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3.3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-0.77 to -7.4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.11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-3.9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-11.9 to 4.1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.33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0.25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270058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Back 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-1.5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-2.6 to -0.43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.007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952130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 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-1.5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-2.8 to -0.21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.02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0.13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364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C00303-9921-CFB1-40DA-93929128633E}"/>
              </a:ext>
            </a:extLst>
          </p:cNvPr>
          <p:cNvSpPr txBox="1"/>
          <p:nvPr/>
        </p:nvSpPr>
        <p:spPr>
          <a:xfrm>
            <a:off x="387722" y="1560173"/>
            <a:ext cx="805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Beta coefficient for Intervention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23940-9A46-B09F-9A2A-D7C18E861BE0}"/>
              </a:ext>
            </a:extLst>
          </p:cNvPr>
          <p:cNvSpPr txBox="1"/>
          <p:nvPr/>
        </p:nvSpPr>
        <p:spPr>
          <a:xfrm>
            <a:off x="387721" y="5564640"/>
            <a:ext cx="961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 Models controlled for outcome preoperatively and sex </a:t>
            </a:r>
          </a:p>
        </p:txBody>
      </p:sp>
    </p:spTree>
    <p:extLst>
      <p:ext uri="{BB962C8B-B14F-4D97-AF65-F5344CB8AC3E}">
        <p14:creationId xmlns:p14="http://schemas.microsoft.com/office/powerpoint/2010/main" val="290662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95" y="169333"/>
            <a:ext cx="11241741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Proportional Odds Regression Models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MCID at 12 Months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2CE93-F045-2B02-21F5-2468BE88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69" y="1598080"/>
            <a:ext cx="8852462" cy="52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9" y="455080"/>
            <a:ext cx="11241741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Intervention Assessment (N=27)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8663770"/>
              </p:ext>
            </p:extLst>
          </p:nvPr>
        </p:nvGraphicFramePr>
        <p:xfrm>
          <a:off x="743426" y="1779261"/>
          <a:ext cx="11125067" cy="360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947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(SD) or </a:t>
                      </a:r>
                    </a:p>
                    <a:p>
                      <a:pPr algn="ctr"/>
                      <a:r>
                        <a:rPr lang="en-US" sz="28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  <a:endParaRPr lang="en-US" sz="2800" b="1" baseline="0" dirty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Helpful to recovery (0-10), mean (SD)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9.0 (1.3)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Likely to recommend (0-10), mean (SD)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9.3 (1.1)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270058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Activity increased a meaningful amount, 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23 (85%)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952130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Intervention more important than other services, 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19 (70%)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36401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Benefits outweighed the effort, 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</a:rPr>
                        <a:t>17 (63%)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004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10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" y="1524000"/>
            <a:ext cx="11923059" cy="4648200"/>
          </a:xfrm>
        </p:spPr>
        <p:txBody>
          <a:bodyPr>
            <a:normAutofit fontScale="92500"/>
          </a:bodyPr>
          <a:lstStyle/>
          <a:p>
            <a:r>
              <a:rPr lang="en-US" sz="3500" dirty="0">
                <a:latin typeface="Calibri"/>
                <a:cs typeface="Calibri"/>
              </a:rPr>
              <a:t>6 months</a:t>
            </a:r>
          </a:p>
          <a:p>
            <a:pPr lvl="1"/>
            <a:r>
              <a:rPr lang="en-US" sz="3000" b="0" dirty="0">
                <a:latin typeface="Calibri"/>
                <a:cs typeface="Calibri"/>
              </a:rPr>
              <a:t>Significant differences activity counts, MVPA, physical function, back pain</a:t>
            </a:r>
          </a:p>
          <a:p>
            <a:r>
              <a:rPr lang="en-US" sz="3500" dirty="0">
                <a:latin typeface="Calibri"/>
                <a:cs typeface="Calibri"/>
              </a:rPr>
              <a:t>12 months</a:t>
            </a:r>
          </a:p>
          <a:p>
            <a:pPr lvl="1"/>
            <a:r>
              <a:rPr lang="en-US" sz="3000" b="0" dirty="0">
                <a:latin typeface="Calibri"/>
                <a:cs typeface="Calibri"/>
              </a:rPr>
              <a:t>Significant differences sedentary PA, back and leg pain</a:t>
            </a:r>
          </a:p>
          <a:p>
            <a:pPr marL="457200" lvl="1" indent="0">
              <a:buNone/>
            </a:pPr>
            <a:endParaRPr lang="en-US" sz="3200" b="0" dirty="0">
              <a:latin typeface="Calibri"/>
              <a:cs typeface="Calibri"/>
            </a:endParaRPr>
          </a:p>
          <a:p>
            <a:r>
              <a:rPr lang="en-US" sz="3200" b="0" dirty="0">
                <a:latin typeface="Calibri"/>
                <a:cs typeface="Calibri"/>
              </a:rPr>
              <a:t>High adherence and satisfaction with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/>
                <a:cs typeface="Calibri"/>
              </a:rPr>
              <a:t>77% completed all 8 sessions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/>
                <a:cs typeface="Calibri"/>
              </a:rPr>
              <a:t>85% extremely likely to recommend/meaningful increase in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dirty="0">
                <a:latin typeface="Calibri"/>
                <a:cs typeface="Calibri"/>
              </a:rPr>
              <a:t>70% extremely helpful to recovery/more important than other services</a:t>
            </a:r>
          </a:p>
          <a:p>
            <a:pPr marL="457200" lvl="1" indent="0">
              <a:buNone/>
            </a:pPr>
            <a:endParaRPr lang="en-US" sz="2800" b="0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38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Implications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128013" y="1522328"/>
            <a:ext cx="11542211" cy="47079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0" dirty="0">
                <a:latin typeface="Calibri"/>
                <a:cs typeface="Calibri"/>
              </a:rPr>
              <a:t>Wearable technology and physical therapist counseling has potential to improve physical activity/exercise adherence</a:t>
            </a:r>
          </a:p>
          <a:p>
            <a:pPr marL="0" indent="0">
              <a:buNone/>
              <a:defRPr/>
            </a:pPr>
            <a:endParaRPr lang="en-US" sz="3200" b="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3200" b="0" dirty="0">
                <a:latin typeface="Calibri"/>
                <a:cs typeface="Calibri"/>
              </a:rPr>
              <a:t>Physical activity screening may be beneficial for a targeted rehabilitation approach</a:t>
            </a:r>
          </a:p>
          <a:p>
            <a:pPr marL="457200" lvl="1" indent="0">
              <a:buNone/>
            </a:pPr>
            <a:endParaRPr lang="en-US" sz="3200" b="0" dirty="0">
              <a:latin typeface="Calibri"/>
              <a:cs typeface="Calibri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3200" b="0" dirty="0">
                <a:latin typeface="Calibri"/>
                <a:cs typeface="Calibri"/>
              </a:rPr>
              <a:t>Walking programs alone or in combination with traditional rehabilitation may be an effective way to improve outcomes</a:t>
            </a:r>
            <a:endParaRPr lang="en-US" sz="3200" dirty="0">
              <a:latin typeface="Calibri"/>
              <a:cs typeface="Calibri"/>
            </a:endParaRPr>
          </a:p>
          <a:p>
            <a:pPr marL="366713" lvl="1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1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5573-DAC3-FFFF-663C-1AAFA1AD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0AE2A-9055-1D90-2548-B1FB1682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56" y="1790243"/>
            <a:ext cx="5655590" cy="4351338"/>
          </a:xfrm>
        </p:spPr>
        <p:txBody>
          <a:bodyPr>
            <a:normAutofit/>
          </a:bodyPr>
          <a:lstStyle/>
          <a:p>
            <a:r>
              <a:rPr lang="en-US" dirty="0"/>
              <a:t>Hiral Master, PT, PhD, MPH</a:t>
            </a:r>
          </a:p>
          <a:p>
            <a:r>
              <a:rPr lang="en-US" dirty="0"/>
              <a:t>Rogelio Coronado, PT, PhD</a:t>
            </a:r>
          </a:p>
          <a:p>
            <a:r>
              <a:rPr lang="en-US" dirty="0"/>
              <a:t>Jackie </a:t>
            </a:r>
            <a:r>
              <a:rPr lang="en-US" dirty="0" err="1"/>
              <a:t>Pennings</a:t>
            </a:r>
            <a:r>
              <a:rPr lang="en-US" dirty="0"/>
              <a:t>, PhD</a:t>
            </a:r>
          </a:p>
          <a:p>
            <a:r>
              <a:rPr lang="en-US" dirty="0"/>
              <a:t>Susan W. </a:t>
            </a:r>
            <a:r>
              <a:rPr lang="en-US" dirty="0" err="1"/>
              <a:t>Vanston</a:t>
            </a:r>
            <a:r>
              <a:rPr lang="en-US" dirty="0"/>
              <a:t>, MS, PT</a:t>
            </a:r>
          </a:p>
          <a:p>
            <a:r>
              <a:rPr lang="en-US" dirty="0"/>
              <a:t>Keith R. Cole, DPT, PhD</a:t>
            </a:r>
          </a:p>
          <a:p>
            <a:r>
              <a:rPr lang="en-US" dirty="0"/>
              <a:t>Alicia M. Hymel</a:t>
            </a:r>
          </a:p>
          <a:p>
            <a:r>
              <a:rPr lang="en-US" dirty="0"/>
              <a:t>Emily </a:t>
            </a:r>
            <a:r>
              <a:rPr lang="en-US" dirty="0" err="1"/>
              <a:t>Oleisky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A4BAD3-F879-7275-2A83-4923DBF41F40}"/>
              </a:ext>
            </a:extLst>
          </p:cNvPr>
          <p:cNvSpPr txBox="1">
            <a:spLocks/>
          </p:cNvSpPr>
          <p:nvPr/>
        </p:nvSpPr>
        <p:spPr>
          <a:xfrm>
            <a:off x="6096000" y="1751686"/>
            <a:ext cx="60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 sz="2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Jacob P. Schwarz, MD</a:t>
            </a:r>
          </a:p>
          <a:p>
            <a:r>
              <a:rPr lang="en-US" dirty="0"/>
              <a:t>Scott L. Zuckerman, MD, MPH</a:t>
            </a:r>
          </a:p>
          <a:p>
            <a:r>
              <a:rPr lang="en-US" dirty="0"/>
              <a:t>Amir M. Abtahi, MD</a:t>
            </a:r>
          </a:p>
          <a:p>
            <a:r>
              <a:rPr lang="en-US" dirty="0"/>
              <a:t>Byron F. Stephens, MD, MSCI</a:t>
            </a:r>
          </a:p>
          <a:p>
            <a:r>
              <a:rPr lang="en-US" dirty="0"/>
              <a:t>Amanda Priest</a:t>
            </a:r>
          </a:p>
          <a:p>
            <a:r>
              <a:rPr lang="en-US" dirty="0"/>
              <a:t>Aran Sullivan</a:t>
            </a:r>
          </a:p>
          <a:p>
            <a:r>
              <a:rPr lang="en-US" dirty="0"/>
              <a:t>Sarah Whitaker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2F2BF-E28E-26BE-E820-20E7BC9D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30" y="0"/>
            <a:ext cx="216027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B49B-E4B1-208C-EB86-09B19546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27D8-6FAD-291B-E2F8-82484FB5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+mn-lt"/>
              </a:rPr>
              <a:t>Funding: </a:t>
            </a:r>
            <a:r>
              <a:rPr lang="en-US" sz="3200" b="0" dirty="0">
                <a:effectLst/>
                <a:latin typeface="+mn-lt"/>
              </a:rPr>
              <a:t>Academy of Orthopaedic Physical Therapy, </a:t>
            </a:r>
            <a:r>
              <a:rPr lang="en-US" sz="3200" b="0" dirty="0">
                <a:latin typeface="+mn-lt"/>
              </a:rPr>
              <a:t>Vanderbilt </a:t>
            </a:r>
            <a:r>
              <a:rPr lang="en-US" sz="3200" b="0" dirty="0">
                <a:effectLst/>
                <a:latin typeface="+mn-lt"/>
              </a:rPr>
              <a:t>Center for Musculoskeletal Research, and a CTSA award (UL1TR000445) from the National Center for Advancing Translational Sciences.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3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DD1B-A145-4C60-AE5D-D4BD5A15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477"/>
            <a:ext cx="105156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A0562-43AB-4215-BB51-6E5D1EE7E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56" y="3067304"/>
            <a:ext cx="5686044" cy="3790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68CB2-2D65-E19E-4A34-A8CE059B4DBE}"/>
              </a:ext>
            </a:extLst>
          </p:cNvPr>
          <p:cNvSpPr txBox="1"/>
          <p:nvPr/>
        </p:nvSpPr>
        <p:spPr>
          <a:xfrm>
            <a:off x="199613" y="4461081"/>
            <a:ext cx="6306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Vanderbilt Center for Musculoskeletal Research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https://www.vumc.org/musculoskeletal-research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Kristin.archer@vumc.org</a:t>
            </a:r>
            <a:endParaRPr 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@VUMC_MSK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83B7E-6747-26DC-FCD8-E60C1E5FC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604" y="2395559"/>
            <a:ext cx="288036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0170-C287-0274-63AC-8A3C7928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/>
              <a:t>umbar Spine Surgery Outcomes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17CCC-3E6F-97E0-1FF1-7B1E7C59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3" y="1690688"/>
            <a:ext cx="10661542" cy="5167312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/>
                <a:cs typeface="Calibri"/>
              </a:rPr>
              <a:t>Wide variation in physical activity (PA)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>
                <a:latin typeface="Calibri"/>
                <a:cs typeface="Calibri"/>
              </a:rPr>
              <a:t>Up to 80% remain physically inactive after 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>
                <a:latin typeface="Calibri"/>
                <a:cs typeface="Calibri"/>
              </a:rPr>
              <a:t>Physical inactivity increases risk of persistent pain/disability</a:t>
            </a:r>
          </a:p>
          <a:p>
            <a:endParaRPr lang="en-US" sz="1300" dirty="0"/>
          </a:p>
          <a:p>
            <a:r>
              <a:rPr lang="en-US" sz="3200" b="0" dirty="0">
                <a:latin typeface="+mn-lt"/>
              </a:rPr>
              <a:t>Patients report needing help with PA due to fear of        reinjury and increasing pain</a:t>
            </a:r>
          </a:p>
          <a:p>
            <a:endParaRPr lang="en-US" sz="1300" b="0" dirty="0">
              <a:latin typeface="+mn-lt"/>
            </a:endParaRPr>
          </a:p>
          <a:p>
            <a:r>
              <a:rPr lang="en-US" sz="3200" b="0" dirty="0">
                <a:latin typeface="+mn-lt"/>
              </a:rPr>
              <a:t>Wearable technology has improved PA in other orthopaedic populations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F71A9-527E-FA9D-679B-BD39DAB86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405" y="2259523"/>
            <a:ext cx="211582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9D2A-4B42-41C6-B525-7490EF74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5" y="365125"/>
            <a:ext cx="10515600" cy="1325563"/>
          </a:xfrm>
        </p:spPr>
        <p:txBody>
          <a:bodyPr/>
          <a:lstStyle/>
          <a:p>
            <a:r>
              <a:rPr lang="en-US" dirty="0"/>
              <a:t>Objective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65DD1-BE99-5BEE-FE96-CCDA3AF0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7" y="1690688"/>
            <a:ext cx="9999785" cy="4351338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alibri"/>
                <a:cs typeface="Calibri"/>
              </a:rPr>
              <a:t>We aimed to determine the efficacy of a telehealth physical activity intervention in patients following lumbar spine surgery.</a:t>
            </a:r>
          </a:p>
          <a:p>
            <a:pPr>
              <a:defRPr/>
            </a:pPr>
            <a:endParaRPr lang="en-US" sz="1800" b="0" dirty="0">
              <a:latin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Calibri"/>
                <a:cs typeface="Calibri"/>
              </a:rPr>
              <a:t>Wearable technology (Fitbit Inspire HR)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Calibri"/>
                <a:cs typeface="Calibri"/>
              </a:rPr>
              <a:t>Remote physical therapist support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3200" b="0" dirty="0">
              <a:latin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3200" b="0" kern="0" dirty="0" err="1">
                <a:latin typeface="+mn-lt"/>
                <a:ea typeface="Times New Roman" panose="02020603050405020304" pitchFamily="18" charset="0"/>
              </a:rPr>
              <a:t>Clinicaltrials.gov</a:t>
            </a:r>
            <a:r>
              <a:rPr lang="en-GB" sz="3200" b="0" kern="0" dirty="0">
                <a:latin typeface="+mn-lt"/>
                <a:ea typeface="Times New Roman" panose="02020603050405020304" pitchFamily="18" charset="0"/>
              </a:rPr>
              <a:t>: </a:t>
            </a:r>
            <a:r>
              <a:rPr lang="en-GB" sz="3200" b="0" kern="0" dirty="0">
                <a:effectLst/>
                <a:latin typeface="+mn-lt"/>
                <a:ea typeface="Times New Roman" panose="02020603050405020304" pitchFamily="18" charset="0"/>
              </a:rPr>
              <a:t>NCT04968821</a:t>
            </a:r>
            <a:r>
              <a:rPr lang="en-US" sz="3200" b="0" dirty="0">
                <a:effectLst/>
                <a:latin typeface="+mn-lt"/>
              </a:rPr>
              <a:t> </a:t>
            </a:r>
            <a:endParaRPr lang="en-US" sz="3200" b="0" dirty="0">
              <a:latin typeface="+mn-lt"/>
              <a:cs typeface="Calibri"/>
            </a:endParaRPr>
          </a:p>
          <a:p>
            <a:pPr marL="457200" lvl="1" indent="0">
              <a:buNone/>
              <a:defRPr/>
            </a:pPr>
            <a:endParaRPr lang="en-US" b="0" dirty="0">
              <a:latin typeface="Calibri"/>
              <a:cs typeface="Calibri"/>
            </a:endParaRPr>
          </a:p>
          <a:p>
            <a:pPr marL="457200" lvl="1" indent="0">
              <a:buNone/>
              <a:defRPr/>
            </a:pPr>
            <a:endParaRPr lang="en-US" b="0" dirty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2" descr="image 0 of Fitbit Inspire HR Fitness Tracker + Heart Rate, Black, Small and Large Wristbands">
            <a:extLst>
              <a:ext uri="{FF2B5EF4-FFF2-40B4-BE49-F238E27FC236}">
                <a16:creationId xmlns:a16="http://schemas.microsoft.com/office/drawing/2014/main" id="{CF7590E5-E9D0-A7FA-8F19-D49E60042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651" y="3159791"/>
            <a:ext cx="177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84DFB-D271-2A79-0333-47A6A9E6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at 6 and 12 Months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B157F-7263-496F-679D-18F676BE9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292" y="1438099"/>
            <a:ext cx="10814538" cy="5081454"/>
          </a:xfrm>
        </p:spPr>
        <p:txBody>
          <a:bodyPr>
            <a:normAutofit fontScale="92500" lnSpcReduction="10000"/>
          </a:bodyPr>
          <a:lstStyle/>
          <a:p>
            <a:r>
              <a:rPr lang="en-US" sz="3500" b="0" dirty="0">
                <a:latin typeface="Calibri"/>
                <a:cs typeface="Calibri"/>
              </a:rPr>
              <a:t>Primary Physical Activity Outcome (accelerometer):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dirty="0">
                <a:latin typeface="Calibri"/>
                <a:cs typeface="Calibri"/>
              </a:rPr>
              <a:t>Activity counts per day </a:t>
            </a:r>
          </a:p>
          <a:p>
            <a:pPr marL="457200" lvl="1" indent="0">
              <a:buNone/>
            </a:pPr>
            <a:endParaRPr lang="en-US" sz="1200" b="0" dirty="0">
              <a:latin typeface="Calibri"/>
              <a:cs typeface="Calibri"/>
            </a:endParaRPr>
          </a:p>
          <a:p>
            <a:r>
              <a:rPr lang="en-US" sz="3200" b="0" dirty="0">
                <a:latin typeface="Calibri"/>
                <a:cs typeface="Calibri"/>
              </a:rPr>
              <a:t>Secondary Physical Activity Outcome (accelerometer):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dirty="0">
                <a:latin typeface="Calibri"/>
                <a:cs typeface="Calibri"/>
              </a:rPr>
              <a:t>Time spent in moderate-to-vigorous physical activity (MVPA)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dirty="0">
                <a:latin typeface="Calibri"/>
                <a:cs typeface="Calibri"/>
              </a:rPr>
              <a:t>Time spent in sedentary physical activity</a:t>
            </a:r>
          </a:p>
          <a:p>
            <a:pPr marL="457200" lvl="1" indent="0">
              <a:buNone/>
            </a:pPr>
            <a:endParaRPr lang="en-US" sz="1200" b="0" dirty="0">
              <a:latin typeface="Calibri"/>
              <a:cs typeface="Calibri"/>
            </a:endParaRPr>
          </a:p>
          <a:p>
            <a:r>
              <a:rPr lang="en-US" sz="3500" b="0" dirty="0">
                <a:latin typeface="+mn-lt"/>
              </a:rPr>
              <a:t>Secondary PROs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dirty="0">
                <a:latin typeface="+mn-lt"/>
              </a:rPr>
              <a:t>Physical Function (PROMIS PF)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dirty="0">
                <a:latin typeface="+mn-lt"/>
              </a:rPr>
              <a:t>Disability (ODI)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dirty="0">
                <a:latin typeface="+mn-lt"/>
              </a:rPr>
              <a:t>Back Pain (NRS)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0" dirty="0">
                <a:latin typeface="+mn-lt"/>
              </a:rPr>
              <a:t>Leg Pain (NRS)</a:t>
            </a:r>
          </a:p>
        </p:txBody>
      </p:sp>
      <p:pic>
        <p:nvPicPr>
          <p:cNvPr id="3074" name="Picture 2" descr="ActiGraph wGT3X-BT">
            <a:extLst>
              <a:ext uri="{FF2B5EF4-FFF2-40B4-BE49-F238E27FC236}">
                <a16:creationId xmlns:a16="http://schemas.microsoft.com/office/drawing/2014/main" id="{168DB6DD-F587-EC4D-5C6C-AAF28C9D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908" y="134186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7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Study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600200"/>
            <a:ext cx="11324492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0" dirty="0">
                <a:latin typeface="Calibri"/>
                <a:cs typeface="Calibri"/>
              </a:rPr>
              <a:t>Inclusion Criteria (adults)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Calibri"/>
                <a:cs typeface="Calibri"/>
              </a:rPr>
              <a:t>Lumbar degenerative condition </a:t>
            </a:r>
          </a:p>
          <a:p>
            <a:pPr lvl="2">
              <a:defRPr/>
            </a:pPr>
            <a:r>
              <a:rPr lang="en-US" sz="3200" b="0" dirty="0">
                <a:latin typeface="Calibri"/>
                <a:cs typeface="Calibri"/>
              </a:rPr>
              <a:t>spinal stenosis, spondylosis with or without myelopathy, degenerative spondylolisthesis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Calibri"/>
                <a:cs typeface="Calibri"/>
              </a:rPr>
              <a:t>Elective surgical treatment</a:t>
            </a:r>
          </a:p>
          <a:p>
            <a:pPr lvl="2">
              <a:defRPr/>
            </a:pPr>
            <a:r>
              <a:rPr lang="en-US" sz="3200" b="0" dirty="0">
                <a:latin typeface="Calibri"/>
                <a:cs typeface="Calibri"/>
              </a:rPr>
              <a:t> laminectomy with or without arthrodesis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Calibri"/>
                <a:cs typeface="Calibri"/>
              </a:rPr>
              <a:t>Exclusions: revision surgery, microsurgical techniques, spinal deformity, trauma, tumor, infection </a:t>
            </a:r>
          </a:p>
          <a:p>
            <a:pPr marL="457200" lvl="1" indent="0"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8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556846" y="224756"/>
            <a:ext cx="11078308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Randomized Controlled Trial Design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976889" y="2315374"/>
            <a:ext cx="2057400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Preoperative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45035" y="3429000"/>
            <a:ext cx="1236378" cy="931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Preop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Screen</a:t>
            </a:r>
          </a:p>
        </p:txBody>
      </p:sp>
      <p:sp>
        <p:nvSpPr>
          <p:cNvPr id="64516" name="Line 37"/>
          <p:cNvSpPr>
            <a:spLocks noChangeShapeType="1"/>
          </p:cNvSpPr>
          <p:nvPr/>
        </p:nvSpPr>
        <p:spPr bwMode="auto">
          <a:xfrm>
            <a:off x="1581413" y="3982244"/>
            <a:ext cx="3714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928792" y="3429000"/>
            <a:ext cx="1896234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Preoperative Assessment</a:t>
            </a:r>
          </a:p>
          <a:p>
            <a:pPr>
              <a:spcAft>
                <a:spcPts val="1000"/>
              </a:spcAft>
              <a:defRPr/>
            </a:pPr>
            <a:endParaRPr lang="en-US" alt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4172405" y="3599353"/>
            <a:ext cx="2049007" cy="6408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Randomization</a:t>
            </a:r>
          </a:p>
        </p:txBody>
      </p:sp>
      <p:sp>
        <p:nvSpPr>
          <p:cNvPr id="64519" name="Line 37"/>
          <p:cNvSpPr>
            <a:spLocks noChangeShapeType="1"/>
          </p:cNvSpPr>
          <p:nvPr/>
        </p:nvSpPr>
        <p:spPr bwMode="auto">
          <a:xfrm>
            <a:off x="3825026" y="3982244"/>
            <a:ext cx="3524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35"/>
          <p:cNvSpPr>
            <a:spLocks noChangeShapeType="1"/>
          </p:cNvSpPr>
          <p:nvPr/>
        </p:nvSpPr>
        <p:spPr bwMode="auto">
          <a:xfrm flipV="1">
            <a:off x="6172200" y="3886200"/>
            <a:ext cx="292100" cy="714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51"/>
          <p:cNvSpPr>
            <a:spLocks noChangeShapeType="1"/>
          </p:cNvSpPr>
          <p:nvPr/>
        </p:nvSpPr>
        <p:spPr bwMode="auto">
          <a:xfrm>
            <a:off x="6172201" y="4114800"/>
            <a:ext cx="295275" cy="114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6553200" y="3276601"/>
            <a:ext cx="2182585" cy="85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Physical Activity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8 sessions </a:t>
            </a:r>
          </a:p>
          <a:p>
            <a:pPr>
              <a:spcAft>
                <a:spcPts val="1000"/>
              </a:spcAft>
              <a:defRPr/>
            </a:pPr>
            <a:endParaRPr lang="en-US" altLang="en-US" sz="2400" dirty="0">
              <a:ea typeface="ＭＳ Ｐゴシック" pitchFamily="34" charset="-128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6553201" y="4267202"/>
            <a:ext cx="2182584" cy="566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Usual Care</a:t>
            </a:r>
          </a:p>
        </p:txBody>
      </p:sp>
      <p:sp>
        <p:nvSpPr>
          <p:cNvPr id="64524" name="Line 37"/>
          <p:cNvSpPr>
            <a:spLocks noChangeShapeType="1"/>
          </p:cNvSpPr>
          <p:nvPr/>
        </p:nvSpPr>
        <p:spPr bwMode="auto">
          <a:xfrm>
            <a:off x="8881429" y="4017508"/>
            <a:ext cx="3524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4046993" y="2243724"/>
            <a:ext cx="2049007" cy="80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2 weeks after surgery</a:t>
            </a: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6744379" y="2240422"/>
            <a:ext cx="1800225" cy="490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Treatment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9379498" y="3686345"/>
            <a:ext cx="2318314" cy="5425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en-US" sz="2400" dirty="0">
                <a:ea typeface="ＭＳ Ｐゴシック" pitchFamily="34" charset="-128"/>
              </a:rPr>
              <a:t>   </a:t>
            </a: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  <a:cs typeface="Calibri"/>
              </a:rPr>
              <a:t>6 &amp; 12  months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9412154" y="2269000"/>
            <a:ext cx="1626688" cy="6100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226172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4043"/>
            <a:ext cx="10210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Physical Activity Treatment Protocol</a:t>
            </a:r>
            <a:endParaRPr lang="en-US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929" y="1692728"/>
            <a:ext cx="8735786" cy="4528457"/>
          </a:xfrm>
        </p:spPr>
        <p:txBody>
          <a:bodyPr>
            <a:normAutofit lnSpcReduction="10000"/>
          </a:bodyPr>
          <a:lstStyle/>
          <a:p>
            <a:r>
              <a:rPr lang="en-US" sz="3200" b="0" dirty="0">
                <a:latin typeface="Calibri"/>
                <a:ea typeface="ＭＳ Ｐゴシック" charset="0"/>
                <a:cs typeface="Calibri"/>
              </a:rPr>
              <a:t>Remotely delivered (ZOOM)</a:t>
            </a:r>
          </a:p>
          <a:p>
            <a:r>
              <a:rPr lang="en-US" sz="3200" b="0" dirty="0">
                <a:latin typeface="Calibri"/>
                <a:ea typeface="ＭＳ Ｐゴシック" charset="0"/>
                <a:cs typeface="Calibri"/>
              </a:rPr>
              <a:t>8 sessions weekly</a:t>
            </a:r>
          </a:p>
          <a:p>
            <a:r>
              <a:rPr lang="en-US" sz="3200" b="0" dirty="0">
                <a:latin typeface="Calibri"/>
                <a:ea typeface="ＭＳ Ｐゴシック" charset="0"/>
                <a:cs typeface="Calibri"/>
              </a:rPr>
              <a:t>Wearable device (Fitbit Inspire)</a:t>
            </a:r>
          </a:p>
          <a:p>
            <a:r>
              <a:rPr lang="en-US" sz="3200" b="0" dirty="0">
                <a:latin typeface="Calibri"/>
                <a:ea typeface="ＭＳ Ｐゴシック" charset="0"/>
                <a:cs typeface="Calibri"/>
              </a:rPr>
              <a:t>PT Counseling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dirty="0">
                <a:latin typeface="Calibri"/>
                <a:ea typeface="ＭＳ Ｐゴシック" charset="0"/>
                <a:cs typeface="Calibri"/>
              </a:rPr>
              <a:t>Motivational interviewing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0" dirty="0">
                <a:latin typeface="Calibri"/>
                <a:ea typeface="ＭＳ Ｐゴシック" charset="0"/>
                <a:cs typeface="Calibri"/>
              </a:rPr>
              <a:t>Goal Setting </a:t>
            </a:r>
          </a:p>
          <a:p>
            <a:pPr lvl="2"/>
            <a:r>
              <a:rPr lang="en-US" sz="2800" b="0" dirty="0">
                <a:latin typeface="Calibri"/>
                <a:ea typeface="ＭＳ Ｐゴシック" charset="0"/>
                <a:cs typeface="Calibri"/>
              </a:rPr>
              <a:t>Fitabase review</a:t>
            </a:r>
          </a:p>
          <a:p>
            <a:pPr lvl="2"/>
            <a:r>
              <a:rPr lang="en-US" sz="2800" b="0" dirty="0">
                <a:latin typeface="Calibri"/>
                <a:ea typeface="ＭＳ Ｐゴシック" charset="0"/>
                <a:cs typeface="Calibri"/>
              </a:rPr>
              <a:t>Weekly walking goals</a:t>
            </a:r>
          </a:p>
          <a:p>
            <a:pPr lvl="2"/>
            <a:r>
              <a:rPr lang="en-US" sz="2800" b="0" dirty="0">
                <a:latin typeface="Calibri"/>
                <a:ea typeface="ＭＳ Ｐゴシック" charset="0"/>
                <a:cs typeface="Calibri"/>
              </a:rPr>
              <a:t>Goal tracking sheet</a:t>
            </a:r>
          </a:p>
          <a:p>
            <a:pPr marL="457200" lvl="1" indent="0">
              <a:buNone/>
            </a:pPr>
            <a:endParaRPr lang="en-US" sz="3200" b="0" dirty="0">
              <a:latin typeface="Calibri"/>
              <a:ea typeface="ＭＳ Ｐゴシック" charset="0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0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40DA2-8648-A933-DD62-F3D4D9EC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22" y="1903984"/>
            <a:ext cx="6072378" cy="3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5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962400" y="457201"/>
            <a:ext cx="4548188" cy="473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Assessed for eligibility preoperatively (n=733</a:t>
            </a:r>
            <a:r>
              <a:rPr lang="en-CA" sz="16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  <a:endParaRPr lang="en-US" sz="1600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cxnSp>
        <p:nvCxnSpPr>
          <p:cNvPr id="38915" name="AutoShape 4"/>
          <p:cNvCxnSpPr>
            <a:cxnSpLocks noChangeShapeType="1"/>
          </p:cNvCxnSpPr>
          <p:nvPr/>
        </p:nvCxnSpPr>
        <p:spPr bwMode="auto">
          <a:xfrm>
            <a:off x="6019800" y="990600"/>
            <a:ext cx="0" cy="812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7"/>
                    </a:srgbClr>
                  </a:outerShdw>
                </a:effectLst>
              </a14:hiddenEffects>
            </a:ext>
          </a:extLst>
        </p:spPr>
      </p:cxn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267201" y="1828800"/>
            <a:ext cx="3379787" cy="55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Enrollment and Consent (n=93)</a:t>
            </a:r>
          </a:p>
          <a:p>
            <a:pPr algn="ctr">
              <a:defRPr/>
            </a:pPr>
            <a:r>
              <a:rPr lang="en-CA" sz="16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endParaRPr lang="en-US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8917" name="AutoShape 5"/>
          <p:cNvCxnSpPr>
            <a:cxnSpLocks noChangeShapeType="1"/>
          </p:cNvCxnSpPr>
          <p:nvPr/>
        </p:nvCxnSpPr>
        <p:spPr bwMode="auto">
          <a:xfrm>
            <a:off x="6019800" y="1371600"/>
            <a:ext cx="1385888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7"/>
                    </a:srgbClr>
                  </a:outerShdw>
                </a:effectLst>
              </a14:hiddenEffects>
            </a:ext>
          </a:extLst>
        </p:spPr>
      </p:cxn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924800" y="1142999"/>
            <a:ext cx="2590828" cy="10572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91440" bIns="91440"/>
          <a:lstStyle/>
          <a:p>
            <a:pPr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Excluded (n=540)</a:t>
            </a:r>
          </a:p>
          <a:p>
            <a:pPr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Not Approached (n=37) </a:t>
            </a:r>
          </a:p>
          <a:p>
            <a:pPr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Declined (n=63</a:t>
            </a:r>
            <a:r>
              <a:rPr lang="en-CA" sz="1600" dirty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648201" y="2819400"/>
            <a:ext cx="2773363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>
              <a:spcAft>
                <a:spcPts val="1000"/>
              </a:spcAft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Randomized (n=60)</a:t>
            </a:r>
            <a:endParaRPr lang="en-US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cxnSp>
        <p:nvCxnSpPr>
          <p:cNvPr id="38920" name="AutoShape 4"/>
          <p:cNvCxnSpPr>
            <a:cxnSpLocks noChangeShapeType="1"/>
          </p:cNvCxnSpPr>
          <p:nvPr/>
        </p:nvCxnSpPr>
        <p:spPr bwMode="auto">
          <a:xfrm>
            <a:off x="6019800" y="2438400"/>
            <a:ext cx="0" cy="3619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38921" name="AutoShape 10"/>
          <p:cNvCxnSpPr>
            <a:cxnSpLocks noChangeShapeType="1"/>
          </p:cNvCxnSpPr>
          <p:nvPr/>
        </p:nvCxnSpPr>
        <p:spPr bwMode="auto">
          <a:xfrm rot="10800000" flipV="1">
            <a:off x="3962401" y="3657601"/>
            <a:ext cx="2132013" cy="525463"/>
          </a:xfrm>
          <a:prstGeom prst="bentConnector2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38922" name="AutoShape 11"/>
          <p:cNvCxnSpPr>
            <a:cxnSpLocks noChangeShapeType="1"/>
          </p:cNvCxnSpPr>
          <p:nvPr/>
        </p:nvCxnSpPr>
        <p:spPr bwMode="auto">
          <a:xfrm>
            <a:off x="6019800" y="3657600"/>
            <a:ext cx="2779712" cy="565150"/>
          </a:xfrm>
          <a:prstGeom prst="bentConnector2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7"/>
                    </a:srgbClr>
                  </a:outerShdw>
                </a:effectLst>
              </a14:hiddenEffects>
            </a:ext>
          </a:extLst>
        </p:spPr>
      </p:cxn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226469" y="4132604"/>
            <a:ext cx="3657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Allocated to PA Intervention (n=30)             </a:t>
            </a:r>
          </a:p>
          <a:p>
            <a:pPr>
              <a:defRPr/>
            </a:pPr>
            <a:endParaRPr lang="en-CA" sz="1600" dirty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24" name="Rectangle 15"/>
          <p:cNvSpPr>
            <a:spLocks noChangeArrowheads="1"/>
          </p:cNvSpPr>
          <p:nvPr/>
        </p:nvSpPr>
        <p:spPr bwMode="auto">
          <a:xfrm>
            <a:off x="7162801" y="4114801"/>
            <a:ext cx="3386137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>
              <a:defRPr/>
            </a:pPr>
            <a:r>
              <a:rPr lang="en-CA" sz="1600" dirty="0">
                <a:solidFill>
                  <a:srgbClr val="000000"/>
                </a:solidFill>
                <a:latin typeface="Calibri"/>
                <a:cs typeface="Calibri"/>
              </a:rPr>
              <a:t>     </a:t>
            </a:r>
            <a:r>
              <a:rPr lang="en-CA" dirty="0">
                <a:solidFill>
                  <a:srgbClr val="000000"/>
                </a:solidFill>
                <a:latin typeface="Calibri"/>
                <a:cs typeface="Calibri"/>
              </a:rPr>
              <a:t>Allocated to Usual Care (n=30)             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38927" name="Rectangle 20"/>
          <p:cNvSpPr>
            <a:spLocks noChangeArrowheads="1"/>
          </p:cNvSpPr>
          <p:nvPr/>
        </p:nvSpPr>
        <p:spPr bwMode="auto">
          <a:xfrm>
            <a:off x="2362200" y="5105400"/>
            <a:ext cx="3386138" cy="763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>
              <a:defRPr/>
            </a:pPr>
            <a:r>
              <a:rPr lang="en-CA" sz="1100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  <a:latin typeface="Calibri"/>
                <a:cs typeface="Calibri"/>
              </a:rPr>
              <a:t>Lost to follow-up PA (n=3)</a:t>
            </a:r>
          </a:p>
          <a:p>
            <a:pPr algn="ctr"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cs typeface="Calibri"/>
              </a:rPr>
              <a:t>Lost to follow-up PROs (n=2)</a:t>
            </a:r>
          </a:p>
          <a:p>
            <a:pPr algn="ctr">
              <a:defRPr/>
            </a:pPr>
            <a:r>
              <a:rPr lang="en-CA" sz="1600" dirty="0">
                <a:latin typeface="Calibri"/>
                <a:cs typeface="Calibri"/>
              </a:rPr>
              <a:t> </a:t>
            </a:r>
            <a:endParaRPr lang="en-CA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>
            <a:off x="6019800" y="3276601"/>
            <a:ext cx="0" cy="365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Text Box 65"/>
          <p:cNvSpPr txBox="1">
            <a:spLocks noChangeArrowheads="1"/>
          </p:cNvSpPr>
          <p:nvPr/>
        </p:nvSpPr>
        <p:spPr bwMode="auto">
          <a:xfrm rot="5400000" flipH="1" flipV="1">
            <a:off x="1193388" y="1062008"/>
            <a:ext cx="13660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altLang="en-US" sz="2000" b="1" kern="0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Calibri"/>
              </a:rPr>
              <a:t>Enrollment</a:t>
            </a:r>
          </a:p>
        </p:txBody>
      </p:sp>
      <p:sp>
        <p:nvSpPr>
          <p:cNvPr id="38932" name="Text Box 66"/>
          <p:cNvSpPr txBox="1">
            <a:spLocks noChangeArrowheads="1"/>
          </p:cNvSpPr>
          <p:nvPr/>
        </p:nvSpPr>
        <p:spPr bwMode="auto">
          <a:xfrm rot="-5400000">
            <a:off x="1238250" y="3181350"/>
            <a:ext cx="1276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Allocation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7162801" y="5105400"/>
            <a:ext cx="3386137" cy="763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91440" bIns="91440"/>
          <a:lstStyle/>
          <a:p>
            <a:pPr algn="ctr"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cs typeface="Calibri"/>
              </a:rPr>
              <a:t>Lost to follow-up PA (n=3)</a:t>
            </a:r>
          </a:p>
          <a:p>
            <a:pPr algn="ctr">
              <a:defRPr/>
            </a:pPr>
            <a:r>
              <a:rPr lang="en-CA" dirty="0">
                <a:solidFill>
                  <a:srgbClr val="000000"/>
                </a:solidFill>
                <a:latin typeface="Calibri"/>
                <a:cs typeface="Calibri"/>
              </a:rPr>
              <a:t>Lost to follow-up PROs (n=2)</a:t>
            </a:r>
          </a:p>
          <a:p>
            <a:pPr>
              <a:defRPr/>
            </a:pPr>
            <a:r>
              <a:rPr lang="en-CA" sz="16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  <a:p>
            <a:pPr>
              <a:defRPr/>
            </a:pPr>
            <a:r>
              <a:rPr lang="en-CA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 rot="-5400000">
            <a:off x="1251745" y="5301457"/>
            <a:ext cx="1249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Follow-up</a:t>
            </a:r>
          </a:p>
        </p:txBody>
      </p:sp>
      <p:cxnSp>
        <p:nvCxnSpPr>
          <p:cNvPr id="39" name="AutoShape 18"/>
          <p:cNvCxnSpPr>
            <a:cxnSpLocks noChangeShapeType="1"/>
          </p:cNvCxnSpPr>
          <p:nvPr/>
        </p:nvCxnSpPr>
        <p:spPr bwMode="auto">
          <a:xfrm>
            <a:off x="8763000" y="4572000"/>
            <a:ext cx="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18"/>
          <p:cNvCxnSpPr>
            <a:cxnSpLocks noChangeShapeType="1"/>
          </p:cNvCxnSpPr>
          <p:nvPr/>
        </p:nvCxnSpPr>
        <p:spPr bwMode="auto">
          <a:xfrm>
            <a:off x="3962400" y="4572000"/>
            <a:ext cx="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7"/>
                    </a:srgb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D5FA48-DB46-2011-01A5-17AEF1834EB7}"/>
              </a:ext>
            </a:extLst>
          </p:cNvPr>
          <p:cNvSpPr txBox="1"/>
          <p:nvPr/>
        </p:nvSpPr>
        <p:spPr>
          <a:xfrm>
            <a:off x="6165798" y="5037991"/>
            <a:ext cx="108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90%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93%</a:t>
            </a:r>
          </a:p>
        </p:txBody>
      </p:sp>
    </p:spTree>
    <p:extLst>
      <p:ext uri="{BB962C8B-B14F-4D97-AF65-F5344CB8AC3E}">
        <p14:creationId xmlns:p14="http://schemas.microsoft.com/office/powerpoint/2010/main" val="317416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kowski ppt ortho slide examples" id="{B4B1BBD3-8055-4F18-B9E5-89F86915BCFC}" vid="{9D70E010-5E9D-4F5E-B79C-571D047623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4CB41E6295FC4A9F80F0132DA32242" ma:contentTypeVersion="10" ma:contentTypeDescription="Create a new document." ma:contentTypeScope="" ma:versionID="abb591a2de939486f723576ae103ca67">
  <xsd:schema xmlns:xsd="http://www.w3.org/2001/XMLSchema" xmlns:xs="http://www.w3.org/2001/XMLSchema" xmlns:p="http://schemas.microsoft.com/office/2006/metadata/properties" xmlns:ns3="7a5c9b5d-f62a-4965-a92e-dc5c8e6ea833" targetNamespace="http://schemas.microsoft.com/office/2006/metadata/properties" ma:root="true" ma:fieldsID="0124daca1ab35ad9f64596b9b4f8d698" ns3:_="">
    <xsd:import namespace="7a5c9b5d-f62a-4965-a92e-dc5c8e6ea8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9b5d-f62a-4965-a92e-dc5c8e6ea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BDA190-0E71-4B54-8F88-879E50FE28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046DE0-E3CD-4DF0-84AF-F8F0EE9FE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9b5d-f62a-4965-a92e-dc5c8e6ea8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FDB070-4B5D-495D-A22E-F266A0640B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Polkowski ppt ortho slide examples</Template>
  <TotalTime>11800</TotalTime>
  <Words>1233</Words>
  <Application>Microsoft Macintosh PowerPoint</Application>
  <PresentationFormat>Widescreen</PresentationFormat>
  <Paragraphs>320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Physical Activity Intervention to Improve  Surgical Spine Outcomes (PASS Trial)  </vt:lpstr>
      <vt:lpstr>Disclosures</vt:lpstr>
      <vt:lpstr>Lumbar Spine Surgery Outcomes</vt:lpstr>
      <vt:lpstr>Objective</vt:lpstr>
      <vt:lpstr>Outcomes at 6 and 12 Months</vt:lpstr>
      <vt:lpstr>Study Participants</vt:lpstr>
      <vt:lpstr>Randomized Controlled Trial Design</vt:lpstr>
      <vt:lpstr>Physical Activity Treatment Protocol</vt:lpstr>
      <vt:lpstr>PowerPoint Presentation</vt:lpstr>
      <vt:lpstr>Description of the Sample</vt:lpstr>
      <vt:lpstr>Proportional Odds Regression Results 6 Months   </vt:lpstr>
      <vt:lpstr>Proportional Odds Regression Result 12 Months   </vt:lpstr>
      <vt:lpstr>Linear Regression Results 6 Months   </vt:lpstr>
      <vt:lpstr>Linear Regression Results 12 Months   </vt:lpstr>
      <vt:lpstr>Proportional Odds Regression Models MCID at 12 Months </vt:lpstr>
      <vt:lpstr>Intervention Assessment (N=27)   </vt:lpstr>
      <vt:lpstr>Discussion</vt:lpstr>
      <vt:lpstr>Clinical Implications</vt:lpstr>
      <vt:lpstr>Acknowledgments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Polkowski, Gregory</dc:creator>
  <cp:lastModifiedBy>Archer, Kristin R</cp:lastModifiedBy>
  <cp:revision>119</cp:revision>
  <dcterms:created xsi:type="dcterms:W3CDTF">2019-10-31T12:20:36Z</dcterms:created>
  <dcterms:modified xsi:type="dcterms:W3CDTF">2025-02-25T13:09:54Z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0x010100614CB41E6295FC4A9F80F0132DA32242</vt:lpwstr>
  </property>
  <property fmtid="{D5CDD505-2E9C-101B-9397-08002B2CF9AE}" pid="3" name="MSIP_Label_792c8cef-6f2b-4af1-b4ac-d815ff795cd6_Enabled">
    <vt:lpwstr>true</vt:lpwstr>
  </property>
  <property fmtid="{D5CDD505-2E9C-101B-9397-08002B2CF9AE}" pid="4" name="MSIP_Label_792c8cef-6f2b-4af1-b4ac-d815ff795cd6_SetDate">
    <vt:lpwstr>2023-02-19T19:10:42Z</vt:lpwstr>
  </property>
  <property fmtid="{D5CDD505-2E9C-101B-9397-08002B2CF9AE}" pid="5" name="MSIP_Label_792c8cef-6f2b-4af1-b4ac-d815ff795cd6_Method">
    <vt:lpwstr>Standard</vt:lpwstr>
  </property>
  <property fmtid="{D5CDD505-2E9C-101B-9397-08002B2CF9AE}" pid="6" name="MSIP_Label_792c8cef-6f2b-4af1-b4ac-d815ff795cd6_Name">
    <vt:lpwstr>VUMC General</vt:lpwstr>
  </property>
  <property fmtid="{D5CDD505-2E9C-101B-9397-08002B2CF9AE}" pid="7" name="MSIP_Label_792c8cef-6f2b-4af1-b4ac-d815ff795cd6_SiteId">
    <vt:lpwstr>ef575030-1424-4ed8-b83c-12c533d879ab</vt:lpwstr>
  </property>
  <property fmtid="{D5CDD505-2E9C-101B-9397-08002B2CF9AE}" pid="8" name="MSIP_Label_792c8cef-6f2b-4af1-b4ac-d815ff795cd6_ActionId">
    <vt:lpwstr>b2e2a320-b512-47fb-a85a-bc796a753321</vt:lpwstr>
  </property>
  <property fmtid="{D5CDD505-2E9C-101B-9397-08002B2CF9AE}" pid="9" name="MSIP_Label_792c8cef-6f2b-4af1-b4ac-d815ff795cd6_ContentBits">
    <vt:lpwstr>0</vt:lpwstr>
  </property>
</Properties>
</file>