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6" r:id="rId4"/>
    <p:sldId id="258" r:id="rId5"/>
    <p:sldId id="259" r:id="rId6"/>
    <p:sldId id="264" r:id="rId7"/>
    <p:sldId id="265" r:id="rId8"/>
    <p:sldId id="274" r:id="rId9"/>
    <p:sldId id="273" r:id="rId10"/>
    <p:sldId id="268" r:id="rId11"/>
    <p:sldId id="270" r:id="rId12"/>
    <p:sldId id="269" r:id="rId13"/>
    <p:sldId id="271" r:id="rId14"/>
    <p:sldId id="272" r:id="rId15"/>
    <p:sldId id="275" r:id="rId16"/>
    <p:sldId id="266" r:id="rId17"/>
    <p:sldId id="263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0">
          <p15:clr>
            <a:srgbClr val="A4A3A4"/>
          </p15:clr>
        </p15:guide>
        <p15:guide id="2" pos="55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74" autoAdjust="0"/>
  </p:normalViewPr>
  <p:slideViewPr>
    <p:cSldViewPr snapToGrid="0" snapToObjects="1" showGuides="1">
      <p:cViewPr varScale="1">
        <p:scale>
          <a:sx n="79" d="100"/>
          <a:sy n="79" d="100"/>
        </p:scale>
        <p:origin x="1570" y="62"/>
      </p:cViewPr>
      <p:guideLst>
        <p:guide orient="horz" pos="1130"/>
        <p:guide pos="55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D5054-F56F-6D49-83C4-3DF7C877DC0E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49E28-E9D0-A742-AD4C-22889DDAB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6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ourier"/>
                <a:ea typeface="ＭＳ 明朝"/>
                <a:cs typeface="Courier"/>
              </a:rPr>
              <a:t>Michener L, Cook J, Ahmed SM,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Courier"/>
                <a:ea typeface="ＭＳ 明朝"/>
                <a:cs typeface="Courier"/>
              </a:rPr>
              <a:t>Yonas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Courier"/>
                <a:ea typeface="ＭＳ 明朝"/>
                <a:cs typeface="Courier"/>
              </a:rPr>
              <a:t> MA, Coyne-Beasley T, Aguilar-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Courier"/>
                <a:ea typeface="ＭＳ 明朝"/>
                <a:cs typeface="Courier"/>
              </a:rPr>
              <a:t>Gaxiola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Courier"/>
                <a:ea typeface="ＭＳ 明朝"/>
                <a:cs typeface="Courier"/>
              </a:rPr>
              <a:t> S. Aligning the goals of community-engaged research: why and how academic health centers can successfully engage with communities to improve health.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Courier"/>
                <a:ea typeface="ＭＳ 明朝"/>
                <a:cs typeface="Courier"/>
              </a:rPr>
              <a:t>Acad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Courier"/>
                <a:ea typeface="ＭＳ 明朝"/>
                <a:cs typeface="Courier"/>
              </a:rPr>
              <a:t> Med. 2012 Mar;87(3):285-91.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Courier"/>
                <a:ea typeface="ＭＳ 明朝"/>
                <a:cs typeface="Courier"/>
              </a:rPr>
              <a:t>doi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Courier"/>
                <a:ea typeface="ＭＳ 明朝"/>
                <a:cs typeface="Courier"/>
              </a:rPr>
              <a:t>: 10.1097/ACM.0b013e3182441680. PubMed PMID: 22373619;  PubMed Central PMCID: PMC3292771.</a:t>
            </a:r>
            <a:endParaRPr lang="en-US" sz="1200" dirty="0" smtClean="0">
              <a:effectLst/>
              <a:latin typeface="Arial"/>
              <a:ea typeface="ＭＳ 明朝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49E28-E9D0-A742-AD4C-22889DDABD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172A-24A3-0340-A962-211EA07C1870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B2EF-055E-C544-94F5-2ACADCE8F1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7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172A-24A3-0340-A962-211EA07C1870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B2EF-055E-C544-94F5-2ACADCE8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0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172A-24A3-0340-A962-211EA07C1870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B2EF-055E-C544-94F5-2ACADCE8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2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172A-24A3-0340-A962-211EA07C1870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B2EF-055E-C544-94F5-2ACADCE8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5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172A-24A3-0340-A962-211EA07C1870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B2EF-055E-C544-94F5-2ACADCE8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172A-24A3-0340-A962-211EA07C1870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B2EF-055E-C544-94F5-2ACADCE8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8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172A-24A3-0340-A962-211EA07C1870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B2EF-055E-C544-94F5-2ACADCE8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9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172A-24A3-0340-A962-211EA07C1870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B2EF-055E-C544-94F5-2ACADCE8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5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172A-24A3-0340-A962-211EA07C1870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B2EF-055E-C544-94F5-2ACADCE8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5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172A-24A3-0340-A962-211EA07C1870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B2EF-055E-C544-94F5-2ACADCE8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172A-24A3-0340-A962-211EA07C1870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B2EF-055E-C544-94F5-2ACADCE8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8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1886" y="274637"/>
            <a:ext cx="6274914" cy="1416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3335"/>
            <a:ext cx="8229600" cy="416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4172A-24A3-0340-A962-211EA07C1870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4B2EF-055E-C544-94F5-2ACADCE8F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358915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Promise, Partnership, and Process: Perspectives of a Clinical Researcher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000" y="5147378"/>
            <a:ext cx="6400800" cy="1752600"/>
          </a:xfrm>
        </p:spPr>
        <p:txBody>
          <a:bodyPr/>
          <a:lstStyle/>
          <a:p>
            <a:r>
              <a:rPr lang="en-US" dirty="0" smtClean="0"/>
              <a:t>L. Ebony Boulware, MD MPH</a:t>
            </a:r>
            <a:br>
              <a:rPr lang="en-US" dirty="0" smtClean="0"/>
            </a:br>
            <a:r>
              <a:rPr lang="en-US" dirty="0" smtClean="0"/>
              <a:t>Duke University School of Medicine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7024" y="989881"/>
            <a:ext cx="3100752" cy="2547408"/>
            <a:chOff x="3400778" y="282222"/>
            <a:chExt cx="2370666" cy="2017889"/>
          </a:xfrm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3400778" y="282222"/>
              <a:ext cx="2370666" cy="2017889"/>
            </a:xfrm>
            <a:prstGeom prst="rect">
              <a:avLst/>
            </a:prstGeom>
            <a:solidFill>
              <a:srgbClr val="81CB6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shot 2016-08-19 16.28.0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692" y="451556"/>
              <a:ext cx="2024616" cy="1678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99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4865" y="1693333"/>
            <a:ext cx="7851691" cy="3626556"/>
            <a:chOff x="891502" y="2671331"/>
            <a:chExt cx="7851691" cy="3081544"/>
          </a:xfrm>
        </p:grpSpPr>
        <p:sp>
          <p:nvSpPr>
            <p:cNvPr id="5" name="Rounded Rectangle 4"/>
            <p:cNvSpPr/>
            <p:nvPr/>
          </p:nvSpPr>
          <p:spPr>
            <a:xfrm>
              <a:off x="891502" y="4212793"/>
              <a:ext cx="1862131" cy="10013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Random Allocation</a:t>
              </a:r>
              <a:endParaRPr lang="en-US" sz="2800" dirty="0"/>
            </a:p>
          </p:txBody>
        </p:sp>
        <p:cxnSp>
          <p:nvCxnSpPr>
            <p:cNvPr id="6" name="Straight Arrow Connector 5"/>
            <p:cNvCxnSpPr>
              <a:stCxn id="5" idx="3"/>
              <a:endCxn id="8" idx="1"/>
            </p:cNvCxnSpPr>
            <p:nvPr/>
          </p:nvCxnSpPr>
          <p:spPr>
            <a:xfrm flipV="1">
              <a:off x="2753633" y="3863342"/>
              <a:ext cx="1300868" cy="850103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3"/>
              <a:endCxn id="9" idx="1"/>
            </p:cNvCxnSpPr>
            <p:nvPr/>
          </p:nvCxnSpPr>
          <p:spPr>
            <a:xfrm>
              <a:off x="2753633" y="4713445"/>
              <a:ext cx="1355574" cy="767854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4054501" y="2671331"/>
              <a:ext cx="4688692" cy="238402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u="sng" dirty="0" smtClean="0"/>
                <a:t>Bundled Intervention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Community Health Worker and BPM*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Communications Training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Self-management Training</a:t>
              </a:r>
              <a:endParaRPr lang="en-US" sz="28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109207" y="5209722"/>
              <a:ext cx="4535207" cy="54315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Usual Care</a:t>
              </a:r>
              <a:endParaRPr lang="en-US" sz="28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01957" y="317487"/>
            <a:ext cx="7905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</a:rPr>
              <a:t>Originally Proposed Intervention</a:t>
            </a:r>
            <a:endParaRPr lang="en-US" sz="4000" b="1" dirty="0">
              <a:solidFill>
                <a:srgbClr val="66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884" y="6138333"/>
            <a:ext cx="335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*Home Blood Pressure 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44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Community and Stakeholder Engagement led to Several Intervention Adaptations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3875"/>
            <a:ext cx="8229600" cy="4652988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Increased </a:t>
            </a:r>
            <a:r>
              <a:rPr lang="en-US" dirty="0">
                <a:solidFill>
                  <a:schemeClr val="dk1"/>
                </a:solidFill>
              </a:rPr>
              <a:t>emphasis </a:t>
            </a:r>
            <a:r>
              <a:rPr lang="en-US" dirty="0" smtClean="0">
                <a:solidFill>
                  <a:schemeClr val="dk1"/>
                </a:solidFill>
              </a:rPr>
              <a:t>on connecting </a:t>
            </a:r>
            <a:r>
              <a:rPr lang="en-US" dirty="0">
                <a:solidFill>
                  <a:schemeClr val="dk1"/>
                </a:solidFill>
              </a:rPr>
              <a:t>patients to community </a:t>
            </a:r>
            <a:r>
              <a:rPr lang="en-US" dirty="0" smtClean="0">
                <a:solidFill>
                  <a:schemeClr val="dk1"/>
                </a:solidFill>
              </a:rPr>
              <a:t>resources</a:t>
            </a:r>
          </a:p>
          <a:p>
            <a:pPr lvl="0"/>
            <a:r>
              <a:rPr lang="en-US" dirty="0" smtClean="0">
                <a:solidFill>
                  <a:schemeClr val="dk1"/>
                </a:solidFill>
              </a:rPr>
              <a:t>Increased emphasis on meeting patient and family needs </a:t>
            </a:r>
            <a:endParaRPr lang="en-US" dirty="0">
              <a:solidFill>
                <a:schemeClr val="dk1"/>
              </a:solidFill>
            </a:endParaRPr>
          </a:p>
          <a:p>
            <a:pPr lvl="0"/>
            <a:r>
              <a:rPr lang="en-US" dirty="0" smtClean="0">
                <a:solidFill>
                  <a:schemeClr val="dk1"/>
                </a:solidFill>
              </a:rPr>
              <a:t>Emphasizing </a:t>
            </a:r>
            <a:r>
              <a:rPr lang="en-US" dirty="0">
                <a:solidFill>
                  <a:schemeClr val="dk1"/>
                </a:solidFill>
              </a:rPr>
              <a:t>positive </a:t>
            </a:r>
            <a:r>
              <a:rPr lang="en-US" dirty="0" smtClean="0">
                <a:solidFill>
                  <a:schemeClr val="dk1"/>
                </a:solidFill>
              </a:rPr>
              <a:t>community attributes and individual patient strengths</a:t>
            </a:r>
            <a:endParaRPr lang="en-US" dirty="0">
              <a:solidFill>
                <a:schemeClr val="dk1"/>
              </a:solidFill>
            </a:endParaRPr>
          </a:p>
          <a:p>
            <a:pPr lvl="0"/>
            <a:r>
              <a:rPr lang="en-US" dirty="0" smtClean="0">
                <a:solidFill>
                  <a:schemeClr val="dk1"/>
                </a:solidFill>
              </a:rPr>
              <a:t>Focus on health literacy</a:t>
            </a:r>
            <a:endParaRPr lang="en-US" dirty="0">
              <a:solidFill>
                <a:schemeClr val="dk1"/>
              </a:solidFill>
            </a:endParaRPr>
          </a:p>
          <a:p>
            <a:endParaRPr lang="en-US" dirty="0">
              <a:solidFill>
                <a:schemeClr val="dk1"/>
              </a:solidFill>
            </a:endParaRPr>
          </a:p>
          <a:p>
            <a:pPr lvl="0"/>
            <a:endParaRPr lang="en-US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1690690"/>
            <a:ext cx="7950200" cy="0"/>
          </a:xfrm>
          <a:prstGeom prst="line">
            <a:avLst/>
          </a:prstGeom>
          <a:ln w="50800">
            <a:solidFill>
              <a:srgbClr val="81C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8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4865" y="219798"/>
            <a:ext cx="7851691" cy="2014814"/>
            <a:chOff x="891502" y="2671331"/>
            <a:chExt cx="7851691" cy="3081544"/>
          </a:xfrm>
        </p:grpSpPr>
        <p:sp>
          <p:nvSpPr>
            <p:cNvPr id="5" name="Rounded Rectangle 4"/>
            <p:cNvSpPr/>
            <p:nvPr/>
          </p:nvSpPr>
          <p:spPr>
            <a:xfrm>
              <a:off x="891502" y="4212793"/>
              <a:ext cx="1862131" cy="10013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Random Allocation</a:t>
              </a:r>
              <a:endParaRPr lang="en-US" sz="2000" dirty="0"/>
            </a:p>
          </p:txBody>
        </p:sp>
        <p:cxnSp>
          <p:nvCxnSpPr>
            <p:cNvPr id="6" name="Straight Arrow Connector 5"/>
            <p:cNvCxnSpPr>
              <a:stCxn id="5" idx="3"/>
              <a:endCxn id="8" idx="1"/>
            </p:cNvCxnSpPr>
            <p:nvPr/>
          </p:nvCxnSpPr>
          <p:spPr>
            <a:xfrm flipV="1">
              <a:off x="2753633" y="3863342"/>
              <a:ext cx="1300868" cy="850103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3"/>
              <a:endCxn id="9" idx="1"/>
            </p:cNvCxnSpPr>
            <p:nvPr/>
          </p:nvCxnSpPr>
          <p:spPr>
            <a:xfrm>
              <a:off x="2753633" y="4713445"/>
              <a:ext cx="1355574" cy="767854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4054501" y="2671331"/>
              <a:ext cx="4688692" cy="238402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u="sng" dirty="0" smtClean="0"/>
                <a:t>Bundled Intervention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000" dirty="0" smtClean="0"/>
                <a:t>Community Health Worker and BPM*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000" dirty="0" smtClean="0"/>
                <a:t>Communications Training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000" dirty="0" smtClean="0"/>
                <a:t>Self-management Training</a:t>
              </a:r>
              <a:endParaRPr lang="en-US" sz="2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109207" y="5209722"/>
              <a:ext cx="4535207" cy="54315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Usual Care</a:t>
              </a:r>
              <a:endParaRPr lang="en-US" sz="2000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778410" y="3923778"/>
            <a:ext cx="2015039" cy="6836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Random Allocation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4031255" y="2631233"/>
            <a:ext cx="4576522" cy="7552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Community Health Worker and BPM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31255" y="3521413"/>
            <a:ext cx="4576522" cy="14883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Community Health Worker and BPM </a:t>
            </a:r>
          </a:p>
          <a:p>
            <a:pPr lvl="2"/>
            <a:r>
              <a:rPr lang="en-US" sz="2000" b="1" i="1" dirty="0" smtClean="0"/>
              <a:t>Plus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Communications Training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31255" y="5128618"/>
            <a:ext cx="4576522" cy="15056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274320" rtlCol="0" anchor="ctr"/>
          <a:lstStyle/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Community Health Worker and BPM </a:t>
            </a:r>
          </a:p>
          <a:p>
            <a:pPr lvl="2">
              <a:spcBef>
                <a:spcPts val="600"/>
              </a:spcBef>
            </a:pPr>
            <a:r>
              <a:rPr lang="en-US" sz="2000" b="1" i="1" dirty="0" smtClean="0"/>
              <a:t>Plus</a:t>
            </a:r>
            <a:endParaRPr lang="en-US" sz="2000" b="1" i="1" dirty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Self-management </a:t>
            </a:r>
            <a:r>
              <a:rPr lang="en-US" sz="2000" dirty="0"/>
              <a:t>Training</a:t>
            </a:r>
          </a:p>
          <a:p>
            <a:pPr marL="457200" indent="-457200">
              <a:buFont typeface="Arial"/>
              <a:buChar char="•"/>
            </a:pPr>
            <a:endParaRPr lang="en-US" sz="2000" dirty="0" smtClean="0"/>
          </a:p>
        </p:txBody>
      </p:sp>
      <p:cxnSp>
        <p:nvCxnSpPr>
          <p:cNvPr id="15" name="Straight Arrow Connector 14"/>
          <p:cNvCxnSpPr>
            <a:stCxn id="10" idx="3"/>
          </p:cNvCxnSpPr>
          <p:nvPr/>
        </p:nvCxnSpPr>
        <p:spPr>
          <a:xfrm flipV="1">
            <a:off x="2793449" y="3008848"/>
            <a:ext cx="1237806" cy="1256731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</p:cNvCxnSpPr>
          <p:nvPr/>
        </p:nvCxnSpPr>
        <p:spPr>
          <a:xfrm>
            <a:off x="2793449" y="4265579"/>
            <a:ext cx="1237806" cy="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</p:cNvCxnSpPr>
          <p:nvPr/>
        </p:nvCxnSpPr>
        <p:spPr>
          <a:xfrm>
            <a:off x="2793449" y="4265579"/>
            <a:ext cx="1237806" cy="1615862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80884" y="2356722"/>
            <a:ext cx="8682984" cy="24422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1957" y="317487"/>
            <a:ext cx="266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</a:rPr>
              <a:t>Proposed</a:t>
            </a: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957" y="2863242"/>
            <a:ext cx="266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</a:rPr>
              <a:t>Revised</a:t>
            </a: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884" y="6138333"/>
            <a:ext cx="335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*Home Blood Pressure 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383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Process? Estimated Resources for </a:t>
            </a:r>
            <a:b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Planning Phase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17638"/>
            <a:ext cx="8229600" cy="5298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84 official meetings over 2-year period, resulting in 91 hours of direct time invested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Additional </a:t>
            </a:r>
            <a:r>
              <a:rPr lang="en-US" sz="3200" dirty="0"/>
              <a:t>time spent preparing for meetings, travel, analysis, </a:t>
            </a:r>
            <a:r>
              <a:rPr lang="en-US" sz="3200" dirty="0" smtClean="0"/>
              <a:t>and </a:t>
            </a:r>
            <a:r>
              <a:rPr lang="en-US" sz="3200" dirty="0"/>
              <a:t>informal </a:t>
            </a:r>
            <a:r>
              <a:rPr lang="en-US" sz="3200" dirty="0" smtClean="0"/>
              <a:t>conversations</a:t>
            </a:r>
            <a:endParaRPr lang="en-US" sz="3200" dirty="0"/>
          </a:p>
          <a:p>
            <a:pPr marL="0" lvl="1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7442" y="5404557"/>
            <a:ext cx="8517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/>
              <a:t>Ameling</a:t>
            </a:r>
            <a:r>
              <a:rPr lang="en-US" sz="1600" dirty="0"/>
              <a:t> JM, Ephraim PL, Bone LR, Levine DM, </a:t>
            </a:r>
            <a:r>
              <a:rPr lang="en-US" sz="1600" dirty="0" err="1"/>
              <a:t>Roter</a:t>
            </a:r>
            <a:r>
              <a:rPr lang="en-US" sz="1600" dirty="0"/>
              <a:t> DL, Wolff JL, Hill-Briggs F, Fitzpatrick SL, Noronha GJ, Fagan PJ, Lewis-Boyer L, Hickman D, Simmons M, </a:t>
            </a:r>
            <a:r>
              <a:rPr lang="en-US" sz="1600" dirty="0" err="1"/>
              <a:t>Purnell</a:t>
            </a:r>
            <a:r>
              <a:rPr lang="en-US" sz="1600" dirty="0"/>
              <a:t> L, Fisher A, Cooper LA, </a:t>
            </a:r>
            <a:r>
              <a:rPr lang="en-US" sz="1600" dirty="0" err="1"/>
              <a:t>Aboutamar</a:t>
            </a:r>
            <a:r>
              <a:rPr lang="en-US" sz="1600" dirty="0"/>
              <a:t> HJ, Albert MC, Flynn SJ, </a:t>
            </a:r>
            <a:r>
              <a:rPr lang="en-US" sz="1600" b="1" dirty="0"/>
              <a:t>Boulware LE</a:t>
            </a:r>
            <a:r>
              <a:rPr lang="en-US" sz="1600" dirty="0"/>
              <a:t>. Adapting Hypertension Self-Management Interventions to Enhance their Sustained Effectiveness among Urban African Americans. </a:t>
            </a:r>
            <a:r>
              <a:rPr lang="en-US" sz="1600" i="1" dirty="0"/>
              <a:t>Family and Community Health</a:t>
            </a:r>
            <a:r>
              <a:rPr lang="en-US" sz="1600" dirty="0"/>
              <a:t>. 2014 Apr-Jun;37(2):119-33. </a:t>
            </a:r>
            <a:r>
              <a:rPr lang="en-US" sz="1600" dirty="0" smtClean="0"/>
              <a:t>PMID: </a:t>
            </a:r>
            <a:r>
              <a:rPr lang="en-US" sz="1600" dirty="0"/>
              <a:t>24569158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87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383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Planning Phase Meetings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30526"/>
            <a:ext cx="8229600" cy="5298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/>
            <a:r>
              <a:rPr lang="en-US" sz="2800" dirty="0" smtClean="0"/>
              <a:t>8 Community Advisory Board meetings</a:t>
            </a:r>
          </a:p>
          <a:p>
            <a:pPr marL="742950" lvl="2" indent="-342900"/>
            <a:r>
              <a:rPr lang="en-US" sz="2800" dirty="0" smtClean="0"/>
              <a:t>38 study investigator meetings</a:t>
            </a:r>
          </a:p>
          <a:p>
            <a:pPr marL="742950" lvl="2" indent="-342900"/>
            <a:r>
              <a:rPr lang="en-US" sz="2800" dirty="0" smtClean="0"/>
              <a:t>7 meetings with community-based CHW consultant</a:t>
            </a:r>
          </a:p>
          <a:p>
            <a:pPr marL="742950" lvl="2" indent="-342900"/>
            <a:r>
              <a:rPr lang="en-US" sz="2800" dirty="0" smtClean="0"/>
              <a:t>14 meetings with CHW working group</a:t>
            </a:r>
          </a:p>
          <a:p>
            <a:pPr marL="742950" lvl="2" indent="-342900"/>
            <a:r>
              <a:rPr lang="en-US" sz="2800" dirty="0" smtClean="0"/>
              <a:t>7 meetings with graphic artist and community members</a:t>
            </a:r>
          </a:p>
          <a:p>
            <a:pPr marL="742950" lvl="2" indent="-342900"/>
            <a:r>
              <a:rPr lang="en-US" sz="2800" dirty="0" smtClean="0"/>
              <a:t>5 meetings with patients and families</a:t>
            </a:r>
          </a:p>
          <a:p>
            <a:pPr marL="742950" lvl="2" indent="-342900"/>
            <a:r>
              <a:rPr lang="en-US" sz="2800" dirty="0" smtClean="0"/>
              <a:t>8 meetings with practice staff</a:t>
            </a:r>
          </a:p>
          <a:p>
            <a:pPr marL="742950" lvl="2" indent="-342900"/>
            <a:r>
              <a:rPr lang="en-US" sz="2800" dirty="0" smtClean="0"/>
              <a:t>3 meetings with leaders from other clinic programs</a:t>
            </a:r>
          </a:p>
          <a:p>
            <a:pPr marL="742950" lvl="2" indent="-342900"/>
            <a:r>
              <a:rPr lang="en-US" sz="2800" dirty="0" smtClean="0"/>
              <a:t>3 meetings with healthcare payer stakeholders</a:t>
            </a:r>
          </a:p>
          <a:p>
            <a:pPr marL="0" lvl="1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132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331" y="65897"/>
            <a:ext cx="6274914" cy="141605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Lessons Learned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807" y="1355977"/>
            <a:ext cx="8718101" cy="5298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en-US" sz="3500" dirty="0" smtClean="0"/>
              <a:t>Partnered input enhanced study relevance tremendously but involved ‘risks’ with changing design</a:t>
            </a:r>
          </a:p>
          <a:p>
            <a:pPr marL="342900" lvl="1" indent="-342900">
              <a:buFont typeface="Arial"/>
              <a:buChar char="•"/>
            </a:pPr>
            <a:r>
              <a:rPr lang="en-US" sz="3500" dirty="0"/>
              <a:t>S</a:t>
            </a:r>
            <a:r>
              <a:rPr lang="en-US" sz="3500" dirty="0" smtClean="0"/>
              <a:t>ubstantial time and resource investment</a:t>
            </a:r>
          </a:p>
          <a:p>
            <a:pPr marL="342900" lvl="1" indent="-342900">
              <a:buFont typeface="Arial"/>
              <a:buChar char="•"/>
            </a:pPr>
            <a:r>
              <a:rPr lang="en-US" sz="3500" dirty="0" smtClean="0"/>
              <a:t>Engagement rewarding and positive</a:t>
            </a:r>
          </a:p>
          <a:p>
            <a:pPr marL="342900" lvl="1" indent="-342900">
              <a:buFont typeface="Arial"/>
              <a:buChar char="•"/>
            </a:pPr>
            <a:r>
              <a:rPr lang="en-US" sz="3500" dirty="0" smtClean="0"/>
              <a:t>Process improved potential for relevant and impactful study findings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7442" y="5862019"/>
            <a:ext cx="85174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/>
              <a:t>Ameling</a:t>
            </a:r>
            <a:r>
              <a:rPr lang="en-US" sz="1400" dirty="0"/>
              <a:t> JM, Ephraim PL, Bone LR, Levine DM, </a:t>
            </a:r>
            <a:r>
              <a:rPr lang="en-US" sz="1400" dirty="0" err="1"/>
              <a:t>Roter</a:t>
            </a:r>
            <a:r>
              <a:rPr lang="en-US" sz="1400" dirty="0"/>
              <a:t> DL, Wolff JL, Hill-Briggs F, Fitzpatrick SL, Noronha GJ, Fagan PJ, Lewis-Boyer L, Hickman D, Simmons M, </a:t>
            </a:r>
            <a:r>
              <a:rPr lang="en-US" sz="1400" dirty="0" err="1"/>
              <a:t>Purnell</a:t>
            </a:r>
            <a:r>
              <a:rPr lang="en-US" sz="1400" dirty="0"/>
              <a:t> L, Fisher A, Cooper LA, </a:t>
            </a:r>
            <a:r>
              <a:rPr lang="en-US" sz="1400" dirty="0" err="1"/>
              <a:t>Aboutamar</a:t>
            </a:r>
            <a:r>
              <a:rPr lang="en-US" sz="1400" dirty="0"/>
              <a:t> HJ, Albert MC, Flynn SJ, Boulware LE. Adapting Hypertension Self-Management Interventions to Enhance their Sustained Effectiveness among Urban African Americans. </a:t>
            </a:r>
            <a:r>
              <a:rPr lang="en-US" sz="1400" i="1" dirty="0"/>
              <a:t>Family and Community Health</a:t>
            </a:r>
            <a:r>
              <a:rPr lang="en-US" sz="1400" dirty="0"/>
              <a:t>. 2014 Apr-Jun;37(2):119-33. </a:t>
            </a:r>
            <a:r>
              <a:rPr lang="en-US" sz="1400" dirty="0" smtClean="0"/>
              <a:t>PMID: </a:t>
            </a:r>
            <a:r>
              <a:rPr lang="en-US" sz="1400" dirty="0"/>
              <a:t>24569158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36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111" y="411512"/>
            <a:ext cx="7464778" cy="1416053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Challenges?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846596"/>
            <a:ext cx="8229600" cy="4163528"/>
          </a:xfrm>
        </p:spPr>
        <p:txBody>
          <a:bodyPr>
            <a:normAutofit/>
          </a:bodyPr>
          <a:lstStyle/>
          <a:p>
            <a:r>
              <a:rPr lang="en-US" dirty="0" smtClean="0"/>
              <a:t>Time and resources</a:t>
            </a:r>
          </a:p>
          <a:p>
            <a:r>
              <a:rPr lang="en-US" dirty="0" smtClean="0"/>
              <a:t>Experience</a:t>
            </a:r>
          </a:p>
          <a:p>
            <a:r>
              <a:rPr lang="en-US" dirty="0" smtClean="0"/>
              <a:t>Trust</a:t>
            </a:r>
          </a:p>
          <a:p>
            <a:r>
              <a:rPr lang="en-US" dirty="0" smtClean="0"/>
              <a:t>Researcher and community readiness</a:t>
            </a:r>
          </a:p>
          <a:p>
            <a:r>
              <a:rPr lang="en-US" dirty="0" smtClean="0"/>
              <a:t>Infrastructure and</a:t>
            </a:r>
            <a:r>
              <a:rPr lang="en-US" dirty="0"/>
              <a:t> c</a:t>
            </a:r>
            <a:r>
              <a:rPr lang="en-US" dirty="0" smtClean="0"/>
              <a:t>oordination</a:t>
            </a:r>
          </a:p>
          <a:p>
            <a:r>
              <a:rPr lang="en-US" dirty="0" smtClean="0"/>
              <a:t>Ensuring community perceives a return on investment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1690690"/>
            <a:ext cx="7950200" cy="0"/>
          </a:xfrm>
          <a:prstGeom prst="line">
            <a:avLst/>
          </a:prstGeom>
          <a:ln w="50800">
            <a:solidFill>
              <a:srgbClr val="81C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1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218" y="274637"/>
            <a:ext cx="7799582" cy="1416053"/>
          </a:xfrm>
        </p:spPr>
        <p:txBody>
          <a:bodyPr>
            <a:normAutofit/>
          </a:bodyPr>
          <a:lstStyle/>
          <a:p>
            <a:r>
              <a:rPr lang="en-US" dirty="0" smtClean="0"/>
              <a:t>4 questions for the next 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754"/>
            <a:ext cx="8229600" cy="46117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we build (and maintain the resilience of) enduring partnerships and platforms to extend beyond individual investigators, projects, or programs?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resources and revisions to traditional funding mechanisms are needed to fully realize the promise of </a:t>
            </a:r>
            <a:r>
              <a:rPr lang="en-US" dirty="0" err="1" smtClean="0"/>
              <a:t>CEnR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1586320"/>
            <a:ext cx="7950200" cy="0"/>
          </a:xfrm>
          <a:prstGeom prst="line">
            <a:avLst/>
          </a:prstGeom>
          <a:ln w="50800">
            <a:solidFill>
              <a:srgbClr val="81C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2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218" y="274637"/>
            <a:ext cx="7799582" cy="1416053"/>
          </a:xfrm>
        </p:spPr>
        <p:txBody>
          <a:bodyPr>
            <a:normAutofit/>
          </a:bodyPr>
          <a:lstStyle/>
          <a:p>
            <a:r>
              <a:rPr lang="en-US" dirty="0" smtClean="0"/>
              <a:t>4 questions for the next 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754"/>
            <a:ext cx="8229600" cy="4611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		What </a:t>
            </a:r>
            <a:r>
              <a:rPr lang="en-US" dirty="0"/>
              <a:t>are the best mechanisms to build </a:t>
            </a:r>
            <a:r>
              <a:rPr lang="en-US" dirty="0" smtClean="0"/>
              <a:t>			enhanced </a:t>
            </a:r>
            <a:r>
              <a:rPr lang="en-US" dirty="0"/>
              <a:t>community and researcher </a:t>
            </a:r>
            <a:r>
              <a:rPr lang="en-US" dirty="0" smtClean="0"/>
              <a:t>				engagement  </a:t>
            </a:r>
            <a:r>
              <a:rPr lang="en-US" dirty="0"/>
              <a:t>capacity</a:t>
            </a:r>
            <a:r>
              <a:rPr lang="en-US" dirty="0" smtClean="0"/>
              <a:t>?</a:t>
            </a:r>
            <a:endParaRPr lang="en-US" dirty="0"/>
          </a:p>
          <a:p>
            <a:pPr lvl="2"/>
            <a:r>
              <a:rPr lang="en-US" dirty="0"/>
              <a:t>Training?</a:t>
            </a:r>
          </a:p>
          <a:p>
            <a:pPr lvl="2"/>
            <a:r>
              <a:rPr lang="en-US" dirty="0"/>
              <a:t>Team based mentoring to build pipeline of partners (community and academic)?</a:t>
            </a:r>
          </a:p>
          <a:p>
            <a:pPr lvl="2"/>
            <a:r>
              <a:rPr lang="en-US" dirty="0"/>
              <a:t>Longitudinal mentoring opportunities?</a:t>
            </a:r>
          </a:p>
          <a:p>
            <a:pPr marL="0" indent="0">
              <a:buNone/>
            </a:pPr>
            <a:r>
              <a:rPr lang="en-US" dirty="0" smtClean="0"/>
              <a:t>4. 		How </a:t>
            </a:r>
            <a:r>
              <a:rPr lang="en-US" dirty="0"/>
              <a:t>do we tackle the ‘sustainability’ </a:t>
            </a:r>
            <a:r>
              <a:rPr lang="en-US" dirty="0" smtClean="0"/>
              <a:t>				problem</a:t>
            </a:r>
            <a:r>
              <a:rPr lang="en-US" dirty="0"/>
              <a:t>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1586320"/>
            <a:ext cx="7950200" cy="0"/>
          </a:xfrm>
          <a:prstGeom prst="line">
            <a:avLst/>
          </a:prstGeom>
          <a:ln w="50800">
            <a:solidFill>
              <a:srgbClr val="81C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96" y="13713"/>
            <a:ext cx="6274914" cy="1416053"/>
          </a:xfrm>
        </p:spPr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766"/>
            <a:ext cx="8320088" cy="5428234"/>
          </a:xfrm>
        </p:spPr>
        <p:txBody>
          <a:bodyPr>
            <a:normAutofit/>
          </a:bodyPr>
          <a:lstStyle/>
          <a:p>
            <a:r>
              <a:rPr lang="en-US" dirty="0" err="1" smtClean="0"/>
              <a:t>CEnR</a:t>
            </a:r>
            <a:r>
              <a:rPr lang="en-US" dirty="0" smtClean="0"/>
              <a:t> is a specialized approach to rigorous </a:t>
            </a:r>
            <a:r>
              <a:rPr lang="en-US" smtClean="0"/>
              <a:t>science and critical </a:t>
            </a:r>
            <a:r>
              <a:rPr lang="en-US" dirty="0" smtClean="0"/>
              <a:t>to translating scientific discoveries into real-world health benefits</a:t>
            </a:r>
          </a:p>
          <a:p>
            <a:r>
              <a:rPr lang="en-US" dirty="0" smtClean="0"/>
              <a:t>Partnerships and processes require different thinking with regard to the planning, funding, and infrastructure required for success</a:t>
            </a:r>
          </a:p>
          <a:p>
            <a:r>
              <a:rPr lang="en-US" dirty="0" smtClean="0"/>
              <a:t>Several exciting opportunities to develop new methods to move the field forward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1186235"/>
            <a:ext cx="7950200" cy="0"/>
          </a:xfrm>
          <a:prstGeom prst="line">
            <a:avLst/>
          </a:prstGeom>
          <a:ln w="50800">
            <a:solidFill>
              <a:srgbClr val="81C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445" y="274637"/>
            <a:ext cx="7140222" cy="1416053"/>
          </a:xfrm>
        </p:spPr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835150"/>
            <a:ext cx="8229600" cy="41635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Core features and promise of </a:t>
            </a:r>
            <a:r>
              <a:rPr lang="en-US" sz="3600" dirty="0" err="1" smtClean="0"/>
              <a:t>CEnR</a:t>
            </a:r>
            <a:endParaRPr lang="en-US" sz="3600" dirty="0" smtClean="0"/>
          </a:p>
          <a:p>
            <a:r>
              <a:rPr lang="en-US" sz="3600" dirty="0" smtClean="0"/>
              <a:t>Types of partnerships engaged</a:t>
            </a:r>
          </a:p>
          <a:p>
            <a:r>
              <a:rPr lang="en-US" sz="3600" dirty="0" smtClean="0"/>
              <a:t>Illustrative example of process</a:t>
            </a:r>
          </a:p>
          <a:p>
            <a:r>
              <a:rPr lang="en-US" sz="3600" dirty="0" smtClean="0"/>
              <a:t>Challenges</a:t>
            </a:r>
          </a:p>
          <a:p>
            <a:r>
              <a:rPr lang="en-US" sz="3600" dirty="0" smtClean="0"/>
              <a:t>Next frontier and key questions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690690"/>
            <a:ext cx="7950200" cy="0"/>
          </a:xfrm>
          <a:prstGeom prst="line">
            <a:avLst/>
          </a:prstGeom>
          <a:ln w="50800">
            <a:solidFill>
              <a:srgbClr val="81C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847"/>
            <a:ext cx="8084449" cy="14160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 Engaged Research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880"/>
            <a:ext cx="8229600" cy="4163528"/>
          </a:xfrm>
        </p:spPr>
        <p:txBody>
          <a:bodyPr>
            <a:norm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artnerships</a:t>
            </a:r>
            <a:r>
              <a:rPr lang="en-US" dirty="0"/>
              <a:t> between researchers and community </a:t>
            </a:r>
            <a:r>
              <a:rPr lang="en-US" dirty="0" smtClean="0"/>
              <a:t>organizations</a:t>
            </a:r>
          </a:p>
          <a:p>
            <a:r>
              <a:rPr lang="en-US" dirty="0" smtClean="0"/>
              <a:t>Recognizes </a:t>
            </a:r>
            <a:r>
              <a:rPr lang="en-US" dirty="0"/>
              <a:t>the </a:t>
            </a:r>
            <a:r>
              <a:rPr lang="en-US" b="1" dirty="0"/>
              <a:t>strengths of community </a:t>
            </a:r>
            <a:r>
              <a:rPr lang="en-US" b="1" dirty="0" smtClean="0"/>
              <a:t>and </a:t>
            </a:r>
            <a:r>
              <a:rPr lang="en-US" b="1" dirty="0"/>
              <a:t>individuals</a:t>
            </a:r>
            <a:r>
              <a:rPr lang="en-US" dirty="0"/>
              <a:t> and builds on those </a:t>
            </a:r>
            <a:r>
              <a:rPr lang="en-US" dirty="0" smtClean="0"/>
              <a:t>strengths</a:t>
            </a:r>
          </a:p>
          <a:p>
            <a:r>
              <a:rPr lang="en-US" dirty="0" smtClean="0"/>
              <a:t>Guided by principles </a:t>
            </a:r>
            <a:r>
              <a:rPr lang="en-US" b="1" dirty="0" smtClean="0"/>
              <a:t>of transparency, equity, respect, fairness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608" y="5211904"/>
            <a:ext cx="8705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Minkler</a:t>
            </a:r>
            <a:r>
              <a:rPr lang="en-US" dirty="0"/>
              <a:t> M. Community-based research partnerships: challenges and</a:t>
            </a:r>
          </a:p>
          <a:p>
            <a:r>
              <a:rPr lang="en-US" dirty="0"/>
              <a:t>opportunities</a:t>
            </a:r>
            <a:r>
              <a:rPr lang="en-US" dirty="0">
                <a:latin typeface="Calibri"/>
                <a:cs typeface="Calibri"/>
              </a:rPr>
              <a:t>. J Urban Health. </a:t>
            </a:r>
            <a:r>
              <a:rPr lang="en-US" dirty="0" smtClean="0">
                <a:latin typeface="Calibri"/>
                <a:cs typeface="Calibri"/>
              </a:rPr>
              <a:t>2005 PMID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dirty="0" smtClean="0">
                <a:latin typeface="Calibri"/>
                <a:cs typeface="Calibri"/>
              </a:rPr>
              <a:t>15888635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Michener </a:t>
            </a:r>
            <a:r>
              <a:rPr lang="en-US" dirty="0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L, Cook J, Ahmed SM,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Yonas</a:t>
            </a:r>
            <a:r>
              <a:rPr lang="en-US" dirty="0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 MA, Coyne-Beasley T, Aguilar-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Gaxiola</a:t>
            </a:r>
            <a:r>
              <a:rPr lang="en-US" dirty="0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 S. Aligning the goals of community-engaged research: why and how academic health centers can successfully engage with communities to improve health.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Acad</a:t>
            </a:r>
            <a:r>
              <a:rPr lang="en-US" dirty="0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 Med. 2012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PMID</a:t>
            </a:r>
            <a:r>
              <a:rPr lang="en-US" dirty="0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22373619</a:t>
            </a:r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1690690"/>
            <a:ext cx="7950200" cy="0"/>
          </a:xfrm>
          <a:prstGeom prst="line">
            <a:avLst/>
          </a:prstGeom>
          <a:ln w="50800">
            <a:solidFill>
              <a:srgbClr val="81C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8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330" y="281163"/>
            <a:ext cx="6274914" cy="14160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Promise of Community Engaged Research?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18"/>
            <a:ext cx="8229600" cy="4163528"/>
          </a:xfrm>
        </p:spPr>
        <p:txBody>
          <a:bodyPr>
            <a:normAutofit/>
          </a:bodyPr>
          <a:lstStyle/>
          <a:p>
            <a:r>
              <a:rPr lang="en-US" dirty="0" smtClean="0"/>
              <a:t>Transparent and trustworthy research</a:t>
            </a:r>
          </a:p>
          <a:p>
            <a:r>
              <a:rPr lang="en-US" dirty="0" smtClean="0"/>
              <a:t>Greater inclusion of and ownership in research by key stakeholders</a:t>
            </a:r>
          </a:p>
          <a:p>
            <a:r>
              <a:rPr lang="en-US" dirty="0" smtClean="0"/>
              <a:t>Enhanced research relevance and scope</a:t>
            </a:r>
          </a:p>
          <a:p>
            <a:r>
              <a:rPr lang="en-US" dirty="0" smtClean="0"/>
              <a:t>Greater impact</a:t>
            </a:r>
          </a:p>
          <a:p>
            <a:r>
              <a:rPr lang="en-US" dirty="0" smtClean="0"/>
              <a:t>Improved possibility for sustained uptake and lasting effects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1742875"/>
            <a:ext cx="7950200" cy="0"/>
          </a:xfrm>
          <a:prstGeom prst="line">
            <a:avLst/>
          </a:prstGeom>
          <a:ln w="50800">
            <a:solidFill>
              <a:srgbClr val="81C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0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775" y="411512"/>
            <a:ext cx="6274914" cy="1416053"/>
          </a:xfrm>
        </p:spPr>
        <p:txBody>
          <a:bodyPr>
            <a:normAutofit/>
          </a:bodyPr>
          <a:lstStyle/>
          <a:p>
            <a:r>
              <a:rPr lang="en-US" dirty="0" smtClean="0"/>
              <a:t>Who are the Partners?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846596"/>
            <a:ext cx="8229600" cy="41635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Individuals and families</a:t>
            </a:r>
          </a:p>
          <a:p>
            <a:r>
              <a:rPr lang="en-US" dirty="0" smtClean="0"/>
              <a:t>Non-Profit Organizations</a:t>
            </a:r>
          </a:p>
          <a:p>
            <a:r>
              <a:rPr lang="en-US" dirty="0" smtClean="0"/>
              <a:t>Faith community</a:t>
            </a:r>
          </a:p>
          <a:p>
            <a:r>
              <a:rPr lang="en-US" dirty="0" smtClean="0"/>
              <a:t>Business</a:t>
            </a:r>
          </a:p>
          <a:p>
            <a:r>
              <a:rPr lang="en-US" dirty="0" smtClean="0"/>
              <a:t>Arts</a:t>
            </a:r>
          </a:p>
          <a:p>
            <a:r>
              <a:rPr lang="en-US" dirty="0" smtClean="0"/>
              <a:t>Public Health, other Government Sectors</a:t>
            </a:r>
          </a:p>
          <a:p>
            <a:r>
              <a:rPr lang="en-US" dirty="0" smtClean="0"/>
              <a:t>Safety net health and private health care delivery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1690690"/>
            <a:ext cx="7950200" cy="0"/>
          </a:xfrm>
          <a:prstGeom prst="line">
            <a:avLst/>
          </a:prstGeom>
          <a:ln w="50800">
            <a:solidFill>
              <a:srgbClr val="81C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9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815" y="133192"/>
            <a:ext cx="6859114" cy="1416053"/>
          </a:xfrm>
        </p:spPr>
        <p:txBody>
          <a:bodyPr>
            <a:normAutofit/>
          </a:bodyPr>
          <a:lstStyle/>
          <a:p>
            <a:r>
              <a:rPr lang="en-US" dirty="0" smtClean="0"/>
              <a:t>Partnership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846595"/>
            <a:ext cx="8229600" cy="44892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Jointly develop ideas and plans with inclusion and input from all partners from the beginning</a:t>
            </a:r>
          </a:p>
          <a:p>
            <a:r>
              <a:rPr lang="en-US" dirty="0" smtClean="0"/>
              <a:t>Evolve plans and modify them collaboratively</a:t>
            </a:r>
          </a:p>
          <a:p>
            <a:r>
              <a:rPr lang="en-US" dirty="0" smtClean="0"/>
              <a:t>Ensure all partners are engaged, feel valued, and perceive a ‘return on investment’</a:t>
            </a:r>
          </a:p>
          <a:p>
            <a:r>
              <a:rPr lang="en-US" dirty="0" smtClean="0"/>
              <a:t>Share in the direct (e.g., monetary) and less direct benefits (e.g. contribution to health and society) of conducting studies</a:t>
            </a:r>
          </a:p>
          <a:p>
            <a:r>
              <a:rPr lang="en-US" dirty="0" smtClean="0"/>
              <a:t>Foster longitudinal and trusting relationships that extend research through a single or multiple cycles of funding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1568925"/>
            <a:ext cx="7950200" cy="0"/>
          </a:xfrm>
          <a:prstGeom prst="line">
            <a:avLst/>
          </a:prstGeom>
          <a:ln w="50800">
            <a:solidFill>
              <a:srgbClr val="81C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6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111" y="411512"/>
            <a:ext cx="7464778" cy="1416053"/>
          </a:xfrm>
        </p:spPr>
        <p:txBody>
          <a:bodyPr>
            <a:normAutofit/>
          </a:bodyPr>
          <a:lstStyle/>
          <a:p>
            <a:r>
              <a:rPr lang="en-US" dirty="0" smtClean="0"/>
              <a:t>Implications for </a:t>
            </a:r>
            <a:r>
              <a:rPr lang="en-US" dirty="0"/>
              <a:t>P</a:t>
            </a:r>
            <a:r>
              <a:rPr lang="en-US" dirty="0" smtClean="0"/>
              <a:t>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846596"/>
            <a:ext cx="8229600" cy="4163528"/>
          </a:xfrm>
        </p:spPr>
        <p:txBody>
          <a:bodyPr>
            <a:normAutofit/>
          </a:bodyPr>
          <a:lstStyle/>
          <a:p>
            <a:r>
              <a:rPr lang="en-US" dirty="0" smtClean="0"/>
              <a:t>Research themes ideally attend to established community needs (‘pre-work’)</a:t>
            </a:r>
          </a:p>
          <a:p>
            <a:r>
              <a:rPr lang="en-US" dirty="0" smtClean="0"/>
              <a:t>Ideas shared by multiple stakeholders</a:t>
            </a:r>
          </a:p>
          <a:p>
            <a:r>
              <a:rPr lang="en-US" dirty="0" smtClean="0"/>
              <a:t>All stakeholders regarded as experts in their domains and valued for expertise</a:t>
            </a:r>
          </a:p>
          <a:p>
            <a:r>
              <a:rPr lang="en-US" dirty="0" smtClean="0"/>
              <a:t>Ideas need TIME to solidify and are often iterated repeatedly (sometimes over years)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1690690"/>
            <a:ext cx="7950200" cy="0"/>
          </a:xfrm>
          <a:prstGeom prst="line">
            <a:avLst/>
          </a:prstGeom>
          <a:ln w="50800">
            <a:solidFill>
              <a:srgbClr val="81C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75861"/>
            <a:ext cx="8543305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Example: Tailoring Interventions in the Achieving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Blood Pressure Control Together (ACT) Study*</a:t>
            </a:r>
          </a:p>
        </p:txBody>
      </p:sp>
      <p:sp>
        <p:nvSpPr>
          <p:cNvPr id="9" name="Vertical Text Placeholder 2"/>
          <p:cNvSpPr>
            <a:spLocks noGrp="1"/>
          </p:cNvSpPr>
          <p:nvPr>
            <p:ph idx="1"/>
          </p:nvPr>
        </p:nvSpPr>
        <p:spPr>
          <a:xfrm>
            <a:off x="85487" y="1539748"/>
            <a:ext cx="4980402" cy="5774638"/>
          </a:xfrm>
        </p:spPr>
        <p:txBody>
          <a:bodyPr vert="horz">
            <a:normAutofit/>
          </a:bodyPr>
          <a:lstStyle/>
          <a:p>
            <a:pPr marL="800100" indent="-457200"/>
            <a:r>
              <a:rPr lang="en-US" b="1" dirty="0" smtClean="0"/>
              <a:t>Overall Goal: </a:t>
            </a:r>
            <a:r>
              <a:rPr lang="en-US" dirty="0" smtClean="0"/>
              <a:t>Study effectiveness and sustainability of interventions to improve hypertension control among urban African Americans in a community-based clinic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318200"/>
            <a:ext cx="8229600" cy="5263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6459" y="6429239"/>
            <a:ext cx="874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*P50 HL0105187 Hopkins </a:t>
            </a:r>
            <a:r>
              <a:rPr lang="en-US" sz="2000" b="1" dirty="0"/>
              <a:t>Center to Eliminate Cardiovascular Health Disparities</a:t>
            </a:r>
            <a:r>
              <a:rPr lang="en-US" sz="2000" dirty="0"/>
              <a:t> </a:t>
            </a:r>
            <a:r>
              <a:rPr lang="en-US" sz="2000" b="1" dirty="0" smtClean="0"/>
              <a:t>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257" t="18537" r="55442" b="42267"/>
          <a:stretch/>
        </p:blipFill>
        <p:spPr>
          <a:xfrm>
            <a:off x="5867400" y="1817160"/>
            <a:ext cx="2492967" cy="438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229" y="274637"/>
            <a:ext cx="6274914" cy="141605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8064A2"/>
                </a:solidFill>
              </a:rPr>
              <a:t>ACT Study Overview</a:t>
            </a:r>
            <a:endParaRPr lang="en-US" sz="4000" b="1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57" y="1417638"/>
            <a:ext cx="8480776" cy="5186362"/>
          </a:xfrm>
        </p:spPr>
        <p:txBody>
          <a:bodyPr>
            <a:normAutofit/>
          </a:bodyPr>
          <a:lstStyle/>
          <a:p>
            <a:r>
              <a:rPr lang="en-US" b="1" dirty="0" smtClean="0"/>
              <a:t>Planning Phase: </a:t>
            </a:r>
            <a:r>
              <a:rPr lang="en-US" dirty="0" smtClean="0"/>
              <a:t>Integrate </a:t>
            </a:r>
            <a:r>
              <a:rPr lang="en-US" dirty="0"/>
              <a:t>principles of implementation science and CBPR to enhance </a:t>
            </a:r>
            <a:r>
              <a:rPr lang="en-US" dirty="0" smtClean="0"/>
              <a:t>established interventions' </a:t>
            </a:r>
            <a:r>
              <a:rPr lang="en-US" dirty="0"/>
              <a:t>cultural sensitivity, implementation, and </a:t>
            </a:r>
            <a:r>
              <a:rPr lang="en-US" dirty="0" smtClean="0"/>
              <a:t>sustainability</a:t>
            </a:r>
          </a:p>
          <a:p>
            <a:pPr lvl="1"/>
            <a:r>
              <a:rPr lang="en-US" dirty="0" smtClean="0"/>
              <a:t>Built on years of community relationships and partnerships in Baltimore, MD </a:t>
            </a:r>
          </a:p>
          <a:p>
            <a:r>
              <a:rPr lang="en-US" b="1" dirty="0" smtClean="0"/>
              <a:t>Assessment Phase: </a:t>
            </a:r>
            <a:r>
              <a:rPr lang="en-US" dirty="0"/>
              <a:t>R</a:t>
            </a:r>
            <a:r>
              <a:rPr lang="en-US" dirty="0" smtClean="0"/>
              <a:t>andomized controlled effectiveness trial to study intervention effect on blood pressure control</a:t>
            </a:r>
          </a:p>
        </p:txBody>
      </p:sp>
    </p:spTree>
    <p:extLst>
      <p:ext uri="{BB962C8B-B14F-4D97-AF65-F5344CB8AC3E}">
        <p14:creationId xmlns:p14="http://schemas.microsoft.com/office/powerpoint/2010/main" val="35700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949</Words>
  <Application>Microsoft Office PowerPoint</Application>
  <PresentationFormat>On-screen Show (4:3)</PresentationFormat>
  <Paragraphs>120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明朝</vt:lpstr>
      <vt:lpstr>Arial</vt:lpstr>
      <vt:lpstr>Calibri</vt:lpstr>
      <vt:lpstr>Courier</vt:lpstr>
      <vt:lpstr>Times New Roman</vt:lpstr>
      <vt:lpstr>Office Theme</vt:lpstr>
      <vt:lpstr>Promise, Partnership, and Process: Perspectives of a Clinical Researcher</vt:lpstr>
      <vt:lpstr>Overview </vt:lpstr>
      <vt:lpstr>Community Engaged Research Features</vt:lpstr>
      <vt:lpstr>Promise of Community Engaged Research? </vt:lpstr>
      <vt:lpstr>Who are the Partners?</vt:lpstr>
      <vt:lpstr>Partnership Principles</vt:lpstr>
      <vt:lpstr>Implications for Process?</vt:lpstr>
      <vt:lpstr>Example: Tailoring Interventions in the Achieving Blood Pressure Control Together (ACT) Study*</vt:lpstr>
      <vt:lpstr>ACT Study Overview</vt:lpstr>
      <vt:lpstr>PowerPoint Presentation</vt:lpstr>
      <vt:lpstr>Community and Stakeholder Engagement led to Several Intervention Adaptations</vt:lpstr>
      <vt:lpstr>PowerPoint Presentation</vt:lpstr>
      <vt:lpstr>Process? Estimated Resources for  Planning Phase</vt:lpstr>
      <vt:lpstr>Planning Phase Meetings</vt:lpstr>
      <vt:lpstr>Lessons Learned</vt:lpstr>
      <vt:lpstr>What are the Challenges?</vt:lpstr>
      <vt:lpstr>4 questions for the next frontier</vt:lpstr>
      <vt:lpstr>4 questions for the next frontier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Promise, Partnership, and Process: Perspectives of a Clinical Researcher</dc:title>
  <dc:creator>Ebony Boulware</dc:creator>
  <cp:lastModifiedBy>Fair, Alecia S</cp:lastModifiedBy>
  <cp:revision>55</cp:revision>
  <dcterms:created xsi:type="dcterms:W3CDTF">2016-08-19T20:17:37Z</dcterms:created>
  <dcterms:modified xsi:type="dcterms:W3CDTF">2016-08-24T13:30:47Z</dcterms:modified>
</cp:coreProperties>
</file>