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4"/>
  </p:sldMasterIdLst>
  <p:notesMasterIdLst>
    <p:notesMasterId r:id="rId56"/>
  </p:notesMasterIdLst>
  <p:handoutMasterIdLst>
    <p:handoutMasterId r:id="rId57"/>
  </p:handoutMasterIdLst>
  <p:sldIdLst>
    <p:sldId id="291" r:id="rId5"/>
    <p:sldId id="257" r:id="rId6"/>
    <p:sldId id="305" r:id="rId7"/>
    <p:sldId id="294" r:id="rId8"/>
    <p:sldId id="318" r:id="rId9"/>
    <p:sldId id="268" r:id="rId10"/>
    <p:sldId id="327" r:id="rId11"/>
    <p:sldId id="278" r:id="rId12"/>
    <p:sldId id="280" r:id="rId13"/>
    <p:sldId id="287" r:id="rId14"/>
    <p:sldId id="288" r:id="rId15"/>
    <p:sldId id="310" r:id="rId16"/>
    <p:sldId id="328" r:id="rId17"/>
    <p:sldId id="273" r:id="rId18"/>
    <p:sldId id="292" r:id="rId19"/>
    <p:sldId id="293" r:id="rId20"/>
    <p:sldId id="274" r:id="rId21"/>
    <p:sldId id="306" r:id="rId22"/>
    <p:sldId id="299" r:id="rId23"/>
    <p:sldId id="300" r:id="rId24"/>
    <p:sldId id="297" r:id="rId25"/>
    <p:sldId id="296" r:id="rId26"/>
    <p:sldId id="289" r:id="rId27"/>
    <p:sldId id="304" r:id="rId28"/>
    <p:sldId id="275" r:id="rId29"/>
    <p:sldId id="317" r:id="rId30"/>
    <p:sldId id="316" r:id="rId31"/>
    <p:sldId id="290" r:id="rId32"/>
    <p:sldId id="315" r:id="rId33"/>
    <p:sldId id="276" r:id="rId34"/>
    <p:sldId id="325" r:id="rId35"/>
    <p:sldId id="326" r:id="rId36"/>
    <p:sldId id="301" r:id="rId37"/>
    <p:sldId id="277" r:id="rId38"/>
    <p:sldId id="309" r:id="rId39"/>
    <p:sldId id="332" r:id="rId40"/>
    <p:sldId id="284" r:id="rId41"/>
    <p:sldId id="283" r:id="rId42"/>
    <p:sldId id="286" r:id="rId43"/>
    <p:sldId id="282" r:id="rId44"/>
    <p:sldId id="312" r:id="rId45"/>
    <p:sldId id="281" r:id="rId46"/>
    <p:sldId id="313" r:id="rId47"/>
    <p:sldId id="329" r:id="rId48"/>
    <p:sldId id="331" r:id="rId49"/>
    <p:sldId id="314" r:id="rId50"/>
    <p:sldId id="322" r:id="rId51"/>
    <p:sldId id="295" r:id="rId52"/>
    <p:sldId id="323" r:id="rId53"/>
    <p:sldId id="298" r:id="rId54"/>
    <p:sldId id="321" r:id="rId55"/>
  </p:sldIdLst>
  <p:sldSz cx="12188825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geworth, Aimee" initials="EA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5151"/>
    <a:srgbClr val="3E6D8E"/>
    <a:srgbClr val="C45900"/>
    <a:srgbClr val="394404"/>
    <a:srgbClr val="5F6F0F"/>
    <a:srgbClr val="718412"/>
    <a:srgbClr val="65741A"/>
    <a:srgbClr val="70811D"/>
    <a:srgbClr val="7B8D1F"/>
    <a:srgbClr val="8397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4660"/>
  </p:normalViewPr>
  <p:slideViewPr>
    <p:cSldViewPr>
      <p:cViewPr varScale="1">
        <p:scale>
          <a:sx n="106" d="100"/>
          <a:sy n="106" d="100"/>
        </p:scale>
        <p:origin x="-136" y="-27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tableStyles" Target="tableStyles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commentAuthors" Target="commentAuthor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FE5B4EDC-59C0-49C7-8ADA-5A781B329E02}" type="datetimeFigureOut">
              <a:rPr lang="en-US"/>
              <a:t>6/28/18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79429053-DC2A-4342-ADD4-2FD729D91E2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2045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F2D8D46A-B586-417D-BFBD-8C8FE0AAF762}" type="datetimeFigureOut">
              <a:rPr lang="en-US"/>
              <a:t>6/28/18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EBA5BD7-F043-4D1B-AA17-CD412FC534D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0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91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97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56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49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74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195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78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5839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054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1553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36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5157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431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978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53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698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8907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453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54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535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195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63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009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9443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342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126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697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5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418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44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829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233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08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928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108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655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609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515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20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89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604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947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68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62000"/>
            <a:ext cx="913923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67849" y="762000"/>
            <a:ext cx="2924556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569" y="1298448"/>
            <a:ext cx="7313295" cy="3255264"/>
          </a:xfrm>
        </p:spPr>
        <p:txBody>
          <a:bodyPr anchor="b">
            <a:normAutofit/>
          </a:bodyPr>
          <a:lstStyle>
            <a:lvl1pPr algn="l">
              <a:defRPr sz="5898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9729" y="4670246"/>
            <a:ext cx="7313295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199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063" indent="0" algn="ctr">
              <a:buNone/>
              <a:defRPr sz="2199"/>
            </a:lvl2pPr>
            <a:lvl3pPr marL="914126" indent="0" algn="ctr">
              <a:buNone/>
              <a:defRPr sz="2199"/>
            </a:lvl3pPr>
            <a:lvl4pPr marL="1371189" indent="0" algn="ctr">
              <a:buNone/>
              <a:defRPr sz="1999"/>
            </a:lvl4pPr>
            <a:lvl5pPr marL="1828251" indent="0" algn="ctr">
              <a:buNone/>
              <a:defRPr sz="1999"/>
            </a:lvl5pPr>
            <a:lvl6pPr marL="2285314" indent="0" algn="ctr">
              <a:buNone/>
              <a:defRPr sz="1999"/>
            </a:lvl6pPr>
            <a:lvl7pPr marL="2742377" indent="0" algn="ctr">
              <a:buNone/>
              <a:defRPr sz="1999"/>
            </a:lvl7pPr>
            <a:lvl8pPr marL="3199440" indent="0" algn="ctr">
              <a:buNone/>
              <a:defRPr sz="1999"/>
            </a:lvl8pPr>
            <a:lvl9pPr marL="3656503" indent="0" algn="ctr">
              <a:buNone/>
              <a:defRPr sz="1999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0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pPr/>
              <a:t>6/28/18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60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0901" y="990600"/>
            <a:ext cx="2818666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6905" y="868680"/>
            <a:ext cx="7313295" cy="512064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pPr/>
              <a:t>6/28/18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52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622" y="2063396"/>
            <a:ext cx="10392000" cy="331118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pPr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88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pPr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37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6905" y="1298448"/>
            <a:ext cx="7313295" cy="3255264"/>
          </a:xfrm>
        </p:spPr>
        <p:txBody>
          <a:bodyPr anchor="b">
            <a:normAutofit/>
          </a:bodyPr>
          <a:lstStyle>
            <a:lvl1pPr>
              <a:defRPr sz="5898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5188" y="4672584"/>
            <a:ext cx="7313295" cy="914400"/>
          </a:xfrm>
        </p:spPr>
        <p:txBody>
          <a:bodyPr anchor="t">
            <a:normAutofit/>
          </a:bodyPr>
          <a:lstStyle>
            <a:lvl1pPr marL="0" indent="0">
              <a:buNone/>
              <a:defRPr sz="2199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6905" y="868680"/>
            <a:ext cx="3473815" cy="5120640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6084" y="868680"/>
            <a:ext cx="3473815" cy="5120640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pPr/>
              <a:t>6/28/18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11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6905" y="1023586"/>
            <a:ext cx="3473815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99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6905" y="1930936"/>
            <a:ext cx="3473815" cy="4023360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6427" y="1023587"/>
            <a:ext cx="3473815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99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6427" y="1930936"/>
            <a:ext cx="3473815" cy="4023360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pPr/>
              <a:t>6/28/18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56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t>6/28/18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0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t>6/28/18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8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965" y="1143000"/>
            <a:ext cx="2833902" cy="2377440"/>
          </a:xfrm>
        </p:spPr>
        <p:txBody>
          <a:bodyPr anchor="b">
            <a:normAutofit/>
          </a:bodyPr>
          <a:lstStyle>
            <a:lvl1pPr>
              <a:defRPr sz="3199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6905" y="868680"/>
            <a:ext cx="7313295" cy="5120640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5965" y="3494176"/>
            <a:ext cx="2833902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pPr/>
              <a:t>6/28/18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06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965" y="1143000"/>
            <a:ext cx="2833902" cy="2377440"/>
          </a:xfrm>
        </p:spPr>
        <p:txBody>
          <a:bodyPr anchor="b">
            <a:normAutofit/>
          </a:bodyPr>
          <a:lstStyle>
            <a:lvl1pPr>
              <a:defRPr sz="3199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69714" y="767419"/>
            <a:ext cx="8113117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5965" y="3493008"/>
            <a:ext cx="2833902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pPr/>
              <a:t>6/28/18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8190" y="6356351"/>
            <a:ext cx="590997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4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2693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853" y="1123838"/>
            <a:ext cx="2946714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2787" y="758952"/>
            <a:ext cx="3839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8260" y="864108"/>
            <a:ext cx="7313295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396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0DFD029-FB74-4578-B929-F66AA97659CA}" type="datetimeFigureOut">
              <a:rPr lang="en-US" smtClean="0"/>
              <a:pPr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8261" y="6356351"/>
            <a:ext cx="5909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1366" y="6356351"/>
            <a:ext cx="1530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C014DD1E-5D91-48A3-AD6D-45FBA980D1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32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3599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25" indent="-182825" algn="l" defTabSz="914126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199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594" indent="-182825" algn="l" defTabSz="914126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79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2657" indent="-182825" algn="l" defTabSz="914126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599720" indent="-182825" algn="l" defTabSz="914126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6783" indent="-182825" algn="l" defTabSz="914126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6" Type="http://schemas.openxmlformats.org/officeDocument/2006/relationships/image" Target="../media/image31.JPG"/><Relationship Id="rId7" Type="http://schemas.openxmlformats.org/officeDocument/2006/relationships/image" Target="../media/image32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3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va.com/" TargetMode="External"/><Relationship Id="rId4" Type="http://schemas.openxmlformats.org/officeDocument/2006/relationships/hyperlink" Target="https://piktochart.com/" TargetMode="External"/><Relationship Id="rId5" Type="http://schemas.openxmlformats.org/officeDocument/2006/relationships/hyperlink" Target="https://venngage.com/" TargetMode="External"/><Relationship Id="rId6" Type="http://schemas.openxmlformats.org/officeDocument/2006/relationships/hyperlink" Target="https://www.freepik.com/" TargetMode="External"/><Relationship Id="rId7" Type="http://schemas.openxmlformats.org/officeDocument/2006/relationships/hyperlink" Target="https://graphicmama.com/blog/infographic-powerpoint-templates/" TargetMode="External"/><Relationship Id="rId8" Type="http://schemas.openxmlformats.org/officeDocument/2006/relationships/hyperlink" Target="https://edgeforscholars.org/" TargetMode="External"/><Relationship Id="rId9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hyperlink" Target="https://goo.gl/FJYFom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labblog.uofmhealth.org/health-tech/as-scientists-take-to-twitter-visual-abstracts-help-results-reach-more-people" TargetMode="External"/><Relationship Id="rId4" Type="http://schemas.openxmlformats.org/officeDocument/2006/relationships/image" Target="../media/image44.JPG"/><Relationship Id="rId5" Type="http://schemas.openxmlformats.org/officeDocument/2006/relationships/image" Target="../media/image45.JPG"/><Relationship Id="rId6" Type="http://schemas.openxmlformats.org/officeDocument/2006/relationships/hyperlink" Target="https://blog.hubspot.com/marketing/visual-content-marketing-strategy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hyperlink" Target="https://goo.gl/MkeVgr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hyperlink" Target="https://goo.gl/MkeVgr" TargetMode="Externa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hyperlink" Target="https://datasaurus-rex.com/training/data-viz/saying-no-to-busy-vizzies" TargetMode="External"/><Relationship Id="rId5" Type="http://schemas.openxmlformats.org/officeDocument/2006/relationships/image" Target="../media/image48.png"/><Relationship Id="rId1" Type="http://schemas.openxmlformats.org/officeDocument/2006/relationships/video" Target="https://www.youtube.com/embed/jOflcKkKWSQ?rel=0&amp;controls=0&amp;start=8" TargetMode="Externa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enniferrosedesign.co.uk/scientific-infographics/" TargetMode="External"/><Relationship Id="rId4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5" Type="http://schemas.openxmlformats.org/officeDocument/2006/relationships/image" Target="../media/image52.JPG"/><Relationship Id="rId6" Type="http://schemas.openxmlformats.org/officeDocument/2006/relationships/image" Target="../media/image53.JPG"/><Relationship Id="rId7" Type="http://schemas.openxmlformats.org/officeDocument/2006/relationships/image" Target="../media/image54.JP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" TargetMode="External"/><Relationship Id="rId4" Type="http://schemas.openxmlformats.org/officeDocument/2006/relationships/hyperlink" Target="https://unsplash.com/" TargetMode="External"/><Relationship Id="rId5" Type="http://schemas.openxmlformats.org/officeDocument/2006/relationships/hyperlink" Target="https://www.flickr.com/photos/digitalvu/" TargetMode="External"/><Relationship Id="rId6" Type="http://schemas.openxmlformats.org/officeDocument/2006/relationships/image" Target="../media/image55.png"/><Relationship Id="rId7" Type="http://schemas.openxmlformats.org/officeDocument/2006/relationships/image" Target="../media/image56.jpg"/><Relationship Id="rId8" Type="http://schemas.openxmlformats.org/officeDocument/2006/relationships/image" Target="../media/image57.png"/><Relationship Id="rId9" Type="http://schemas.openxmlformats.org/officeDocument/2006/relationships/image" Target="../media/image58.jpg"/><Relationship Id="rId10" Type="http://schemas.openxmlformats.org/officeDocument/2006/relationships/image" Target="../media/image59.JPG"/><Relationship Id="rId11" Type="http://schemas.openxmlformats.org/officeDocument/2006/relationships/hyperlink" Target="https://blog.hubspot.com/marketing/visual-content-marketing-strategy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hyperlink" Target="http://journal.emwa.org/media/2188/2047480615z2e000000000320.pdf" TargetMode="External"/><Relationship Id="rId5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4" Type="http://schemas.openxmlformats.org/officeDocument/2006/relationships/hyperlink" Target="https://newcomerhealthmatters.com/2016/12/05/health-literacy/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twp.duke.edu/sites/twp.duke.edu/files/file-attachments/scientific-jargon.original.pdf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3130594/" TargetMode="External"/><Relationship Id="rId4" Type="http://schemas.openxmlformats.org/officeDocument/2006/relationships/hyperlink" Target="https://www.sciencedirect.com/sdfe/pdf/download/eid/1-s2.0-S0031395511000198/first-page-pdf" TargetMode="External"/><Relationship Id="rId5" Type="http://schemas.openxmlformats.org/officeDocument/2006/relationships/image" Target="../media/image64.jpeg"/><Relationship Id="rId6" Type="http://schemas.openxmlformats.org/officeDocument/2006/relationships/image" Target="../media/image65.jpeg"/><Relationship Id="rId7" Type="http://schemas.openxmlformats.org/officeDocument/2006/relationships/image" Target="../media/image66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hyperlink" Target="http://journals.plos.org/plosone/article?id=10.1371/journal.pone.0175368" TargetMode="External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6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4" Type="http://schemas.openxmlformats.org/officeDocument/2006/relationships/image" Target="../media/image79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5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hashtag.co.uk/" TargetMode="External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jpeg"/><Relationship Id="rId6" Type="http://schemas.openxmlformats.org/officeDocument/2006/relationships/image" Target="../media/image89.jpeg"/><Relationship Id="rId7" Type="http://schemas.openxmlformats.org/officeDocument/2006/relationships/image" Target="../media/image90.png"/><Relationship Id="rId8" Type="http://schemas.openxmlformats.org/officeDocument/2006/relationships/image" Target="../media/image91.jpeg"/><Relationship Id="rId9" Type="http://schemas.openxmlformats.org/officeDocument/2006/relationships/image" Target="../media/image92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7" Type="http://schemas.openxmlformats.org/officeDocument/2006/relationships/image" Target="../media/image16.JPG"/><Relationship Id="rId8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gif"/><Relationship Id="rId5" Type="http://schemas.openxmlformats.org/officeDocument/2006/relationships/image" Target="../media/image95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olterskluwer.altmetric.com/details/28667029" TargetMode="External"/><Relationship Id="rId4" Type="http://schemas.openxmlformats.org/officeDocument/2006/relationships/image" Target="../media/image96.JPG"/><Relationship Id="rId5" Type="http://schemas.openxmlformats.org/officeDocument/2006/relationships/image" Target="../media/image97.JPG"/><Relationship Id="rId6" Type="http://schemas.openxmlformats.org/officeDocument/2006/relationships/image" Target="../media/image98.JPG"/><Relationship Id="rId7" Type="http://schemas.openxmlformats.org/officeDocument/2006/relationships/image" Target="../media/image99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4" Type="http://schemas.openxmlformats.org/officeDocument/2006/relationships/image" Target="../media/image101.JPG"/><Relationship Id="rId5" Type="http://schemas.openxmlformats.org/officeDocument/2006/relationships/image" Target="../media/image102.JPG"/><Relationship Id="rId6" Type="http://schemas.openxmlformats.org/officeDocument/2006/relationships/hyperlink" Target="https://wolterskluwer.altmetric.com/details/27413909" TargetMode="External"/><Relationship Id="rId7" Type="http://schemas.openxmlformats.org/officeDocument/2006/relationships/image" Target="../media/image99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4" Type="http://schemas.openxmlformats.org/officeDocument/2006/relationships/image" Target="../media/image104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helen.bird@vanderbilt.edu" TargetMode="External"/><Relationship Id="rId4" Type="http://schemas.openxmlformats.org/officeDocument/2006/relationships/hyperlink" Target="mailto:adrienne.babcock@vumc.org" TargetMode="External"/><Relationship Id="rId5" Type="http://schemas.openxmlformats.org/officeDocument/2006/relationships/hyperlink" Target="mailto:rebecca.helton@vumc.org" TargetMode="External"/><Relationship Id="rId6" Type="http://schemas.openxmlformats.org/officeDocument/2006/relationships/hyperlink" Target="mailto:aimee.edgeworth@vumc.org" TargetMode="External"/><Relationship Id="rId7" Type="http://schemas.openxmlformats.org/officeDocument/2006/relationships/image" Target="../media/image106.jpeg"/><Relationship Id="rId8" Type="http://schemas.openxmlformats.org/officeDocument/2006/relationships/image" Target="../media/image107.jpg"/><Relationship Id="rId9" Type="http://schemas.openxmlformats.org/officeDocument/2006/relationships/image" Target="../media/image108.jpeg"/><Relationship Id="rId10" Type="http://schemas.openxmlformats.org/officeDocument/2006/relationships/image" Target="../media/image109.jpeg"/><Relationship Id="rId11" Type="http://schemas.openxmlformats.org/officeDocument/2006/relationships/image" Target="../media/image110.jpg"/><Relationship Id="rId1" Type="http://schemas.openxmlformats.org/officeDocument/2006/relationships/slideLayout" Target="../slideLayouts/slideLayout7.xml"/><Relationship Id="rId2" Type="http://schemas.openxmlformats.org/officeDocument/2006/relationships/hyperlink" Target="mailto:katherine.hartmann@vanderbilt.edu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4" Type="http://schemas.openxmlformats.org/officeDocument/2006/relationships/hyperlink" Target="https://www.linkedin.com/company/edge-for-scholars/" TargetMode="External"/><Relationship Id="rId5" Type="http://schemas.openxmlformats.org/officeDocument/2006/relationships/hyperlink" Target="https://edgeforscholars.org/author/sociallyawkward/" TargetMode="External"/><Relationship Id="rId6" Type="http://schemas.openxmlformats.org/officeDocument/2006/relationships/image" Target="../media/image112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3.png"/><Relationship Id="rId3" Type="http://schemas.openxmlformats.org/officeDocument/2006/relationships/image" Target="../media/image11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s.org/newshour/science/study-reveals-wide-opinion-differences-scientists-general-public" TargetMode="External"/><Relationship Id="rId4" Type="http://schemas.openxmlformats.org/officeDocument/2006/relationships/hyperlink" Target="https://www.ncbi.nlm.nih.gov/pmc/articles/PMC3852879/" TargetMode="External"/><Relationship Id="rId5" Type="http://schemas.openxmlformats.org/officeDocument/2006/relationships/hyperlink" Target="https://www.livescience.com/14779-bridging-gap-scientists-public.html" TargetMode="External"/><Relationship Id="rId6" Type="http://schemas.openxmlformats.org/officeDocument/2006/relationships/hyperlink" Target="https://blogs.scientificamerican.com/observations/why-cant-scientists-talk-like-regular-humans/" TargetMode="External"/><Relationship Id="rId7" Type="http://schemas.openxmlformats.org/officeDocument/2006/relationships/hyperlink" Target="https://theconversation.com/science-communication-training-should-be-about-more-than-just-how-to-transmit-knowledge-59643" TargetMode="External"/><Relationship Id="rId8" Type="http://schemas.openxmlformats.org/officeDocument/2006/relationships/hyperlink" Target="https://www.forbes.com/sites/marshallshepherd/2016/11/22/9-tips-for-communicating-science-to-people-who-are-not-scientists/%235b5bae966aea" TargetMode="External"/><Relationship Id="rId9" Type="http://schemas.openxmlformats.org/officeDocument/2006/relationships/image" Target="../media/image115.png"/><Relationship Id="rId10" Type="http://schemas.openxmlformats.org/officeDocument/2006/relationships/image" Target="../media/image116.jpg"/><Relationship Id="rId11" Type="http://schemas.openxmlformats.org/officeDocument/2006/relationships/image" Target="../media/image1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health.gov/communication/literacy/issuebrief/" TargetMode="External"/><Relationship Id="rId4" Type="http://schemas.openxmlformats.org/officeDocument/2006/relationships/hyperlink" Target="https://humansubjects.stanford.edu/new/docs/glossary_definitions/lay_language.pdf" TargetMode="External"/><Relationship Id="rId5" Type="http://schemas.openxmlformats.org/officeDocument/2006/relationships/hyperlink" Target="http://journal.emwa.org/media/2188/2047480615z2e000000000320.pdf" TargetMode="External"/><Relationship Id="rId6" Type="http://schemas.openxmlformats.org/officeDocument/2006/relationships/image" Target="../media/image117.jpg"/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health.gov/communication/literacy/quickguide/about.ht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G"/><Relationship Id="rId5" Type="http://schemas.openxmlformats.org/officeDocument/2006/relationships/hyperlink" Target="http://www.pewinternet.org/fact-sheet/social-media/" TargetMode="External"/><Relationship Id="rId6" Type="http://schemas.openxmlformats.org/officeDocument/2006/relationships/hyperlink" Target="http://www.pewinternet.org/2018/03/01/social-media-use-in-2018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hyperlink" Target="http://stephanieevergreen.com/dataviz-checklist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1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a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" y="381000"/>
            <a:ext cx="10975595" cy="448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facebook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" y="4412974"/>
            <a:ext cx="1987826" cy="198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2" y="4592198"/>
            <a:ext cx="1486052" cy="148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12" y="4502746"/>
            <a:ext cx="1573056" cy="157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12" y="4502746"/>
            <a:ext cx="1559804" cy="155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Image result for pinterest round 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612" y="4533787"/>
            <a:ext cx="1528763" cy="152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352" y="4454547"/>
            <a:ext cx="1656202" cy="16562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958" y="4357954"/>
            <a:ext cx="1821551" cy="182155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618412" y="4419600"/>
            <a:ext cx="1676400" cy="167640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605769" y="4419600"/>
            <a:ext cx="1749118" cy="1697775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542212" y="4323202"/>
            <a:ext cx="1857298" cy="1856304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466012" y="4315896"/>
            <a:ext cx="1981200" cy="186361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370608" y="4343400"/>
            <a:ext cx="2152804" cy="1854859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 rot="19311031">
            <a:off x="7370608" y="4297143"/>
            <a:ext cx="781204" cy="427257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 rot="2151168">
            <a:off x="8744642" y="4229264"/>
            <a:ext cx="871739" cy="48494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/>
          <p:cNvSpPr/>
          <p:nvPr/>
        </p:nvSpPr>
        <p:spPr>
          <a:xfrm rot="13330392">
            <a:off x="7227809" y="5842807"/>
            <a:ext cx="781204" cy="427257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 rot="6931434">
            <a:off x="8884296" y="5762768"/>
            <a:ext cx="781204" cy="427257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542212" y="4419600"/>
            <a:ext cx="1857298" cy="1856304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321907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906" y="856854"/>
            <a:ext cx="5496384" cy="10481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350" y="3851437"/>
            <a:ext cx="3657600" cy="2854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906" y="1981200"/>
            <a:ext cx="5496384" cy="17554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72" y="3812835"/>
            <a:ext cx="5516940" cy="2283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1" y="258923"/>
            <a:ext cx="5622539" cy="35510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10" name="Rectangle 9"/>
          <p:cNvSpPr/>
          <p:nvPr/>
        </p:nvSpPr>
        <p:spPr>
          <a:xfrm>
            <a:off x="0" y="6553200"/>
            <a:ext cx="12188825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39" y="6520934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Example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611594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292" y="152400"/>
            <a:ext cx="2497993" cy="6248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2" y="304800"/>
            <a:ext cx="4953000" cy="3156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12" y="3139228"/>
            <a:ext cx="5257800" cy="3337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0" y="6553200"/>
            <a:ext cx="12188825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39" y="6520934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Example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641057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53200"/>
            <a:ext cx="12188825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39" y="6520934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Example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6"/>
          <a:stretch/>
        </p:blipFill>
        <p:spPr>
          <a:xfrm>
            <a:off x="214925" y="1377425"/>
            <a:ext cx="11758973" cy="4248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1596" y="384501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Sundermann Research Twitter Campaign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4272539" y="1063849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August 2017 – January 2018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79408" y="5657841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Impressions: 16,408                     Total Profile Visits: 1,167 </a:t>
            </a:r>
          </a:p>
          <a:p>
            <a:r>
              <a:rPr lang="en-US" dirty="0" smtClean="0"/>
              <a:t>Total Mentions: 34                                    Total New Followers: 81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65212" y="5657841"/>
            <a:ext cx="2404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Total Tweets: 30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63525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4445" y="1295400"/>
            <a:ext cx="7618095" cy="1810512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5 Steps to Marketing  Your Manuscript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6815" y="3059550"/>
            <a:ext cx="6248399" cy="58954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Using Twitter to share your science.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1" r="61825"/>
          <a:stretch/>
        </p:blipFill>
        <p:spPr>
          <a:xfrm>
            <a:off x="9218611" y="685800"/>
            <a:ext cx="2970213" cy="556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5" t="8694" r="22657" b="4760"/>
          <a:stretch/>
        </p:blipFill>
        <p:spPr>
          <a:xfrm>
            <a:off x="658237" y="3769895"/>
            <a:ext cx="1877291" cy="21737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238041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12" y="864108"/>
            <a:ext cx="2946714" cy="460118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Step One: </a:t>
            </a:r>
            <a:r>
              <a:rPr lang="en-US" dirty="0" smtClean="0"/>
              <a:t>Analyze Data to Create an Infographic</a:t>
            </a:r>
            <a:endParaRPr lang="en-US" dirty="0"/>
          </a:p>
        </p:txBody>
      </p:sp>
      <p:pic>
        <p:nvPicPr>
          <p:cNvPr id="4" name="giphy (6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26702" y="2743200"/>
            <a:ext cx="7026835" cy="31327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26702" y="1143000"/>
            <a:ext cx="54864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What are the details that make your research </a:t>
            </a:r>
            <a:r>
              <a:rPr lang="en-US" sz="3200" b="1" dirty="0">
                <a:solidFill>
                  <a:srgbClr val="002060"/>
                </a:solidFill>
              </a:rPr>
              <a:t>exciting</a:t>
            </a:r>
            <a:r>
              <a:rPr lang="en-US" sz="3200" dirty="0">
                <a:solidFill>
                  <a:srgbClr val="002060"/>
                </a:solidFill>
              </a:rPr>
              <a:t>?</a:t>
            </a: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6553200"/>
            <a:ext cx="12188825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9" y="6520934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Step One: Analyze Data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23810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932612" cy="1447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/>
          <p:cNvSpPr txBox="1">
            <a:spLocks/>
          </p:cNvSpPr>
          <p:nvPr/>
        </p:nvSpPr>
        <p:spPr>
          <a:xfrm>
            <a:off x="227012" y="1622286"/>
            <a:ext cx="6096000" cy="5081364"/>
          </a:xfrm>
          <a:prstGeom prst="rect">
            <a:avLst/>
          </a:prstGeom>
        </p:spPr>
        <p:txBody>
          <a:bodyPr>
            <a:normAutofit/>
          </a:bodyPr>
          <a:lstStyle>
            <a:lvl1pPr marL="182825" indent="-182825" algn="l" defTabSz="914126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19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594" indent="-182825" algn="l" defTabSz="914126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7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657" indent="-182825" algn="l" defTabSz="914126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9720" indent="-182825" algn="l" defTabSz="914126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6783" indent="-182825" algn="l" defTabSz="914126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“</a:t>
            </a:r>
            <a:r>
              <a:rPr lang="en-US" dirty="0"/>
              <a:t>S</a:t>
            </a:r>
            <a:r>
              <a:rPr lang="en-US" dirty="0" smtClean="0"/>
              <a:t>o what?” test/ Why do I care?</a:t>
            </a:r>
          </a:p>
          <a:p>
            <a:pPr lvl="2"/>
            <a:r>
              <a:rPr lang="en-US" dirty="0" smtClean="0"/>
              <a:t>Consider why sharing this information </a:t>
            </a:r>
            <a:r>
              <a:rPr lang="en-US" u="sng" dirty="0" smtClean="0"/>
              <a:t>should</a:t>
            </a:r>
            <a:r>
              <a:rPr lang="en-US" dirty="0" smtClean="0"/>
              <a:t> matter to others.</a:t>
            </a:r>
          </a:p>
          <a:p>
            <a:pPr lvl="2"/>
            <a:r>
              <a:rPr lang="en-US" dirty="0" smtClean="0"/>
              <a:t>Who is likely to care most about this information?</a:t>
            </a:r>
          </a:p>
          <a:p>
            <a:pPr lvl="1"/>
            <a:r>
              <a:rPr lang="en-US" dirty="0" smtClean="0"/>
              <a:t>What’s the point?/ What does it mean?</a:t>
            </a:r>
          </a:p>
          <a:p>
            <a:pPr lvl="2"/>
            <a:r>
              <a:rPr lang="en-US" dirty="0" smtClean="0"/>
              <a:t>Which quantitative figures matter most to communicating your research findings?</a:t>
            </a:r>
          </a:p>
          <a:p>
            <a:pPr lvl="1"/>
            <a:r>
              <a:rPr lang="en-US" dirty="0" smtClean="0"/>
              <a:t>How </a:t>
            </a:r>
            <a:r>
              <a:rPr lang="en-US" dirty="0"/>
              <a:t>can you display that data?</a:t>
            </a:r>
          </a:p>
          <a:p>
            <a:pPr lvl="2"/>
            <a:r>
              <a:rPr lang="en-US" dirty="0" smtClean="0"/>
              <a:t>Use infographics that clearly tell a story for inspiration.</a:t>
            </a:r>
          </a:p>
          <a:p>
            <a:pPr lvl="1"/>
            <a:r>
              <a:rPr lang="en-US" dirty="0" smtClean="0"/>
              <a:t>Use free tools and resources:</a:t>
            </a:r>
          </a:p>
          <a:p>
            <a:pPr lvl="2"/>
            <a:r>
              <a:rPr lang="en-US" dirty="0" smtClean="0">
                <a:hlinkClick r:id="rId3"/>
              </a:rPr>
              <a:t>Canva.com</a:t>
            </a:r>
            <a:endParaRPr lang="en-US" dirty="0" smtClean="0"/>
          </a:p>
          <a:p>
            <a:pPr lvl="2"/>
            <a:r>
              <a:rPr lang="en-US" dirty="0" err="1" smtClean="0">
                <a:hlinkClick r:id="rId4"/>
              </a:rPr>
              <a:t>Piktochart</a:t>
            </a:r>
            <a:endParaRPr lang="en-US" dirty="0" smtClean="0"/>
          </a:p>
          <a:p>
            <a:pPr lvl="2"/>
            <a:r>
              <a:rPr lang="en-US" dirty="0" err="1" smtClean="0">
                <a:hlinkClick r:id="rId5"/>
              </a:rPr>
              <a:t>Venngage</a:t>
            </a:r>
            <a:endParaRPr lang="en-US" dirty="0" smtClean="0"/>
          </a:p>
          <a:p>
            <a:pPr lvl="2"/>
            <a:r>
              <a:rPr lang="en-US" dirty="0" err="1" smtClean="0">
                <a:hlinkClick r:id="rId6"/>
              </a:rPr>
              <a:t>Freepik</a:t>
            </a:r>
            <a:endParaRPr lang="en-US" dirty="0" smtClean="0"/>
          </a:p>
          <a:p>
            <a:pPr lvl="2"/>
            <a:r>
              <a:rPr lang="en-US" dirty="0" smtClean="0">
                <a:hlinkClick r:id="rId7"/>
              </a:rPr>
              <a:t>PowerPoint</a:t>
            </a:r>
            <a:endParaRPr lang="en-US" dirty="0" smtClean="0"/>
          </a:p>
          <a:p>
            <a:pPr lvl="2"/>
            <a:r>
              <a:rPr lang="en-US" dirty="0" smtClean="0">
                <a:hlinkClick r:id="rId8"/>
              </a:rPr>
              <a:t>EdgeForScholars.org</a:t>
            </a:r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3" name="Picture 4" descr="Image result for infographi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2" y="452535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4212" y="41610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Tips: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53200"/>
            <a:ext cx="12188825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9" y="6520934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Step One: Analyze Data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57321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7618412" cy="16150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08012" y="473687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WHO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are you trying to reach?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1212" y="1958293"/>
            <a:ext cx="6014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Scientists </a:t>
            </a: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vs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</a:rPr>
              <a:t>General Population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0412" y="3581400"/>
            <a:ext cx="3276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Methodical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Process-driven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Chronological presentation</a:t>
            </a:r>
          </a:p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Who was involved?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85212" y="3505200"/>
            <a:ext cx="28956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Conclusion focused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Results-driven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Most relevant data first</a:t>
            </a:r>
          </a:p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en-US" b="1" dirty="0" smtClean="0">
                <a:solidFill>
                  <a:srgbClr val="0070C0"/>
                </a:solidFill>
              </a:rPr>
              <a:t>How does this affect them?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612" y="2745670"/>
            <a:ext cx="4419599" cy="31765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57936" y="6094379"/>
            <a:ext cx="616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</a:t>
            </a:r>
            <a:r>
              <a:rPr lang="en-US" sz="1000" b="1" dirty="0" smtClean="0"/>
              <a:t>Forbes “9 </a:t>
            </a:r>
            <a:r>
              <a:rPr lang="en-US" sz="1000" b="1" dirty="0"/>
              <a:t>Tips For Communicating Science To People Who Are Not </a:t>
            </a:r>
            <a:r>
              <a:rPr lang="en-US" sz="1000" b="1" dirty="0" smtClean="0"/>
              <a:t>Scientists” </a:t>
            </a:r>
            <a:r>
              <a:rPr lang="en-US" sz="1000" b="1" dirty="0" smtClean="0">
                <a:hlinkClick r:id="rId4"/>
              </a:rPr>
              <a:t> </a:t>
            </a:r>
            <a:r>
              <a:rPr lang="en-US" sz="1000" dirty="0" smtClean="0">
                <a:hlinkClick r:id="rId4"/>
              </a:rPr>
              <a:t>https</a:t>
            </a:r>
            <a:r>
              <a:rPr lang="en-US" sz="1000" dirty="0">
                <a:hlinkClick r:id="rId4"/>
              </a:rPr>
              <a:t>://</a:t>
            </a:r>
            <a:r>
              <a:rPr lang="en-US" sz="1000" dirty="0" smtClean="0">
                <a:hlinkClick r:id="rId4"/>
              </a:rPr>
              <a:t>goo.gl/FJYFom</a:t>
            </a:r>
            <a:endParaRPr lang="en-US" sz="10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0" y="6553200"/>
            <a:ext cx="12188825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39" y="6520934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Step One: Analyze Data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53829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852" y="1123838"/>
            <a:ext cx="3174559" cy="4601183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Step Two: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Create visual representations of your data</a:t>
            </a:r>
            <a:endParaRPr lang="en-US" dirty="0"/>
          </a:p>
        </p:txBody>
      </p:sp>
      <p:pic>
        <p:nvPicPr>
          <p:cNvPr id="8" name="Picture 2" descr="Image result for infographic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" b="6727"/>
          <a:stretch/>
        </p:blipFill>
        <p:spPr bwMode="auto">
          <a:xfrm>
            <a:off x="5103812" y="267279"/>
            <a:ext cx="4460483" cy="581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33391" y="5861633"/>
            <a:ext cx="1828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Source: https://www.easel.ly/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41908" y="1674388"/>
            <a:ext cx="2132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Eye-catching figures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41909" y="583077"/>
            <a:ext cx="2132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Clear title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41908" y="2778083"/>
            <a:ext cx="2132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45900"/>
                </a:solidFill>
              </a:rPr>
              <a:t>Bright colors</a:t>
            </a:r>
            <a:endParaRPr lang="en-US" dirty="0">
              <a:solidFill>
                <a:srgbClr val="C459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50018" y="4319858"/>
            <a:ext cx="2132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Clear take-away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4516" y="6163728"/>
            <a:ext cx="5947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Don’t forget citations at the bottom of your infographic!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012" y="6187522"/>
            <a:ext cx="372697" cy="32174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553200"/>
            <a:ext cx="12188825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39" y="6520934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Step Two: Create Visual </a:t>
            </a:r>
            <a:r>
              <a:rPr lang="en-US" dirty="0">
                <a:solidFill>
                  <a:schemeClr val="bg1"/>
                </a:solidFill>
              </a:rPr>
              <a:t>R</a:t>
            </a:r>
            <a:r>
              <a:rPr lang="en-US" dirty="0" smtClean="0">
                <a:solidFill>
                  <a:schemeClr val="bg1"/>
                </a:solidFill>
              </a:rPr>
              <a:t>epresentations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79787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00575" y="6015042"/>
            <a:ext cx="5383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hlinkClick r:id="rId3"/>
              </a:rPr>
              <a:t>https://</a:t>
            </a:r>
            <a:r>
              <a:rPr lang="en-US" sz="1000" dirty="0" smtClean="0">
                <a:hlinkClick r:id="rId3"/>
              </a:rPr>
              <a:t>labblog.uofmhealth.org/health-tech/as-scientists-take-to-twitter-visual-abstracts-help-results-reach-more-people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08" y="457200"/>
            <a:ext cx="4876800" cy="5405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6553200"/>
            <a:ext cx="12188825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9" y="6520934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Step Two: Create Visual Representations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86"/>
          <a:stretch/>
        </p:blipFill>
        <p:spPr>
          <a:xfrm>
            <a:off x="379412" y="2286000"/>
            <a:ext cx="5431772" cy="2057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79412" y="6097927"/>
            <a:ext cx="4648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</a:t>
            </a:r>
            <a:r>
              <a:rPr lang="en-US" sz="1000" dirty="0"/>
              <a:t>: </a:t>
            </a:r>
            <a:r>
              <a:rPr lang="en-US" sz="1000" dirty="0">
                <a:hlinkClick r:id="rId6"/>
              </a:rPr>
              <a:t>https://</a:t>
            </a:r>
            <a:r>
              <a:rPr lang="en-US" sz="1000" dirty="0" smtClean="0">
                <a:hlinkClick r:id="rId6"/>
              </a:rPr>
              <a:t>blog.hubspot.com/marketing/visual-content-marketing-strategy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sp>
        <p:nvSpPr>
          <p:cNvPr id="10" name="Rectangle 9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2469138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453" r="6367" b="34133"/>
          <a:stretch/>
        </p:blipFill>
        <p:spPr>
          <a:xfrm>
            <a:off x="488184" y="416191"/>
            <a:ext cx="5047182" cy="5840559"/>
          </a:xfrm>
        </p:spPr>
      </p:pic>
      <p:sp>
        <p:nvSpPr>
          <p:cNvPr id="6" name="TextBox 5"/>
          <p:cNvSpPr txBox="1"/>
          <p:nvPr/>
        </p:nvSpPr>
        <p:spPr>
          <a:xfrm>
            <a:off x="10276492" y="6259324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</a:t>
            </a:r>
            <a:r>
              <a:rPr lang="en-US" sz="1000" dirty="0">
                <a:hlinkClick r:id="rId4"/>
              </a:rPr>
              <a:t>https://goo.gl/MkeVgr</a:t>
            </a:r>
            <a:r>
              <a:rPr lang="en-US" sz="1000" dirty="0"/>
              <a:t> </a:t>
            </a:r>
          </a:p>
          <a:p>
            <a:endParaRPr lang="en-US" dirty="0"/>
          </a:p>
        </p:txBody>
      </p:sp>
      <p:pic>
        <p:nvPicPr>
          <p:cNvPr id="14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7" t="64737" r="11432" b="8553"/>
          <a:stretch/>
        </p:blipFill>
        <p:spPr>
          <a:xfrm>
            <a:off x="5713412" y="830522"/>
            <a:ext cx="5867400" cy="3131878"/>
          </a:xfrm>
        </p:spPr>
      </p:pic>
      <p:sp>
        <p:nvSpPr>
          <p:cNvPr id="16" name="Oval Callout 15"/>
          <p:cNvSpPr/>
          <p:nvPr/>
        </p:nvSpPr>
        <p:spPr>
          <a:xfrm>
            <a:off x="6170612" y="2190707"/>
            <a:ext cx="5638800" cy="2580620"/>
          </a:xfrm>
          <a:prstGeom prst="wedgeEllipseCallou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20166741">
            <a:off x="6175101" y="5128948"/>
            <a:ext cx="2032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Lucida Sans" panose="020B0602030504020204" pitchFamily="34" charset="0"/>
              </a:rPr>
              <a:t>YES!</a:t>
            </a:r>
            <a:endParaRPr lang="en-US" sz="4800" b="1" dirty="0">
              <a:solidFill>
                <a:srgbClr val="C00000"/>
              </a:solidFill>
              <a:latin typeface="Lucida Sans" panose="020B0602030504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7333" y="6553200"/>
            <a:ext cx="12188825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339" y="6520934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Step Two: Create Visual Representations</a:t>
            </a:r>
          </a:p>
        </p:txBody>
      </p:sp>
      <p:pic>
        <p:nvPicPr>
          <p:cNvPr id="21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4" t="92526" r="15856" b="3355"/>
          <a:stretch/>
        </p:blipFill>
        <p:spPr>
          <a:xfrm>
            <a:off x="8699808" y="5979112"/>
            <a:ext cx="3276600" cy="304800"/>
          </a:xfrm>
        </p:spPr>
      </p:pic>
      <p:sp>
        <p:nvSpPr>
          <p:cNvPr id="10" name="Rectangle 9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3381341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624" y="1547527"/>
            <a:ext cx="9193636" cy="117513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Marketing Your Manuscript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79412" y="2971800"/>
            <a:ext cx="7313295" cy="914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guide to social media for scholars.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9496848" y="2679680"/>
            <a:ext cx="2362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/>
              <a:t>Aimee Edgeworth</a:t>
            </a:r>
          </a:p>
          <a:p>
            <a:pPr algn="r"/>
            <a:r>
              <a:rPr lang="en-US" dirty="0" smtClean="0"/>
              <a:t>Program Manager</a:t>
            </a:r>
          </a:p>
          <a:p>
            <a:pPr algn="r"/>
            <a:endParaRPr lang="en-US" dirty="0" smtClean="0"/>
          </a:p>
          <a:p>
            <a:pPr algn="r"/>
            <a:r>
              <a:rPr lang="en-US" dirty="0" smtClean="0"/>
              <a:t>Office of Clinical and Translational Scientist Development</a:t>
            </a:r>
          </a:p>
          <a:p>
            <a:pPr algn="r"/>
            <a:endParaRPr lang="en-US" dirty="0" smtClean="0"/>
          </a:p>
          <a:p>
            <a:pPr algn="r"/>
            <a:r>
              <a:rPr lang="en-US" dirty="0" smtClean="0"/>
              <a:t>Vanderbilt University Medical Center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64" y="3221488"/>
            <a:ext cx="2277996" cy="2277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3" t="4443" r="4854" b="41112"/>
          <a:stretch/>
        </p:blipFill>
        <p:spPr>
          <a:xfrm>
            <a:off x="9828212" y="808965"/>
            <a:ext cx="1858035" cy="18580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133229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12" y="1295400"/>
            <a:ext cx="2833902" cy="2377440"/>
          </a:xfrm>
        </p:spPr>
        <p:txBody>
          <a:bodyPr/>
          <a:lstStyle/>
          <a:p>
            <a:r>
              <a:rPr lang="en-US" sz="3200" b="1" dirty="0"/>
              <a:t>Visual </a:t>
            </a:r>
            <a:r>
              <a:rPr lang="en-US" sz="3200" b="1" dirty="0">
                <a:solidFill>
                  <a:srgbClr val="002060"/>
                </a:solidFill>
              </a:rPr>
              <a:t>Perception</a:t>
            </a:r>
            <a:r>
              <a:rPr lang="en-US" sz="3200" b="1" dirty="0"/>
              <a:t> and </a:t>
            </a:r>
            <a:br>
              <a:rPr lang="en-US" sz="3200" b="1" dirty="0"/>
            </a:br>
            <a:r>
              <a:rPr lang="en-US" sz="3200" b="1" dirty="0"/>
              <a:t>Graphical </a:t>
            </a:r>
            <a:r>
              <a:rPr lang="en-US" sz="3200" b="1" dirty="0">
                <a:solidFill>
                  <a:srgbClr val="002060"/>
                </a:solidFill>
              </a:rPr>
              <a:t>Interpretation</a:t>
            </a:r>
            <a:r>
              <a:rPr lang="en-US" sz="3200" b="1" dirty="0"/>
              <a:t/>
            </a:r>
            <a:br>
              <a:rPr lang="en-US" sz="3200" b="1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73268" y="822291"/>
            <a:ext cx="7332374" cy="229830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Proxima Nova" panose="02000506030000020004" pitchFamily="50" charset="0"/>
              </a:rPr>
              <a:t>June 4, 2014</a:t>
            </a:r>
            <a:r>
              <a:rPr lang="en-US" dirty="0">
                <a:solidFill>
                  <a:srgbClr val="002060"/>
                </a:solidFill>
                <a:latin typeface="Proxima Nova" panose="02000506030000020004" pitchFamily="50" charset="0"/>
              </a:rPr>
              <a:t>:</a:t>
            </a:r>
            <a:r>
              <a:rPr lang="en-US" dirty="0" smtClean="0">
                <a:solidFill>
                  <a:srgbClr val="002060"/>
                </a:solidFill>
                <a:latin typeface="Proxima Nova" panose="02000506030000020004" pitchFamily="50" charset="0"/>
              </a:rPr>
              <a:t> </a:t>
            </a:r>
            <a:r>
              <a:rPr lang="en-US" i="1" dirty="0">
                <a:solidFill>
                  <a:srgbClr val="002060"/>
                </a:solidFill>
                <a:latin typeface="Proxima Nova" panose="02000506030000020004" pitchFamily="50" charset="0"/>
              </a:rPr>
              <a:t>The Times </a:t>
            </a:r>
            <a:r>
              <a:rPr lang="en-US" dirty="0" smtClean="0">
                <a:solidFill>
                  <a:srgbClr val="002060"/>
                </a:solidFill>
                <a:latin typeface="Proxima Nova" panose="02000506030000020004" pitchFamily="50" charset="0"/>
              </a:rPr>
              <a:t>shared a graphical </a:t>
            </a:r>
            <a:r>
              <a:rPr lang="en-US" dirty="0">
                <a:solidFill>
                  <a:srgbClr val="002060"/>
                </a:solidFill>
                <a:latin typeface="Proxima Nova" panose="02000506030000020004" pitchFamily="50" charset="0"/>
              </a:rPr>
              <a:t>display of </a:t>
            </a:r>
            <a:r>
              <a:rPr lang="en-US" dirty="0" smtClean="0">
                <a:solidFill>
                  <a:srgbClr val="002060"/>
                </a:solidFill>
                <a:latin typeface="Proxima Nova" panose="02000506030000020004" pitchFamily="50" charset="0"/>
              </a:rPr>
              <a:t>absolute </a:t>
            </a:r>
            <a:r>
              <a:rPr lang="en-US" dirty="0">
                <a:solidFill>
                  <a:srgbClr val="002060"/>
                </a:solidFill>
                <a:latin typeface="Proxima Nova" panose="02000506030000020004" pitchFamily="50" charset="0"/>
              </a:rPr>
              <a:t>number of US military personnel acting in Europe across the years, from 1945 to 2014 </a:t>
            </a:r>
            <a:r>
              <a:rPr lang="en-US" dirty="0" smtClean="0">
                <a:solidFill>
                  <a:srgbClr val="002060"/>
                </a:solidFill>
                <a:latin typeface="Proxima Nova" panose="02000506030000020004" pitchFamily="50" charset="0"/>
              </a:rPr>
              <a:t>(graph </a:t>
            </a:r>
            <a:r>
              <a:rPr lang="en-US" dirty="0">
                <a:solidFill>
                  <a:srgbClr val="002060"/>
                </a:solidFill>
                <a:latin typeface="Proxima Nova" panose="02000506030000020004" pitchFamily="50" charset="0"/>
              </a:rPr>
              <a:t>A). </a:t>
            </a:r>
            <a:endParaRPr lang="en-US" dirty="0" smtClean="0">
              <a:solidFill>
                <a:srgbClr val="002060"/>
              </a:solidFill>
              <a:latin typeface="Proxima Nova" panose="02000506030000020004" pitchFamily="50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Proxima Nova" panose="02000506030000020004" pitchFamily="50" charset="0"/>
              </a:rPr>
              <a:t>C</a:t>
            </a:r>
            <a:r>
              <a:rPr lang="en-US" dirty="0" smtClean="0">
                <a:solidFill>
                  <a:srgbClr val="002060"/>
                </a:solidFill>
                <a:latin typeface="Proxima Nova" panose="02000506030000020004" pitchFamily="50" charset="0"/>
              </a:rPr>
              <a:t>orrected X-axis produced </a:t>
            </a:r>
            <a:r>
              <a:rPr lang="en-US" dirty="0">
                <a:solidFill>
                  <a:srgbClr val="002060"/>
                </a:solidFill>
                <a:latin typeface="Proxima Nova" panose="02000506030000020004" pitchFamily="50" charset="0"/>
              </a:rPr>
              <a:t>graph B, which conveys very clearly that </a:t>
            </a:r>
            <a:r>
              <a:rPr lang="en-US" b="1" dirty="0">
                <a:solidFill>
                  <a:srgbClr val="C00000"/>
                </a:solidFill>
                <a:latin typeface="Proxima Nova" panose="02000506030000020004" pitchFamily="50" charset="0"/>
              </a:rPr>
              <a:t>the change in the correction of the axis makes a big difference in terms of visual perception and graphical </a:t>
            </a:r>
            <a:r>
              <a:rPr lang="en-US" b="1" dirty="0" smtClean="0">
                <a:solidFill>
                  <a:srgbClr val="C00000"/>
                </a:solidFill>
                <a:latin typeface="Proxima Nova" panose="02000506030000020004" pitchFamily="50" charset="0"/>
              </a:rPr>
              <a:t>interpretation</a:t>
            </a:r>
            <a:r>
              <a:rPr lang="en-US" dirty="0" smtClean="0">
                <a:solidFill>
                  <a:srgbClr val="002060"/>
                </a:solidFill>
                <a:latin typeface="Proxima Nova" panose="02000506030000020004" pitchFamily="50" charset="0"/>
              </a:rPr>
              <a:t>.</a:t>
            </a:r>
          </a:p>
          <a:p>
            <a:r>
              <a:rPr lang="en-US" b="1" dirty="0" smtClean="0">
                <a:solidFill>
                  <a:srgbClr val="00B0F0"/>
                </a:solidFill>
                <a:latin typeface="Proxima Nova" panose="02000506030000020004" pitchFamily="50" charset="0"/>
              </a:rPr>
              <a:t>The first </a:t>
            </a:r>
            <a:r>
              <a:rPr lang="en-US" b="1" dirty="0">
                <a:solidFill>
                  <a:srgbClr val="00B0F0"/>
                </a:solidFill>
                <a:latin typeface="Proxima Nova" panose="02000506030000020004" pitchFamily="50" charset="0"/>
              </a:rPr>
              <a:t>point on the Y-axis (1945) was annotated in the original as having a value of 3 million, while all other points were below 450,000 (where the Y-axis </a:t>
            </a:r>
            <a:r>
              <a:rPr lang="en-US" b="1" dirty="0" smtClean="0">
                <a:solidFill>
                  <a:srgbClr val="00B0F0"/>
                </a:solidFill>
                <a:latin typeface="Proxima Nova" panose="02000506030000020004" pitchFamily="50" charset="0"/>
              </a:rPr>
              <a:t>ended).</a:t>
            </a:r>
          </a:p>
          <a:p>
            <a:r>
              <a:rPr lang="en-US" dirty="0" smtClean="0">
                <a:solidFill>
                  <a:srgbClr val="002060"/>
                </a:solidFill>
                <a:latin typeface="Proxima Nova" panose="02000506030000020004" pitchFamily="50" charset="0"/>
              </a:rPr>
              <a:t>Graph </a:t>
            </a:r>
            <a:r>
              <a:rPr lang="en-US" dirty="0">
                <a:solidFill>
                  <a:srgbClr val="002060"/>
                </a:solidFill>
                <a:latin typeface="Proxima Nova" panose="02000506030000020004" pitchFamily="50" charset="0"/>
              </a:rPr>
              <a:t>C, with scales adjusted for both axes – </a:t>
            </a:r>
            <a:r>
              <a:rPr lang="en-US" dirty="0" smtClean="0">
                <a:solidFill>
                  <a:srgbClr val="002060"/>
                </a:solidFill>
                <a:latin typeface="Proxima Nova" panose="02000506030000020004" pitchFamily="50" charset="0"/>
              </a:rPr>
              <a:t>sharply </a:t>
            </a:r>
            <a:r>
              <a:rPr lang="en-US" dirty="0">
                <a:solidFill>
                  <a:srgbClr val="002060"/>
                </a:solidFill>
                <a:latin typeface="Proxima Nova" panose="02000506030000020004" pitchFamily="50" charset="0"/>
              </a:rPr>
              <a:t>contrasts with graph A</a:t>
            </a:r>
            <a:r>
              <a:rPr lang="en-US" dirty="0" smtClean="0">
                <a:solidFill>
                  <a:srgbClr val="002060"/>
                </a:solidFill>
                <a:latin typeface="Proxima Nova" panose="02000506030000020004" pitchFamily="50" charset="0"/>
              </a:rPr>
              <a:t>.</a:t>
            </a:r>
            <a:endParaRPr lang="en-US" dirty="0">
              <a:solidFill>
                <a:srgbClr val="002060"/>
              </a:solidFill>
              <a:latin typeface="Proxima Nova" panose="02000506030000020004" pitchFamily="50" charset="0"/>
            </a:endParaRPr>
          </a:p>
        </p:txBody>
      </p:sp>
      <p:pic>
        <p:nvPicPr>
          <p:cNvPr id="5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43" b="45289"/>
          <a:stretch/>
        </p:blipFill>
        <p:spPr>
          <a:xfrm>
            <a:off x="3791238" y="3482370"/>
            <a:ext cx="2115589" cy="28207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0253142" y="63246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</a:t>
            </a:r>
            <a:r>
              <a:rPr lang="en-US" sz="1000" dirty="0">
                <a:hlinkClick r:id="rId4"/>
              </a:rPr>
              <a:t>https://goo.gl/MkeVgr</a:t>
            </a:r>
            <a:r>
              <a:rPr lang="en-US" sz="1000" dirty="0"/>
              <a:t> </a:t>
            </a:r>
          </a:p>
          <a:p>
            <a:endParaRPr lang="en-US" dirty="0"/>
          </a:p>
        </p:txBody>
      </p:sp>
      <p:pic>
        <p:nvPicPr>
          <p:cNvPr id="8" name="Content Placeholder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7" t="46895"/>
          <a:stretch/>
        </p:blipFill>
        <p:spPr>
          <a:xfrm>
            <a:off x="9028555" y="3477429"/>
            <a:ext cx="2567501" cy="24921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Content Placeholder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7" b="55164"/>
          <a:stretch/>
        </p:blipFill>
        <p:spPr>
          <a:xfrm>
            <a:off x="6095999" y="3477429"/>
            <a:ext cx="2743384" cy="2248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03212" y="3482370"/>
            <a:ext cx="26815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Ensuring the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visual display 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accurately</a:t>
            </a:r>
            <a:r>
              <a:rPr lang="en-US" sz="2400" dirty="0" smtClean="0">
                <a:solidFill>
                  <a:schemeClr val="bg1"/>
                </a:solidFill>
              </a:rPr>
              <a:t> reflects data findings.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87" y="6553200"/>
            <a:ext cx="12188825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39" y="6520934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Step Two: Create visual representations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4782" y="307844"/>
            <a:ext cx="3146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When things go wrong…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  <p:sp>
        <p:nvSpPr>
          <p:cNvPr id="6" name="Oval 5"/>
          <p:cNvSpPr/>
          <p:nvPr/>
        </p:nvSpPr>
        <p:spPr>
          <a:xfrm>
            <a:off x="4035782" y="5410200"/>
            <a:ext cx="1830030" cy="49051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4" name="Right Arrow 13"/>
          <p:cNvSpPr/>
          <p:nvPr/>
        </p:nvSpPr>
        <p:spPr>
          <a:xfrm rot="2076822">
            <a:off x="3620016" y="5294738"/>
            <a:ext cx="480240" cy="328548"/>
          </a:xfrm>
          <a:prstGeom prst="rightArrow">
            <a:avLst>
              <a:gd name="adj1" fmla="val 40212"/>
              <a:gd name="adj2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106442" y="3794234"/>
            <a:ext cx="609600" cy="13774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2076822">
            <a:off x="5771546" y="3613827"/>
            <a:ext cx="480240" cy="328548"/>
          </a:xfrm>
          <a:prstGeom prst="rightArrow">
            <a:avLst>
              <a:gd name="adj1" fmla="val 40212"/>
              <a:gd name="adj2" fmla="val 50000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 rot="379849">
            <a:off x="10735666" y="3494970"/>
            <a:ext cx="685800" cy="6858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86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5713412" cy="1447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31812" y="1613189"/>
            <a:ext cx="38862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182825" indent="-182825" algn="l" defTabSz="914126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19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594" indent="-182825" algn="l" defTabSz="914126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7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657" indent="-182825" algn="l" defTabSz="914126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9720" indent="-182825" algn="l" defTabSz="914126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6783" indent="-182825" algn="l" defTabSz="914126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Think outside the box 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cons and numbers can be more impactful than a complex and possibly confusing graph.</a:t>
            </a:r>
          </a:p>
          <a:p>
            <a:r>
              <a:rPr lang="en-US" dirty="0" smtClean="0"/>
              <a:t>Don’t overdo it on the graphics</a:t>
            </a:r>
          </a:p>
          <a:p>
            <a:pPr lvl="1"/>
            <a:r>
              <a:rPr lang="en-US" dirty="0" smtClean="0"/>
              <a:t>Limit to key stats and keep multiple graphs relative to one another.</a:t>
            </a:r>
          </a:p>
          <a:p>
            <a:r>
              <a:rPr lang="en-US" dirty="0" smtClean="0"/>
              <a:t>Keep it clean</a:t>
            </a:r>
          </a:p>
          <a:p>
            <a:pPr lvl="1"/>
            <a:r>
              <a:rPr lang="en-US" dirty="0" smtClean="0"/>
              <a:t>Minimal text, white space aplenty, and easy-to-read fonts.</a:t>
            </a:r>
          </a:p>
          <a:p>
            <a:r>
              <a:rPr lang="en-US" dirty="0" smtClean="0"/>
              <a:t>Get feedback</a:t>
            </a:r>
          </a:p>
          <a:p>
            <a:pPr lvl="1"/>
            <a:r>
              <a:rPr lang="en-US" dirty="0" smtClean="0"/>
              <a:t>Host mini-focus groups with peers in 5-minute hallway discussions.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1812" y="381000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Data Visualization Tips: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5412" y="6121569"/>
            <a:ext cx="556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smtClean="0">
                <a:hlinkClick r:id="rId4"/>
              </a:rPr>
              <a:t>https</a:t>
            </a:r>
            <a:r>
              <a:rPr lang="en-US" sz="1200" dirty="0">
                <a:hlinkClick r:id="rId4"/>
              </a:rPr>
              <a:t>://</a:t>
            </a:r>
            <a:r>
              <a:rPr lang="en-US" sz="1200" dirty="0" smtClean="0">
                <a:hlinkClick r:id="rId4"/>
              </a:rPr>
              <a:t>datasaurus-rex.com/training/data-viz/saying-no-to-busy-vizzies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14" name="jOflcKkKWSQ"/>
          <p:cNvPicPr>
            <a:picLocks noRot="1" noChangeAspect="1"/>
          </p:cNvPicPr>
          <p:nvPr>
            <a:quickTimeFile r:link="rId1"/>
          </p:nvPr>
        </p:nvPicPr>
        <p:blipFill>
          <a:blip r:embed="rId5"/>
          <a:stretch>
            <a:fillRect/>
          </a:stretch>
        </p:blipFill>
        <p:spPr>
          <a:xfrm>
            <a:off x="4961056" y="1581813"/>
            <a:ext cx="7076956" cy="398078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6553200"/>
            <a:ext cx="12188825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339" y="6520934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Step Two: Create Visual Representations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246973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Convert manuscript </a:t>
            </a:r>
            <a:r>
              <a:rPr lang="en-US" b="1" dirty="0" smtClean="0">
                <a:solidFill>
                  <a:srgbClr val="002060"/>
                </a:solidFill>
              </a:rPr>
              <a:t>diagrams and figures </a:t>
            </a:r>
            <a:r>
              <a:rPr lang="en-US" dirty="0" smtClean="0"/>
              <a:t>to </a:t>
            </a:r>
            <a:r>
              <a:rPr lang="en-US" dirty="0" smtClean="0">
                <a:solidFill>
                  <a:schemeClr val="bg1"/>
                </a:solidFill>
              </a:rPr>
              <a:t>vibrant</a:t>
            </a:r>
            <a:r>
              <a:rPr lang="en-US" dirty="0" smtClean="0"/>
              <a:t> graphic designs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42751" y="5948802"/>
            <a:ext cx="396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hlinkClick r:id="rId3"/>
              </a:rPr>
              <a:t>http://www.jenniferrosedesign.co.uk/scientific-infographics</a:t>
            </a:r>
            <a:r>
              <a:rPr lang="en-US" sz="1000" dirty="0" smtClean="0">
                <a:hlinkClick r:id="rId3"/>
              </a:rPr>
              <a:t>/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12188825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339" y="6520934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Step Two: Create Visual Representations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212" y="1025719"/>
            <a:ext cx="7312025" cy="4760128"/>
          </a:xfrm>
        </p:spPr>
      </p:pic>
      <p:sp>
        <p:nvSpPr>
          <p:cNvPr id="8" name="Rectangle 7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25369" y="200299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What items </a:t>
            </a:r>
            <a:r>
              <a:rPr lang="en-US" dirty="0" smtClean="0">
                <a:solidFill>
                  <a:srgbClr val="00B0F0"/>
                </a:solidFill>
              </a:rPr>
              <a:t>attract your attention </a:t>
            </a:r>
            <a:r>
              <a:rPr lang="en-US" dirty="0" smtClean="0">
                <a:solidFill>
                  <a:srgbClr val="002060"/>
                </a:solidFill>
              </a:rPr>
              <a:t>to this graphic?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What </a:t>
            </a:r>
            <a:r>
              <a:rPr lang="en-US" dirty="0" smtClean="0">
                <a:solidFill>
                  <a:srgbClr val="00B0F0"/>
                </a:solidFill>
              </a:rPr>
              <a:t>problems</a:t>
            </a:r>
            <a:r>
              <a:rPr lang="en-US" dirty="0" smtClean="0">
                <a:solidFill>
                  <a:srgbClr val="002060"/>
                </a:solidFill>
              </a:rPr>
              <a:t> do you notice if this were to appear in your Twitter feed?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029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92" y="841261"/>
            <a:ext cx="3323847" cy="83665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Edge</a:t>
            </a:r>
            <a:r>
              <a:rPr lang="en-US" sz="2800" b="1" dirty="0"/>
              <a:t>f</a:t>
            </a:r>
            <a:r>
              <a:rPr lang="en-US" sz="2800" b="1" dirty="0" smtClean="0"/>
              <a:t>or</a:t>
            </a:r>
            <a:r>
              <a:rPr lang="en-US" sz="2800" b="1" dirty="0" smtClean="0">
                <a:solidFill>
                  <a:srgbClr val="002060"/>
                </a:solidFill>
              </a:rPr>
              <a:t>Scholars</a:t>
            </a:r>
            <a:r>
              <a:rPr lang="en-US" sz="2800" b="1" dirty="0" smtClean="0"/>
              <a:t>.org</a:t>
            </a:r>
            <a:endParaRPr lang="en-US" sz="28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7" y="4334924"/>
            <a:ext cx="6903939" cy="1828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938" y="1777435"/>
            <a:ext cx="3292629" cy="2321990"/>
          </a:xfrm>
        </p:spPr>
        <p:txBody>
          <a:bodyPr>
            <a:noAutofit/>
          </a:bodyPr>
          <a:lstStyle/>
          <a:p>
            <a:r>
              <a:rPr lang="en-US" sz="2800" dirty="0"/>
              <a:t>P</a:t>
            </a:r>
            <a:r>
              <a:rPr lang="en-US" sz="2800" dirty="0" smtClean="0"/>
              <a:t>ro-tips for commonly used graphic design tools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842" y="4243161"/>
            <a:ext cx="4598538" cy="10840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14" y="429239"/>
            <a:ext cx="7370342" cy="17842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41" y="2296414"/>
            <a:ext cx="7318333" cy="17252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212" y="5410200"/>
            <a:ext cx="4576168" cy="1066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553200"/>
            <a:ext cx="12188825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39" y="6520934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Step Two: Create Visual Representations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3614656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388" y="863185"/>
            <a:ext cx="2946714" cy="1631118"/>
          </a:xfrm>
        </p:spPr>
        <p:txBody>
          <a:bodyPr/>
          <a:lstStyle/>
          <a:p>
            <a:r>
              <a:rPr lang="en-US" dirty="0" smtClean="0"/>
              <a:t>Posts with </a:t>
            </a:r>
            <a:r>
              <a:rPr lang="en-US" b="1" dirty="0" smtClean="0">
                <a:solidFill>
                  <a:srgbClr val="002060"/>
                </a:solidFill>
              </a:rPr>
              <a:t>images</a:t>
            </a:r>
            <a:r>
              <a:rPr lang="en-US" dirty="0" smtClean="0"/>
              <a:t> get </a:t>
            </a:r>
            <a:r>
              <a:rPr lang="en-US" dirty="0" smtClean="0">
                <a:solidFill>
                  <a:schemeClr val="bg1"/>
                </a:solidFill>
              </a:rPr>
              <a:t>MORE</a:t>
            </a:r>
            <a:r>
              <a:rPr lang="en-US" dirty="0" smtClean="0"/>
              <a:t> traffic.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92850" y="977967"/>
            <a:ext cx="3534755" cy="3562369"/>
          </a:xfrm>
        </p:spPr>
        <p:txBody>
          <a:bodyPr>
            <a:normAutofit/>
          </a:bodyPr>
          <a:lstStyle/>
          <a:p>
            <a:r>
              <a:rPr lang="en-US" sz="2400" dirty="0"/>
              <a:t>Use other images in addition to your infographic, like related stock photographs.</a:t>
            </a:r>
          </a:p>
          <a:p>
            <a:pPr lvl="1"/>
            <a:r>
              <a:rPr lang="en-US" sz="2000" dirty="0" err="1">
                <a:hlinkClick r:id="rId3"/>
              </a:rPr>
              <a:t>Pixabay</a:t>
            </a:r>
            <a:endParaRPr lang="en-US" sz="2000" dirty="0"/>
          </a:p>
          <a:p>
            <a:pPr lvl="1"/>
            <a:r>
              <a:rPr lang="en-US" sz="2000" dirty="0" err="1">
                <a:hlinkClick r:id="rId4"/>
              </a:rPr>
              <a:t>Unsplash</a:t>
            </a:r>
            <a:endParaRPr lang="en-US" sz="2000" dirty="0"/>
          </a:p>
          <a:p>
            <a:pPr lvl="1"/>
            <a:r>
              <a:rPr lang="en-US" sz="2000" dirty="0">
                <a:hlinkClick r:id="rId5"/>
              </a:rPr>
              <a:t>University Flickr </a:t>
            </a:r>
            <a:endParaRPr lang="en-US" sz="2000" dirty="0" smtClean="0"/>
          </a:p>
          <a:p>
            <a:pPr lvl="2"/>
            <a:r>
              <a:rPr lang="en-US" sz="1801" dirty="0"/>
              <a:t>C</a:t>
            </a:r>
            <a:r>
              <a:rPr lang="en-US" sz="1801" dirty="0" smtClean="0"/>
              <a:t>heck </a:t>
            </a:r>
            <a:r>
              <a:rPr lang="en-US" sz="1801" dirty="0"/>
              <a:t>for creative commons </a:t>
            </a:r>
            <a:r>
              <a:rPr lang="en-US" sz="1801" dirty="0" smtClean="0"/>
              <a:t>licensing</a:t>
            </a:r>
          </a:p>
          <a:p>
            <a:pPr lvl="2"/>
            <a:r>
              <a:rPr lang="en-US" sz="1801" dirty="0" smtClean="0"/>
              <a:t>Photo credit: Source</a:t>
            </a:r>
            <a:endParaRPr lang="en-US" sz="1801" dirty="0"/>
          </a:p>
          <a:p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0998">
            <a:off x="8888545" y="316580"/>
            <a:ext cx="2143125" cy="2143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6509">
            <a:off x="8735745" y="4186858"/>
            <a:ext cx="2143125" cy="214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0" r="14779" b="29874"/>
          <a:stretch/>
        </p:blipFill>
        <p:spPr>
          <a:xfrm>
            <a:off x="8571965" y="2743200"/>
            <a:ext cx="2470684" cy="1229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488" y="4664270"/>
            <a:ext cx="2067473" cy="13783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553200"/>
            <a:ext cx="12188825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39" y="6520934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Step Two: Create Visual Representations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47" y="2593877"/>
            <a:ext cx="3387437" cy="33326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194" y="6125650"/>
            <a:ext cx="3636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hlinkClick r:id="rId11"/>
              </a:rPr>
              <a:t>https://blog.hubspot.com/marketing/visual-content-marketing-strategy</a:t>
            </a:r>
            <a:r>
              <a:rPr lang="en-US" sz="1000" dirty="0"/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3310382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Step Three: </a:t>
            </a:r>
            <a:r>
              <a:rPr lang="en-US" dirty="0" smtClean="0"/>
              <a:t>Cue the Clever Copy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5321" y="4419601"/>
            <a:ext cx="7313295" cy="22859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Don’t use alliteration.</a:t>
            </a:r>
          </a:p>
          <a:p>
            <a:r>
              <a:rPr lang="en-US" dirty="0" smtClean="0"/>
              <a:t>Say what you want to say, then eliminate all unnecessary words.</a:t>
            </a:r>
          </a:p>
          <a:p>
            <a:r>
              <a:rPr lang="en-US" dirty="0" smtClean="0"/>
              <a:t>Limit to 140 characters or less.</a:t>
            </a:r>
          </a:p>
          <a:p>
            <a:r>
              <a:rPr lang="en-US" dirty="0" smtClean="0"/>
              <a:t>Find at least 10 </a:t>
            </a:r>
            <a:r>
              <a:rPr lang="en-US" b="1" dirty="0"/>
              <a:t>d</a:t>
            </a:r>
            <a:r>
              <a:rPr lang="en-US" b="1" dirty="0" smtClean="0"/>
              <a:t>ifferent</a:t>
            </a:r>
            <a:r>
              <a:rPr lang="en-US" dirty="0" smtClean="0"/>
              <a:t> ways to say something important about your data.</a:t>
            </a:r>
          </a:p>
          <a:p>
            <a:r>
              <a:rPr lang="en-US" dirty="0" smtClean="0"/>
              <a:t>Basic facts and stats relate better than writing “Check this out!”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99577" y="2667000"/>
            <a:ext cx="6340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Use basic language to share across social media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71"/>
          <a:stretch/>
        </p:blipFill>
        <p:spPr>
          <a:xfrm>
            <a:off x="3624839" y="513659"/>
            <a:ext cx="7964695" cy="21533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553200"/>
            <a:ext cx="12188825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9" y="6520934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Step Three: Clever Copy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213807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212" y="1095829"/>
            <a:ext cx="2946714" cy="983826"/>
          </a:xfrm>
        </p:spPr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58752" y="533400"/>
            <a:ext cx="6771173" cy="17511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A </a:t>
            </a:r>
            <a:r>
              <a:rPr lang="en-US" sz="2800" dirty="0">
                <a:solidFill>
                  <a:srgbClr val="002060"/>
                </a:solidFill>
              </a:rPr>
              <a:t>lay audience is a mixture of different ages, cultures, professions, and socio-economic backgrounds, each with its own ‘language’. 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" b="6406"/>
          <a:stretch/>
        </p:blipFill>
        <p:spPr>
          <a:xfrm>
            <a:off x="1010368" y="2362200"/>
            <a:ext cx="10113243" cy="3581400"/>
          </a:xfrm>
        </p:spPr>
      </p:pic>
      <p:sp>
        <p:nvSpPr>
          <p:cNvPr id="10" name="TextBox 9"/>
          <p:cNvSpPr txBox="1"/>
          <p:nvPr/>
        </p:nvSpPr>
        <p:spPr>
          <a:xfrm>
            <a:off x="6627812" y="6096000"/>
            <a:ext cx="510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hlinkClick r:id="rId4"/>
              </a:rPr>
              <a:t>http://</a:t>
            </a:r>
            <a:r>
              <a:rPr lang="en-US" sz="1000" dirty="0" smtClean="0">
                <a:hlinkClick r:id="rId4"/>
              </a:rPr>
              <a:t>journal.emwa.org/media/2188/2047480615z2e000000000320.pdf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sp>
        <p:nvSpPr>
          <p:cNvPr id="11" name="Rectangle 10"/>
          <p:cNvSpPr/>
          <p:nvPr/>
        </p:nvSpPr>
        <p:spPr>
          <a:xfrm>
            <a:off x="0" y="6553200"/>
            <a:ext cx="12188825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39" y="6520934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Step Three: Clever Copy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61" y="690646"/>
            <a:ext cx="3672682" cy="143662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2741612" y="3733800"/>
            <a:ext cx="1117140" cy="9906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6627812" y="3733800"/>
            <a:ext cx="1117140" cy="9906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3668415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012" y="299934"/>
            <a:ext cx="4612942" cy="33632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12" y="2438401"/>
            <a:ext cx="2946714" cy="1066801"/>
          </a:xfrm>
        </p:spPr>
        <p:txBody>
          <a:bodyPr>
            <a:normAutofit fontScale="90000"/>
          </a:bodyPr>
          <a:lstStyle/>
          <a:p>
            <a:r>
              <a:rPr lang="en-US" sz="6000" dirty="0" smtClean="0"/>
              <a:t>Health Literacy and Lay Language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33629" y="838200"/>
            <a:ext cx="28194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002060"/>
                </a:solidFill>
              </a:rPr>
              <a:t>TIPS:</a:t>
            </a:r>
          </a:p>
          <a:p>
            <a:r>
              <a:rPr lang="en-US" sz="2000" dirty="0" smtClean="0"/>
              <a:t>Avoid </a:t>
            </a:r>
            <a:r>
              <a:rPr lang="en-US" sz="2000" dirty="0"/>
              <a:t>jargon </a:t>
            </a:r>
            <a:endParaRPr lang="en-US" sz="2000" dirty="0" smtClean="0"/>
          </a:p>
          <a:p>
            <a:r>
              <a:rPr lang="en-US" sz="2000" dirty="0" smtClean="0"/>
              <a:t>Exclude </a:t>
            </a:r>
            <a:r>
              <a:rPr lang="en-US" sz="2000" dirty="0"/>
              <a:t>details that may not be interesting for the readers </a:t>
            </a:r>
            <a:endParaRPr lang="en-US" sz="2000" dirty="0" smtClean="0"/>
          </a:p>
          <a:p>
            <a:r>
              <a:rPr lang="en-US" sz="2000" dirty="0" smtClean="0"/>
              <a:t>Use </a:t>
            </a:r>
            <a:r>
              <a:rPr lang="en-US" sz="2000" dirty="0"/>
              <a:t>plain language </a:t>
            </a:r>
            <a:endParaRPr lang="en-US" sz="2000" dirty="0" smtClean="0"/>
          </a:p>
          <a:p>
            <a:r>
              <a:rPr lang="en-US" sz="2000" dirty="0" smtClean="0"/>
              <a:t>Use </a:t>
            </a:r>
            <a:r>
              <a:rPr lang="en-US" sz="2000" dirty="0"/>
              <a:t>the active </a:t>
            </a:r>
            <a:r>
              <a:rPr lang="en-US" sz="2000" dirty="0" smtClean="0"/>
              <a:t>voice</a:t>
            </a:r>
          </a:p>
          <a:p>
            <a:r>
              <a:rPr lang="en-US" sz="2000" dirty="0" smtClean="0"/>
              <a:t>Use </a:t>
            </a:r>
            <a:r>
              <a:rPr lang="en-US" sz="2000" dirty="0"/>
              <a:t>visual aids</a:t>
            </a:r>
            <a:br>
              <a:rPr lang="en-US" sz="2000" dirty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553200"/>
            <a:ext cx="12188825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39" y="6520934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Step Three: Clever Copy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34298" y="3640984"/>
            <a:ext cx="40316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hlinkClick r:id="rId4"/>
              </a:rPr>
              <a:t>https://newcomerhealthmatters.com/2016/12/05/health-literacy</a:t>
            </a:r>
            <a:r>
              <a:rPr lang="en-US" sz="1000" dirty="0" smtClean="0">
                <a:hlinkClick r:id="rId4"/>
              </a:rPr>
              <a:t>/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sp>
        <p:nvSpPr>
          <p:cNvPr id="9" name="Rectangle 8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3243729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853" y="1123838"/>
            <a:ext cx="2869759" cy="4601183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Examples</a:t>
            </a:r>
            <a:r>
              <a:rPr lang="en-US" dirty="0" smtClean="0"/>
              <a:t> of converting scientific jargon into lay language facts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94212" y="574434"/>
            <a:ext cx="2184899" cy="427906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Scientific findings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49753" y="1219200"/>
            <a:ext cx="3311459" cy="43241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Scientific jargon</a:t>
            </a:r>
          </a:p>
          <a:p>
            <a:r>
              <a:rPr lang="en-US" dirty="0"/>
              <a:t>Genetic abnormalities often result in sterility, such as in </a:t>
            </a:r>
            <a:r>
              <a:rPr lang="en-US" dirty="0">
                <a:solidFill>
                  <a:srgbClr val="00B0F0"/>
                </a:solidFill>
              </a:rPr>
              <a:t>Turner syndrome. </a:t>
            </a:r>
            <a:endParaRPr lang="en-US" dirty="0" smtClean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The </a:t>
            </a:r>
            <a:r>
              <a:rPr lang="en-US" dirty="0">
                <a:solidFill>
                  <a:srgbClr val="00B0F0"/>
                </a:solidFill>
              </a:rPr>
              <a:t>phospholipid bilayer </a:t>
            </a:r>
            <a:r>
              <a:rPr lang="en-US" dirty="0"/>
              <a:t>allows for </a:t>
            </a:r>
            <a:r>
              <a:rPr lang="en-US" dirty="0">
                <a:solidFill>
                  <a:srgbClr val="00B0F0"/>
                </a:solidFill>
              </a:rPr>
              <a:t>bidirectional transport of cellular metabolites via membrane pores and transmembrane proteins. </a:t>
            </a:r>
            <a:endParaRPr lang="en-US" dirty="0" smtClean="0">
              <a:solidFill>
                <a:srgbClr val="00B0F0"/>
              </a:solidFill>
            </a:endParaRP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763407" y="574434"/>
            <a:ext cx="2353222" cy="427906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Tweetable facts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304212" y="1129963"/>
            <a:ext cx="3352800" cy="38230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Tweet length phrase</a:t>
            </a:r>
          </a:p>
          <a:p>
            <a:r>
              <a:rPr lang="en-US" dirty="0"/>
              <a:t>Genetic abnormalities often result in sterility, such as in Turner syndrome, </a:t>
            </a:r>
            <a:r>
              <a:rPr lang="en-US" dirty="0" smtClean="0">
                <a:solidFill>
                  <a:srgbClr val="00B0F0"/>
                </a:solidFill>
              </a:rPr>
              <a:t>in </a:t>
            </a:r>
            <a:r>
              <a:rPr lang="en-US" dirty="0">
                <a:solidFill>
                  <a:srgbClr val="00B0F0"/>
                </a:solidFill>
              </a:rPr>
              <a:t>which a female is missing an X chromosome.</a:t>
            </a:r>
            <a:r>
              <a:rPr lang="en-US" dirty="0"/>
              <a:t> </a:t>
            </a:r>
          </a:p>
          <a:p>
            <a:r>
              <a:rPr lang="en-US" dirty="0" smtClean="0"/>
              <a:t>The </a:t>
            </a:r>
            <a:r>
              <a:rPr lang="en-US" dirty="0">
                <a:solidFill>
                  <a:srgbClr val="00B0F0"/>
                </a:solidFill>
              </a:rPr>
              <a:t>cell membrane </a:t>
            </a:r>
            <a:r>
              <a:rPr lang="en-US" dirty="0"/>
              <a:t>allows for </a:t>
            </a:r>
            <a:r>
              <a:rPr lang="en-US" dirty="0">
                <a:solidFill>
                  <a:srgbClr val="00B0F0"/>
                </a:solidFill>
              </a:rPr>
              <a:t>the entry of molecules needed by the cell as well as the exit of molecules produced by the cell</a:t>
            </a:r>
            <a:r>
              <a:rPr lang="en-US" dirty="0" smtClean="0">
                <a:solidFill>
                  <a:srgbClr val="00B0F0"/>
                </a:solidFill>
              </a:rPr>
              <a:t>.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53200"/>
            <a:ext cx="12188825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39" y="6520934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Step Three: Clever Copy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7248293" y="1905000"/>
            <a:ext cx="865687" cy="6858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543434" y="6290846"/>
            <a:ext cx="601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hlinkClick r:id="rId3"/>
              </a:rPr>
              <a:t>https://</a:t>
            </a:r>
            <a:r>
              <a:rPr lang="en-US" sz="1000" dirty="0" smtClean="0">
                <a:hlinkClick r:id="rId3"/>
              </a:rPr>
              <a:t>twp.duke.edu/sites/twp.duke.edu/files/file-attachments/scientific-jargon.original.pdf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sp>
        <p:nvSpPr>
          <p:cNvPr id="11" name="Right Arrow 10"/>
          <p:cNvSpPr/>
          <p:nvPr/>
        </p:nvSpPr>
        <p:spPr>
          <a:xfrm>
            <a:off x="7234236" y="3424429"/>
            <a:ext cx="865687" cy="6858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71045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282338" y="0"/>
            <a:ext cx="3906488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612" y="1676400"/>
            <a:ext cx="2759031" cy="2878837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2060"/>
                </a:solidFill>
              </a:rPr>
              <a:t>Example: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3600" b="0" dirty="0" smtClean="0">
                <a:solidFill>
                  <a:schemeClr val="bg1"/>
                </a:solidFill>
              </a:rPr>
              <a:t>Sleep in Adolescents: The Perfect Storm</a:t>
            </a:r>
          </a:p>
          <a:p>
            <a:r>
              <a:rPr lang="en-US" sz="1800" dirty="0"/>
              <a:t>Mary A. </a:t>
            </a:r>
            <a:r>
              <a:rPr lang="en-US" sz="1800" dirty="0" err="1"/>
              <a:t>Carskadon</a:t>
            </a:r>
            <a:r>
              <a:rPr lang="en-US" sz="1800" dirty="0"/>
              <a:t>, PhD</a:t>
            </a:r>
            <a:endParaRPr lang="en-US" sz="1800" b="0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62303" y="1143000"/>
            <a:ext cx="4372375" cy="5072964"/>
          </a:xfrm>
        </p:spPr>
        <p:txBody>
          <a:bodyPr>
            <a:normAutofit fontScale="55000" lnSpcReduction="20000"/>
          </a:bodyPr>
          <a:lstStyle/>
          <a:p>
            <a:r>
              <a:rPr lang="en-US" sz="2900" dirty="0" smtClean="0"/>
              <a:t>Later school start times may help teenagers improve sleep habits.</a:t>
            </a:r>
          </a:p>
          <a:p>
            <a:endParaRPr lang="en-US" sz="2900" dirty="0" smtClean="0"/>
          </a:p>
          <a:p>
            <a:r>
              <a:rPr lang="en-US" sz="2900" dirty="0" smtClean="0"/>
              <a:t>Schools might be motivated to </a:t>
            </a:r>
            <a:r>
              <a:rPr lang="en-US" sz="2900" dirty="0"/>
              <a:t>provide instructional information about sleep and circadian </a:t>
            </a:r>
            <a:r>
              <a:rPr lang="en-US" sz="2900" dirty="0" smtClean="0"/>
              <a:t>rhythms to students.</a:t>
            </a:r>
          </a:p>
          <a:p>
            <a:endParaRPr lang="en-US" sz="2900" dirty="0"/>
          </a:p>
          <a:p>
            <a:r>
              <a:rPr lang="en-US" sz="2900" dirty="0" smtClean="0"/>
              <a:t>School start times influence what time kids need to go to sleep in order to get adequate rest.</a:t>
            </a:r>
          </a:p>
          <a:p>
            <a:endParaRPr lang="en-US" sz="2900" dirty="0"/>
          </a:p>
          <a:p>
            <a:r>
              <a:rPr lang="en-US" sz="2900" dirty="0" smtClean="0"/>
              <a:t>Sleep tip: Avoid </a:t>
            </a:r>
            <a:r>
              <a:rPr lang="en-US" sz="2900" dirty="0"/>
              <a:t>light and stimulating activities in the evening and </a:t>
            </a:r>
            <a:r>
              <a:rPr lang="en-US" sz="2900" dirty="0" smtClean="0"/>
              <a:t>allow natural </a:t>
            </a:r>
            <a:r>
              <a:rPr lang="en-US" sz="2900" dirty="0"/>
              <a:t>light exposure in the </a:t>
            </a:r>
            <a:r>
              <a:rPr lang="en-US" sz="2900" dirty="0" smtClean="0"/>
              <a:t>morning.</a:t>
            </a:r>
          </a:p>
          <a:p>
            <a:endParaRPr lang="en-US" sz="2900" dirty="0"/>
          </a:p>
          <a:p>
            <a:r>
              <a:rPr lang="en-US" sz="2900" dirty="0"/>
              <a:t>E</a:t>
            </a:r>
            <a:r>
              <a:rPr lang="en-US" sz="2900" dirty="0" smtClean="0"/>
              <a:t>mpower </a:t>
            </a:r>
            <a:r>
              <a:rPr lang="en-US" sz="2900" dirty="0"/>
              <a:t>adolescents to make informed choices about their sleep </a:t>
            </a:r>
            <a:r>
              <a:rPr lang="en-US" sz="2900" dirty="0" smtClean="0"/>
              <a:t>schedules by sharing the facts.</a:t>
            </a:r>
          </a:p>
          <a:p>
            <a:endParaRPr lang="en-US" sz="2900" dirty="0"/>
          </a:p>
          <a:p>
            <a:r>
              <a:rPr lang="en-US" sz="2900" dirty="0" smtClean="0"/>
              <a:t>What is your pre-sleep ritual? </a:t>
            </a:r>
            <a:endParaRPr lang="en-US" sz="2900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553200"/>
            <a:ext cx="12188825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39" y="6520934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Step Three: Clever Copy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39" y="6131265"/>
            <a:ext cx="647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Sources: </a:t>
            </a:r>
            <a:r>
              <a:rPr lang="en-US" sz="1000" dirty="0">
                <a:hlinkClick r:id="rId3"/>
              </a:rPr>
              <a:t>https://www.ncbi.nlm.nih.gov/pmc/articles/PMC3130594</a:t>
            </a:r>
            <a:r>
              <a:rPr lang="en-US" sz="1000" dirty="0" smtClean="0">
                <a:hlinkClick r:id="rId3"/>
              </a:rPr>
              <a:t>/</a:t>
            </a:r>
            <a:r>
              <a:rPr lang="en-US" sz="1000" dirty="0" smtClean="0"/>
              <a:t> </a:t>
            </a:r>
            <a:r>
              <a:rPr lang="en-US" sz="1000" dirty="0" smtClean="0">
                <a:hlinkClick r:id="rId4"/>
              </a:rPr>
              <a:t>https</a:t>
            </a:r>
            <a:r>
              <a:rPr lang="en-US" sz="1000" dirty="0">
                <a:hlinkClick r:id="rId4"/>
              </a:rPr>
              <a:t>://</a:t>
            </a:r>
            <a:r>
              <a:rPr lang="en-US" sz="1000" dirty="0" smtClean="0">
                <a:hlinkClick r:id="rId4"/>
              </a:rPr>
              <a:t>www.sciencedirect.com/sdfe/pdf/download/eid/1-s2.0-S0031395511000198/first-page-pdf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012" y="344663"/>
            <a:ext cx="2667000" cy="17724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109" y="2289275"/>
            <a:ext cx="3378103" cy="19001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361" y="4361626"/>
            <a:ext cx="2894651" cy="19252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29589" y="249283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Sample lay language messages:</a:t>
            </a:r>
          </a:p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3622820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" b="9396"/>
          <a:stretch/>
        </p:blipFill>
        <p:spPr>
          <a:xfrm>
            <a:off x="2132012" y="1143000"/>
            <a:ext cx="8113117" cy="5257800"/>
          </a:xfrm>
        </p:spPr>
      </p:pic>
      <p:sp>
        <p:nvSpPr>
          <p:cNvPr id="6" name="Rectangle 5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3639412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Step Four: </a:t>
            </a:r>
            <a:r>
              <a:rPr lang="en-US" dirty="0" smtClean="0"/>
              <a:t>Start Up Your Social Media Strategy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6553200"/>
            <a:ext cx="12188825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39" y="6520934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Step Four: Social Media Strategy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430809">
            <a:off x="3694846" y="1984211"/>
            <a:ext cx="7899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</a:rPr>
              <a:t>Do you already use social media?</a:t>
            </a:r>
            <a:endParaRPr lang="en-US" sz="4400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5" t="51307"/>
          <a:stretch/>
        </p:blipFill>
        <p:spPr>
          <a:xfrm>
            <a:off x="3503612" y="3276600"/>
            <a:ext cx="8282324" cy="32712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36962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212" y="-136089"/>
            <a:ext cx="5940246" cy="661308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2" y="2590800"/>
            <a:ext cx="5975214" cy="213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812" y="6248400"/>
            <a:ext cx="655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http://</a:t>
            </a:r>
            <a:r>
              <a:rPr lang="en-US" sz="1200" dirty="0" smtClean="0">
                <a:hlinkClick r:id="rId4"/>
              </a:rPr>
              <a:t>journals.plos.org/plosone/article?id=10.1371/journal.pone.0175368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410436" y="914400"/>
            <a:ext cx="2864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 </a:t>
            </a:r>
            <a:r>
              <a:rPr lang="en-US" sz="2400" dirty="0" smtClean="0">
                <a:solidFill>
                  <a:schemeClr val="bg1"/>
                </a:solidFill>
              </a:rPr>
              <a:t>Systematic Identification </a:t>
            </a:r>
            <a:r>
              <a:rPr lang="en-US" sz="2400" dirty="0">
                <a:solidFill>
                  <a:schemeClr val="bg1"/>
                </a:solidFill>
              </a:rPr>
              <a:t>and </a:t>
            </a:r>
            <a:r>
              <a:rPr lang="en-US" sz="2400" dirty="0" smtClean="0">
                <a:solidFill>
                  <a:schemeClr val="bg1"/>
                </a:solidFill>
              </a:rPr>
              <a:t>Analysis </a:t>
            </a:r>
            <a:r>
              <a:rPr lang="en-US" sz="2400" dirty="0">
                <a:solidFill>
                  <a:schemeClr val="bg1"/>
                </a:solidFill>
              </a:rPr>
              <a:t>of </a:t>
            </a:r>
            <a:r>
              <a:rPr lang="en-US" sz="2400" dirty="0" smtClean="0">
                <a:solidFill>
                  <a:schemeClr val="bg1"/>
                </a:solidFill>
              </a:rPr>
              <a:t>Scientists </a:t>
            </a:r>
            <a:r>
              <a:rPr lang="en-US" sz="2400" dirty="0">
                <a:solidFill>
                  <a:schemeClr val="bg1"/>
                </a:solidFill>
              </a:rPr>
              <a:t>on </a:t>
            </a:r>
            <a:r>
              <a:rPr lang="en-US" sz="2400" dirty="0" smtClean="0">
                <a:solidFill>
                  <a:srgbClr val="002060"/>
                </a:solidFill>
              </a:rPr>
              <a:t>Twitter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2" y="4800600"/>
            <a:ext cx="5843978" cy="1170995"/>
          </a:xfrm>
          <a:prstGeom prst="rect">
            <a:avLst/>
          </a:prstGeom>
        </p:spPr>
      </p:pic>
      <p:sp>
        <p:nvSpPr>
          <p:cNvPr id="10" name="5-Point Star 9"/>
          <p:cNvSpPr/>
          <p:nvPr/>
        </p:nvSpPr>
        <p:spPr>
          <a:xfrm rot="20599459">
            <a:off x="3585690" y="5204329"/>
            <a:ext cx="674044" cy="67084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6553200"/>
            <a:ext cx="12188825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39" y="6520934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Step Four: Social Media Strategy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2301959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7115" y="1219200"/>
            <a:ext cx="7194155" cy="3057107"/>
          </a:xfrm>
        </p:spPr>
        <p:txBody>
          <a:bodyPr>
            <a:noAutofit/>
          </a:bodyPr>
          <a:lstStyle/>
          <a:p>
            <a:pPr lvl="1"/>
            <a:r>
              <a:rPr lang="en-US" sz="2400" b="1" dirty="0" smtClean="0"/>
              <a:t>Use a professional photo </a:t>
            </a:r>
            <a:r>
              <a:rPr lang="en-US" sz="2400" dirty="0" smtClean="0"/>
              <a:t>or appropriate icon for your profile.</a:t>
            </a:r>
          </a:p>
          <a:p>
            <a:pPr lvl="1"/>
            <a:r>
              <a:rPr lang="en-US" sz="2400" b="1" dirty="0" smtClean="0"/>
              <a:t>Follow others </a:t>
            </a:r>
            <a:r>
              <a:rPr lang="en-US" sz="2400" dirty="0" smtClean="0"/>
              <a:t>who share similar interests.</a:t>
            </a:r>
          </a:p>
          <a:p>
            <a:pPr lvl="1"/>
            <a:r>
              <a:rPr lang="en-US" sz="2400" b="1" dirty="0" smtClean="0"/>
              <a:t>Tag organizations and individuals </a:t>
            </a:r>
            <a:r>
              <a:rPr lang="en-US" sz="2400" dirty="0" smtClean="0"/>
              <a:t>who might be interested in your data or who have been part of your work.</a:t>
            </a:r>
          </a:p>
          <a:p>
            <a:pPr lvl="1"/>
            <a:r>
              <a:rPr lang="en-US" sz="2400" b="1" dirty="0" smtClean="0"/>
              <a:t>Share the related work </a:t>
            </a:r>
            <a:r>
              <a:rPr lang="en-US" sz="2400" dirty="0" smtClean="0"/>
              <a:t>of others in your field.</a:t>
            </a:r>
          </a:p>
          <a:p>
            <a:pPr lvl="1"/>
            <a:r>
              <a:rPr lang="en-US" sz="2400" b="1" dirty="0" smtClean="0"/>
              <a:t>Engage in professional dialogue </a:t>
            </a:r>
            <a:r>
              <a:rPr lang="en-US" sz="2400" dirty="0" smtClean="0"/>
              <a:t>with others in your network.</a:t>
            </a:r>
          </a:p>
          <a:p>
            <a:pPr lvl="1"/>
            <a:endParaRPr lang="en-US" sz="1800" dirty="0"/>
          </a:p>
        </p:txBody>
      </p:sp>
      <p:pic>
        <p:nvPicPr>
          <p:cNvPr id="5122" name="Picture 2" descr="Image result for health  profile ic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98" y="4617857"/>
            <a:ext cx="1310183" cy="131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science profile ic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565" y="4599324"/>
            <a:ext cx="1318424" cy="131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science profile ic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2" y="4631607"/>
            <a:ext cx="1253859" cy="125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science profile icon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804" y="4506436"/>
            <a:ext cx="2115434" cy="158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Image result for science profile ic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134" y="4631607"/>
            <a:ext cx="2120445" cy="141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6553200"/>
            <a:ext cx="12188825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39" y="6520934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Step Four: Social Media Strategy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Create one </a:t>
            </a:r>
            <a:r>
              <a:rPr lang="en-US" sz="3600" dirty="0" smtClean="0">
                <a:solidFill>
                  <a:schemeClr val="bg1"/>
                </a:solidFill>
              </a:rPr>
              <a:t/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(</a:t>
            </a:r>
            <a:r>
              <a:rPr lang="en-US" sz="3600" dirty="0">
                <a:solidFill>
                  <a:schemeClr val="bg1"/>
                </a:solidFill>
              </a:rPr>
              <a:t>or more) </a:t>
            </a:r>
            <a:r>
              <a:rPr lang="en-US" sz="3600" dirty="0">
                <a:solidFill>
                  <a:srgbClr val="002060"/>
                </a:solidFill>
              </a:rPr>
              <a:t>social  media profiles</a:t>
            </a:r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214265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412" y="868680"/>
            <a:ext cx="4773613" cy="477361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Questions</a:t>
            </a:r>
            <a:r>
              <a:rPr lang="en-US" dirty="0" smtClean="0"/>
              <a:t> to ask yourself when planning.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7012" y="918653"/>
            <a:ext cx="3473815" cy="5120640"/>
          </a:xfrm>
        </p:spPr>
        <p:txBody>
          <a:bodyPr/>
          <a:lstStyle/>
          <a:p>
            <a:r>
              <a:rPr lang="en-US" dirty="0"/>
              <a:t>What is the </a:t>
            </a:r>
            <a:r>
              <a:rPr lang="en-US" b="1" dirty="0">
                <a:solidFill>
                  <a:srgbClr val="002060"/>
                </a:solidFill>
              </a:rPr>
              <a:t>most natural way for you to engage</a:t>
            </a:r>
            <a:r>
              <a:rPr lang="en-US" dirty="0"/>
              <a:t> </a:t>
            </a:r>
            <a:r>
              <a:rPr lang="en-US" dirty="0" smtClean="0"/>
              <a:t>socially online</a:t>
            </a:r>
            <a:r>
              <a:rPr lang="en-US" dirty="0"/>
              <a:t>?</a:t>
            </a:r>
          </a:p>
          <a:p>
            <a:r>
              <a:rPr lang="en-US" dirty="0"/>
              <a:t>What is the platform you are </a:t>
            </a:r>
            <a:r>
              <a:rPr lang="en-US" b="1" dirty="0" smtClean="0">
                <a:solidFill>
                  <a:srgbClr val="002060"/>
                </a:solidFill>
              </a:rPr>
              <a:t>most </a:t>
            </a:r>
            <a:r>
              <a:rPr lang="en-US" b="1" dirty="0">
                <a:solidFill>
                  <a:srgbClr val="002060"/>
                </a:solidFill>
              </a:rPr>
              <a:t>likely to use</a:t>
            </a:r>
            <a:r>
              <a:rPr lang="en-US" dirty="0"/>
              <a:t>?</a:t>
            </a:r>
          </a:p>
          <a:p>
            <a:r>
              <a:rPr lang="en-US" dirty="0" smtClean="0"/>
              <a:t>What is the best platform to reach your </a:t>
            </a:r>
            <a:r>
              <a:rPr lang="en-US" b="1" dirty="0" smtClean="0">
                <a:solidFill>
                  <a:srgbClr val="002060"/>
                </a:solidFill>
              </a:rPr>
              <a:t>intended audience</a:t>
            </a:r>
            <a:r>
              <a:rPr lang="en-US" dirty="0" smtClean="0"/>
              <a:t>?</a:t>
            </a:r>
          </a:p>
          <a:p>
            <a:r>
              <a:rPr lang="en-US" dirty="0" smtClean="0"/>
              <a:t>What is the level of </a:t>
            </a:r>
            <a:r>
              <a:rPr lang="en-US" b="1" dirty="0" smtClean="0">
                <a:solidFill>
                  <a:srgbClr val="002060"/>
                </a:solidFill>
              </a:rPr>
              <a:t>time commitment</a:t>
            </a:r>
            <a:r>
              <a:rPr lang="en-US" dirty="0" smtClean="0"/>
              <a:t> you are willing and able to commit to?</a:t>
            </a:r>
            <a:endParaRPr lang="en-US" dirty="0"/>
          </a:p>
        </p:txBody>
      </p:sp>
      <p:sp>
        <p:nvSpPr>
          <p:cNvPr id="5" name="AutoShape 2" descr="Image result for person asking ques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person asking question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553200"/>
            <a:ext cx="12188825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39" y="6520934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Step Four: Social Media Strategy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1559" y="609600"/>
            <a:ext cx="4365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So. Many. Social. Platforms. 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Where do I even start?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2657182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Step Five: 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dirty="0" smtClean="0"/>
              <a:t>Post but Don’t Pester.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800" dirty="0" smtClean="0"/>
              <a:t>Developing a realistic social media schedule for a set period of time.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0" y="6553200"/>
            <a:ext cx="12188825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9" y="6520934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Step Five: Posting Schedule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494212" y="4417577"/>
            <a:ext cx="7010400" cy="1513271"/>
          </a:xfrm>
          <a:prstGeom prst="rect">
            <a:avLst/>
          </a:prstGeom>
        </p:spPr>
        <p:txBody>
          <a:bodyPr/>
          <a:lstStyle>
            <a:lvl1pPr marL="182825" indent="-182825" algn="l" defTabSz="914126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19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594" indent="-182825" algn="l" defTabSz="914126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7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657" indent="-182825" algn="l" defTabSz="914126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9720" indent="-182825" algn="l" defTabSz="914126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6783" indent="-182825" algn="l" defTabSz="914126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Follow the content sharing guidelines and </a:t>
            </a:r>
            <a:r>
              <a:rPr lang="en-US" b="1" dirty="0" smtClean="0"/>
              <a:t>only post about 1/3 content that is directly related to your paper</a:t>
            </a:r>
            <a:r>
              <a:rPr lang="en-US" dirty="0" smtClean="0"/>
              <a:t>.</a:t>
            </a:r>
          </a:p>
          <a:p>
            <a:r>
              <a:rPr lang="en-US" dirty="0" smtClean="0"/>
              <a:t>Do share often, don’t be annoying. Find </a:t>
            </a:r>
            <a:r>
              <a:rPr lang="en-US" b="1" dirty="0" smtClean="0"/>
              <a:t>different features of the research to point out </a:t>
            </a:r>
            <a:r>
              <a:rPr lang="en-US" dirty="0" smtClean="0"/>
              <a:t>so that the posts don’t feel repetitive and retweet the work of others.</a:t>
            </a:r>
          </a:p>
        </p:txBody>
      </p:sp>
      <p:pic>
        <p:nvPicPr>
          <p:cNvPr id="9" name="Picture 4" descr="Image result for one third rule for social m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311" y="757949"/>
            <a:ext cx="5410200" cy="330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359757" y="609600"/>
            <a:ext cx="7065308" cy="345035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247630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212" y="1130015"/>
            <a:ext cx="2946714" cy="146696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Sample Schedule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08800" y="-228600"/>
            <a:ext cx="3473815" cy="512064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002060"/>
                </a:solidFill>
              </a:rPr>
              <a:t>Getting your toes wet…</a:t>
            </a:r>
          </a:p>
          <a:p>
            <a:r>
              <a:rPr lang="en-US" b="1" dirty="0" smtClean="0"/>
              <a:t>Post 1x week </a:t>
            </a:r>
            <a:r>
              <a:rPr lang="en-US" dirty="0" smtClean="0"/>
              <a:t>about your team’s research</a:t>
            </a:r>
          </a:p>
          <a:p>
            <a:r>
              <a:rPr lang="en-US" b="1" dirty="0" smtClean="0"/>
              <a:t>Post 1x week </a:t>
            </a:r>
            <a:r>
              <a:rPr lang="en-US" dirty="0" smtClean="0"/>
              <a:t>about other people’s research or related content and tag them</a:t>
            </a:r>
          </a:p>
          <a:p>
            <a:r>
              <a:rPr lang="en-US" b="1" dirty="0" smtClean="0"/>
              <a:t>Comment 1x week </a:t>
            </a:r>
            <a:r>
              <a:rPr lang="en-US" dirty="0" smtClean="0"/>
              <a:t>on other content</a:t>
            </a:r>
          </a:p>
          <a:p>
            <a:r>
              <a:rPr lang="en-US" b="1" dirty="0" smtClean="0"/>
              <a:t>Share 1x week </a:t>
            </a:r>
            <a:r>
              <a:rPr lang="en-US" dirty="0" smtClean="0"/>
              <a:t>“fun” stuff</a:t>
            </a:r>
          </a:p>
          <a:p>
            <a:r>
              <a:rPr lang="en-US" b="1" dirty="0" smtClean="0"/>
              <a:t>Share/repost </a:t>
            </a:r>
            <a:r>
              <a:rPr lang="en-US" b="1" dirty="0"/>
              <a:t>5</a:t>
            </a:r>
            <a:r>
              <a:rPr lang="en-US" b="1" dirty="0" smtClean="0"/>
              <a:t>x week </a:t>
            </a:r>
          </a:p>
          <a:p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6255" y="1813560"/>
            <a:ext cx="4339357" cy="512064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002060"/>
                </a:solidFill>
              </a:rPr>
              <a:t>Diving in headfirst…</a:t>
            </a:r>
          </a:p>
          <a:p>
            <a:r>
              <a:rPr lang="en-US" b="1" dirty="0" smtClean="0"/>
              <a:t>Post 3x week </a:t>
            </a:r>
            <a:r>
              <a:rPr lang="en-US" dirty="0" smtClean="0"/>
              <a:t>about your team’s research 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ifferent times of day and different content each time</a:t>
            </a:r>
          </a:p>
          <a:p>
            <a:r>
              <a:rPr lang="en-US" b="1" dirty="0" smtClean="0"/>
              <a:t>Post 5x week </a:t>
            </a:r>
            <a:r>
              <a:rPr lang="en-US" dirty="0" smtClean="0"/>
              <a:t>about other people’s research or related content 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ag relevant sources</a:t>
            </a:r>
          </a:p>
          <a:p>
            <a:r>
              <a:rPr lang="en-US" b="1" dirty="0" smtClean="0"/>
              <a:t>Comment </a:t>
            </a:r>
            <a:r>
              <a:rPr lang="en-US" dirty="0" smtClean="0"/>
              <a:t>daily</a:t>
            </a:r>
          </a:p>
          <a:p>
            <a:r>
              <a:rPr lang="en-US" b="1" dirty="0" smtClean="0"/>
              <a:t>Share daily </a:t>
            </a:r>
            <a:r>
              <a:rPr lang="en-US" dirty="0" smtClean="0"/>
              <a:t>“fun” stuff</a:t>
            </a:r>
          </a:p>
          <a:p>
            <a:r>
              <a:rPr lang="en-US" b="1" dirty="0" smtClean="0"/>
              <a:t>Share/repost multiple times </a:t>
            </a:r>
            <a:r>
              <a:rPr lang="en-US" dirty="0" smtClean="0"/>
              <a:t>per day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553200"/>
            <a:ext cx="12188825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9" y="6520934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Step Five: Posting Schedule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716" y="4167306"/>
            <a:ext cx="2597532" cy="1955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194" y="165646"/>
            <a:ext cx="2895600" cy="19163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1752" y="2642381"/>
            <a:ext cx="24161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Leading up to publication or upon publication of manuscript for 1-6 months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3827160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871" y="1600200"/>
            <a:ext cx="3167485" cy="1690229"/>
          </a:xfrm>
        </p:spPr>
        <p:txBody>
          <a:bodyPr/>
          <a:lstStyle/>
          <a:p>
            <a:r>
              <a:rPr lang="en-US" dirty="0" smtClean="0"/>
              <a:t>How to squeeze </a:t>
            </a:r>
            <a:r>
              <a:rPr lang="en-US" dirty="0" smtClean="0">
                <a:solidFill>
                  <a:srgbClr val="002060"/>
                </a:solidFill>
              </a:rPr>
              <a:t>Twitter</a:t>
            </a:r>
            <a:r>
              <a:rPr lang="en-US" dirty="0" smtClean="0"/>
              <a:t> into your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75612" y="1295400"/>
            <a:ext cx="3473815" cy="4328358"/>
          </a:xfrm>
        </p:spPr>
        <p:txBody>
          <a:bodyPr/>
          <a:lstStyle/>
          <a:p>
            <a:r>
              <a:rPr lang="en-US" dirty="0" smtClean="0"/>
              <a:t>In line while waiting for coffee or food order</a:t>
            </a:r>
          </a:p>
          <a:p>
            <a:r>
              <a:rPr lang="en-US" dirty="0" smtClean="0"/>
              <a:t>During break time </a:t>
            </a:r>
          </a:p>
          <a:p>
            <a:r>
              <a:rPr lang="en-US" dirty="0" smtClean="0"/>
              <a:t>Waiting for meeting to begin</a:t>
            </a:r>
          </a:p>
          <a:p>
            <a:r>
              <a:rPr lang="en-US" dirty="0" smtClean="0"/>
              <a:t>Walking across campus</a:t>
            </a:r>
          </a:p>
          <a:p>
            <a:r>
              <a:rPr lang="en-US" dirty="0" smtClean="0"/>
              <a:t>Riding the shuttle</a:t>
            </a:r>
          </a:p>
          <a:p>
            <a:r>
              <a:rPr lang="en-US" dirty="0" smtClean="0"/>
              <a:t>Commuting on public transportation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268" y="226696"/>
            <a:ext cx="2194560" cy="27432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35" y="3290429"/>
            <a:ext cx="3521526" cy="21925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050" y="4607758"/>
            <a:ext cx="3048000" cy="203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28" y="1905000"/>
            <a:ext cx="2636522" cy="19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157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812" y="892208"/>
            <a:ext cx="7313295" cy="3255264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Tips for social media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9012" y="3410059"/>
            <a:ext cx="7313295" cy="914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Putting the plan into action.</a:t>
            </a:r>
            <a:endParaRPr lang="en-US" sz="3200" dirty="0"/>
          </a:p>
        </p:txBody>
      </p:sp>
      <p:pic>
        <p:nvPicPr>
          <p:cNvPr id="6152" name="Picture 8" descr="Image result for action p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5418">
            <a:off x="7225156" y="1243272"/>
            <a:ext cx="4760759" cy="383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553200"/>
            <a:ext cx="12188825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9" y="6520934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Tips: Put the Plan into Action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129905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853" y="1123839"/>
            <a:ext cx="2946714" cy="2000362"/>
          </a:xfrm>
        </p:spPr>
        <p:txBody>
          <a:bodyPr/>
          <a:lstStyle/>
          <a:p>
            <a:r>
              <a:rPr lang="en-US" sz="3600" b="1" dirty="0">
                <a:solidFill>
                  <a:srgbClr val="002060"/>
                </a:solidFill>
              </a:rPr>
              <a:t>Recipe </a:t>
            </a:r>
            <a:r>
              <a:rPr lang="en-US" sz="3600" dirty="0">
                <a:solidFill>
                  <a:schemeClr val="bg1"/>
                </a:solidFill>
              </a:rPr>
              <a:t>for S</a:t>
            </a:r>
            <a:r>
              <a:rPr lang="en-US" sz="3600" dirty="0" smtClean="0">
                <a:solidFill>
                  <a:schemeClr val="bg1"/>
                </a:solidFill>
              </a:rPr>
              <a:t>uccess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7012" y="864109"/>
            <a:ext cx="7313295" cy="512064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600" b="1" dirty="0" smtClean="0">
                <a:solidFill>
                  <a:srgbClr val="002060"/>
                </a:solidFill>
              </a:rPr>
              <a:t>Have these items prepared </a:t>
            </a:r>
            <a:r>
              <a:rPr lang="en-US" sz="2600" b="1" u="sng" dirty="0" smtClean="0">
                <a:solidFill>
                  <a:srgbClr val="002060"/>
                </a:solidFill>
              </a:rPr>
              <a:t>before</a:t>
            </a:r>
            <a:r>
              <a:rPr lang="en-US" sz="2600" b="1" dirty="0" smtClean="0">
                <a:solidFill>
                  <a:srgbClr val="002060"/>
                </a:solidFill>
              </a:rPr>
              <a:t> you begin your social media campaign:</a:t>
            </a:r>
            <a:endParaRPr lang="en-US" sz="2600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002060"/>
                </a:solidFill>
              </a:rPr>
              <a:t>Social media account</a:t>
            </a:r>
          </a:p>
          <a:p>
            <a:pPr marL="788519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For professional use</a:t>
            </a:r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002060"/>
                </a:solidFill>
              </a:rPr>
              <a:t>Hashtag </a:t>
            </a:r>
            <a:r>
              <a:rPr lang="en-US" sz="1800" b="1" dirty="0">
                <a:solidFill>
                  <a:srgbClr val="002060"/>
                </a:solidFill>
              </a:rPr>
              <a:t>list</a:t>
            </a:r>
          </a:p>
          <a:p>
            <a:pPr marL="895243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SCIHASHTAG: A </a:t>
            </a:r>
            <a:r>
              <a:rPr lang="en-US" sz="1800" dirty="0"/>
              <a:t>collection of Twitter hashtags for </a:t>
            </a:r>
            <a:r>
              <a:rPr lang="en-US" sz="1800" dirty="0" smtClean="0"/>
              <a:t>academics </a:t>
            </a:r>
            <a:endParaRPr lang="en-US" sz="1800" dirty="0" smtClean="0">
              <a:hlinkClick r:id="rId3"/>
            </a:endParaRPr>
          </a:p>
          <a:p>
            <a:pPr marL="1352306" lvl="2" indent="-285750">
              <a:buFont typeface="Arial" panose="020B0604020202020204" pitchFamily="34" charset="0"/>
              <a:buChar char="•"/>
            </a:pPr>
            <a:r>
              <a:rPr lang="en-US" sz="1601" dirty="0" smtClean="0">
                <a:hlinkClick r:id="rId3"/>
              </a:rPr>
              <a:t>http://www.scihashtag.co.uk/</a:t>
            </a:r>
            <a:endParaRPr lang="en-US" sz="1601" dirty="0" smtClean="0"/>
          </a:p>
          <a:p>
            <a:pPr marL="895243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Search </a:t>
            </a:r>
            <a:r>
              <a:rPr lang="en-US" sz="1800" dirty="0"/>
              <a:t>directly on Twitter for relevancy and current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002060"/>
                </a:solidFill>
              </a:rPr>
              <a:t>Pre-composed posts </a:t>
            </a:r>
            <a:r>
              <a:rPr lang="en-US" sz="1800" b="1" dirty="0">
                <a:solidFill>
                  <a:srgbClr val="002060"/>
                </a:solidFill>
              </a:rPr>
              <a:t>(min 10</a:t>
            </a:r>
            <a:r>
              <a:rPr lang="en-US" sz="1800" b="1" dirty="0" smtClean="0">
                <a:solidFill>
                  <a:srgbClr val="002060"/>
                </a:solidFill>
              </a:rPr>
              <a:t>)</a:t>
            </a:r>
          </a:p>
          <a:p>
            <a:pPr marL="788519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Check character length to meet posting limits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060"/>
                </a:solidFill>
              </a:rPr>
              <a:t>Assortment of images (min 10</a:t>
            </a:r>
            <a:r>
              <a:rPr lang="en-US" sz="1800" b="1" dirty="0" smtClean="0">
                <a:solidFill>
                  <a:srgbClr val="002060"/>
                </a:solidFill>
              </a:rPr>
              <a:t>)</a:t>
            </a:r>
          </a:p>
          <a:p>
            <a:pPr marL="788519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Sized according to social platform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002060"/>
                </a:solidFill>
              </a:rPr>
              <a:t>List of partner organizations </a:t>
            </a:r>
            <a:r>
              <a:rPr lang="en-US" sz="1800" b="1" dirty="0">
                <a:solidFill>
                  <a:srgbClr val="002060"/>
                </a:solidFill>
              </a:rPr>
              <a:t>to </a:t>
            </a:r>
            <a:r>
              <a:rPr lang="en-US" sz="1800" b="1" dirty="0" smtClean="0">
                <a:solidFill>
                  <a:srgbClr val="002060"/>
                </a:solidFill>
              </a:rPr>
              <a:t>feature/ disseminate</a:t>
            </a:r>
            <a:endParaRPr lang="en-US" sz="1800" b="1" dirty="0">
              <a:solidFill>
                <a:srgbClr val="002060"/>
              </a:solidFill>
            </a:endParaRPr>
          </a:p>
          <a:p>
            <a:pPr marL="895243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University </a:t>
            </a:r>
            <a:r>
              <a:rPr lang="en-US" sz="1800" dirty="0"/>
              <a:t>press and health publications including </a:t>
            </a:r>
            <a:r>
              <a:rPr lang="en-US" sz="1800" dirty="0" smtClean="0"/>
              <a:t>newsletters</a:t>
            </a:r>
          </a:p>
          <a:p>
            <a:pPr marL="1352306" lvl="2" indent="-285750">
              <a:buFont typeface="Arial" panose="020B0604020202020204" pitchFamily="34" charset="0"/>
              <a:buChar char="•"/>
            </a:pPr>
            <a:r>
              <a:rPr lang="en-US" sz="1601" dirty="0" smtClean="0"/>
              <a:t>Ex: My </a:t>
            </a:r>
            <a:r>
              <a:rPr lang="en-US" sz="1601" dirty="0"/>
              <a:t>S</a:t>
            </a:r>
            <a:r>
              <a:rPr lang="en-US" sz="1601" dirty="0" smtClean="0"/>
              <a:t>outhern </a:t>
            </a:r>
            <a:r>
              <a:rPr lang="en-US" sz="1601" dirty="0"/>
              <a:t>H</a:t>
            </a:r>
            <a:r>
              <a:rPr lang="en-US" sz="1601" dirty="0" smtClean="0"/>
              <a:t>ealth </a:t>
            </a:r>
            <a:r>
              <a:rPr lang="en-US" sz="1601" dirty="0"/>
              <a:t>at Vanderbilt, </a:t>
            </a:r>
            <a:r>
              <a:rPr lang="en-US" sz="1601" dirty="0" smtClean="0"/>
              <a:t>Women’s </a:t>
            </a:r>
            <a:r>
              <a:rPr lang="en-US" sz="1601" dirty="0"/>
              <a:t>H</a:t>
            </a:r>
            <a:r>
              <a:rPr lang="en-US" sz="1601" dirty="0" smtClean="0"/>
              <a:t>ealth </a:t>
            </a:r>
            <a:r>
              <a:rPr lang="en-US" sz="1601" dirty="0"/>
              <a:t>R</a:t>
            </a:r>
            <a:r>
              <a:rPr lang="en-US" sz="1601" dirty="0" smtClean="0"/>
              <a:t>esearch </a:t>
            </a:r>
            <a:r>
              <a:rPr lang="en-US" sz="1601" dirty="0"/>
              <a:t>p</a:t>
            </a:r>
            <a:r>
              <a:rPr lang="en-US" sz="1601" dirty="0" smtClean="0"/>
              <a:t>age</a:t>
            </a:r>
            <a:endParaRPr lang="en-US" sz="160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002060"/>
                </a:solidFill>
              </a:rPr>
              <a:t>Publish </a:t>
            </a:r>
            <a:r>
              <a:rPr lang="en-US" sz="1800" b="1" dirty="0">
                <a:solidFill>
                  <a:srgbClr val="002060"/>
                </a:solidFill>
              </a:rPr>
              <a:t>infographic as live pdf on </a:t>
            </a:r>
            <a:r>
              <a:rPr lang="en-US" sz="1800" b="1" dirty="0" smtClean="0">
                <a:solidFill>
                  <a:srgbClr val="002060"/>
                </a:solidFill>
              </a:rPr>
              <a:t>web</a:t>
            </a:r>
          </a:p>
          <a:p>
            <a:pPr marL="788519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Google docs </a:t>
            </a:r>
            <a:r>
              <a:rPr lang="en-US" sz="1800" dirty="0" smtClean="0"/>
              <a:t>link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002060"/>
                </a:solidFill>
              </a:rPr>
              <a:t>Create your plan/ schedule</a:t>
            </a:r>
          </a:p>
          <a:p>
            <a:pPr marL="788519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Post regularly, adjust frequency and content as needed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553200"/>
            <a:ext cx="12188825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9" y="6520934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Tips: Put the Plan into Action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 descr="Image result for recip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28" y="3018889"/>
            <a:ext cx="2519363" cy="214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3211892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445" y="1524000"/>
            <a:ext cx="2946714" cy="1162162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Use Caution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66012" y="533400"/>
            <a:ext cx="3473815" cy="4648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rgbClr val="00B050"/>
                </a:solidFill>
              </a:rPr>
              <a:t>Do</a:t>
            </a:r>
            <a:endParaRPr lang="en-US" b="1" dirty="0" smtClean="0">
              <a:solidFill>
                <a:srgbClr val="00B050"/>
              </a:solidFill>
            </a:endParaRPr>
          </a:p>
          <a:p>
            <a:r>
              <a:rPr lang="en-US" dirty="0" smtClean="0"/>
              <a:t>Share photos of nature you observe when walking to meetings</a:t>
            </a:r>
          </a:p>
          <a:p>
            <a:r>
              <a:rPr lang="en-US" dirty="0" smtClean="0"/>
              <a:t>Photos of work environment</a:t>
            </a:r>
          </a:p>
          <a:p>
            <a:r>
              <a:rPr lang="en-US" dirty="0" smtClean="0"/>
              <a:t>Commemorate holidays</a:t>
            </a:r>
          </a:p>
          <a:p>
            <a:r>
              <a:rPr lang="en-US" dirty="0" smtClean="0"/>
              <a:t>Personal and/or professional milestones and achievements</a:t>
            </a:r>
          </a:p>
          <a:p>
            <a:r>
              <a:rPr lang="en-US" dirty="0" smtClean="0"/>
              <a:t>Be positive and encouraging</a:t>
            </a:r>
          </a:p>
          <a:p>
            <a:r>
              <a:rPr lang="en-US" dirty="0" smtClean="0"/>
              <a:t>Commend others achievements and those who have inspired you</a:t>
            </a:r>
          </a:p>
          <a:p>
            <a:r>
              <a:rPr lang="en-US" dirty="0" smtClean="0"/>
              <a:t>Take ownership of mistakes: acknowledge and apologize if necessary</a:t>
            </a:r>
          </a:p>
          <a:p>
            <a:r>
              <a:rPr lang="en-US" dirty="0" smtClean="0"/>
              <a:t>Ask for support/help if questions arise</a:t>
            </a:r>
          </a:p>
          <a:p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33738" y="228600"/>
            <a:ext cx="3473815" cy="51206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Don’t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Share photos/ info about patients, volunteers or staff</a:t>
            </a:r>
          </a:p>
          <a:p>
            <a:r>
              <a:rPr lang="en-US" dirty="0" smtClean="0"/>
              <a:t>Proprietary lab stuff; confidential information</a:t>
            </a:r>
          </a:p>
          <a:p>
            <a:r>
              <a:rPr lang="en-US" dirty="0" smtClean="0"/>
              <a:t>Offensive or inflammatory memes</a:t>
            </a:r>
          </a:p>
          <a:p>
            <a:r>
              <a:rPr lang="en-US" dirty="0" smtClean="0"/>
              <a:t>TMI / oversharing</a:t>
            </a:r>
          </a:p>
          <a:p>
            <a:r>
              <a:rPr lang="en-US" dirty="0" smtClean="0"/>
              <a:t>Negativity and bashing; libel and slander</a:t>
            </a:r>
          </a:p>
          <a:p>
            <a:r>
              <a:rPr lang="en-US" dirty="0" smtClean="0"/>
              <a:t>Use others images without attribution; data and info that you are peer-reviewing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218" name="Picture 2" descr="Image result for cau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2819400"/>
            <a:ext cx="2133600" cy="195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553200"/>
            <a:ext cx="12188825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9" y="6520934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Tips: Put the Plan into Action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2" name="Picture 2" descr="https://www.docbookmd.com/wp-content/uploads/2017/09/StaySocialStayCompliant_landscap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2866" y="6248400"/>
            <a:ext cx="12002771" cy="78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9"/>
          <a:stretch/>
        </p:blipFill>
        <p:spPr>
          <a:xfrm>
            <a:off x="4923397" y="4631325"/>
            <a:ext cx="2085415" cy="1617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&quot;No&quot; Symbol 9"/>
          <p:cNvSpPr/>
          <p:nvPr/>
        </p:nvSpPr>
        <p:spPr>
          <a:xfrm>
            <a:off x="5013604" y="4599059"/>
            <a:ext cx="1905000" cy="1592468"/>
          </a:xfrm>
          <a:prstGeom prst="noSmoking">
            <a:avLst>
              <a:gd name="adj" fmla="val 6229"/>
            </a:avLst>
          </a:prstGeom>
          <a:solidFill>
            <a:srgbClr val="FF0000"/>
          </a:solidFill>
          <a:ln w="31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2" descr="Image result for phi protected health informati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635" y="4850760"/>
            <a:ext cx="1297166" cy="100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" b="5734"/>
          <a:stretch/>
        </p:blipFill>
        <p:spPr>
          <a:xfrm>
            <a:off x="9087900" y="4764991"/>
            <a:ext cx="2101347" cy="1186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" t="4355" r="3235" b="8545"/>
          <a:stretch/>
        </p:blipFill>
        <p:spPr>
          <a:xfrm>
            <a:off x="10059613" y="5372160"/>
            <a:ext cx="2080007" cy="9904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271" y="5080133"/>
            <a:ext cx="1980941" cy="11566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3685452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it important to </a:t>
            </a:r>
            <a:r>
              <a:rPr lang="en-US" b="1" dirty="0" smtClean="0">
                <a:solidFill>
                  <a:srgbClr val="002060"/>
                </a:solidFill>
              </a:rPr>
              <a:t>“market” </a:t>
            </a:r>
            <a:r>
              <a:rPr lang="en-US" dirty="0" smtClean="0"/>
              <a:t>research</a:t>
            </a:r>
            <a:br>
              <a:rPr lang="en-US" dirty="0" smtClean="0"/>
            </a:br>
            <a:r>
              <a:rPr lang="en-US" dirty="0" smtClean="0"/>
              <a:t>towards the general population?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43"/>
          <a:stretch/>
        </p:blipFill>
        <p:spPr>
          <a:xfrm>
            <a:off x="7167497" y="262474"/>
            <a:ext cx="5022915" cy="3267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99"/>
          <a:stretch/>
        </p:blipFill>
        <p:spPr>
          <a:xfrm>
            <a:off x="3663879" y="0"/>
            <a:ext cx="3393390" cy="21425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6466" r="8033" b="41804"/>
          <a:stretch/>
        </p:blipFill>
        <p:spPr>
          <a:xfrm>
            <a:off x="2894012" y="2383167"/>
            <a:ext cx="6002322" cy="18288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58"/>
          <a:stretch/>
        </p:blipFill>
        <p:spPr>
          <a:xfrm>
            <a:off x="3627953" y="4295821"/>
            <a:ext cx="4534440" cy="2562179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475" y="2864381"/>
            <a:ext cx="5467350" cy="13475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33" t="813" r="9557" b="27167"/>
          <a:stretch/>
        </p:blipFill>
        <p:spPr>
          <a:xfrm>
            <a:off x="7088915" y="4519597"/>
            <a:ext cx="5025297" cy="21087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1577033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377" y="762000"/>
            <a:ext cx="2833902" cy="838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Networking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692" y="1968741"/>
            <a:ext cx="7231120" cy="4810864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Connect with people in your department </a:t>
            </a:r>
            <a:r>
              <a:rPr lang="en-US" dirty="0" smtClean="0"/>
              <a:t>or organization who you already know, then reach out to those who you would like to know.</a:t>
            </a:r>
          </a:p>
          <a:p>
            <a:r>
              <a:rPr lang="en-US" b="1" dirty="0">
                <a:solidFill>
                  <a:srgbClr val="002060"/>
                </a:solidFill>
              </a:rPr>
              <a:t>Community health </a:t>
            </a:r>
            <a:r>
              <a:rPr lang="en-US" b="1" dirty="0" smtClean="0">
                <a:solidFill>
                  <a:srgbClr val="002060"/>
                </a:solidFill>
              </a:rPr>
              <a:t>organizations </a:t>
            </a:r>
            <a:r>
              <a:rPr lang="en-US" dirty="0" smtClean="0"/>
              <a:t>you’ve worked with, are related to the work you do and/or the work you are interested in.</a:t>
            </a:r>
            <a:endParaRPr lang="en-US" dirty="0"/>
          </a:p>
          <a:p>
            <a:r>
              <a:rPr lang="en-US" b="1" dirty="0" smtClean="0">
                <a:solidFill>
                  <a:srgbClr val="002060"/>
                </a:solidFill>
              </a:rPr>
              <a:t>Reach out to </a:t>
            </a:r>
            <a:r>
              <a:rPr lang="en-US" b="1" dirty="0">
                <a:solidFill>
                  <a:srgbClr val="002060"/>
                </a:solidFill>
              </a:rPr>
              <a:t>l</a:t>
            </a:r>
            <a:r>
              <a:rPr lang="en-US" b="1" dirty="0" smtClean="0">
                <a:solidFill>
                  <a:srgbClr val="002060"/>
                </a:solidFill>
              </a:rPr>
              <a:t>ocal </a:t>
            </a:r>
            <a:r>
              <a:rPr lang="en-US" b="1" dirty="0">
                <a:solidFill>
                  <a:srgbClr val="002060"/>
                </a:solidFill>
              </a:rPr>
              <a:t>d</a:t>
            </a:r>
            <a:r>
              <a:rPr lang="en-US" b="1" dirty="0" smtClean="0">
                <a:solidFill>
                  <a:srgbClr val="002060"/>
                </a:solidFill>
              </a:rPr>
              <a:t>epartment </a:t>
            </a:r>
            <a:r>
              <a:rPr lang="en-US" b="1" dirty="0">
                <a:solidFill>
                  <a:srgbClr val="002060"/>
                </a:solidFill>
              </a:rPr>
              <a:t>s</a:t>
            </a:r>
            <a:r>
              <a:rPr lang="en-US" b="1" dirty="0" smtClean="0">
                <a:solidFill>
                  <a:srgbClr val="002060"/>
                </a:solidFill>
              </a:rPr>
              <a:t>ocial </a:t>
            </a:r>
            <a:r>
              <a:rPr lang="en-US" b="1" dirty="0">
                <a:solidFill>
                  <a:srgbClr val="002060"/>
                </a:solidFill>
              </a:rPr>
              <a:t>media </a:t>
            </a:r>
            <a:r>
              <a:rPr lang="en-US" b="1" dirty="0" smtClean="0">
                <a:solidFill>
                  <a:srgbClr val="002060"/>
                </a:solidFill>
              </a:rPr>
              <a:t>networks </a:t>
            </a:r>
            <a:r>
              <a:rPr lang="en-US" dirty="0" smtClean="0"/>
              <a:t>to find out about press releases and other local press.</a:t>
            </a:r>
            <a:endParaRPr lang="en-US" dirty="0"/>
          </a:p>
          <a:p>
            <a:r>
              <a:rPr lang="en-US" b="1" dirty="0" smtClean="0">
                <a:solidFill>
                  <a:srgbClr val="002060"/>
                </a:solidFill>
              </a:rPr>
              <a:t>Prepare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002060"/>
                </a:solidFill>
              </a:rPr>
              <a:t>professional </a:t>
            </a:r>
            <a:r>
              <a:rPr lang="en-US" b="1" dirty="0">
                <a:solidFill>
                  <a:srgbClr val="002060"/>
                </a:solidFill>
              </a:rPr>
              <a:t>headshots </a:t>
            </a:r>
            <a:r>
              <a:rPr lang="en-US" dirty="0"/>
              <a:t>for media </a:t>
            </a:r>
            <a:r>
              <a:rPr lang="en-US" dirty="0" smtClean="0"/>
              <a:t>releases accompanying your publication.</a:t>
            </a:r>
            <a:endParaRPr lang="en-US" dirty="0"/>
          </a:p>
          <a:p>
            <a:r>
              <a:rPr lang="en-US" b="1" dirty="0" smtClean="0">
                <a:solidFill>
                  <a:srgbClr val="002060"/>
                </a:solidFill>
              </a:rPr>
              <a:t>Plan how </a:t>
            </a:r>
            <a:r>
              <a:rPr lang="en-US" b="1" dirty="0">
                <a:solidFill>
                  <a:srgbClr val="002060"/>
                </a:solidFill>
              </a:rPr>
              <a:t>to direct people to </a:t>
            </a:r>
            <a:r>
              <a:rPr lang="en-US" b="1" dirty="0" smtClean="0">
                <a:solidFill>
                  <a:srgbClr val="002060"/>
                </a:solidFill>
              </a:rPr>
              <a:t>Twitter </a:t>
            </a:r>
            <a:r>
              <a:rPr lang="en-US" dirty="0" smtClean="0"/>
              <a:t>(or platform of choice). Example: Prepare small cards w/social media handles at poster session, add social media handle to profiles and business cards. 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9265" y="1564210"/>
            <a:ext cx="2833902" cy="232199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 to start, who to connect with, and where to go from there.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0" y="6553200"/>
            <a:ext cx="12188825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9" y="6520934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Tips: Put the Plan into Action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3" b="37290"/>
          <a:stretch/>
        </p:blipFill>
        <p:spPr bwMode="auto">
          <a:xfrm>
            <a:off x="3808412" y="0"/>
            <a:ext cx="6105026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community health organiza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77" y="3276600"/>
            <a:ext cx="2988696" cy="299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twitter business card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4" t="49833" r="16590" b="3848"/>
          <a:stretch/>
        </p:blipFill>
        <p:spPr bwMode="auto">
          <a:xfrm rot="1754010">
            <a:off x="10210554" y="4645696"/>
            <a:ext cx="1676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4241039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853" y="1276238"/>
            <a:ext cx="2946714" cy="15431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Track</a:t>
            </a:r>
            <a:r>
              <a:rPr lang="en-US" dirty="0" smtClean="0"/>
              <a:t> Progress: Paper #1		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553200"/>
            <a:ext cx="12188825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9" y="6520934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Tips: Put the Plan into Action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85212" y="6287741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hlinkClick r:id="rId3"/>
              </a:rPr>
              <a:t>https://</a:t>
            </a:r>
            <a:r>
              <a:rPr lang="en-US" sz="1000" dirty="0" smtClean="0">
                <a:hlinkClick r:id="rId3"/>
              </a:rPr>
              <a:t>wolterskluwer.altmetric.com/details/28667029</a:t>
            </a:r>
            <a:r>
              <a:rPr lang="en-US" sz="1000" dirty="0" smtClean="0"/>
              <a:t>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487" y="1210411"/>
            <a:ext cx="2244146" cy="48910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212" y="1340798"/>
            <a:ext cx="5174361" cy="4630314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12" y="265325"/>
            <a:ext cx="8363338" cy="1043207"/>
          </a:xfrm>
        </p:spPr>
      </p:pic>
      <p:pic>
        <p:nvPicPr>
          <p:cNvPr id="4100" name="Picture 4" descr="Image result for tracking progres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" y="3249089"/>
            <a:ext cx="2045140" cy="157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1973111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853" y="1352438"/>
            <a:ext cx="2946714" cy="1390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Track</a:t>
            </a:r>
            <a:r>
              <a:rPr lang="en-US" dirty="0" smtClean="0"/>
              <a:t> Progress: Paper #2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154180" y="1141200"/>
            <a:ext cx="5745210" cy="163478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Track traffic of paper by viewing stats on sidebar of online publication (new feature specific to some online journals)</a:t>
            </a:r>
          </a:p>
          <a:p>
            <a:r>
              <a:rPr lang="en-US" dirty="0" smtClean="0"/>
              <a:t>Other tracking tools:</a:t>
            </a:r>
          </a:p>
          <a:p>
            <a:pPr lvl="1"/>
            <a:r>
              <a:rPr lang="en-US" dirty="0" smtClean="0"/>
              <a:t>Google analytics</a:t>
            </a:r>
          </a:p>
          <a:p>
            <a:pPr lvl="1"/>
            <a:r>
              <a:rPr lang="en-US" dirty="0" smtClean="0"/>
              <a:t>Twitter analytics</a:t>
            </a:r>
          </a:p>
          <a:p>
            <a:pPr lvl="1"/>
            <a:r>
              <a:rPr lang="en-US" dirty="0" smtClean="0"/>
              <a:t>Facebook analytics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553200"/>
            <a:ext cx="12188825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9" y="6520934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Tips: Put the Plan into Action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" t="9341"/>
          <a:stretch/>
        </p:blipFill>
        <p:spPr>
          <a:xfrm>
            <a:off x="6399212" y="2939534"/>
            <a:ext cx="4045537" cy="33159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9"/>
          <a:stretch/>
        </p:blipFill>
        <p:spPr>
          <a:xfrm>
            <a:off x="3758545" y="1123838"/>
            <a:ext cx="2383161" cy="4986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839" y="228600"/>
            <a:ext cx="7581900" cy="7048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85212" y="6287741"/>
            <a:ext cx="464820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</a:t>
            </a:r>
            <a:r>
              <a:rPr lang="en-US" sz="1000" dirty="0">
                <a:hlinkClick r:id="rId6"/>
              </a:rPr>
              <a:t>https://wolterskluwer.altmetric.com/details/27413909</a:t>
            </a:r>
            <a:endParaRPr lang="en-US" sz="1000" dirty="0"/>
          </a:p>
          <a:p>
            <a:endParaRPr lang="en-US" dirty="0"/>
          </a:p>
        </p:txBody>
      </p:sp>
      <p:pic>
        <p:nvPicPr>
          <p:cNvPr id="11" name="Picture 4" descr="Image result for tracking progres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54" y="3555425"/>
            <a:ext cx="2181497" cy="167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tracking progres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7" t="881" r="-637" b="12901"/>
          <a:stretch/>
        </p:blipFill>
        <p:spPr bwMode="auto">
          <a:xfrm>
            <a:off x="1399675" y="3123751"/>
            <a:ext cx="1951537" cy="144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1101012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9812" y="304800"/>
            <a:ext cx="822487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Acknowledgements</a:t>
            </a:r>
          </a:p>
          <a:p>
            <a:endParaRPr lang="en-US" dirty="0"/>
          </a:p>
          <a:p>
            <a:r>
              <a:rPr lang="en-US" sz="2800" dirty="0" smtClean="0"/>
              <a:t>Thank you to </a:t>
            </a:r>
            <a:r>
              <a:rPr lang="en-US" sz="2800" b="1" dirty="0" smtClean="0">
                <a:solidFill>
                  <a:srgbClr val="002060"/>
                </a:solidFill>
              </a:rPr>
              <a:t>Alex Sundermann </a:t>
            </a:r>
            <a:r>
              <a:rPr lang="en-US" sz="2800" dirty="0" smtClean="0"/>
              <a:t>for permission to use Twitter analytics and Tweets. </a:t>
            </a:r>
          </a:p>
          <a:p>
            <a:endParaRPr lang="en-US" sz="2800" dirty="0"/>
          </a:p>
          <a:p>
            <a:r>
              <a:rPr lang="en-US" sz="2800" dirty="0" smtClean="0"/>
              <a:t>Thank you to </a:t>
            </a:r>
            <a:r>
              <a:rPr lang="en-US" sz="2800" b="1" dirty="0" smtClean="0">
                <a:solidFill>
                  <a:srgbClr val="002060"/>
                </a:solidFill>
              </a:rPr>
              <a:t>Melissa Vaught, PhD </a:t>
            </a:r>
            <a:r>
              <a:rPr lang="en-US" sz="2800" dirty="0" smtClean="0"/>
              <a:t>for additional information on social media precautions as presented on January 19, 2018 in “The Long Game: Finding Meaning for Social Media in Scientists’ Lives”, sponsored by the BRET office.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22812" y="5715000"/>
            <a:ext cx="1104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Connect on Twitter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002060"/>
                </a:solidFill>
              </a:rPr>
              <a:t>@</a:t>
            </a:r>
            <a:r>
              <a:rPr lang="en-US" b="1" dirty="0" err="1" smtClean="0">
                <a:solidFill>
                  <a:srgbClr val="002060"/>
                </a:solidFill>
              </a:rPr>
              <a:t>ACSundermann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rgbClr val="002060"/>
                </a:solidFill>
              </a:rPr>
              <a:t>@</a:t>
            </a:r>
            <a:r>
              <a:rPr lang="en-US" b="1" dirty="0" err="1" smtClean="0">
                <a:solidFill>
                  <a:srgbClr val="002060"/>
                </a:solidFill>
              </a:rPr>
              <a:t>Biochembelle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18" y="3581400"/>
            <a:ext cx="2006715" cy="20067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73" y="1143000"/>
            <a:ext cx="1960391" cy="19603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19694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  <p:sp>
        <p:nvSpPr>
          <p:cNvPr id="9" name="Rectangle 8"/>
          <p:cNvSpPr/>
          <p:nvPr/>
        </p:nvSpPr>
        <p:spPr>
          <a:xfrm>
            <a:off x="5561012" y="685800"/>
            <a:ext cx="62484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297188" y="1981200"/>
            <a:ext cx="5207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Our team is dedicated to helping you succeed.</a:t>
            </a:r>
          </a:p>
          <a:p>
            <a:pPr algn="r"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 </a:t>
            </a:r>
          </a:p>
          <a:p>
            <a:pPr algn="r"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From grant reviews and career awards, to our funded grants library and career development seminars, every program we offer focuses on developing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and retaining talented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scientists.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89414" y="990600"/>
            <a:ext cx="7315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EDGE for SCHOLARS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968320" y="1425262"/>
            <a:ext cx="1560878" cy="17529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187518" y="2288930"/>
            <a:ext cx="77631" cy="871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3400"/>
            <a:ext cx="629718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8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5812" y="228601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MEET OUR </a:t>
            </a:r>
            <a:r>
              <a:rPr lang="en-US" sz="40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TEAM</a:t>
            </a:r>
            <a:endParaRPr lang="en-US" sz="4000" b="1" dirty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9492" y="762000"/>
            <a:ext cx="82295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Dr. </a:t>
            </a:r>
            <a:r>
              <a:rPr lang="en-US" sz="3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Katherine Hartmann</a:t>
            </a:r>
          </a:p>
          <a:p>
            <a:r>
              <a:rPr lang="en-US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Associate </a:t>
            </a:r>
            <a:r>
              <a:rPr lang="en-US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Dean for Clinical &amp; Translational Scientist </a:t>
            </a:r>
            <a:r>
              <a:rPr lang="en-US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Development  |  </a:t>
            </a:r>
            <a:r>
              <a:rPr lang="en-US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  <a:hlinkClick r:id="rId2"/>
              </a:rPr>
              <a:t>katherine.hartmann@vanderbilt.edu</a:t>
            </a:r>
            <a:endParaRPr lang="en-US" sz="1400" b="1" dirty="0" smtClean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0"/>
            </a:endParaRPr>
          </a:p>
          <a:p>
            <a:pPr>
              <a:defRPr/>
            </a:pPr>
            <a:endParaRPr lang="en-US" altLang="en-US" sz="600" dirty="0" smtClean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0"/>
            </a:endParaRPr>
          </a:p>
          <a:p>
            <a:pPr>
              <a:defRPr/>
            </a:pPr>
            <a:r>
              <a:rPr lang="en-US" alt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&gt;&gt; Program development, mentor &amp; </a:t>
            </a:r>
            <a:r>
              <a:rPr lang="en-US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expert matches, career consultation, VU </a:t>
            </a:r>
            <a:r>
              <a:rPr lang="en-US" alt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navigation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6835" y="3083004"/>
            <a:ext cx="815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Helen Bird  </a:t>
            </a:r>
          </a:p>
          <a:p>
            <a:r>
              <a:rPr lang="en-US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Program Manager |  </a:t>
            </a:r>
            <a:r>
              <a:rPr lang="en-US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  <a:hlinkClick r:id="rId3"/>
              </a:rPr>
              <a:t>helen.bird@vanderbilt.edu</a:t>
            </a:r>
            <a:endParaRPr lang="en-US" sz="1400" b="1" dirty="0" smtClean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0"/>
            </a:endParaRPr>
          </a:p>
          <a:p>
            <a:endParaRPr lang="en-US" sz="600" dirty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0"/>
            </a:endParaRPr>
          </a:p>
          <a:p>
            <a:pPr>
              <a:defRPr/>
            </a:pPr>
            <a:r>
              <a:rPr lang="en-US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&gt;&gt; Translational Bridge, Partners Program</a:t>
            </a:r>
            <a:r>
              <a:rPr lang="en-US" alt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, Cutting Edge </a:t>
            </a:r>
            <a:r>
              <a:rPr lang="en-US" altLang="en-US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eNewsletter</a:t>
            </a:r>
            <a:r>
              <a:rPr lang="en-US" alt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, Marketing &amp; Outreach</a:t>
            </a:r>
            <a:endParaRPr lang="en-US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7591" y="1940004"/>
            <a:ext cx="815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Adrienne Babcock</a:t>
            </a:r>
          </a:p>
          <a:p>
            <a:r>
              <a:rPr lang="en-US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Senior Administrative Assistant  |  </a:t>
            </a:r>
            <a:r>
              <a:rPr lang="en-US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  <a:hlinkClick r:id="rId4"/>
              </a:rPr>
              <a:t>adrienne.babcock@vumc.org</a:t>
            </a:r>
            <a:endParaRPr lang="en-US" sz="1400" b="1" dirty="0" smtClean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0"/>
            </a:endParaRPr>
          </a:p>
          <a:p>
            <a:endParaRPr lang="en-US" sz="600" dirty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0"/>
            </a:endParaRPr>
          </a:p>
          <a:p>
            <a:pPr>
              <a:defRPr/>
            </a:pPr>
            <a:r>
              <a:rPr lang="en-US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&gt;&gt; Dr. Hartman’s calendar, Grant Pacing </a:t>
            </a:r>
            <a:r>
              <a:rPr lang="en-US" alt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Workshops</a:t>
            </a:r>
            <a:endParaRPr lang="en-US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9492" y="5369004"/>
            <a:ext cx="815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Rebecca Helton  </a:t>
            </a:r>
          </a:p>
          <a:p>
            <a:r>
              <a:rPr lang="en-US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Program Manager  |  </a:t>
            </a:r>
            <a:r>
              <a:rPr lang="en-US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  <a:hlinkClick r:id="rId5"/>
              </a:rPr>
              <a:t>rebecca.helton@vumc.org</a:t>
            </a:r>
            <a:endParaRPr lang="en-US" sz="1400" b="1" dirty="0" smtClean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0"/>
            </a:endParaRPr>
          </a:p>
          <a:p>
            <a:endParaRPr lang="en-US" sz="600" dirty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0"/>
            </a:endParaRPr>
          </a:p>
          <a:p>
            <a:pPr>
              <a:defRPr/>
            </a:pPr>
            <a:r>
              <a:rPr lang="en-US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&gt;&gt; Newman Society, </a:t>
            </a:r>
            <a:r>
              <a:rPr lang="en-US" alt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VFRS, Edge </a:t>
            </a:r>
            <a:r>
              <a:rPr lang="en-US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Reviews, Funded Grants </a:t>
            </a:r>
            <a:r>
              <a:rPr lang="en-US" alt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Library, Edge for Scholars Editor</a:t>
            </a:r>
            <a:endParaRPr lang="en-US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685212" y="914401"/>
            <a:ext cx="2514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ight Triangle 7"/>
          <p:cNvSpPr/>
          <p:nvPr/>
        </p:nvSpPr>
        <p:spPr>
          <a:xfrm rot="10800000">
            <a:off x="11047412" y="990600"/>
            <a:ext cx="152400" cy="152400"/>
          </a:xfrm>
          <a:prstGeom prst="rt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2012" y="4226004"/>
            <a:ext cx="815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Aimee Edgeworth</a:t>
            </a:r>
            <a:endParaRPr lang="en-US" sz="3200" b="1" dirty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0"/>
            </a:endParaRPr>
          </a:p>
          <a:p>
            <a:r>
              <a:rPr lang="en-US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Program Manager |  </a:t>
            </a:r>
            <a:r>
              <a:rPr lang="en-US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  <a:hlinkClick r:id="rId6"/>
              </a:rPr>
              <a:t>aimee.edgeworth@vumc.org</a:t>
            </a:r>
            <a:endParaRPr lang="en-US" sz="1400" b="1" dirty="0" smtClean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0"/>
            </a:endParaRPr>
          </a:p>
          <a:p>
            <a:endParaRPr lang="en-US" sz="600" dirty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0"/>
            </a:endParaRPr>
          </a:p>
          <a:p>
            <a:pPr>
              <a:defRPr/>
            </a:pPr>
            <a:r>
              <a:rPr lang="en-US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&gt;&gt; </a:t>
            </a:r>
            <a:r>
              <a:rPr lang="en-US" alt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Academic Writing Program, Social Media </a:t>
            </a:r>
            <a:endParaRPr lang="en-US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4" y="856007"/>
            <a:ext cx="914400" cy="9330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4" y="2145850"/>
            <a:ext cx="914400" cy="902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5" y="3319325"/>
            <a:ext cx="914400" cy="8410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2" y="5593180"/>
            <a:ext cx="914400" cy="8838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4" y="4419600"/>
            <a:ext cx="914400" cy="91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Rectangle 25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17149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12" y="810768"/>
            <a:ext cx="4021494" cy="17285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41812" y="2895600"/>
            <a:ext cx="58215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LinkedIn: </a:t>
            </a:r>
            <a:r>
              <a:rPr lang="en-US" sz="2800" dirty="0" smtClean="0">
                <a:solidFill>
                  <a:srgbClr val="0070C0"/>
                </a:solidFill>
                <a:hlinkClick r:id="rId4"/>
              </a:rPr>
              <a:t>Edge for Scholars </a:t>
            </a:r>
            <a:endParaRPr lang="en-US" sz="2800" dirty="0" smtClean="0">
              <a:solidFill>
                <a:srgbClr val="0070C0"/>
              </a:solidFill>
            </a:endParaRPr>
          </a:p>
          <a:p>
            <a:r>
              <a:rPr lang="en-US" sz="2800" dirty="0" smtClean="0">
                <a:solidFill>
                  <a:srgbClr val="00B0F0"/>
                </a:solidFill>
              </a:rPr>
              <a:t>Twitter: @</a:t>
            </a:r>
            <a:r>
              <a:rPr lang="en-US" sz="2800" dirty="0" err="1" smtClean="0">
                <a:solidFill>
                  <a:srgbClr val="00B0F0"/>
                </a:solidFill>
              </a:rPr>
              <a:t>EdgeforScholars</a:t>
            </a:r>
            <a:endParaRPr lang="en-US" sz="2800" dirty="0" smtClean="0">
              <a:solidFill>
                <a:srgbClr val="00B0F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Facebook: @</a:t>
            </a:r>
            <a:r>
              <a:rPr lang="en-US" sz="2800" dirty="0" err="1" smtClean="0">
                <a:solidFill>
                  <a:srgbClr val="002060"/>
                </a:solidFill>
              </a:rPr>
              <a:t>EdgeForScholars</a:t>
            </a:r>
            <a:endParaRPr lang="en-US" sz="2800" dirty="0" smtClean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Blog</a:t>
            </a:r>
            <a:r>
              <a:rPr lang="en-US" sz="2800" dirty="0"/>
              <a:t>: </a:t>
            </a:r>
            <a:r>
              <a:rPr lang="en-US" sz="2800" dirty="0" smtClean="0">
                <a:hlinkClick r:id="rId5"/>
              </a:rPr>
              <a:t>edgeforscholars.org</a:t>
            </a:r>
            <a:endParaRPr lang="en-US" sz="2800" dirty="0" smtClean="0"/>
          </a:p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Email: Aimee.Edgeworth@vumc.org</a:t>
            </a:r>
          </a:p>
          <a:p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2" y="533400"/>
            <a:ext cx="3505200" cy="20914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101482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6687" y="1859531"/>
            <a:ext cx="7313295" cy="18105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Additional </a:t>
            </a:r>
            <a:r>
              <a:rPr lang="en-US" dirty="0" smtClean="0">
                <a:solidFill>
                  <a:srgbClr val="002060"/>
                </a:solidFill>
              </a:rPr>
              <a:t>References</a:t>
            </a:r>
            <a:br>
              <a:rPr lang="en-US" dirty="0" smtClean="0">
                <a:solidFill>
                  <a:srgbClr val="002060"/>
                </a:solidFill>
              </a:rPr>
            </a:b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5" r="31482"/>
          <a:stretch/>
        </p:blipFill>
        <p:spPr>
          <a:xfrm>
            <a:off x="9218612" y="685800"/>
            <a:ext cx="2743200" cy="5486400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192790" y="3196824"/>
            <a:ext cx="5426507" cy="1740157"/>
          </a:xfrm>
        </p:spPr>
        <p:txBody>
          <a:bodyPr>
            <a:noAutofit/>
          </a:bodyPr>
          <a:lstStyle/>
          <a:p>
            <a:r>
              <a:rPr lang="en-US" sz="3200" dirty="0" smtClean="0"/>
              <a:t>Learn more about important topics from today’s presentation.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3" t="742" r="19271" b="-742"/>
          <a:stretch/>
        </p:blipFill>
        <p:spPr>
          <a:xfrm>
            <a:off x="684212" y="3196824"/>
            <a:ext cx="2362200" cy="23733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349351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2362" y="1130554"/>
            <a:ext cx="6858000" cy="4763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Why is it important to “market” research towards the general population?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27437" y="2543559"/>
            <a:ext cx="7313295" cy="3317748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002060"/>
                </a:solidFill>
                <a:hlinkClick r:id="rId3"/>
              </a:rPr>
              <a:t>https://</a:t>
            </a:r>
            <a:r>
              <a:rPr lang="en-US" sz="1800" dirty="0" smtClean="0">
                <a:solidFill>
                  <a:srgbClr val="002060"/>
                </a:solidFill>
                <a:hlinkClick r:id="rId3"/>
              </a:rPr>
              <a:t>www.pbs.org/newshour/science/study-reveals-wide-opinion-differences-scientists-general-public</a:t>
            </a:r>
            <a:endParaRPr lang="en-US" sz="1800" dirty="0" smtClean="0">
              <a:solidFill>
                <a:srgbClr val="002060"/>
              </a:solidFill>
            </a:endParaRPr>
          </a:p>
          <a:p>
            <a:r>
              <a:rPr lang="en-US" sz="1800" dirty="0">
                <a:solidFill>
                  <a:srgbClr val="002060"/>
                </a:solidFill>
                <a:hlinkClick r:id="rId4"/>
              </a:rPr>
              <a:t>https://www.ncbi.nlm.nih.gov/pmc/articles/PMC3852879</a:t>
            </a:r>
            <a:r>
              <a:rPr lang="en-US" sz="1800" dirty="0" smtClean="0">
                <a:solidFill>
                  <a:srgbClr val="002060"/>
                </a:solidFill>
                <a:hlinkClick r:id="rId4"/>
              </a:rPr>
              <a:t>/</a:t>
            </a:r>
            <a:endParaRPr lang="en-US" sz="1800" dirty="0" smtClean="0">
              <a:solidFill>
                <a:srgbClr val="002060"/>
              </a:solidFill>
            </a:endParaRPr>
          </a:p>
          <a:p>
            <a:r>
              <a:rPr lang="en-US" sz="1800" dirty="0">
                <a:solidFill>
                  <a:srgbClr val="002060"/>
                </a:solidFill>
                <a:hlinkClick r:id="rId5"/>
              </a:rPr>
              <a:t>https://</a:t>
            </a:r>
            <a:r>
              <a:rPr lang="en-US" sz="1800" dirty="0" smtClean="0">
                <a:solidFill>
                  <a:srgbClr val="002060"/>
                </a:solidFill>
                <a:hlinkClick r:id="rId5"/>
              </a:rPr>
              <a:t>www.livescience.com/14779-bridging-gap-scientists-public.html</a:t>
            </a:r>
            <a:endParaRPr lang="en-US" sz="1800" dirty="0" smtClean="0">
              <a:solidFill>
                <a:srgbClr val="002060"/>
              </a:solidFill>
            </a:endParaRPr>
          </a:p>
          <a:p>
            <a:r>
              <a:rPr lang="en-US" sz="1800" dirty="0">
                <a:solidFill>
                  <a:srgbClr val="002060"/>
                </a:solidFill>
                <a:hlinkClick r:id="rId6"/>
              </a:rPr>
              <a:t>https://blogs.scientificamerican.com/observations/why-cant-scientists-talk-like-regular-humans</a:t>
            </a:r>
            <a:r>
              <a:rPr lang="en-US" sz="1800" dirty="0" smtClean="0">
                <a:solidFill>
                  <a:srgbClr val="002060"/>
                </a:solidFill>
                <a:hlinkClick r:id="rId6"/>
              </a:rPr>
              <a:t>/</a:t>
            </a:r>
            <a:endParaRPr lang="en-US" sz="1800" dirty="0" smtClean="0">
              <a:solidFill>
                <a:srgbClr val="002060"/>
              </a:solidFill>
            </a:endParaRPr>
          </a:p>
          <a:p>
            <a:r>
              <a:rPr lang="en-US" sz="1800" dirty="0">
                <a:solidFill>
                  <a:srgbClr val="002060"/>
                </a:solidFill>
                <a:hlinkClick r:id="rId7"/>
              </a:rPr>
              <a:t>https://</a:t>
            </a:r>
            <a:r>
              <a:rPr lang="en-US" sz="1800" dirty="0" smtClean="0">
                <a:solidFill>
                  <a:srgbClr val="002060"/>
                </a:solidFill>
                <a:hlinkClick r:id="rId7"/>
              </a:rPr>
              <a:t>theconversation.com/science-communication-training-should-be-about-more-than-just-how-to-transmit-knowledge-59643</a:t>
            </a:r>
            <a:endParaRPr lang="en-US" sz="1800" dirty="0" smtClean="0">
              <a:solidFill>
                <a:srgbClr val="002060"/>
              </a:solidFill>
            </a:endParaRPr>
          </a:p>
          <a:p>
            <a:r>
              <a:rPr lang="en-US" sz="1800" dirty="0">
                <a:solidFill>
                  <a:srgbClr val="002060"/>
                </a:solidFill>
                <a:hlinkClick r:id="rId8"/>
              </a:rPr>
              <a:t>https://www.forbes.com/sites/marshallshepherd/2016/11/22/9-tips-for-communicating-science-to-people-who-are-not-scientists/#</a:t>
            </a:r>
            <a:r>
              <a:rPr lang="en-US" sz="1800" dirty="0" smtClean="0">
                <a:solidFill>
                  <a:srgbClr val="002060"/>
                </a:solidFill>
                <a:hlinkClick r:id="rId8"/>
              </a:rPr>
              <a:t>5b5bae966aea</a:t>
            </a:r>
            <a:endParaRPr lang="en-US" sz="1800" dirty="0" smtClean="0">
              <a:solidFill>
                <a:srgbClr val="002060"/>
              </a:solidFill>
            </a:endParaRPr>
          </a:p>
          <a:p>
            <a:endParaRPr lang="en-US" sz="3200" dirty="0"/>
          </a:p>
        </p:txBody>
      </p:sp>
      <p:sp>
        <p:nvSpPr>
          <p:cNvPr id="3" name="AutoShape 2" descr="Image result for news"/>
          <p:cNvSpPr>
            <a:spLocks noChangeAspect="1" noChangeArrowheads="1"/>
          </p:cNvSpPr>
          <p:nvPr/>
        </p:nvSpPr>
        <p:spPr bwMode="auto">
          <a:xfrm>
            <a:off x="155575" y="-2316163"/>
            <a:ext cx="6943725" cy="48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758" y="5410200"/>
            <a:ext cx="2457450" cy="12724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517" y="370212"/>
            <a:ext cx="1593691" cy="1236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8504">
            <a:off x="47695" y="1100062"/>
            <a:ext cx="3386699" cy="2810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2017107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7363" y="762000"/>
            <a:ext cx="6451159" cy="695821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Health Literacy and Lay Language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3569537" y="1831474"/>
            <a:ext cx="6324600" cy="4198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182825" indent="-182825" algn="l" defTabSz="914126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19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594" indent="-182825" algn="l" defTabSz="914126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7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657" indent="-182825" algn="l" defTabSz="914126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9720" indent="-182825" algn="l" defTabSz="914126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6783" indent="-182825" algn="l" defTabSz="914126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mtClean="0"/>
              <a:t>Quick Guide to Health Literacy</a:t>
            </a:r>
            <a:r>
              <a:rPr lang="en-US" smtClean="0"/>
              <a:t>, </a:t>
            </a:r>
            <a:r>
              <a:rPr lang="en-US" i="1" smtClean="0"/>
              <a:t>US Dept Health and Human Services Office of Disease Prevention and Health Promotion</a:t>
            </a:r>
            <a:r>
              <a:rPr lang="en-US" smtClean="0"/>
              <a:t>: </a:t>
            </a:r>
            <a:r>
              <a:rPr lang="en-US" smtClean="0">
                <a:hlinkClick r:id="rId2"/>
              </a:rPr>
              <a:t>https://health.gov/communication/literacy/quickguide/about.htm</a:t>
            </a:r>
            <a:r>
              <a:rPr lang="en-US" smtClean="0"/>
              <a:t> </a:t>
            </a:r>
          </a:p>
          <a:p>
            <a:r>
              <a:rPr lang="en-US" b="1" smtClean="0"/>
              <a:t>America's Health Literacy: Why We Need Accessible Health Information, </a:t>
            </a:r>
            <a:r>
              <a:rPr lang="en-US" i="1" smtClean="0"/>
              <a:t>US Dept Health and Human Services Office of Disease Prevention and Health Promotion</a:t>
            </a:r>
            <a:r>
              <a:rPr lang="en-US" smtClean="0"/>
              <a:t>:</a:t>
            </a:r>
            <a:r>
              <a:rPr lang="en-US" b="1" smtClean="0"/>
              <a:t> </a:t>
            </a:r>
            <a:r>
              <a:rPr lang="en-US" smtClean="0"/>
              <a:t> </a:t>
            </a:r>
            <a:r>
              <a:rPr lang="en-US" smtClean="0">
                <a:hlinkClick r:id="rId3"/>
              </a:rPr>
              <a:t>https://health.gov/communication/literacy/issuebrief/</a:t>
            </a:r>
            <a:r>
              <a:rPr lang="en-US" smtClean="0"/>
              <a:t> </a:t>
            </a:r>
          </a:p>
          <a:p>
            <a:r>
              <a:rPr lang="en-US" b="1" smtClean="0"/>
              <a:t>Lay Language</a:t>
            </a:r>
            <a:r>
              <a:rPr lang="en-US" smtClean="0"/>
              <a:t>, </a:t>
            </a:r>
            <a:r>
              <a:rPr lang="en-US" i="1" smtClean="0"/>
              <a:t>Stanford IRB</a:t>
            </a:r>
            <a:r>
              <a:rPr lang="en-US" smtClean="0"/>
              <a:t>: </a:t>
            </a:r>
            <a:r>
              <a:rPr lang="en-US" smtClean="0">
                <a:hlinkClick r:id="rId4"/>
              </a:rPr>
              <a:t>https://humansubjects.stanford.edu/new/docs/glossary_definitions/lay_language.pdf</a:t>
            </a:r>
            <a:endParaRPr lang="en-US" smtClean="0"/>
          </a:p>
          <a:p>
            <a:r>
              <a:rPr lang="en-US" b="1" smtClean="0"/>
              <a:t>Writing for lay audiences: A challenge for scientists</a:t>
            </a:r>
            <a:r>
              <a:rPr lang="en-US" i="1" smtClean="0"/>
              <a:t>, by Joselita T. Salita: </a:t>
            </a:r>
            <a:r>
              <a:rPr lang="en-US" smtClean="0">
                <a:hlinkClick r:id="rId5"/>
              </a:rPr>
              <a:t>http://journal.emwa.org/media/2188/2047480615z2e000000000320.pdf</a:t>
            </a:r>
            <a:endParaRPr lang="en-US" smtClean="0"/>
          </a:p>
          <a:p>
            <a:endParaRPr lang="en-US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8504">
            <a:off x="47695" y="1100062"/>
            <a:ext cx="3386699" cy="2810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1881989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50" y="231707"/>
            <a:ext cx="4290255" cy="60166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212" y="231707"/>
            <a:ext cx="5218057" cy="60285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417440" y="6328994"/>
            <a:ext cx="518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hlinkClick r:id="rId5"/>
              </a:rPr>
              <a:t>http://www.pewinternet.org/fact-sheet/social-media</a:t>
            </a:r>
            <a:r>
              <a:rPr lang="en-US" sz="1000" dirty="0" smtClean="0">
                <a:hlinkClick r:id="rId5"/>
              </a:rPr>
              <a:t>/</a:t>
            </a:r>
            <a:r>
              <a:rPr lang="en-US" sz="1000" dirty="0" smtClean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9150" y="6297770"/>
            <a:ext cx="4267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hlinkClick r:id="rId6"/>
              </a:rPr>
              <a:t>http://www.pewinternet.org/2018/03/01/social-media-use-in-2018</a:t>
            </a:r>
            <a:r>
              <a:rPr lang="en-US" sz="1000" dirty="0" smtClean="0">
                <a:hlinkClick r:id="rId6"/>
              </a:rPr>
              <a:t>/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10056812" y="6406055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1350446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852" y="1123838"/>
            <a:ext cx="3098359" cy="4601183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KISS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your Data: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002060"/>
                </a:solidFill>
              </a:rPr>
              <a:t>K</a:t>
            </a:r>
            <a:r>
              <a:rPr lang="en-US" dirty="0" smtClean="0"/>
              <a:t>eep</a:t>
            </a:r>
            <a:br>
              <a:rPr lang="en-US" dirty="0" smtClean="0"/>
            </a:br>
            <a:r>
              <a:rPr lang="en-US" dirty="0" smtClean="0">
                <a:solidFill>
                  <a:srgbClr val="002060"/>
                </a:solidFill>
              </a:rPr>
              <a:t>I</a:t>
            </a:r>
            <a:r>
              <a:rPr lang="en-US" dirty="0" smtClean="0"/>
              <a:t>t</a:t>
            </a:r>
            <a:br>
              <a:rPr lang="en-US" dirty="0" smtClean="0"/>
            </a:br>
            <a:r>
              <a:rPr lang="en-US" dirty="0" smtClean="0">
                <a:solidFill>
                  <a:srgbClr val="002060"/>
                </a:solidFill>
              </a:rPr>
              <a:t>S</a:t>
            </a:r>
            <a:r>
              <a:rPr lang="en-US" dirty="0" smtClean="0"/>
              <a:t>imple</a:t>
            </a:r>
            <a:br>
              <a:rPr lang="en-US" dirty="0" smtClean="0"/>
            </a:br>
            <a:r>
              <a:rPr lang="en-US" dirty="0" smtClean="0">
                <a:solidFill>
                  <a:srgbClr val="002060"/>
                </a:solidFill>
              </a:rPr>
              <a:t>S</a:t>
            </a:r>
            <a:r>
              <a:rPr lang="en-US" dirty="0" smtClean="0"/>
              <a:t>marty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03612" y="457200"/>
            <a:ext cx="7948011" cy="56177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27612" y="6074905"/>
            <a:ext cx="731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</a:t>
            </a:r>
            <a:r>
              <a:rPr lang="en-US" sz="1200" dirty="0" smtClean="0"/>
              <a:t>: </a:t>
            </a:r>
            <a:r>
              <a:rPr lang="en-US" sz="1200" dirty="0" smtClean="0">
                <a:hlinkClick r:id="rId4"/>
              </a:rPr>
              <a:t>http</a:t>
            </a:r>
            <a:r>
              <a:rPr lang="en-US" sz="1200" dirty="0">
                <a:hlinkClick r:id="rId4"/>
              </a:rPr>
              <a:t>://</a:t>
            </a:r>
            <a:r>
              <a:rPr lang="en-US" sz="1200" dirty="0" smtClean="0">
                <a:hlinkClick r:id="rId4"/>
              </a:rPr>
              <a:t>stephanieevergreen.com/dataviz-checklist/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2063083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"/>
            <a:ext cx="12196633" cy="7772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333022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531812" y="1774934"/>
            <a:ext cx="2438400" cy="3101866"/>
          </a:xfrm>
        </p:spPr>
        <p:txBody>
          <a:bodyPr>
            <a:noAutofit/>
          </a:bodyPr>
          <a:lstStyle/>
          <a:p>
            <a:r>
              <a:rPr lang="en-US" sz="4400" dirty="0" smtClean="0"/>
              <a:t>So, you published a paper…</a:t>
            </a:r>
            <a:br>
              <a:rPr lang="en-US" sz="4400" dirty="0" smtClean="0"/>
            </a:br>
            <a:r>
              <a:rPr lang="en-US" sz="4400" b="1" dirty="0" smtClean="0">
                <a:solidFill>
                  <a:srgbClr val="002060"/>
                </a:solidFill>
              </a:rPr>
              <a:t>now what?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960812" y="2438400"/>
            <a:ext cx="7696200" cy="3581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Create a snazzy infographic to display your data</a:t>
            </a:r>
          </a:p>
          <a:p>
            <a:r>
              <a:rPr lang="en-US" sz="2400" dirty="0" smtClean="0"/>
              <a:t>Craft clever ways to craft messages about your research</a:t>
            </a:r>
          </a:p>
          <a:p>
            <a:r>
              <a:rPr lang="en-US" sz="2400" dirty="0" smtClean="0"/>
              <a:t>Develop a social media plan and schedule </a:t>
            </a:r>
            <a:endParaRPr lang="en-US" sz="2400" dirty="0"/>
          </a:p>
          <a:p>
            <a:r>
              <a:rPr lang="en-US" sz="2400" dirty="0" smtClean="0"/>
              <a:t>Track the results of your work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5599112" y="972053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</a:rPr>
              <a:t>In this guide you will learn how to: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2052" name="Picture 4" descr="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12" y="762000"/>
            <a:ext cx="1485900" cy="1485900"/>
          </a:xfrm>
          <a:prstGeom prst="rect">
            <a:avLst/>
          </a:prstGeom>
          <a:noFill/>
          <a:scene3d>
            <a:camera prst="orthographicFront">
              <a:rot lat="0" lon="21299999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35291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648" y="990600"/>
            <a:ext cx="2946714" cy="2524621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But first…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tale of two papers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2" t="78" r="36829" b="5813"/>
          <a:stretch/>
        </p:blipFill>
        <p:spPr>
          <a:xfrm>
            <a:off x="3656012" y="163807"/>
            <a:ext cx="3801655" cy="60083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" t="1090" r="1"/>
          <a:stretch/>
        </p:blipFill>
        <p:spPr>
          <a:xfrm>
            <a:off x="7618412" y="762000"/>
            <a:ext cx="3886200" cy="56658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30"/>
          <a:stretch/>
        </p:blipFill>
        <p:spPr>
          <a:xfrm>
            <a:off x="455612" y="3515221"/>
            <a:ext cx="2514600" cy="17425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553200"/>
            <a:ext cx="12188825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39" y="6520934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Example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4152934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Women’s Reproductive Health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0812" y="1505461"/>
            <a:ext cx="6798864" cy="3257437"/>
          </a:xfrm>
        </p:spPr>
        <p:txBody>
          <a:bodyPr>
            <a:normAutofit/>
          </a:bodyPr>
          <a:lstStyle/>
          <a:p>
            <a:r>
              <a:rPr lang="en-US" dirty="0" smtClean="0"/>
              <a:t>Two papers set to be published November and December 2017 on related topics.</a:t>
            </a:r>
          </a:p>
          <a:p>
            <a:r>
              <a:rPr lang="en-US" dirty="0" smtClean="0"/>
              <a:t>Animated video already done by professional.</a:t>
            </a:r>
          </a:p>
          <a:p>
            <a:r>
              <a:rPr lang="en-US" dirty="0" smtClean="0"/>
              <a:t>Permission granted to use images and credit artist.</a:t>
            </a:r>
          </a:p>
          <a:p>
            <a:r>
              <a:rPr lang="en-US" dirty="0" smtClean="0"/>
              <a:t>Use of free tools to create infographic in similar look as video.</a:t>
            </a:r>
          </a:p>
          <a:p>
            <a:r>
              <a:rPr lang="en-US" dirty="0" smtClean="0"/>
              <a:t>Social media campaign leading up to journal publication and thereafter.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553200"/>
            <a:ext cx="12188825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9" y="6520934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Example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9812" y="800672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Overview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8" b="19891"/>
          <a:stretch/>
        </p:blipFill>
        <p:spPr>
          <a:xfrm>
            <a:off x="4837112" y="4343400"/>
            <a:ext cx="4914900" cy="2057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417980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7389812" cy="1600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4212" y="228600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Twitter handle </a:t>
            </a:r>
            <a:r>
              <a:rPr lang="en-US" sz="2400" b="1" dirty="0" smtClean="0">
                <a:solidFill>
                  <a:srgbClr val="002060"/>
                </a:solidFill>
              </a:rPr>
              <a:t>@</a:t>
            </a:r>
            <a:r>
              <a:rPr lang="en-US" sz="2400" b="1" dirty="0" err="1" smtClean="0">
                <a:solidFill>
                  <a:srgbClr val="002060"/>
                </a:solidFill>
              </a:rPr>
              <a:t>ACSundermann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53200"/>
            <a:ext cx="12188825" cy="30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9" y="6520934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Example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2" y="800100"/>
            <a:ext cx="4649776" cy="533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212" y="3595396"/>
            <a:ext cx="3652202" cy="27967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470471"/>
            <a:ext cx="4048650" cy="31015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0056812" y="6520934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Edge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for</a:t>
            </a:r>
            <a:r>
              <a:rPr lang="en-US" dirty="0">
                <a:solidFill>
                  <a:srgbClr val="515151"/>
                </a:solidFill>
                <a:latin typeface="Tw Cen MT" panose="020B0602020104020603" pitchFamily="34" charset="0"/>
              </a:rPr>
              <a:t>Scholars.</a:t>
            </a:r>
            <a:r>
              <a:rPr lang="en-US" dirty="0">
                <a:solidFill>
                  <a:srgbClr val="3E6D8E"/>
                </a:solidFill>
                <a:latin typeface="Tw Cen MT" panose="020B0602020104020603" pitchFamily="34" charset="0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79421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1345093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simple template design works for technology and  businesses, but it's versatile enough to use in other contexts.  It features multiple slide layouts designed for widescreen (16x9 resolution) and includes a sample SmartArt list and chart that are easily editable.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2011-11-26T00:30:00+00:00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TP102787989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694266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LocMarketGroupTiers2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09BF4D4-EF60-4196-BFC3-9462D60797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C67BEE-D13F-4BD2-98A5-34D8A0977F68}">
  <ds:schemaRefs>
    <ds:schemaRef ds:uri="4873beb7-5857-4685-be1f-d57550cc96cc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836F65B-1B07-41EE-A0E8-BC6EF38552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34727</TotalTime>
  <Words>2901</Words>
  <Application>Microsoft Macintosh PowerPoint</Application>
  <PresentationFormat>Custom</PresentationFormat>
  <Paragraphs>434</Paragraphs>
  <Slides>51</Slides>
  <Notes>43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Frame</vt:lpstr>
      <vt:lpstr>PowerPoint Presentation</vt:lpstr>
      <vt:lpstr>Marketing Your Manuscript</vt:lpstr>
      <vt:lpstr>PowerPoint Presentation</vt:lpstr>
      <vt:lpstr>Why is it important to “market” research towards the general population?</vt:lpstr>
      <vt:lpstr>PowerPoint Presentation</vt:lpstr>
      <vt:lpstr>So, you published a paper… now what?</vt:lpstr>
      <vt:lpstr>But first… A tale of two papers</vt:lpstr>
      <vt:lpstr>Women’s Reproductive Health Studies</vt:lpstr>
      <vt:lpstr>PowerPoint Presentation</vt:lpstr>
      <vt:lpstr>PowerPoint Presentation</vt:lpstr>
      <vt:lpstr>PowerPoint Presentation</vt:lpstr>
      <vt:lpstr>PowerPoint Presentation</vt:lpstr>
      <vt:lpstr>5 Steps to Marketing  Your Manuscript </vt:lpstr>
      <vt:lpstr>Step One: Analyze Data to Create an Infographic</vt:lpstr>
      <vt:lpstr>PowerPoint Presentation</vt:lpstr>
      <vt:lpstr>PowerPoint Presentation</vt:lpstr>
      <vt:lpstr>Step Two:  Create visual representations of your data</vt:lpstr>
      <vt:lpstr>PowerPoint Presentation</vt:lpstr>
      <vt:lpstr>PowerPoint Presentation</vt:lpstr>
      <vt:lpstr>Visual Perception and  Graphical Interpretation </vt:lpstr>
      <vt:lpstr>PowerPoint Presentation</vt:lpstr>
      <vt:lpstr>Convert manuscript diagrams and figures to vibrant graphic designs</vt:lpstr>
      <vt:lpstr>EdgeforScholars.org</vt:lpstr>
      <vt:lpstr>Posts with images get MORE traffic.</vt:lpstr>
      <vt:lpstr>Step Three: Cue the Clever Copy</vt:lpstr>
      <vt:lpstr>Challenges</vt:lpstr>
      <vt:lpstr>Health Literacy and Lay Language</vt:lpstr>
      <vt:lpstr>Examples of converting scientific jargon into lay language facts</vt:lpstr>
      <vt:lpstr>PowerPoint Presentation</vt:lpstr>
      <vt:lpstr>Step Four: Start Up Your Social Media Strategy</vt:lpstr>
      <vt:lpstr>PowerPoint Presentation</vt:lpstr>
      <vt:lpstr>Create one  (or more) social  media profiles </vt:lpstr>
      <vt:lpstr>Questions to ask yourself when planning.</vt:lpstr>
      <vt:lpstr>Step Five:  Post but Don’t Pester.   Developing a realistic social media schedule for a set period of time.</vt:lpstr>
      <vt:lpstr>Sample Schedule</vt:lpstr>
      <vt:lpstr>How to squeeze Twitter into your schedule</vt:lpstr>
      <vt:lpstr>Tips for social media </vt:lpstr>
      <vt:lpstr>Recipe for Success</vt:lpstr>
      <vt:lpstr>Use Caution</vt:lpstr>
      <vt:lpstr>Networking</vt:lpstr>
      <vt:lpstr>Track Progress: Paper #1  </vt:lpstr>
      <vt:lpstr>Track Progress: Paper #2  </vt:lpstr>
      <vt:lpstr>PowerPoint Presentation</vt:lpstr>
      <vt:lpstr>PowerPoint Presentation</vt:lpstr>
      <vt:lpstr>PowerPoint Presentation</vt:lpstr>
      <vt:lpstr>PowerPoint Presentation</vt:lpstr>
      <vt:lpstr>Additional References </vt:lpstr>
      <vt:lpstr>Why is it important to “market” research towards the general population?</vt:lpstr>
      <vt:lpstr>Health Literacy and Lay Language</vt:lpstr>
      <vt:lpstr>KISS your Data:  Keep It Simple Smarty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Your Research Paper</dc:title>
  <dc:creator>Edgeworth, Aimee</dc:creator>
  <cp:lastModifiedBy>Joe Baker</cp:lastModifiedBy>
  <cp:revision>218</cp:revision>
  <cp:lastPrinted>2018-01-29T17:46:09Z</cp:lastPrinted>
  <dcterms:created xsi:type="dcterms:W3CDTF">2017-10-17T14:59:02Z</dcterms:created>
  <dcterms:modified xsi:type="dcterms:W3CDTF">2018-06-28T18:12:40Z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