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2" r:id="rId4"/>
    <p:sldId id="266" r:id="rId5"/>
    <p:sldId id="258" r:id="rId6"/>
    <p:sldId id="263" r:id="rId7"/>
    <p:sldId id="264" r:id="rId8"/>
    <p:sldId id="267" r:id="rId9"/>
    <p:sldId id="265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8"/>
    <p:restoredTop sz="88129"/>
  </p:normalViewPr>
  <p:slideViewPr>
    <p:cSldViewPr snapToGrid="0" snapToObjects="1">
      <p:cViewPr>
        <p:scale>
          <a:sx n="69" d="100"/>
          <a:sy n="69" d="100"/>
        </p:scale>
        <p:origin x="13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binadang/Library/Containers/com.apple.mail/Data/Library/Mail%20Downloads/70CFC698-6F80-4A9A-994E-B48004CF272C/Tables%20for%20Present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binadang/Library/Containers/com.apple.mail/Data/Library/Mail%20Downloads/D2181AF2-EF2E-420F-A61E-6C72058FA139/Tables%20for%20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27562730271316E-2"/>
          <c:y val="0.16192560175054702"/>
          <c:w val="0.91840149211220246"/>
          <c:h val="0.65417770809283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Cases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Sheet1!$A$5:$A$10</c:f>
              <c:strCache>
                <c:ptCount val="6"/>
                <c:pt idx="0">
                  <c:v>Household Income (10k units)</c:v>
                </c:pt>
                <c:pt idx="1">
                  <c:v>Public Insurance (%)</c:v>
                </c:pt>
                <c:pt idx="2">
                  <c:v>College Educated (%)</c:v>
                </c:pt>
                <c:pt idx="3">
                  <c:v>Obesity (%)</c:v>
                </c:pt>
                <c:pt idx="4">
                  <c:v>Tobacco Use (%)</c:v>
                </c:pt>
                <c:pt idx="5">
                  <c:v>Diabetes Mellitus (%)</c:v>
                </c:pt>
              </c:strCache>
            </c:strRef>
          </c:cat>
          <c:val>
            <c:numRef>
              <c:f>Sheet1!$B$5:$B$10</c:f>
              <c:numCache>
                <c:formatCode>General</c:formatCode>
                <c:ptCount val="6"/>
                <c:pt idx="0">
                  <c:v>4.5999999999999996</c:v>
                </c:pt>
                <c:pt idx="1">
                  <c:v>65.5</c:v>
                </c:pt>
                <c:pt idx="2">
                  <c:v>19.100000000000001</c:v>
                </c:pt>
                <c:pt idx="3">
                  <c:v>50.5</c:v>
                </c:pt>
                <c:pt idx="4">
                  <c:v>49.2</c:v>
                </c:pt>
                <c:pt idx="5">
                  <c:v>30.3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36-4745-983D-CA4C97379F37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Controls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Sheet1!$A$5:$A$10</c:f>
              <c:strCache>
                <c:ptCount val="6"/>
                <c:pt idx="0">
                  <c:v>Household Income (10k units)</c:v>
                </c:pt>
                <c:pt idx="1">
                  <c:v>Public Insurance (%)</c:v>
                </c:pt>
                <c:pt idx="2">
                  <c:v>College Educated (%)</c:v>
                </c:pt>
                <c:pt idx="3">
                  <c:v>Obesity (%)</c:v>
                </c:pt>
                <c:pt idx="4">
                  <c:v>Tobacco Use (%)</c:v>
                </c:pt>
                <c:pt idx="5">
                  <c:v>Diabetes Mellitus (%)</c:v>
                </c:pt>
              </c:strCache>
            </c:strRef>
          </c:cat>
          <c:val>
            <c:numRef>
              <c:f>Sheet1!$C$5:$C$10</c:f>
              <c:numCache>
                <c:formatCode>General</c:formatCode>
                <c:ptCount val="6"/>
                <c:pt idx="0">
                  <c:v>4.4000000000000004</c:v>
                </c:pt>
                <c:pt idx="1">
                  <c:v>52.1</c:v>
                </c:pt>
                <c:pt idx="2">
                  <c:v>19</c:v>
                </c:pt>
                <c:pt idx="3">
                  <c:v>38.799999999999997</c:v>
                </c:pt>
                <c:pt idx="4">
                  <c:v>32.1</c:v>
                </c:pt>
                <c:pt idx="5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36-4745-983D-CA4C97379F37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TN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Sheet1!$A$5:$A$10</c:f>
              <c:strCache>
                <c:ptCount val="6"/>
                <c:pt idx="0">
                  <c:v>Household Income (10k units)</c:v>
                </c:pt>
                <c:pt idx="1">
                  <c:v>Public Insurance (%)</c:v>
                </c:pt>
                <c:pt idx="2">
                  <c:v>College Educated (%)</c:v>
                </c:pt>
                <c:pt idx="3">
                  <c:v>Obesity (%)</c:v>
                </c:pt>
                <c:pt idx="4">
                  <c:v>Tobacco Use (%)</c:v>
                </c:pt>
                <c:pt idx="5">
                  <c:v>Diabetes Mellitus (%)</c:v>
                </c:pt>
              </c:strCache>
            </c:strRef>
          </c:cat>
          <c:val>
            <c:numRef>
              <c:f>Sheet1!$D$5:$D$10</c:f>
              <c:numCache>
                <c:formatCode>General</c:formatCode>
                <c:ptCount val="6"/>
                <c:pt idx="0">
                  <c:v>4.7</c:v>
                </c:pt>
                <c:pt idx="1">
                  <c:v>65.3</c:v>
                </c:pt>
                <c:pt idx="2">
                  <c:v>25.4</c:v>
                </c:pt>
                <c:pt idx="3">
                  <c:v>34.799999999999997</c:v>
                </c:pt>
                <c:pt idx="4">
                  <c:v>22.1</c:v>
                </c:pt>
                <c:pt idx="5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36-4745-983D-CA4C97379F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900496304"/>
        <c:axId val="1901736096"/>
      </c:barChart>
      <c:catAx>
        <c:axId val="190049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1736096"/>
        <c:crosses val="autoZero"/>
        <c:auto val="1"/>
        <c:lblAlgn val="ctr"/>
        <c:lblOffset val="100"/>
        <c:noMultiLvlLbl val="0"/>
      </c:catAx>
      <c:valAx>
        <c:axId val="1901736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049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728283892276023"/>
          <c:y val="2.9014266266696863E-2"/>
          <c:w val="0.1420642571758049"/>
          <c:h val="0.1577343910290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658792650918635E-2"/>
          <c:y val="0.21601880461144887"/>
          <c:w val="0.90287510936132986"/>
          <c:h val="0.52964051368578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Sheet1!$B$31</c:f>
              <c:strCache>
                <c:ptCount val="1"/>
                <c:pt idx="0">
                  <c:v>Tracheostomy Dependent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Sheet1!$A$32:$A$37</c:f>
              <c:strCache>
                <c:ptCount val="6"/>
                <c:pt idx="0">
                  <c:v>Household Income (10k units)</c:v>
                </c:pt>
                <c:pt idx="1">
                  <c:v>Public Insurance</c:v>
                </c:pt>
                <c:pt idx="2">
                  <c:v>College Education</c:v>
                </c:pt>
                <c:pt idx="3">
                  <c:v>Body Mass Index (kg/m2)</c:v>
                </c:pt>
                <c:pt idx="4">
                  <c:v>Tobacco Use </c:v>
                </c:pt>
                <c:pt idx="5">
                  <c:v>Diabetes Mellitus </c:v>
                </c:pt>
              </c:strCache>
            </c:strRef>
          </c:cat>
          <c:val>
            <c:numRef>
              <c:f>Sheet1!$B$32:$B$37</c:f>
              <c:numCache>
                <c:formatCode>0.0</c:formatCode>
                <c:ptCount val="6"/>
                <c:pt idx="0" formatCode="General">
                  <c:v>4.7</c:v>
                </c:pt>
                <c:pt idx="1">
                  <c:v>84</c:v>
                </c:pt>
                <c:pt idx="2">
                  <c:v>20</c:v>
                </c:pt>
                <c:pt idx="3" formatCode="General">
                  <c:v>32.6</c:v>
                </c:pt>
                <c:pt idx="4">
                  <c:v>54</c:v>
                </c:pt>
                <c:pt idx="5" formatCode="General">
                  <c:v>43.1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83-9046-8775-2BAF815E2397}"/>
            </c:ext>
          </c:extLst>
        </c:ser>
        <c:ser>
          <c:idx val="1"/>
          <c:order val="1"/>
          <c:tx>
            <c:strRef>
              <c:f>Sheet1!$C$31</c:f>
              <c:strCache>
                <c:ptCount val="1"/>
                <c:pt idx="0">
                  <c:v>No Tracheostomy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Sheet1!$A$32:$A$37</c:f>
              <c:strCache>
                <c:ptCount val="6"/>
                <c:pt idx="0">
                  <c:v>Household Income (10k units)</c:v>
                </c:pt>
                <c:pt idx="1">
                  <c:v>Public Insurance</c:v>
                </c:pt>
                <c:pt idx="2">
                  <c:v>College Education</c:v>
                </c:pt>
                <c:pt idx="3">
                  <c:v>Body Mass Index (kg/m2)</c:v>
                </c:pt>
                <c:pt idx="4">
                  <c:v>Tobacco Use </c:v>
                </c:pt>
                <c:pt idx="5">
                  <c:v>Diabetes Mellitus </c:v>
                </c:pt>
              </c:strCache>
            </c:strRef>
          </c:cat>
          <c:val>
            <c:numRef>
              <c:f>Sheet1!$C$32:$C$37</c:f>
              <c:numCache>
                <c:formatCode>0.0</c:formatCode>
                <c:ptCount val="6"/>
                <c:pt idx="0" formatCode="General">
                  <c:v>4.4000000000000004</c:v>
                </c:pt>
                <c:pt idx="1">
                  <c:v>53</c:v>
                </c:pt>
                <c:pt idx="2" formatCode="General">
                  <c:v>18.399999999999999</c:v>
                </c:pt>
                <c:pt idx="3" formatCode="General">
                  <c:v>28.8</c:v>
                </c:pt>
                <c:pt idx="4" formatCode="General">
                  <c:v>45.6</c:v>
                </c:pt>
                <c:pt idx="5" formatCode="General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83-9046-8775-2BAF815E23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14"/>
        <c:axId val="1976409248"/>
        <c:axId val="1975931888"/>
      </c:barChart>
      <c:catAx>
        <c:axId val="197640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75931888"/>
        <c:crosses val="autoZero"/>
        <c:auto val="1"/>
        <c:lblAlgn val="ctr"/>
        <c:lblOffset val="100"/>
        <c:noMultiLvlLbl val="0"/>
      </c:catAx>
      <c:valAx>
        <c:axId val="197593188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Percent of 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76409248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653368328958876"/>
          <c:y val="6.8493950452000268E-2"/>
          <c:w val="0.27498797025371829"/>
          <c:h val="0.10041807274090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7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58CC7-B2E0-8543-ACAA-F0280CA9CE32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5FFDA-553D-924A-8A55-81A7C82B3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5FFDA-553D-924A-8A55-81A7C82B32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29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</a:t>
            </a:r>
            <a:r>
              <a:rPr lang="en-US" dirty="0" err="1"/>
              <a:t>FactFinder</a:t>
            </a:r>
            <a:r>
              <a:rPr lang="en-US" dirty="0"/>
              <a:t> -&gt; from the US Census Bureau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5FFDA-553D-924A-8A55-81A7C82B3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80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5FFDA-553D-924A-8A55-81A7C82B3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1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288E-F790-604E-A396-5DBD50AC2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9BE96-B7F9-5F4B-976D-2F3170785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7E565-1AF7-EB4A-9CB2-CD5FD84B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D0D1C-90D4-9C42-8D76-0CC1FA85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CC2BF-625F-5048-A1E2-0199D29D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3C2A-55B4-7046-AA49-7433AB70D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029F0-D975-C543-8F86-8FC86962A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0D14B-8D64-BA41-B244-0CC5B124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05F5-8E5F-DC4E-A18C-BEC59261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2AF9C-94C1-3946-A99F-F8F3ADBA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533CF9-5E86-C044-9906-10569AD33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E73E4-8824-5D4E-935E-3508F1A3F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C8794-B76D-B84F-8AF7-3A2B9741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13501-38E7-AA44-AF15-875336D6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E7556-7905-4E4E-A74D-4DAF5B69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1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C59D-F0A2-A143-8761-A2F9007D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57DE3-D319-3A42-A2A5-C5A8FD5A3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1C8EB-E3D4-5845-8927-97BD2FB9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3A80E-485F-454B-98E8-CA07DFEE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887FF-4CF5-8B43-988E-D8906BEC7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DBFEF-E497-4247-966B-3CD35971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9F6A7-1354-CD4D-92A7-9FEBB073E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7F631-5986-1848-875E-68A4D8C60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5817-2D83-CC44-AD76-1A2F8E7E0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CC088-820D-3840-900C-37C30BC4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81CD8-DE6B-9247-8E84-8CE33342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F0110-B1D0-4243-AF94-52CD07B9D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DBA6C-3C8E-764D-8267-010AB84F4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101D6-7556-C042-803E-F2C9F2C2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47A30-A9F0-0147-A9ED-E7EC8ED9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CCF97-659C-304D-A93D-DBFF1A30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0CA2D-8123-7841-8F5C-40C22558F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7AC03-E0D7-AA49-A41E-1AD31E31A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C77D7-EE5D-F046-A3AF-29DE069E2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8A735-FA53-EE4F-8F35-D79238388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27827-B589-3449-B62C-E72932F52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82D637-8AAC-D54B-A99C-42468D58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370BB-5013-114D-8E6B-6A77E798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ADED56-F6DF-7C4D-BD10-1AA8D5B1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7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0E5A5-335F-5642-8209-65019FB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681EA9-F568-114E-B708-E29415EA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E5354-F14E-ED4A-B6DC-D18C9999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15CF0-C5BF-224E-B3C4-DD5C415EA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5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F244DD-EC0D-6543-81A7-B4CA5774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88D3C-8E70-1746-9CBA-F5094748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16CED-A925-5F49-8788-0D886E63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0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3968-07A3-A448-9E87-962DA83B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AF58E-1EA6-5044-9CC7-BBE7B7BFD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F0AF5-89D3-3847-9BF4-0BE7E1830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9AFFF-F565-C04F-BA43-F5A00A503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F4BCF-AABF-624A-A665-EEDB7BC5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A0A73-030F-9642-985E-8E56FD57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0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E4675-0DCE-8F48-B02C-F3EAC6BA8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84808-7ADA-6A4F-9215-ED22C7901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F5FE6-8AB4-E44B-8A97-584F73418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157E2-2F88-0E45-846A-9E957FCA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5C777-702C-2B45-AAD3-07E206A6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C8786-F5C6-174C-8E75-3D60CA0A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5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B079DD-7207-7348-9282-3797B3B7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149F1-69A4-5346-BA2A-2738926E4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453A5-4CB4-A244-B4EC-BEAB4D906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A076-A9B8-1245-8E89-B96555310CB0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517F7-2F03-F843-9F74-EC1B7C3E3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B6A9E-0D33-2C4D-AFA0-C220EBFF6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B1315-3ED7-3944-9109-62829A321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2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1EC8-E1BD-B34C-BBE2-9769AD121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453"/>
            <a:ext cx="9742098" cy="2387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Didot" panose="02000503000000020003" pitchFamily="2" charset="-79"/>
                <a:cs typeface="Didot" panose="02000503000000020003" pitchFamily="2" charset="-79"/>
              </a:rPr>
              <a:t>The Impact of the Social Determinants of Health on Laryngotracheal Stenosis Development and Treatment Outcome</a:t>
            </a:r>
            <a:br>
              <a:rPr lang="en-US" sz="4000" dirty="0">
                <a:latin typeface="Didot" panose="02000503000000020003" pitchFamily="2" charset="-79"/>
                <a:cs typeface="Didot" panose="02000503000000020003" pitchFamily="2" charset="-79"/>
              </a:rPr>
            </a:br>
            <a:endParaRPr lang="en-US" sz="40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6F964-7759-5143-8675-507F8C33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0392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Sabina Dang BA, </a:t>
            </a: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Gaelyn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Garrett MD, Christopher </a:t>
            </a: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Wootten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MD, Alexander </a:t>
            </a: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Gelbard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MD</a:t>
            </a:r>
          </a:p>
          <a:p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6FA88-F484-C049-9158-8A9BB9BB5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78" y="202662"/>
            <a:ext cx="4346391" cy="7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21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73BDF-13B0-F541-A511-F6935C3C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28385-3880-E94F-86F8-DEFFC3DC0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altLang="en-US" sz="3000" kern="0" dirty="0">
                <a:latin typeface="Didot" panose="02000503000000020003" pitchFamily="2" charset="-79"/>
                <a:cs typeface="Didot" panose="02000503000000020003" pitchFamily="2" charset="-79"/>
              </a:rPr>
              <a:t>Identification of at-risk populations in ICUs may allow for disease prevention or improved outcomes through early intervention.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SzPct val="120000"/>
              <a:buNone/>
              <a:defRPr/>
            </a:pPr>
            <a:endParaRPr lang="en-US" altLang="en-US" sz="3000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SzPct val="120000"/>
              <a:buNone/>
              <a:defRPr/>
            </a:pPr>
            <a:endParaRPr lang="en-US" altLang="en-US" sz="3000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3000" kern="0" dirty="0">
                <a:latin typeface="Didot" panose="02000503000000020003" pitchFamily="2" charset="-79"/>
                <a:cs typeface="Didot" panose="02000503000000020003" pitchFamily="2" charset="-79"/>
              </a:rPr>
              <a:t>Understanding the mechanism by which the social determinants of health influence treatment outcomes may offer a new opportunity to improve care.</a:t>
            </a:r>
            <a:endParaRPr lang="en-US" sz="30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167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41A4-248E-9646-A70A-6F48ECB0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96397-946E-C543-A8FA-A679E0CB9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000" dirty="0">
                <a:latin typeface="Didot" panose="02000503000000020003" pitchFamily="2" charset="-79"/>
                <a:cs typeface="Didot" panose="02000503000000020003" pitchFamily="2" charset="-79"/>
              </a:rPr>
              <a:t>Limited sample size</a:t>
            </a:r>
          </a:p>
          <a:p>
            <a:pPr marL="342755" lvl="1" indent="0">
              <a:buNone/>
            </a:pPr>
            <a:endParaRPr lang="en-US" sz="3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n-US" sz="3000" dirty="0">
                <a:latin typeface="Didot" panose="02000503000000020003" pitchFamily="2" charset="-79"/>
                <a:cs typeface="Didot" panose="02000503000000020003" pitchFamily="2" charset="-79"/>
              </a:rPr>
              <a:t>Utilization of </a:t>
            </a:r>
            <a:r>
              <a:rPr lang="en-US" sz="3000" dirty="0" err="1">
                <a:latin typeface="Didot" panose="02000503000000020003" pitchFamily="2" charset="-79"/>
                <a:cs typeface="Didot" panose="02000503000000020003" pitchFamily="2" charset="-79"/>
              </a:rPr>
              <a:t>zipcodes</a:t>
            </a:r>
            <a:r>
              <a:rPr lang="en-US" sz="3000" dirty="0">
                <a:latin typeface="Didot" panose="02000503000000020003" pitchFamily="2" charset="-79"/>
                <a:cs typeface="Didot" panose="02000503000000020003" pitchFamily="2" charset="-79"/>
              </a:rPr>
              <a:t> to evaluate social determinants</a:t>
            </a:r>
          </a:p>
          <a:p>
            <a:pPr marL="342755" lvl="1" indent="0">
              <a:buNone/>
            </a:pPr>
            <a:endParaRPr lang="en-US" sz="3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n-US" sz="3000" dirty="0">
                <a:latin typeface="Didot" panose="02000503000000020003" pitchFamily="2" charset="-79"/>
                <a:cs typeface="Didot" panose="02000503000000020003" pitchFamily="2" charset="-79"/>
              </a:rPr>
              <a:t>Definition of controls</a:t>
            </a:r>
          </a:p>
          <a:p>
            <a:pPr marL="342755" lvl="1" indent="0">
              <a:buNone/>
            </a:pPr>
            <a:endParaRPr lang="en-US" sz="3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n-US" sz="3000" dirty="0">
                <a:latin typeface="Didot" panose="02000503000000020003" pitchFamily="2" charset="-79"/>
                <a:cs typeface="Didot" panose="02000503000000020003" pitchFamily="2" charset="-79"/>
              </a:rPr>
              <a:t>Single-Center</a:t>
            </a:r>
          </a:p>
          <a:p>
            <a:pPr lvl="1"/>
            <a:endParaRPr lang="en-US" sz="30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/>
            <a:r>
              <a:rPr lang="en-US" sz="3000" dirty="0">
                <a:latin typeface="Didot" panose="02000503000000020003" pitchFamily="2" charset="-79"/>
                <a:cs typeface="Didot" panose="02000503000000020003" pitchFamily="2" charset="-79"/>
              </a:rPr>
              <a:t>Retrospective</a:t>
            </a:r>
          </a:p>
          <a:p>
            <a:pPr marL="0" indent="0">
              <a:buNone/>
            </a:pPr>
            <a:endParaRPr lang="en-US" sz="30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783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3350E-668B-8F42-9CB0-D7F2FDFD3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B113B-AE96-F24C-B48D-E13731744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000" kern="0" dirty="0">
                <a:latin typeface="Didot" panose="02000503000000020003" pitchFamily="2" charset="-79"/>
                <a:cs typeface="Didot" panose="02000503000000020003" pitchFamily="2" charset="-79"/>
              </a:rPr>
              <a:t>Prospective, multicenter study to increase sample size and generalizability</a:t>
            </a:r>
          </a:p>
          <a:p>
            <a:pPr marL="0" indent="0">
              <a:buNone/>
            </a:pPr>
            <a:endParaRPr lang="en-US" altLang="en-US" sz="3000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n-US" altLang="en-US" sz="3000" kern="0" dirty="0">
                <a:latin typeface="Didot" panose="02000503000000020003" pitchFamily="2" charset="-79"/>
                <a:cs typeface="Didot" panose="02000503000000020003" pitchFamily="2" charset="-79"/>
              </a:rPr>
              <a:t>Focus on the role of insurance status in treatment outcome</a:t>
            </a:r>
          </a:p>
          <a:p>
            <a:pPr marL="0" indent="0">
              <a:buNone/>
            </a:pPr>
            <a:endParaRPr lang="en-US" altLang="en-US" sz="3000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n-US" altLang="en-US" sz="3000" kern="0" dirty="0">
                <a:latin typeface="Didot" panose="02000503000000020003" pitchFamily="2" charset="-79"/>
                <a:cs typeface="Didot" panose="02000503000000020003" pitchFamily="2" charset="-79"/>
              </a:rPr>
              <a:t>Increase the capture of patient-level data for robust assessment of the social determinants of health</a:t>
            </a:r>
          </a:p>
          <a:p>
            <a:pPr marL="0" indent="0">
              <a:buNone/>
            </a:pPr>
            <a:endParaRPr lang="en-US" sz="30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957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1ED61-E16B-9F44-BAEF-42474FBB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1" y="22049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Acknowledgements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124B6-1507-374C-AE1B-F1216C7AE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2305"/>
          <a:stretch/>
        </p:blipFill>
        <p:spPr>
          <a:xfrm>
            <a:off x="1748943" y="2111159"/>
            <a:ext cx="2288511" cy="3062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35DCAB-771A-0145-A631-EA7C26422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7" t="5120" r="3545" b="3009"/>
          <a:stretch/>
        </p:blipFill>
        <p:spPr>
          <a:xfrm>
            <a:off x="4883028" y="2229487"/>
            <a:ext cx="2598469" cy="2944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FA846-4BE0-214E-9B8F-F5840190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457" y="2229488"/>
            <a:ext cx="2160662" cy="29440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B51EA3-091B-FD4C-AD41-142EF7CE7BAB}"/>
              </a:ext>
            </a:extLst>
          </p:cNvPr>
          <p:cNvSpPr txBox="1"/>
          <p:nvPr/>
        </p:nvSpPr>
        <p:spPr>
          <a:xfrm>
            <a:off x="1748943" y="5173579"/>
            <a:ext cx="2288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Alexander </a:t>
            </a:r>
            <a:r>
              <a:rPr lang="en-US" dirty="0" err="1"/>
              <a:t>Gelbard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B0960-307F-5F41-A74B-1ADB4386C16C}"/>
              </a:ext>
            </a:extLst>
          </p:cNvPr>
          <p:cNvSpPr txBox="1"/>
          <p:nvPr/>
        </p:nvSpPr>
        <p:spPr>
          <a:xfrm>
            <a:off x="8407458" y="5141313"/>
            <a:ext cx="216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 </a:t>
            </a:r>
            <a:r>
              <a:rPr lang="en-US" dirty="0" err="1"/>
              <a:t>Gaelyn</a:t>
            </a:r>
            <a:r>
              <a:rPr lang="en-US" dirty="0"/>
              <a:t> Garrett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C8A90B-0E1D-5A41-B0E3-F259A8806C8E}"/>
              </a:ext>
            </a:extLst>
          </p:cNvPr>
          <p:cNvSpPr txBox="1"/>
          <p:nvPr/>
        </p:nvSpPr>
        <p:spPr>
          <a:xfrm>
            <a:off x="5050944" y="5210866"/>
            <a:ext cx="259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Christopher </a:t>
            </a:r>
            <a:r>
              <a:rPr lang="en-US" dirty="0" err="1"/>
              <a:t>Wootten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4D8505-5937-4346-A4CC-8745F73C0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066" y="5857013"/>
            <a:ext cx="4346391" cy="7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3D621-0A71-4A47-9FF7-A2744C93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F5279-8971-7A46-936D-A01D6E5F9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3016" indent="-153016"/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Laryngotracheal stenosis (LTS) = 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Fixed extra-thoracic airway narrowing</a:t>
            </a:r>
          </a:p>
          <a:p>
            <a:pPr indent="0"/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153016" indent="-153016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Most commonly iatrogenic secondary to prolonged intubation </a:t>
            </a:r>
          </a:p>
          <a:p>
            <a:pPr marL="153016" indent="-153016"/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0" indent="0">
              <a:buNone/>
            </a:pP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94A6D-D38C-AD4E-82B9-1B55DFD76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25496" r="39097" b="22605"/>
          <a:stretch/>
        </p:blipFill>
        <p:spPr>
          <a:xfrm>
            <a:off x="11478972" y="18476073"/>
            <a:ext cx="28246070" cy="17634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3467D-AF50-EC48-8926-3E87695AA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25496" r="39097" b="22605"/>
          <a:stretch/>
        </p:blipFill>
        <p:spPr>
          <a:xfrm>
            <a:off x="11631372" y="18628473"/>
            <a:ext cx="28246070" cy="17634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683D9-7987-CC48-854C-06E0D4C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653" y="3761117"/>
            <a:ext cx="4962153" cy="30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1C715E-A7AF-C542-9C8A-14D260FE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0"/>
            <a:ext cx="10287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92D13-F76B-1E4A-8468-186D51594F7D}"/>
              </a:ext>
            </a:extLst>
          </p:cNvPr>
          <p:cNvSpPr txBox="1"/>
          <p:nvPr/>
        </p:nvSpPr>
        <p:spPr>
          <a:xfrm>
            <a:off x="10615676" y="5674061"/>
            <a:ext cx="1308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Uncovering social determinants of health in EHR data. Becker's Hospital Review. January 8th, 2019.</a:t>
            </a:r>
          </a:p>
        </p:txBody>
      </p:sp>
    </p:spTree>
    <p:extLst>
      <p:ext uri="{BB962C8B-B14F-4D97-AF65-F5344CB8AC3E}">
        <p14:creationId xmlns:p14="http://schemas.microsoft.com/office/powerpoint/2010/main" val="266446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E98A5-2242-6042-AD91-B7D7D996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B2C5E-0422-5F47-94E3-E3AFC5D48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88911"/>
          </a:xfrm>
        </p:spPr>
        <p:txBody>
          <a:bodyPr>
            <a:normAutofit/>
          </a:bodyPr>
          <a:lstStyle/>
          <a:p>
            <a:pPr marL="342755" lvl="1" indent="0">
              <a:buNone/>
            </a:pPr>
            <a:endParaRPr lang="en-US" altLang="en-US" sz="2600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685655" lvl="1" indent="-342900"/>
            <a:r>
              <a:rPr lang="en-US" altLang="en-US" sz="2600" kern="0" dirty="0">
                <a:latin typeface="Didot" panose="02000503000000020003" pitchFamily="2" charset="-79"/>
                <a:cs typeface="Didot" panose="02000503000000020003" pitchFamily="2" charset="-79"/>
              </a:rPr>
              <a:t>Characterize the social determinants of health of the post-intubation LTS population in comparison to age-matched intubated ICU controls.</a:t>
            </a:r>
          </a:p>
          <a:p>
            <a:pPr marL="342755" lvl="1" indent="0">
              <a:buNone/>
            </a:pPr>
            <a:endParaRPr lang="en-US" altLang="en-US" sz="2600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685655" lvl="1" indent="-342900"/>
            <a:endParaRPr lang="en-US" altLang="en-US" sz="2600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685655" lvl="1" indent="-342900"/>
            <a:r>
              <a:rPr lang="en-US" altLang="en-US" sz="2600" kern="0" dirty="0">
                <a:latin typeface="Didot" panose="02000503000000020003" pitchFamily="2" charset="-79"/>
                <a:cs typeface="Didot" panose="02000503000000020003" pitchFamily="2" charset="-79"/>
              </a:rPr>
              <a:t>Evaluate the impact of the social determinants of health on LTS treatment outcome.</a:t>
            </a:r>
          </a:p>
          <a:p>
            <a:endParaRPr lang="en-US" sz="26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880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647F-9F8D-D647-8C84-7384AB1A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061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645CF-64A8-084C-A270-AC170EBFF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5786" r="10254" b="63537"/>
          <a:stretch/>
        </p:blipFill>
        <p:spPr>
          <a:xfrm>
            <a:off x="1844090" y="2014058"/>
            <a:ext cx="8503819" cy="451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B08DB-1294-ED45-AB69-18CF0782C26F}"/>
              </a:ext>
            </a:extLst>
          </p:cNvPr>
          <p:cNvSpPr txBox="1"/>
          <p:nvPr/>
        </p:nvSpPr>
        <p:spPr>
          <a:xfrm>
            <a:off x="2188233" y="1373455"/>
            <a:ext cx="781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Case-control study performed at Vanderbilt University Medical Center (VUMC) between 2017 and 2018 (IRB 140429)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706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3795A6D-7645-3A48-9425-B48C154807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646190"/>
              </p:ext>
            </p:extLst>
          </p:nvPr>
        </p:nvGraphicFramePr>
        <p:xfrm>
          <a:off x="354563" y="1101013"/>
          <a:ext cx="11420670" cy="544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DF0EAE2-6FF9-104B-A5CB-855F9C3B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73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SDH of Cases, Controls, and TN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CAE437-CCF7-B64F-A454-C1687A4DFE99}"/>
              </a:ext>
            </a:extLst>
          </p:cNvPr>
          <p:cNvCxnSpPr/>
          <p:nvPr/>
        </p:nvCxnSpPr>
        <p:spPr>
          <a:xfrm>
            <a:off x="8192278" y="2407298"/>
            <a:ext cx="14928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3D00CD-A7FF-5943-BD3E-57073CB15F56}"/>
              </a:ext>
            </a:extLst>
          </p:cNvPr>
          <p:cNvCxnSpPr/>
          <p:nvPr/>
        </p:nvCxnSpPr>
        <p:spPr>
          <a:xfrm>
            <a:off x="9893560" y="3492759"/>
            <a:ext cx="14928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9AB46D-C3CB-B54C-AEA8-E6F37F35F605}"/>
              </a:ext>
            </a:extLst>
          </p:cNvPr>
          <p:cNvSpPr txBox="1"/>
          <p:nvPr/>
        </p:nvSpPr>
        <p:spPr>
          <a:xfrm>
            <a:off x="8733453" y="2123746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F5BFA-0FAD-C944-BA89-5CE43D2B75AD}"/>
              </a:ext>
            </a:extLst>
          </p:cNvPr>
          <p:cNvSpPr txBox="1"/>
          <p:nvPr/>
        </p:nvSpPr>
        <p:spPr>
          <a:xfrm>
            <a:off x="10491379" y="3212439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8E89D-6DCF-9B49-8756-47CD59230D95}"/>
              </a:ext>
            </a:extLst>
          </p:cNvPr>
          <p:cNvSpPr txBox="1"/>
          <p:nvPr/>
        </p:nvSpPr>
        <p:spPr>
          <a:xfrm>
            <a:off x="707365" y="6365425"/>
            <a:ext cx="581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i="1" dirty="0"/>
              <a:t>Cases significantly different from 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2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A4756-D6E4-C641-A08D-7F2979CA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Didot" panose="02000503000000020003" pitchFamily="2" charset="-79"/>
                <a:cs typeface="Didot" panose="02000503000000020003" pitchFamily="2" charset="-79"/>
              </a:rPr>
              <a:t>The Impact of SDH on Treatment Outcome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04F41C9-0E6B-DC41-BF68-16C3130A2A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222714"/>
              </p:ext>
            </p:extLst>
          </p:nvPr>
        </p:nvGraphicFramePr>
        <p:xfrm>
          <a:off x="588753" y="1363258"/>
          <a:ext cx="11014494" cy="529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48034-C789-0449-9A3A-1425C0EDC7E8}"/>
              </a:ext>
            </a:extLst>
          </p:cNvPr>
          <p:cNvCxnSpPr>
            <a:cxnSpLocks/>
          </p:cNvCxnSpPr>
          <p:nvPr/>
        </p:nvCxnSpPr>
        <p:spPr>
          <a:xfrm>
            <a:off x="3346608" y="2264950"/>
            <a:ext cx="113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67DBBD-2D10-FA4D-89B1-AA89541C00F5}"/>
              </a:ext>
            </a:extLst>
          </p:cNvPr>
          <p:cNvCxnSpPr>
            <a:cxnSpLocks/>
          </p:cNvCxnSpPr>
          <p:nvPr/>
        </p:nvCxnSpPr>
        <p:spPr>
          <a:xfrm>
            <a:off x="10020578" y="3469772"/>
            <a:ext cx="113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E0642CC-81EA-8542-86EB-C18D0A17A5E8}"/>
              </a:ext>
            </a:extLst>
          </p:cNvPr>
          <p:cNvSpPr txBox="1"/>
          <p:nvPr/>
        </p:nvSpPr>
        <p:spPr>
          <a:xfrm>
            <a:off x="3757337" y="1930408"/>
            <a:ext cx="31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38970-BC84-F54F-B201-6752E3A14B41}"/>
              </a:ext>
            </a:extLst>
          </p:cNvPr>
          <p:cNvSpPr txBox="1"/>
          <p:nvPr/>
        </p:nvSpPr>
        <p:spPr>
          <a:xfrm>
            <a:off x="10431307" y="3100440"/>
            <a:ext cx="31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3273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22CA-87F6-C949-9EA4-4FDDB10A7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93" y="623917"/>
            <a:ext cx="11451565" cy="1325563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Didot" panose="02000503000000020003" pitchFamily="2" charset="-79"/>
                <a:cs typeface="Didot" panose="02000503000000020003" pitchFamily="2" charset="-79"/>
              </a:rPr>
              <a:t>Multivariate Analysis of Tracheostomy Dependence</a:t>
            </a:r>
            <a:br>
              <a:rPr lang="en-US" sz="3800" dirty="0">
                <a:latin typeface="Didot" panose="02000503000000020003" pitchFamily="2" charset="-79"/>
                <a:cs typeface="Didot" panose="02000503000000020003" pitchFamily="2" charset="-79"/>
              </a:rPr>
            </a:br>
            <a:endParaRPr lang="en-US" sz="38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565D8-70D9-AA49-BF3B-377712FB1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644703"/>
              </p:ext>
            </p:extLst>
          </p:nvPr>
        </p:nvGraphicFramePr>
        <p:xfrm>
          <a:off x="631165" y="1479216"/>
          <a:ext cx="10979991" cy="478356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5742903">
                  <a:extLst>
                    <a:ext uri="{9D8B030D-6E8A-4147-A177-3AD203B41FA5}">
                      <a16:colId xmlns:a16="http://schemas.microsoft.com/office/drawing/2014/main" val="1156618027"/>
                    </a:ext>
                  </a:extLst>
                </a:gridCol>
                <a:gridCol w="3355554">
                  <a:extLst>
                    <a:ext uri="{9D8B030D-6E8A-4147-A177-3AD203B41FA5}">
                      <a16:colId xmlns:a16="http://schemas.microsoft.com/office/drawing/2014/main" val="2993296173"/>
                    </a:ext>
                  </a:extLst>
                </a:gridCol>
                <a:gridCol w="1881534">
                  <a:extLst>
                    <a:ext uri="{9D8B030D-6E8A-4147-A177-3AD203B41FA5}">
                      <a16:colId xmlns:a16="http://schemas.microsoft.com/office/drawing/2014/main" val="442342188"/>
                    </a:ext>
                  </a:extLst>
                </a:gridCol>
              </a:tblGrid>
              <a:tr h="685367"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46" marR="12246" marT="6123" marB="6123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Adjusted Odds Ratio</a:t>
                      </a:r>
                    </a:p>
                  </a:txBody>
                  <a:tcPr marL="12246" marR="12246" marT="6123" marB="6123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p-value</a:t>
                      </a:r>
                    </a:p>
                  </a:txBody>
                  <a:tcPr marL="12246" marR="12246" marT="6123" marB="6123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623104"/>
                  </a:ext>
                </a:extLst>
              </a:tr>
              <a:tr h="69192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Insurance Status (public vs. private)</a:t>
                      </a:r>
                    </a:p>
                  </a:txBody>
                  <a:tcPr marL="12246" marR="12246" marT="6123" marB="61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</a:t>
                      </a:r>
                    </a:p>
                  </a:txBody>
                  <a:tcPr marL="12246" marR="12246" marT="6123" marB="61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0.026</a:t>
                      </a:r>
                    </a:p>
                  </a:txBody>
                  <a:tcPr marL="12246" marR="12246" marT="6123" marB="6123" anchor="ctr"/>
                </a:tc>
                <a:extLst>
                  <a:ext uri="{0D108BD9-81ED-4DB2-BD59-A6C34878D82A}">
                    <a16:rowId xmlns:a16="http://schemas.microsoft.com/office/drawing/2014/main" val="2913328721"/>
                  </a:ext>
                </a:extLst>
              </a:tr>
              <a:tr h="69072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Age (10y units)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0.871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735880"/>
                  </a:ext>
                </a:extLst>
              </a:tr>
              <a:tr h="69072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Median household Income (10k units)</a:t>
                      </a:r>
                    </a:p>
                  </a:txBody>
                  <a:tcPr marL="12246" marR="12246" marT="6123" marB="61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</a:t>
                      </a:r>
                    </a:p>
                  </a:txBody>
                  <a:tcPr marL="12246" marR="12246" marT="6123" marB="61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0.646</a:t>
                      </a:r>
                    </a:p>
                  </a:txBody>
                  <a:tcPr marL="12246" marR="12246" marT="6123" marB="6123" anchor="ctr"/>
                </a:tc>
                <a:extLst>
                  <a:ext uri="{0D108BD9-81ED-4DB2-BD59-A6C34878D82A}">
                    <a16:rowId xmlns:a16="http://schemas.microsoft.com/office/drawing/2014/main" val="2252504802"/>
                  </a:ext>
                </a:extLst>
              </a:tr>
              <a:tr h="72127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Open Surgical Intervention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80524"/>
                  </a:ext>
                </a:extLst>
              </a:tr>
              <a:tr h="64980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Diabetes Mellitus Type II</a:t>
                      </a:r>
                    </a:p>
                  </a:txBody>
                  <a:tcPr marL="12246" marR="12246" marT="6123" marB="61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</a:t>
                      </a:r>
                    </a:p>
                  </a:txBody>
                  <a:tcPr marL="12246" marR="12246" marT="6123" marB="61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0.092</a:t>
                      </a:r>
                    </a:p>
                  </a:txBody>
                  <a:tcPr marL="12246" marR="12246" marT="6123" marB="6123" anchor="ctr"/>
                </a:tc>
                <a:extLst>
                  <a:ext uri="{0D108BD9-81ED-4DB2-BD59-A6C34878D82A}">
                    <a16:rowId xmlns:a16="http://schemas.microsoft.com/office/drawing/2014/main" val="1386277016"/>
                  </a:ext>
                </a:extLst>
              </a:tr>
              <a:tr h="65374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Multilevel Disease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1.30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</a:t>
                      </a:r>
                    </a:p>
                  </a:txBody>
                  <a:tcPr marL="12246" marR="12246" marT="6123" marB="612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252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36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CE9F-190F-9740-9FC4-C7A272D2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1FFD1-E3F9-3C47-986B-FBE27A778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6508" indent="-76508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altLang="en-US" kern="0" dirty="0">
                <a:latin typeface="Didot" panose="02000503000000020003" pitchFamily="2" charset="-79"/>
                <a:cs typeface="Didot" panose="02000503000000020003" pitchFamily="2" charset="-79"/>
              </a:rPr>
              <a:t>The LTS population did not differ from intubated ICU controls with respect to income, education, or insurance status.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SzPct val="120000"/>
              <a:buNone/>
              <a:defRPr/>
            </a:pPr>
            <a:endParaRPr lang="en-US" altLang="en-US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endParaRPr lang="en-US" altLang="en-US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76508" indent="-76508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altLang="en-US" kern="0" dirty="0">
                <a:latin typeface="Didot" panose="02000503000000020003" pitchFamily="2" charset="-79"/>
                <a:cs typeface="Didot" panose="02000503000000020003" pitchFamily="2" charset="-79"/>
              </a:rPr>
              <a:t>However, the social determinants of health appear to influence treatment outcome (tracheostomy dependence).</a:t>
            </a:r>
          </a:p>
          <a:p>
            <a:pPr marL="76508" indent="-76508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endParaRPr lang="en-US" altLang="en-US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SzPct val="120000"/>
              <a:buNone/>
              <a:defRPr/>
            </a:pPr>
            <a:endParaRPr lang="en-US" altLang="en-US" kern="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6065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361</Words>
  <Application>Microsoft Macintosh PowerPoint</Application>
  <PresentationFormat>Widescreen</PresentationFormat>
  <Paragraphs>80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Didot</vt:lpstr>
      <vt:lpstr>Times New Roman</vt:lpstr>
      <vt:lpstr>Office Theme</vt:lpstr>
      <vt:lpstr>The Impact of the Social Determinants of Health on Laryngotracheal Stenosis Development and Treatment Outcome </vt:lpstr>
      <vt:lpstr>Background</vt:lpstr>
      <vt:lpstr>PowerPoint Presentation</vt:lpstr>
      <vt:lpstr>Objectives</vt:lpstr>
      <vt:lpstr>Methods</vt:lpstr>
      <vt:lpstr>SDH of Cases, Controls, and TN</vt:lpstr>
      <vt:lpstr>The Impact of SDH on Treatment Outcome</vt:lpstr>
      <vt:lpstr>Multivariate Analysis of Tracheostomy Dependence </vt:lpstr>
      <vt:lpstr>Conclusions</vt:lpstr>
      <vt:lpstr>Implications</vt:lpstr>
      <vt:lpstr>Limitations</vt:lpstr>
      <vt:lpstr>Future Directions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the Social Determinants of Health on Laryngotracheal Stenosis Development and Treatment Outcome </dc:title>
  <dc:creator>Sabina Dang</dc:creator>
  <cp:lastModifiedBy>Sabina Dang</cp:lastModifiedBy>
  <cp:revision>15</cp:revision>
  <dcterms:created xsi:type="dcterms:W3CDTF">2019-05-21T15:38:55Z</dcterms:created>
  <dcterms:modified xsi:type="dcterms:W3CDTF">2019-05-22T04:07:33Z</dcterms:modified>
</cp:coreProperties>
</file>