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handoutMasterIdLst>
    <p:handoutMasterId r:id="rId33"/>
  </p:handoutMasterIdLst>
  <p:sldIdLst>
    <p:sldId id="273" r:id="rId2"/>
    <p:sldId id="284" r:id="rId3"/>
    <p:sldId id="299" r:id="rId4"/>
    <p:sldId id="257" r:id="rId5"/>
    <p:sldId id="313" r:id="rId6"/>
    <p:sldId id="321" r:id="rId7"/>
    <p:sldId id="276" r:id="rId8"/>
    <p:sldId id="279" r:id="rId9"/>
    <p:sldId id="280" r:id="rId10"/>
    <p:sldId id="301" r:id="rId11"/>
    <p:sldId id="282" r:id="rId12"/>
    <p:sldId id="308" r:id="rId13"/>
    <p:sldId id="305" r:id="rId14"/>
    <p:sldId id="309" r:id="rId15"/>
    <p:sldId id="296" r:id="rId16"/>
    <p:sldId id="298" r:id="rId17"/>
    <p:sldId id="319" r:id="rId18"/>
    <p:sldId id="311" r:id="rId19"/>
    <p:sldId id="320" r:id="rId20"/>
    <p:sldId id="310" r:id="rId21"/>
    <p:sldId id="297" r:id="rId22"/>
    <p:sldId id="316" r:id="rId23"/>
    <p:sldId id="312" r:id="rId24"/>
    <p:sldId id="269" r:id="rId25"/>
    <p:sldId id="268" r:id="rId26"/>
    <p:sldId id="300" r:id="rId27"/>
    <p:sldId id="270" r:id="rId28"/>
    <p:sldId id="278" r:id="rId29"/>
    <p:sldId id="318" r:id="rId30"/>
    <p:sldId id="27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llings, Sarah" initials="SS" lastIdx="2" clrIdx="0">
    <p:extLst>
      <p:ext uri="{19B8F6BF-5375-455C-9EA6-DF929625EA0E}">
        <p15:presenceInfo xmlns:p15="http://schemas.microsoft.com/office/powerpoint/2012/main" userId="S-1-5-21-1326408308-1533351006-945835055-3351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BC70"/>
    <a:srgbClr val="FEBA2C"/>
    <a:srgbClr val="D8AB4C"/>
    <a:srgbClr val="F7EEDB"/>
    <a:srgbClr val="DDDDDD"/>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36"/>
    <p:restoredTop sz="82533" autoAdjust="0"/>
  </p:normalViewPr>
  <p:slideViewPr>
    <p:cSldViewPr snapToGrid="0" snapToObjects="1">
      <p:cViewPr varScale="1">
        <p:scale>
          <a:sx n="94" d="100"/>
          <a:sy n="94" d="100"/>
        </p:scale>
        <p:origin x="133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145" d="100"/>
          <a:sy n="145" d="100"/>
        </p:scale>
        <p:origin x="45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title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ln>
              <a:noFill/>
            </a:ln>
          </c:spPr>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14A-4B47-9766-36A982115E04}"/>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14A-4B47-9766-36A982115E04}"/>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914A-4B47-9766-36A982115E04}"/>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914A-4B47-9766-36A982115E04}"/>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6964-324F-ABB5-99E8A2BAD9D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title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Sales</c:v>
                </c:pt>
              </c:strCache>
            </c:strRef>
          </c:tx>
          <c:spPr>
            <a:solidFill>
              <a:schemeClr val="accent1"/>
            </a:solidFill>
            <a:ln>
              <a:noFill/>
            </a:ln>
            <a:effectLst/>
            <a:scene3d>
              <a:camera prst="orthographicFront"/>
              <a:lightRig rig="brightRoom" dir="t"/>
            </a:scene3d>
            <a:sp3d prstMaterial="flat">
              <a:bevelT w="50800" h="101600" prst="angle"/>
              <a:contourClr>
                <a:srgbClr val="000000"/>
              </a:contourClr>
            </a:sp3d>
          </c:spPr>
          <c:invertIfNegative val="0"/>
          <c:dPt>
            <c:idx val="0"/>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C20-904F-853B-0D4C5539AECB}"/>
              </c:ext>
            </c:extLst>
          </c:dPt>
          <c:dPt>
            <c:idx val="1"/>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C20-904F-853B-0D4C5539AECB}"/>
              </c:ext>
            </c:extLst>
          </c:dPt>
          <c:dPt>
            <c:idx val="2"/>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6C20-904F-853B-0D4C5539AECB}"/>
              </c:ext>
            </c:extLst>
          </c:dPt>
          <c:dPt>
            <c:idx val="3"/>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6C20-904F-853B-0D4C5539AEC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6964-324F-ABB5-99E8A2BAD9DA}"/>
            </c:ext>
          </c:extLst>
        </c:ser>
        <c:dLbls>
          <c:showLegendKey val="0"/>
          <c:showVal val="0"/>
          <c:showCatName val="0"/>
          <c:showSerName val="0"/>
          <c:showPercent val="0"/>
          <c:showBubbleSize val="0"/>
        </c:dLbls>
        <c:gapWidth val="100"/>
        <c:axId val="242850112"/>
        <c:axId val="243026000"/>
      </c:barChart>
      <c:valAx>
        <c:axId val="2430260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2850112"/>
        <c:crosses val="autoZero"/>
        <c:crossBetween val="between"/>
      </c:valAx>
      <c:catAx>
        <c:axId val="242850112"/>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3026000"/>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ADI Used</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954A-4CF4-94CD-67F1768408D6}"/>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954A-4CF4-94CD-67F1768408D6}"/>
              </c:ext>
            </c:extLst>
          </c:dPt>
          <c:cat>
            <c:strRef>
              <c:f>Sheet1!$A$2:$A$3</c:f>
              <c:strCache>
                <c:ptCount val="2"/>
                <c:pt idx="0">
                  <c:v>Singh or Related</c:v>
                </c:pt>
                <c:pt idx="1">
                  <c:v>Unknown</c:v>
                </c:pt>
              </c:strCache>
            </c:strRef>
          </c:cat>
          <c:val>
            <c:numRef>
              <c:f>Sheet1!$B$2:$B$3</c:f>
              <c:numCache>
                <c:formatCode>General</c:formatCode>
                <c:ptCount val="2"/>
                <c:pt idx="0">
                  <c:v>22</c:v>
                </c:pt>
                <c:pt idx="1">
                  <c:v>2</c:v>
                </c:pt>
              </c:numCache>
            </c:numRef>
          </c:val>
          <c:extLst>
            <c:ext xmlns:c16="http://schemas.microsoft.com/office/drawing/2014/chart" uri="{C3380CC4-5D6E-409C-BE32-E72D297353CC}">
              <c16:uniqueId val="{00000000-ED8F-4B16-96D0-6F63F9F290C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F918-40C2-A170-65553945F016}"/>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F918-40C2-A170-65553945F016}"/>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F918-40C2-A170-65553945F016}"/>
              </c:ext>
            </c:extLst>
          </c:dPt>
          <c:cat>
            <c:strRef>
              <c:f>Sheet1!$A$2:$A$4</c:f>
              <c:strCache>
                <c:ptCount val="3"/>
                <c:pt idx="0">
                  <c:v>Non-US</c:v>
                </c:pt>
                <c:pt idx="1">
                  <c:v>No Health Outcome</c:v>
                </c:pt>
                <c:pt idx="2">
                  <c:v>Included</c:v>
                </c:pt>
              </c:strCache>
            </c:strRef>
          </c:cat>
          <c:val>
            <c:numRef>
              <c:f>Sheet1!$B$2:$B$4</c:f>
              <c:numCache>
                <c:formatCode>General</c:formatCode>
                <c:ptCount val="3"/>
                <c:pt idx="0">
                  <c:v>20</c:v>
                </c:pt>
                <c:pt idx="1">
                  <c:v>5</c:v>
                </c:pt>
                <c:pt idx="2">
                  <c:v>22</c:v>
                </c:pt>
              </c:numCache>
            </c:numRef>
          </c:val>
          <c:extLst>
            <c:ext xmlns:c16="http://schemas.microsoft.com/office/drawing/2014/chart" uri="{C3380CC4-5D6E-409C-BE32-E72D297353CC}">
              <c16:uniqueId val="{00000000-BF2E-4938-8BD0-8D2740E8B4A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5629-40CA-A6DF-2E1F713BC88D}"/>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5629-40CA-A6DF-2E1F713BC88D}"/>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5629-40CA-A6DF-2E1F713BC88D}"/>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5629-40CA-A6DF-2E1F713BC88D}"/>
              </c:ext>
            </c:extLst>
          </c:dPt>
          <c:cat>
            <c:strRef>
              <c:f>Sheet1!$A$2:$A$5</c:f>
              <c:strCache>
                <c:ptCount val="4"/>
                <c:pt idx="0">
                  <c:v>Regression (Linear, Logistic)</c:v>
                </c:pt>
                <c:pt idx="1">
                  <c:v>Cox Regression</c:v>
                </c:pt>
                <c:pt idx="2">
                  <c:v>Principal Component Analysis </c:v>
                </c:pt>
                <c:pt idx="3">
                  <c:v>Other</c:v>
                </c:pt>
              </c:strCache>
            </c:strRef>
          </c:cat>
          <c:val>
            <c:numRef>
              <c:f>Sheet1!$B$2:$B$5</c:f>
              <c:numCache>
                <c:formatCode>General</c:formatCode>
                <c:ptCount val="4"/>
                <c:pt idx="0">
                  <c:v>11</c:v>
                </c:pt>
                <c:pt idx="1">
                  <c:v>2</c:v>
                </c:pt>
                <c:pt idx="2">
                  <c:v>1</c:v>
                </c:pt>
                <c:pt idx="3">
                  <c:v>4</c:v>
                </c:pt>
              </c:numCache>
            </c:numRef>
          </c:val>
          <c:extLst>
            <c:ext xmlns:c16="http://schemas.microsoft.com/office/drawing/2014/chart" uri="{C3380CC4-5D6E-409C-BE32-E72D297353CC}">
              <c16:uniqueId val="{00000000-30F2-4A4C-B4A3-4D2C3621F6A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E90D05-ABBF-4EF9-9B7C-B752A8BFD02D}" type="doc">
      <dgm:prSet loTypeId="urn:microsoft.com/office/officeart/2005/8/layout/funnel1" loCatId="process" qsTypeId="urn:microsoft.com/office/officeart/2005/8/quickstyle/simple1" qsCatId="simple" csTypeId="urn:microsoft.com/office/officeart/2005/8/colors/accent2_2" csCatId="accent2" phldr="1"/>
      <dgm:spPr/>
      <dgm:t>
        <a:bodyPr/>
        <a:lstStyle/>
        <a:p>
          <a:endParaRPr lang="en-US"/>
        </a:p>
      </dgm:t>
    </dgm:pt>
    <dgm:pt modelId="{27F687B9-F658-4879-9F94-B2966A3A05E6}">
      <dgm:prSet phldrT="[Text]" phldr="1"/>
      <dgm:spPr>
        <a:solidFill>
          <a:srgbClr val="E54430"/>
        </a:solidFill>
      </dgm:spPr>
      <dgm:t>
        <a:bodyPr/>
        <a:lstStyle/>
        <a:p>
          <a:endParaRPr lang="en-US" dirty="0"/>
        </a:p>
      </dgm:t>
    </dgm:pt>
    <dgm:pt modelId="{2AFB6760-CE70-4E08-B863-6A0B2AAEB512}" type="parTrans" cxnId="{C0DD326B-B95A-4FE4-8927-38104CA4CCB2}">
      <dgm:prSet/>
      <dgm:spPr/>
      <dgm:t>
        <a:bodyPr/>
        <a:lstStyle/>
        <a:p>
          <a:endParaRPr lang="en-US"/>
        </a:p>
      </dgm:t>
    </dgm:pt>
    <dgm:pt modelId="{69BDA1A0-E382-48BE-B796-E9EFE3E333A3}" type="sibTrans" cxnId="{C0DD326B-B95A-4FE4-8927-38104CA4CCB2}">
      <dgm:prSet/>
      <dgm:spPr/>
      <dgm:t>
        <a:bodyPr/>
        <a:lstStyle/>
        <a:p>
          <a:endParaRPr lang="en-US"/>
        </a:p>
      </dgm:t>
    </dgm:pt>
    <dgm:pt modelId="{ABB68DFC-5466-44D4-8935-1C524329A31A}">
      <dgm:prSet phldrT="[Text]" phldr="1"/>
      <dgm:spPr>
        <a:solidFill>
          <a:srgbClr val="E54430"/>
        </a:solidFill>
      </dgm:spPr>
      <dgm:t>
        <a:bodyPr/>
        <a:lstStyle/>
        <a:p>
          <a:endParaRPr lang="en-US" dirty="0"/>
        </a:p>
      </dgm:t>
    </dgm:pt>
    <dgm:pt modelId="{0A0BBD20-A37F-49B9-827F-623C3BE022F9}" type="parTrans" cxnId="{C9F03AAA-E025-4CB3-8566-143933F4986D}">
      <dgm:prSet/>
      <dgm:spPr/>
      <dgm:t>
        <a:bodyPr/>
        <a:lstStyle/>
        <a:p>
          <a:endParaRPr lang="en-US"/>
        </a:p>
      </dgm:t>
    </dgm:pt>
    <dgm:pt modelId="{05D31CBF-8847-403F-8025-D20FA8FE8630}" type="sibTrans" cxnId="{C9F03AAA-E025-4CB3-8566-143933F4986D}">
      <dgm:prSet/>
      <dgm:spPr/>
      <dgm:t>
        <a:bodyPr/>
        <a:lstStyle/>
        <a:p>
          <a:endParaRPr lang="en-US"/>
        </a:p>
      </dgm:t>
    </dgm:pt>
    <dgm:pt modelId="{684D1D25-F60F-44B4-BC45-8D2079F58F70}">
      <dgm:prSet phldrT="[Text]" phldr="1"/>
      <dgm:spPr>
        <a:solidFill>
          <a:srgbClr val="E54430"/>
        </a:solidFill>
      </dgm:spPr>
      <dgm:t>
        <a:bodyPr/>
        <a:lstStyle/>
        <a:p>
          <a:endParaRPr lang="en-US" dirty="0"/>
        </a:p>
      </dgm:t>
    </dgm:pt>
    <dgm:pt modelId="{61BBB042-A976-4894-BF97-AEBD8C3853BD}" type="parTrans" cxnId="{34AEBC26-9733-4781-8819-231F40530618}">
      <dgm:prSet/>
      <dgm:spPr/>
      <dgm:t>
        <a:bodyPr/>
        <a:lstStyle/>
        <a:p>
          <a:endParaRPr lang="en-US"/>
        </a:p>
      </dgm:t>
    </dgm:pt>
    <dgm:pt modelId="{68A56694-EA15-46FF-9F1F-BBC57A175B9D}" type="sibTrans" cxnId="{34AEBC26-9733-4781-8819-231F40530618}">
      <dgm:prSet/>
      <dgm:spPr/>
      <dgm:t>
        <a:bodyPr/>
        <a:lstStyle/>
        <a:p>
          <a:endParaRPr lang="en-US"/>
        </a:p>
      </dgm:t>
    </dgm:pt>
    <dgm:pt modelId="{FCB6DFC4-AD52-4950-B247-332FAB656263}">
      <dgm:prSet phldrT="[Text]"/>
      <dgm:spPr>
        <a:solidFill>
          <a:srgbClr val="E54430"/>
        </a:solidFill>
        <a:ln>
          <a:solidFill>
            <a:srgbClr val="E54430"/>
          </a:solidFill>
        </a:ln>
      </dgm:spPr>
      <dgm:t>
        <a:bodyPr/>
        <a:lstStyle/>
        <a:p>
          <a:r>
            <a:rPr lang="en-US" dirty="0">
              <a:latin typeface="Arial Narrow" panose="020B0606020202030204" pitchFamily="34" charset="0"/>
            </a:rPr>
            <a:t>Health Outcomes</a:t>
          </a:r>
        </a:p>
      </dgm:t>
    </dgm:pt>
    <dgm:pt modelId="{B2C6D67F-C7D2-4D8C-9B5B-F8F3A5F115C7}" type="parTrans" cxnId="{23670EC6-E715-45E5-A31A-FA06A7391BA0}">
      <dgm:prSet/>
      <dgm:spPr/>
      <dgm:t>
        <a:bodyPr/>
        <a:lstStyle/>
        <a:p>
          <a:endParaRPr lang="en-US"/>
        </a:p>
      </dgm:t>
    </dgm:pt>
    <dgm:pt modelId="{F79CFD08-DF5C-4E74-8181-BE464DFB244D}" type="sibTrans" cxnId="{23670EC6-E715-45E5-A31A-FA06A7391BA0}">
      <dgm:prSet/>
      <dgm:spPr/>
      <dgm:t>
        <a:bodyPr/>
        <a:lstStyle/>
        <a:p>
          <a:endParaRPr lang="en-US"/>
        </a:p>
      </dgm:t>
    </dgm:pt>
    <dgm:pt modelId="{E96AF3E7-4105-48F3-B595-A8F275193931}" type="pres">
      <dgm:prSet presAssocID="{61E90D05-ABBF-4EF9-9B7C-B752A8BFD02D}" presName="Name0" presStyleCnt="0">
        <dgm:presLayoutVars>
          <dgm:chMax val="4"/>
          <dgm:resizeHandles val="exact"/>
        </dgm:presLayoutVars>
      </dgm:prSet>
      <dgm:spPr/>
    </dgm:pt>
    <dgm:pt modelId="{2A979C96-ACC7-43E5-B7DC-C6712A4F8CEC}" type="pres">
      <dgm:prSet presAssocID="{61E90D05-ABBF-4EF9-9B7C-B752A8BFD02D}" presName="ellipse" presStyleLbl="trBgShp" presStyleIdx="0" presStyleCnt="1"/>
      <dgm:spPr/>
    </dgm:pt>
    <dgm:pt modelId="{F7CA96A3-3844-4D11-A9EB-7401E44DFC6F}" type="pres">
      <dgm:prSet presAssocID="{61E90D05-ABBF-4EF9-9B7C-B752A8BFD02D}" presName="arrow1" presStyleLbl="fgShp" presStyleIdx="0" presStyleCnt="1" custLinFactNeighborY="-10152"/>
      <dgm:spPr>
        <a:solidFill>
          <a:srgbClr val="E54430"/>
        </a:solidFill>
      </dgm:spPr>
    </dgm:pt>
    <dgm:pt modelId="{6D18F6F0-01AF-49DD-8DED-0CC3BB6365F8}" type="pres">
      <dgm:prSet presAssocID="{61E90D05-ABBF-4EF9-9B7C-B752A8BFD02D}" presName="rectangle" presStyleLbl="revTx" presStyleIdx="0" presStyleCnt="1" custScaleX="96447" custScaleY="85509">
        <dgm:presLayoutVars>
          <dgm:bulletEnabled val="1"/>
        </dgm:presLayoutVars>
      </dgm:prSet>
      <dgm:spPr>
        <a:prstGeom prst="frame">
          <a:avLst/>
        </a:prstGeom>
      </dgm:spPr>
    </dgm:pt>
    <dgm:pt modelId="{0945B716-7D4E-4996-99E1-7130D619CF71}" type="pres">
      <dgm:prSet presAssocID="{ABB68DFC-5466-44D4-8935-1C524329A31A}" presName="item1" presStyleLbl="node1" presStyleIdx="0" presStyleCnt="3">
        <dgm:presLayoutVars>
          <dgm:bulletEnabled val="1"/>
        </dgm:presLayoutVars>
      </dgm:prSet>
      <dgm:spPr/>
    </dgm:pt>
    <dgm:pt modelId="{90D937FF-BC0C-4E7D-AC68-00F91139DA2B}" type="pres">
      <dgm:prSet presAssocID="{684D1D25-F60F-44B4-BC45-8D2079F58F70}" presName="item2" presStyleLbl="node1" presStyleIdx="1" presStyleCnt="3">
        <dgm:presLayoutVars>
          <dgm:bulletEnabled val="1"/>
        </dgm:presLayoutVars>
      </dgm:prSet>
      <dgm:spPr/>
    </dgm:pt>
    <dgm:pt modelId="{88B58A3C-2C2E-4C7D-AC9D-9F82A1E7CCAF}" type="pres">
      <dgm:prSet presAssocID="{FCB6DFC4-AD52-4950-B247-332FAB656263}" presName="item3" presStyleLbl="node1" presStyleIdx="2" presStyleCnt="3">
        <dgm:presLayoutVars>
          <dgm:bulletEnabled val="1"/>
        </dgm:presLayoutVars>
      </dgm:prSet>
      <dgm:spPr/>
    </dgm:pt>
    <dgm:pt modelId="{86DDBCF7-073F-4362-AC4A-ABDAC2D0CC30}" type="pres">
      <dgm:prSet presAssocID="{61E90D05-ABBF-4EF9-9B7C-B752A8BFD02D}" presName="funnel" presStyleLbl="trAlignAcc1" presStyleIdx="0" presStyleCnt="1"/>
      <dgm:spPr>
        <a:solidFill>
          <a:srgbClr val="E54430">
            <a:alpha val="40000"/>
          </a:srgbClr>
        </a:solidFill>
        <a:ln>
          <a:solidFill>
            <a:srgbClr val="E54430"/>
          </a:solidFill>
        </a:ln>
      </dgm:spPr>
    </dgm:pt>
  </dgm:ptLst>
  <dgm:cxnLst>
    <dgm:cxn modelId="{34AEBC26-9733-4781-8819-231F40530618}" srcId="{61E90D05-ABBF-4EF9-9B7C-B752A8BFD02D}" destId="{684D1D25-F60F-44B4-BC45-8D2079F58F70}" srcOrd="2" destOrd="0" parTransId="{61BBB042-A976-4894-BF97-AEBD8C3853BD}" sibTransId="{68A56694-EA15-46FF-9F1F-BBC57A175B9D}"/>
    <dgm:cxn modelId="{0A2A132F-78EE-4BB0-93DB-CB633C8D57B5}" type="presOf" srcId="{684D1D25-F60F-44B4-BC45-8D2079F58F70}" destId="{0945B716-7D4E-4996-99E1-7130D619CF71}" srcOrd="0" destOrd="0" presId="urn:microsoft.com/office/officeart/2005/8/layout/funnel1"/>
    <dgm:cxn modelId="{4C3AB331-2CF6-4F44-9F1B-A620FC5E16DC}" type="presOf" srcId="{61E90D05-ABBF-4EF9-9B7C-B752A8BFD02D}" destId="{E96AF3E7-4105-48F3-B595-A8F275193931}" srcOrd="0" destOrd="0" presId="urn:microsoft.com/office/officeart/2005/8/layout/funnel1"/>
    <dgm:cxn modelId="{D56CF440-DD18-45C0-BD10-8A20AA75A37E}" type="presOf" srcId="{FCB6DFC4-AD52-4950-B247-332FAB656263}" destId="{6D18F6F0-01AF-49DD-8DED-0CC3BB6365F8}" srcOrd="0" destOrd="0" presId="urn:microsoft.com/office/officeart/2005/8/layout/funnel1"/>
    <dgm:cxn modelId="{ECF30766-2A71-47B6-B1FE-69F1145412B5}" type="presOf" srcId="{ABB68DFC-5466-44D4-8935-1C524329A31A}" destId="{90D937FF-BC0C-4E7D-AC68-00F91139DA2B}" srcOrd="0" destOrd="0" presId="urn:microsoft.com/office/officeart/2005/8/layout/funnel1"/>
    <dgm:cxn modelId="{C0DD326B-B95A-4FE4-8927-38104CA4CCB2}" srcId="{61E90D05-ABBF-4EF9-9B7C-B752A8BFD02D}" destId="{27F687B9-F658-4879-9F94-B2966A3A05E6}" srcOrd="0" destOrd="0" parTransId="{2AFB6760-CE70-4E08-B863-6A0B2AAEB512}" sibTransId="{69BDA1A0-E382-48BE-B796-E9EFE3E333A3}"/>
    <dgm:cxn modelId="{8A9CCA9A-56A7-47D3-BF0C-99F67506EF9F}" type="presOf" srcId="{27F687B9-F658-4879-9F94-B2966A3A05E6}" destId="{88B58A3C-2C2E-4C7D-AC9D-9F82A1E7CCAF}" srcOrd="0" destOrd="0" presId="urn:microsoft.com/office/officeart/2005/8/layout/funnel1"/>
    <dgm:cxn modelId="{C9F03AAA-E025-4CB3-8566-143933F4986D}" srcId="{61E90D05-ABBF-4EF9-9B7C-B752A8BFD02D}" destId="{ABB68DFC-5466-44D4-8935-1C524329A31A}" srcOrd="1" destOrd="0" parTransId="{0A0BBD20-A37F-49B9-827F-623C3BE022F9}" sibTransId="{05D31CBF-8847-403F-8025-D20FA8FE8630}"/>
    <dgm:cxn modelId="{23670EC6-E715-45E5-A31A-FA06A7391BA0}" srcId="{61E90D05-ABBF-4EF9-9B7C-B752A8BFD02D}" destId="{FCB6DFC4-AD52-4950-B247-332FAB656263}" srcOrd="3" destOrd="0" parTransId="{B2C6D67F-C7D2-4D8C-9B5B-F8F3A5F115C7}" sibTransId="{F79CFD08-DF5C-4E74-8181-BE464DFB244D}"/>
    <dgm:cxn modelId="{570D92A5-97E2-47FA-A367-7EF9BF762E1B}" type="presParOf" srcId="{E96AF3E7-4105-48F3-B595-A8F275193931}" destId="{2A979C96-ACC7-43E5-B7DC-C6712A4F8CEC}" srcOrd="0" destOrd="0" presId="urn:microsoft.com/office/officeart/2005/8/layout/funnel1"/>
    <dgm:cxn modelId="{8EC14CC2-D5B4-4CE2-9BAE-CAE37A0E68E9}" type="presParOf" srcId="{E96AF3E7-4105-48F3-B595-A8F275193931}" destId="{F7CA96A3-3844-4D11-A9EB-7401E44DFC6F}" srcOrd="1" destOrd="0" presId="urn:microsoft.com/office/officeart/2005/8/layout/funnel1"/>
    <dgm:cxn modelId="{F3FB0052-5763-421E-BE5E-FAFA5F9EEB6D}" type="presParOf" srcId="{E96AF3E7-4105-48F3-B595-A8F275193931}" destId="{6D18F6F0-01AF-49DD-8DED-0CC3BB6365F8}" srcOrd="2" destOrd="0" presId="urn:microsoft.com/office/officeart/2005/8/layout/funnel1"/>
    <dgm:cxn modelId="{DE95B36C-97E1-4948-86CA-71396E4B627A}" type="presParOf" srcId="{E96AF3E7-4105-48F3-B595-A8F275193931}" destId="{0945B716-7D4E-4996-99E1-7130D619CF71}" srcOrd="3" destOrd="0" presId="urn:microsoft.com/office/officeart/2005/8/layout/funnel1"/>
    <dgm:cxn modelId="{9F9920BC-125C-48CC-B44B-EB82BF10DBC3}" type="presParOf" srcId="{E96AF3E7-4105-48F3-B595-A8F275193931}" destId="{90D937FF-BC0C-4E7D-AC68-00F91139DA2B}" srcOrd="4" destOrd="0" presId="urn:microsoft.com/office/officeart/2005/8/layout/funnel1"/>
    <dgm:cxn modelId="{82A2C7AC-55FD-4992-81D3-F2CF433AD514}" type="presParOf" srcId="{E96AF3E7-4105-48F3-B595-A8F275193931}" destId="{88B58A3C-2C2E-4C7D-AC9D-9F82A1E7CCAF}" srcOrd="5" destOrd="0" presId="urn:microsoft.com/office/officeart/2005/8/layout/funnel1"/>
    <dgm:cxn modelId="{CDAB4679-5042-40C0-901C-ECFD5ED251DA}" type="presParOf" srcId="{E96AF3E7-4105-48F3-B595-A8F275193931}" destId="{86DDBCF7-073F-4362-AC4A-ABDAC2D0CC30}"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79C96-ACC7-43E5-B7DC-C6712A4F8CEC}">
      <dsp:nvSpPr>
        <dsp:cNvPr id="0" name=""/>
        <dsp:cNvSpPr/>
      </dsp:nvSpPr>
      <dsp:spPr>
        <a:xfrm>
          <a:off x="3163121" y="299707"/>
          <a:ext cx="5095975" cy="1769765"/>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CA96A3-3844-4D11-A9EB-7401E44DFC6F}">
      <dsp:nvSpPr>
        <dsp:cNvPr id="0" name=""/>
        <dsp:cNvSpPr/>
      </dsp:nvSpPr>
      <dsp:spPr>
        <a:xfrm>
          <a:off x="5225214" y="4569095"/>
          <a:ext cx="987592" cy="632059"/>
        </a:xfrm>
        <a:prstGeom prst="downArrow">
          <a:avLst/>
        </a:prstGeom>
        <a:solidFill>
          <a:srgbClr val="E544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18F6F0-01AF-49DD-8DED-0CC3BB6365F8}">
      <dsp:nvSpPr>
        <dsp:cNvPr id="0" name=""/>
        <dsp:cNvSpPr/>
      </dsp:nvSpPr>
      <dsp:spPr>
        <a:xfrm>
          <a:off x="3433003" y="5224776"/>
          <a:ext cx="4572014" cy="1013376"/>
        </a:xfrm>
        <a:prstGeom prst="frame">
          <a:avLst/>
        </a:prstGeom>
        <a:solidFill>
          <a:srgbClr val="E54430"/>
        </a:solidFill>
        <a:ln>
          <a:solidFill>
            <a:srgbClr val="E54430"/>
          </a:solid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rial Narrow" panose="020B0606020202030204" pitchFamily="34" charset="0"/>
            </a:rPr>
            <a:t>Health Outcomes</a:t>
          </a:r>
        </a:p>
      </dsp:txBody>
      <dsp:txXfrm>
        <a:off x="3559675" y="5351448"/>
        <a:ext cx="4318670" cy="760032"/>
      </dsp:txXfrm>
    </dsp:sp>
    <dsp:sp modelId="{0945B716-7D4E-4996-99E1-7130D619CF71}">
      <dsp:nvSpPr>
        <dsp:cNvPr id="0" name=""/>
        <dsp:cNvSpPr/>
      </dsp:nvSpPr>
      <dsp:spPr>
        <a:xfrm>
          <a:off x="5015844" y="2206155"/>
          <a:ext cx="1777665" cy="1777665"/>
        </a:xfrm>
        <a:prstGeom prst="ellipse">
          <a:avLst/>
        </a:prstGeom>
        <a:solidFill>
          <a:srgbClr val="E544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kern="1200" dirty="0"/>
        </a:p>
      </dsp:txBody>
      <dsp:txXfrm>
        <a:off x="5276177" y="2466488"/>
        <a:ext cx="1256999" cy="1256999"/>
      </dsp:txXfrm>
    </dsp:sp>
    <dsp:sp modelId="{90D937FF-BC0C-4E7D-AC68-00F91139DA2B}">
      <dsp:nvSpPr>
        <dsp:cNvPr id="0" name=""/>
        <dsp:cNvSpPr/>
      </dsp:nvSpPr>
      <dsp:spPr>
        <a:xfrm>
          <a:off x="3743826" y="872511"/>
          <a:ext cx="1777665" cy="1777665"/>
        </a:xfrm>
        <a:prstGeom prst="ellipse">
          <a:avLst/>
        </a:prstGeom>
        <a:solidFill>
          <a:srgbClr val="E544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kern="1200" dirty="0"/>
        </a:p>
      </dsp:txBody>
      <dsp:txXfrm>
        <a:off x="4004159" y="1132844"/>
        <a:ext cx="1256999" cy="1256999"/>
      </dsp:txXfrm>
    </dsp:sp>
    <dsp:sp modelId="{88B58A3C-2C2E-4C7D-AC9D-9F82A1E7CCAF}">
      <dsp:nvSpPr>
        <dsp:cNvPr id="0" name=""/>
        <dsp:cNvSpPr/>
      </dsp:nvSpPr>
      <dsp:spPr>
        <a:xfrm>
          <a:off x="5560995" y="442710"/>
          <a:ext cx="1777665" cy="1777665"/>
        </a:xfrm>
        <a:prstGeom prst="ellipse">
          <a:avLst/>
        </a:prstGeom>
        <a:solidFill>
          <a:srgbClr val="E544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kern="1200" dirty="0"/>
        </a:p>
      </dsp:txBody>
      <dsp:txXfrm>
        <a:off x="5821328" y="703043"/>
        <a:ext cx="1256999" cy="1256999"/>
      </dsp:txXfrm>
    </dsp:sp>
    <dsp:sp modelId="{86DDBCF7-073F-4362-AC4A-ABDAC2D0CC30}">
      <dsp:nvSpPr>
        <dsp:cNvPr id="0" name=""/>
        <dsp:cNvSpPr/>
      </dsp:nvSpPr>
      <dsp:spPr>
        <a:xfrm>
          <a:off x="2953752" y="82437"/>
          <a:ext cx="5530516" cy="4424413"/>
        </a:xfrm>
        <a:prstGeom prst="funnel">
          <a:avLst/>
        </a:prstGeom>
        <a:solidFill>
          <a:srgbClr val="E54430">
            <a:alpha val="40000"/>
          </a:srgbClr>
        </a:solidFill>
        <a:ln w="6350" cap="flat" cmpd="sng" algn="ctr">
          <a:solidFill>
            <a:srgbClr val="E54430"/>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3B546F-BE0F-1849-AB31-ADD43D93FF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3DC9ADD-792C-6B48-9ABA-5DEB02F181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8AF896-9D4E-974F-9069-5E89363DB67F}" type="datetimeFigureOut">
              <a:rPr lang="en-US" smtClean="0"/>
              <a:t>5/22/2019</a:t>
            </a:fld>
            <a:endParaRPr lang="en-US"/>
          </a:p>
        </p:txBody>
      </p:sp>
      <p:sp>
        <p:nvSpPr>
          <p:cNvPr id="4" name="Footer Placeholder 3">
            <a:extLst>
              <a:ext uri="{FF2B5EF4-FFF2-40B4-BE49-F238E27FC236}">
                <a16:creationId xmlns:a16="http://schemas.microsoft.com/office/drawing/2014/main" id="{D18A2FC0-278A-8649-A895-2976BB206BF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60FB2F4-1812-DD4D-BF0C-263DB89E82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C19BE4-06E0-E845-9E49-CCFF91DE31B8}" type="slidenum">
              <a:rPr lang="en-US" smtClean="0"/>
              <a:t>‹#›</a:t>
            </a:fld>
            <a:endParaRPr lang="en-US"/>
          </a:p>
        </p:txBody>
      </p:sp>
    </p:spTree>
    <p:extLst>
      <p:ext uri="{BB962C8B-B14F-4D97-AF65-F5344CB8AC3E}">
        <p14:creationId xmlns:p14="http://schemas.microsoft.com/office/powerpoint/2010/main" val="2144844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322F3-AB65-A64B-9700-8FBC01F3EE02}" type="datetimeFigureOut">
              <a:rPr lang="en-US" smtClean="0"/>
              <a:t>5/22/2019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E41453-96BF-7F45-9044-514C3EFC7F60}" type="slidenum">
              <a:rPr lang="en-US" smtClean="0"/>
              <a:t>‹#›</a:t>
            </a:fld>
            <a:endParaRPr lang="en-US"/>
          </a:p>
        </p:txBody>
      </p:sp>
    </p:spTree>
    <p:extLst>
      <p:ext uri="{BB962C8B-B14F-4D97-AF65-F5344CB8AC3E}">
        <p14:creationId xmlns:p14="http://schemas.microsoft.com/office/powerpoint/2010/main" val="426025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cs.google.com/spreadsheets/d/13GZ05Ub04CzldqE_7aI7cZATBiYqv8eXO5uo7Kj1Awg/edit#gid=999882093"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ocs.google.com/spreadsheets/d/13GZ05Ub04CzldqE_7aI7cZATBiYqv8eXO5uo7Kj1Awg/edit#gid=999882093"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pewresearch.org/fact-tank/2018/03/30/what-to-know-about-the-citizenship-question-the-census-bureau-is-planning-to-ask-in-2020/"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ommons.wikimedia.org/wiki/File:Laptop_font_awesome.svg"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Moreover, there are many domains of social determinants of health.</a:t>
            </a:r>
          </a:p>
        </p:txBody>
      </p:sp>
      <p:sp>
        <p:nvSpPr>
          <p:cNvPr id="4" name="Slide Number Placeholder 3"/>
          <p:cNvSpPr>
            <a:spLocks noGrp="1"/>
          </p:cNvSpPr>
          <p:nvPr>
            <p:ph type="sldNum" sz="quarter" idx="5"/>
          </p:nvPr>
        </p:nvSpPr>
        <p:spPr/>
        <p:txBody>
          <a:bodyPr/>
          <a:lstStyle/>
          <a:p>
            <a:fld id="{DD095FA5-2EF7-4054-B288-118952ED5DD1}" type="slidenum">
              <a:rPr lang="en-US" smtClean="0"/>
              <a:t>2</a:t>
            </a:fld>
            <a:endParaRPr lang="en-US"/>
          </a:p>
        </p:txBody>
      </p:sp>
    </p:spTree>
    <p:extLst>
      <p:ext uri="{BB962C8B-B14F-4D97-AF65-F5344CB8AC3E}">
        <p14:creationId xmlns:p14="http://schemas.microsoft.com/office/powerpoint/2010/main" val="257717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Results shown are adjusted for age, race and sex </a:t>
            </a:r>
          </a:p>
        </p:txBody>
      </p:sp>
      <p:sp>
        <p:nvSpPr>
          <p:cNvPr id="4" name="Slide Number Placeholder 3"/>
          <p:cNvSpPr>
            <a:spLocks noGrp="1"/>
          </p:cNvSpPr>
          <p:nvPr>
            <p:ph type="sldNum" sz="quarter" idx="5"/>
          </p:nvPr>
        </p:nvSpPr>
        <p:spPr/>
        <p:txBody>
          <a:bodyPr/>
          <a:lstStyle/>
          <a:p>
            <a:fld id="{DD095FA5-2EF7-4054-B288-118952ED5DD1}" type="slidenum">
              <a:rPr lang="en-US" smtClean="0"/>
              <a:t>14</a:t>
            </a:fld>
            <a:endParaRPr lang="en-US"/>
          </a:p>
        </p:txBody>
      </p:sp>
    </p:spTree>
    <p:extLst>
      <p:ext uri="{BB962C8B-B14F-4D97-AF65-F5344CB8AC3E}">
        <p14:creationId xmlns:p14="http://schemas.microsoft.com/office/powerpoint/2010/main" val="2608835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Counterintuitive due to methodologic limitations (statistical), population limitations (diversity), false assumptions (is ADI the best measure) </a:t>
            </a:r>
          </a:p>
        </p:txBody>
      </p:sp>
      <p:sp>
        <p:nvSpPr>
          <p:cNvPr id="4" name="Slide Number Placeholder 3"/>
          <p:cNvSpPr>
            <a:spLocks noGrp="1"/>
          </p:cNvSpPr>
          <p:nvPr>
            <p:ph type="sldNum" sz="quarter" idx="5"/>
          </p:nvPr>
        </p:nvSpPr>
        <p:spPr/>
        <p:txBody>
          <a:bodyPr/>
          <a:lstStyle/>
          <a:p>
            <a:fld id="{DD095FA5-2EF7-4054-B288-118952ED5DD1}" type="slidenum">
              <a:rPr lang="en-US" smtClean="0"/>
              <a:t>15</a:t>
            </a:fld>
            <a:endParaRPr lang="en-US"/>
          </a:p>
        </p:txBody>
      </p:sp>
    </p:spTree>
    <p:extLst>
      <p:ext uri="{BB962C8B-B14F-4D97-AF65-F5344CB8AC3E}">
        <p14:creationId xmlns:p14="http://schemas.microsoft.com/office/powerpoint/2010/main" val="3901685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115 additional to be reviewed </a:t>
            </a:r>
          </a:p>
          <a:p>
            <a:endParaRPr lang="en-US" dirty="0"/>
          </a:p>
          <a:p>
            <a:endParaRPr lang="en-US" dirty="0"/>
          </a:p>
          <a:p>
            <a:r>
              <a:rPr lang="en-US" dirty="0"/>
              <a:t>No health outcome 5 , non us 20 </a:t>
            </a:r>
          </a:p>
          <a:p>
            <a:r>
              <a:rPr lang="en-US" dirty="0"/>
              <a:t>22 included </a:t>
            </a:r>
          </a:p>
          <a:p>
            <a:endParaRPr lang="en-US" dirty="0"/>
          </a:p>
        </p:txBody>
      </p:sp>
      <p:sp>
        <p:nvSpPr>
          <p:cNvPr id="4" name="Slide Number Placeholder 3"/>
          <p:cNvSpPr>
            <a:spLocks noGrp="1"/>
          </p:cNvSpPr>
          <p:nvPr>
            <p:ph type="sldNum" sz="quarter" idx="5"/>
          </p:nvPr>
        </p:nvSpPr>
        <p:spPr/>
        <p:txBody>
          <a:bodyPr/>
          <a:lstStyle/>
          <a:p>
            <a:fld id="{2DE41453-96BF-7F45-9044-514C3EFC7F60}" type="slidenum">
              <a:rPr lang="en-US" smtClean="0"/>
              <a:t>17</a:t>
            </a:fld>
            <a:endParaRPr lang="en-US"/>
          </a:p>
        </p:txBody>
      </p:sp>
    </p:spTree>
    <p:extLst>
      <p:ext uri="{BB962C8B-B14F-4D97-AF65-F5344CB8AC3E}">
        <p14:creationId xmlns:p14="http://schemas.microsoft.com/office/powerpoint/2010/main" val="1993757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47 </a:t>
            </a:r>
            <a:r>
              <a:rPr lang="en-US" dirty="0" err="1"/>
              <a:t>pubmed</a:t>
            </a:r>
            <a:r>
              <a:rPr lang="en-US" dirty="0"/>
              <a:t> results for “area deprivation index” </a:t>
            </a:r>
          </a:p>
          <a:p>
            <a:r>
              <a:rPr lang="en-US" dirty="0"/>
              <a:t>100 </a:t>
            </a:r>
            <a:r>
              <a:rPr lang="en-US" dirty="0" err="1"/>
              <a:t>pubmed</a:t>
            </a:r>
            <a:r>
              <a:rPr lang="en-US" dirty="0"/>
              <a:t> results for others </a:t>
            </a:r>
          </a:p>
          <a:p>
            <a:r>
              <a:rPr lang="en-US" dirty="0"/>
              <a:t>References: </a:t>
            </a:r>
            <a:r>
              <a:rPr lang="en-US" dirty="0">
                <a:hlinkClick r:id="rId3"/>
              </a:rPr>
              <a:t>https://docs.google.com/spreadsheets/d/13GZ05Ub04CzldqE_7aI7cZATBiYqv8eXO5uo7Kj1Awg/edit#gid=999882093</a:t>
            </a:r>
            <a:r>
              <a:rPr lang="en-US" dirty="0"/>
              <a:t> </a:t>
            </a:r>
          </a:p>
          <a:p>
            <a:endParaRPr lang="en-US" dirty="0"/>
          </a:p>
          <a:p>
            <a:r>
              <a:rPr lang="en-US" dirty="0"/>
              <a:t>*NDI- neighborhood deprivation index (factor analysis) (41)</a:t>
            </a:r>
          </a:p>
          <a:p>
            <a:r>
              <a:rPr lang="en-US" dirty="0"/>
              <a:t>*SDI – social deprivation index (factor analysis) (44)</a:t>
            </a:r>
          </a:p>
          <a:p>
            <a:r>
              <a:rPr lang="en-US" dirty="0"/>
              <a:t>*SVI – social vulnerability index (65)</a:t>
            </a:r>
          </a:p>
          <a:p>
            <a:endParaRPr lang="en-US" dirty="0"/>
          </a:p>
        </p:txBody>
      </p:sp>
      <p:sp>
        <p:nvSpPr>
          <p:cNvPr id="4" name="Slide Number Placeholder 3"/>
          <p:cNvSpPr>
            <a:spLocks noGrp="1"/>
          </p:cNvSpPr>
          <p:nvPr>
            <p:ph type="sldNum" sz="quarter" idx="5"/>
          </p:nvPr>
        </p:nvSpPr>
        <p:spPr/>
        <p:txBody>
          <a:bodyPr/>
          <a:lstStyle/>
          <a:p>
            <a:fld id="{2DE41453-96BF-7F45-9044-514C3EFC7F60}" type="slidenum">
              <a:rPr lang="en-US" smtClean="0"/>
              <a:t>18</a:t>
            </a:fld>
            <a:endParaRPr lang="en-US"/>
          </a:p>
        </p:txBody>
      </p:sp>
    </p:spTree>
    <p:extLst>
      <p:ext uri="{BB962C8B-B14F-4D97-AF65-F5344CB8AC3E}">
        <p14:creationId xmlns:p14="http://schemas.microsoft.com/office/powerpoint/2010/main" val="3040497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Subject to publication bias </a:t>
            </a:r>
          </a:p>
          <a:p>
            <a:r>
              <a:rPr lang="en-US" dirty="0"/>
              <a:t>90% relied on regression models </a:t>
            </a:r>
          </a:p>
          <a:p>
            <a:endParaRPr lang="en-US" dirty="0"/>
          </a:p>
          <a:p>
            <a:r>
              <a:rPr lang="en-US" dirty="0"/>
              <a:t>References: </a:t>
            </a:r>
            <a:r>
              <a:rPr lang="en-US" dirty="0">
                <a:hlinkClick r:id="rId3"/>
              </a:rPr>
              <a:t>https://docs.google.com/spreadsheets/d/13GZ05Ub04CzldqE_7aI7cZATBiYqv8eXO5uo7Kj1Awg/edit#gid=999882093</a:t>
            </a:r>
            <a:r>
              <a:rPr lang="en-US" dirty="0"/>
              <a:t> </a:t>
            </a:r>
          </a:p>
        </p:txBody>
      </p:sp>
      <p:sp>
        <p:nvSpPr>
          <p:cNvPr id="4" name="Slide Number Placeholder 3"/>
          <p:cNvSpPr>
            <a:spLocks noGrp="1"/>
          </p:cNvSpPr>
          <p:nvPr>
            <p:ph type="sldNum" sz="quarter" idx="5"/>
          </p:nvPr>
        </p:nvSpPr>
        <p:spPr/>
        <p:txBody>
          <a:bodyPr/>
          <a:lstStyle/>
          <a:p>
            <a:fld id="{2DE41453-96BF-7F45-9044-514C3EFC7F60}" type="slidenum">
              <a:rPr lang="en-US" smtClean="0"/>
              <a:t>19</a:t>
            </a:fld>
            <a:endParaRPr lang="en-US"/>
          </a:p>
        </p:txBody>
      </p:sp>
    </p:spTree>
    <p:extLst>
      <p:ext uri="{BB962C8B-B14F-4D97-AF65-F5344CB8AC3E}">
        <p14:creationId xmlns:p14="http://schemas.microsoft.com/office/powerpoint/2010/main" val="2155641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Pew Research Foundation: </a:t>
            </a:r>
            <a:r>
              <a:rPr lang="en-US" dirty="0">
                <a:hlinkClick r:id="rId3"/>
              </a:rPr>
              <a:t>https://www.pewresearch.org/fact-tank/2018/03/30/what-to-know-about-the-citizenship-question-the-census-bureau-is-planning-to-ask-in-2020/</a:t>
            </a:r>
            <a:r>
              <a:rPr lang="en-US" dirty="0"/>
              <a:t> </a:t>
            </a:r>
          </a:p>
        </p:txBody>
      </p:sp>
      <p:sp>
        <p:nvSpPr>
          <p:cNvPr id="4" name="Slide Number Placeholder 3"/>
          <p:cNvSpPr>
            <a:spLocks noGrp="1"/>
          </p:cNvSpPr>
          <p:nvPr>
            <p:ph type="sldNum" sz="quarter" idx="5"/>
          </p:nvPr>
        </p:nvSpPr>
        <p:spPr/>
        <p:txBody>
          <a:bodyPr/>
          <a:lstStyle/>
          <a:p>
            <a:fld id="{2DE41453-96BF-7F45-9044-514C3EFC7F60}" type="slidenum">
              <a:rPr lang="en-US" smtClean="0"/>
              <a:t>21</a:t>
            </a:fld>
            <a:endParaRPr lang="en-US"/>
          </a:p>
        </p:txBody>
      </p:sp>
    </p:spTree>
    <p:extLst>
      <p:ext uri="{BB962C8B-B14F-4D97-AF65-F5344CB8AC3E}">
        <p14:creationId xmlns:p14="http://schemas.microsoft.com/office/powerpoint/2010/main" val="2214527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As my colleagues have summarized, there are a variety of factors that contribute to the health disparities we see. </a:t>
            </a:r>
            <a:r>
              <a:rPr lang="en-US" dirty="0" err="1"/>
              <a:t>Ky’era</a:t>
            </a:r>
            <a:r>
              <a:rPr lang="en-US" dirty="0"/>
              <a:t> just described techniques for determining genetic techniques that utilize </a:t>
            </a:r>
            <a:r>
              <a:rPr lang="en-US" dirty="0" err="1"/>
              <a:t>BioVU</a:t>
            </a:r>
            <a:r>
              <a:rPr lang="en-US" dirty="0"/>
              <a:t>, data can be mined from electronic health records for information related to medical interventions, but we know there are more environmental and behavioral risk factors that are not as well captured by current infrastructure. </a:t>
            </a:r>
          </a:p>
          <a:p>
            <a:endParaRPr lang="en-US" dirty="0"/>
          </a:p>
          <a:p>
            <a:r>
              <a:rPr lang="en-US" dirty="0"/>
              <a:t>Photos: &lt;a </a:t>
            </a:r>
            <a:r>
              <a:rPr lang="en-US" dirty="0" err="1"/>
              <a:t>href</a:t>
            </a:r>
            <a:r>
              <a:rPr lang="en-US" dirty="0"/>
              <a:t>="https://www.freepik.com/free-vector/science-areas-icons-set-with-molecular-physics-philosophy-genetics-art-isolated-vector-illustration_1159285.htm"&gt;Designed by </a:t>
            </a:r>
            <a:r>
              <a:rPr lang="en-US" dirty="0" err="1"/>
              <a:t>Macrovector</a:t>
            </a:r>
            <a:r>
              <a:rPr lang="en-US" dirty="0"/>
              <a:t>&lt;/a&gt; </a:t>
            </a:r>
          </a:p>
        </p:txBody>
      </p:sp>
      <p:sp>
        <p:nvSpPr>
          <p:cNvPr id="4" name="Slide Number Placeholder 3"/>
          <p:cNvSpPr>
            <a:spLocks noGrp="1"/>
          </p:cNvSpPr>
          <p:nvPr>
            <p:ph type="sldNum" sz="quarter" idx="5"/>
          </p:nvPr>
        </p:nvSpPr>
        <p:spPr/>
        <p:txBody>
          <a:bodyPr/>
          <a:lstStyle/>
          <a:p>
            <a:fld id="{DD095FA5-2EF7-4054-B288-118952ED5DD1}" type="slidenum">
              <a:rPr lang="en-US" smtClean="0"/>
              <a:t>27</a:t>
            </a:fld>
            <a:endParaRPr lang="en-US"/>
          </a:p>
        </p:txBody>
      </p:sp>
    </p:spTree>
    <p:extLst>
      <p:ext uri="{BB962C8B-B14F-4D97-AF65-F5344CB8AC3E}">
        <p14:creationId xmlns:p14="http://schemas.microsoft.com/office/powerpoint/2010/main" val="1063215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would be to design a model that incorporates all of these elements to better estimate an individual’s risk for presenting at a later stage for cancer. Can we determine the contribution of each factor to the overall health outcome. </a:t>
            </a:r>
          </a:p>
        </p:txBody>
      </p:sp>
      <p:sp>
        <p:nvSpPr>
          <p:cNvPr id="4" name="Slide Number Placeholder 3"/>
          <p:cNvSpPr>
            <a:spLocks noGrp="1"/>
          </p:cNvSpPr>
          <p:nvPr>
            <p:ph type="sldNum" sz="quarter" idx="5"/>
          </p:nvPr>
        </p:nvSpPr>
        <p:spPr/>
        <p:txBody>
          <a:bodyPr/>
          <a:lstStyle/>
          <a:p>
            <a:fld id="{DD095FA5-2EF7-4054-B288-118952ED5DD1}" type="slidenum">
              <a:rPr lang="en-US" smtClean="0"/>
              <a:t>28</a:t>
            </a:fld>
            <a:endParaRPr lang="en-US"/>
          </a:p>
        </p:txBody>
      </p:sp>
    </p:spTree>
    <p:extLst>
      <p:ext uri="{BB962C8B-B14F-4D97-AF65-F5344CB8AC3E}">
        <p14:creationId xmlns:p14="http://schemas.microsoft.com/office/powerpoint/2010/main" val="190689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Collection can be time-consuming and few interventions are available if screening is positive. There are also a number of community health needs assessment tools</a:t>
            </a:r>
          </a:p>
        </p:txBody>
      </p:sp>
      <p:sp>
        <p:nvSpPr>
          <p:cNvPr id="4" name="Slide Number Placeholder 3"/>
          <p:cNvSpPr>
            <a:spLocks noGrp="1"/>
          </p:cNvSpPr>
          <p:nvPr>
            <p:ph type="sldNum" sz="quarter" idx="5"/>
          </p:nvPr>
        </p:nvSpPr>
        <p:spPr/>
        <p:txBody>
          <a:bodyPr/>
          <a:lstStyle/>
          <a:p>
            <a:fld id="{2DE41453-96BF-7F45-9044-514C3EFC7F60}" type="slidenum">
              <a:rPr lang="en-US" smtClean="0"/>
              <a:t>3</a:t>
            </a:fld>
            <a:endParaRPr lang="en-US"/>
          </a:p>
        </p:txBody>
      </p:sp>
    </p:spTree>
    <p:extLst>
      <p:ext uri="{BB962C8B-B14F-4D97-AF65-F5344CB8AC3E}">
        <p14:creationId xmlns:p14="http://schemas.microsoft.com/office/powerpoint/2010/main" val="2212362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utilizes publicly available information from the census to estimate the contribution of these domains to overall health outcomes. This diagram identifies surrogate markers found in census data to social determinants of health. </a:t>
            </a:r>
          </a:p>
        </p:txBody>
      </p:sp>
      <p:sp>
        <p:nvSpPr>
          <p:cNvPr id="4" name="Slide Number Placeholder 3"/>
          <p:cNvSpPr>
            <a:spLocks noGrp="1"/>
          </p:cNvSpPr>
          <p:nvPr>
            <p:ph type="sldNum" sz="quarter" idx="5"/>
          </p:nvPr>
        </p:nvSpPr>
        <p:spPr/>
        <p:txBody>
          <a:bodyPr/>
          <a:lstStyle/>
          <a:p>
            <a:fld id="{DD095FA5-2EF7-4054-B288-118952ED5DD1}" type="slidenum">
              <a:rPr lang="en-US" smtClean="0"/>
              <a:t>4</a:t>
            </a:fld>
            <a:endParaRPr lang="en-US"/>
          </a:p>
        </p:txBody>
      </p:sp>
    </p:spTree>
    <p:extLst>
      <p:ext uri="{BB962C8B-B14F-4D97-AF65-F5344CB8AC3E}">
        <p14:creationId xmlns:p14="http://schemas.microsoft.com/office/powerpoint/2010/main" val="2831333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E41453-96BF-7F45-9044-514C3EFC7F60}" type="slidenum">
              <a:rPr lang="en-US" smtClean="0"/>
              <a:t>5</a:t>
            </a:fld>
            <a:endParaRPr lang="en-US"/>
          </a:p>
        </p:txBody>
      </p:sp>
    </p:spTree>
    <p:extLst>
      <p:ext uri="{BB962C8B-B14F-4D97-AF65-F5344CB8AC3E}">
        <p14:creationId xmlns:p14="http://schemas.microsoft.com/office/powerpoint/2010/main" val="1266199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composite measures have been created which integrate a number of these census components into a single number. Developed by the Health Resources and Services Administration 20 years ago. We are using an adaptation of the one provided here. The components have differing weights, and the higher the score, the more disadvantaged the neighborhood. </a:t>
            </a:r>
          </a:p>
          <a:p>
            <a:endParaRPr lang="en-US" dirty="0"/>
          </a:p>
          <a:p>
            <a:r>
              <a:rPr lang="en-US" dirty="0"/>
              <a:t>More information about our ADI can be found here: https://github.com/cole-brokamp/dep_index</a:t>
            </a:r>
          </a:p>
        </p:txBody>
      </p:sp>
      <p:sp>
        <p:nvSpPr>
          <p:cNvPr id="4" name="Slide Number Placeholder 3"/>
          <p:cNvSpPr>
            <a:spLocks noGrp="1"/>
          </p:cNvSpPr>
          <p:nvPr>
            <p:ph type="sldNum" sz="quarter" idx="5"/>
          </p:nvPr>
        </p:nvSpPr>
        <p:spPr/>
        <p:txBody>
          <a:bodyPr/>
          <a:lstStyle/>
          <a:p>
            <a:fld id="{DD095FA5-2EF7-4054-B288-118952ED5DD1}" type="slidenum">
              <a:rPr lang="en-US" smtClean="0"/>
              <a:t>7</a:t>
            </a:fld>
            <a:endParaRPr lang="en-US"/>
          </a:p>
        </p:txBody>
      </p:sp>
    </p:spTree>
    <p:extLst>
      <p:ext uri="{BB962C8B-B14F-4D97-AF65-F5344CB8AC3E}">
        <p14:creationId xmlns:p14="http://schemas.microsoft.com/office/powerpoint/2010/main" val="2693934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components of this very simplistic preliminary model are: </a:t>
            </a:r>
          </a:p>
          <a:p>
            <a:endParaRPr lang="en-US" dirty="0"/>
          </a:p>
          <a:p>
            <a:r>
              <a:rPr lang="en-US" dirty="0"/>
              <a:t>Age – from tumor registry </a:t>
            </a:r>
          </a:p>
          <a:p>
            <a:r>
              <a:rPr lang="en-US" dirty="0"/>
              <a:t>Ethnicity – as documented in electronic health record (self vs user-reported) </a:t>
            </a:r>
          </a:p>
          <a:p>
            <a:r>
              <a:rPr lang="en-US" dirty="0"/>
              <a:t>Area Deprivation Index – from census data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s://commons.wikimedia.org/wiki/File:Laptop_font_awesome.svg"/>
              </a:rPr>
              <a:t>This Photo</a:t>
            </a:r>
            <a:r>
              <a:rPr lang="en-US" sz="1200" dirty="0"/>
              <a:t> by Unknown Author is licensed under </a:t>
            </a:r>
            <a:r>
              <a:rPr lang="en-US" sz="1200" dirty="0">
                <a:hlinkClick r:id="rId4" tooltip="https://creativecommons.org/licenses/by-sa/3.0/"/>
              </a:rPr>
              <a:t>CC BY-SA</a:t>
            </a:r>
            <a:endParaRPr lang="en-US" sz="1200" dirty="0"/>
          </a:p>
          <a:p>
            <a:endParaRPr lang="en-US" dirty="0"/>
          </a:p>
        </p:txBody>
      </p:sp>
      <p:sp>
        <p:nvSpPr>
          <p:cNvPr id="4" name="Slide Number Placeholder 3"/>
          <p:cNvSpPr>
            <a:spLocks noGrp="1"/>
          </p:cNvSpPr>
          <p:nvPr>
            <p:ph type="sldNum" sz="quarter" idx="5"/>
          </p:nvPr>
        </p:nvSpPr>
        <p:spPr/>
        <p:txBody>
          <a:bodyPr/>
          <a:lstStyle/>
          <a:p>
            <a:fld id="{DD095FA5-2EF7-4054-B288-118952ED5DD1}" type="slidenum">
              <a:rPr lang="en-US" smtClean="0"/>
              <a:t>9</a:t>
            </a:fld>
            <a:endParaRPr lang="en-US"/>
          </a:p>
        </p:txBody>
      </p:sp>
    </p:spTree>
    <p:extLst>
      <p:ext uri="{BB962C8B-B14F-4D97-AF65-F5344CB8AC3E}">
        <p14:creationId xmlns:p14="http://schemas.microsoft.com/office/powerpoint/2010/main" val="3460319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components of this very simplistic preliminary model are: </a:t>
            </a:r>
          </a:p>
          <a:p>
            <a:endParaRPr lang="en-US" dirty="0"/>
          </a:p>
          <a:p>
            <a:r>
              <a:rPr lang="en-US" dirty="0"/>
              <a:t>Age – from tumor registry </a:t>
            </a:r>
          </a:p>
          <a:p>
            <a:r>
              <a:rPr lang="en-US" dirty="0"/>
              <a:t>Ethnicity – as documented in electronic health record (self vs user-reported) </a:t>
            </a:r>
          </a:p>
          <a:p>
            <a:r>
              <a:rPr lang="en-US" dirty="0"/>
              <a:t>Area Deprivation Index – from census data </a:t>
            </a:r>
          </a:p>
        </p:txBody>
      </p:sp>
      <p:sp>
        <p:nvSpPr>
          <p:cNvPr id="4" name="Slide Number Placeholder 3"/>
          <p:cNvSpPr>
            <a:spLocks noGrp="1"/>
          </p:cNvSpPr>
          <p:nvPr>
            <p:ph type="sldNum" sz="quarter" idx="5"/>
          </p:nvPr>
        </p:nvSpPr>
        <p:spPr/>
        <p:txBody>
          <a:bodyPr/>
          <a:lstStyle/>
          <a:p>
            <a:fld id="{DD095FA5-2EF7-4054-B288-118952ED5DD1}" type="slidenum">
              <a:rPr lang="en-US" smtClean="0"/>
              <a:t>10</a:t>
            </a:fld>
            <a:endParaRPr lang="en-US"/>
          </a:p>
        </p:txBody>
      </p:sp>
    </p:spTree>
    <p:extLst>
      <p:ext uri="{BB962C8B-B14F-4D97-AF65-F5344CB8AC3E}">
        <p14:creationId xmlns:p14="http://schemas.microsoft.com/office/powerpoint/2010/main" val="3017249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components of this very simplistic preliminary model are: </a:t>
            </a:r>
          </a:p>
          <a:p>
            <a:endParaRPr lang="en-US" dirty="0"/>
          </a:p>
          <a:p>
            <a:r>
              <a:rPr lang="en-US" dirty="0"/>
              <a:t>Age – from tumor registry </a:t>
            </a:r>
          </a:p>
          <a:p>
            <a:r>
              <a:rPr lang="en-US" dirty="0"/>
              <a:t>Ethnicity – as documented in electronic health record (self vs user-reported) </a:t>
            </a:r>
          </a:p>
          <a:p>
            <a:r>
              <a:rPr lang="en-US" dirty="0"/>
              <a:t>Area Deprivation Index – from census data </a:t>
            </a:r>
          </a:p>
        </p:txBody>
      </p:sp>
      <p:sp>
        <p:nvSpPr>
          <p:cNvPr id="4" name="Slide Number Placeholder 3"/>
          <p:cNvSpPr>
            <a:spLocks noGrp="1"/>
          </p:cNvSpPr>
          <p:nvPr>
            <p:ph type="sldNum" sz="quarter" idx="5"/>
          </p:nvPr>
        </p:nvSpPr>
        <p:spPr/>
        <p:txBody>
          <a:bodyPr/>
          <a:lstStyle/>
          <a:p>
            <a:fld id="{DD095FA5-2EF7-4054-B288-118952ED5DD1}" type="slidenum">
              <a:rPr lang="en-US" smtClean="0"/>
              <a:t>11</a:t>
            </a:fld>
            <a:endParaRPr lang="en-US"/>
          </a:p>
        </p:txBody>
      </p:sp>
    </p:spTree>
    <p:extLst>
      <p:ext uri="{BB962C8B-B14F-4D97-AF65-F5344CB8AC3E}">
        <p14:creationId xmlns:p14="http://schemas.microsoft.com/office/powerpoint/2010/main" val="1394490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Tx/>
              <a:buChar char="-"/>
            </a:pPr>
            <a:r>
              <a:rPr lang="en-US" dirty="0"/>
              <a:t>Normally distributed ages </a:t>
            </a:r>
          </a:p>
          <a:p>
            <a:pPr marL="181240" indent="-181240">
              <a:buFontTx/>
              <a:buChar char="-"/>
            </a:pPr>
            <a:r>
              <a:rPr lang="en-US" dirty="0"/>
              <a:t>Predominance of males </a:t>
            </a:r>
          </a:p>
          <a:p>
            <a:pPr marL="181240" indent="-181240">
              <a:buFontTx/>
              <a:buChar char="-"/>
            </a:pPr>
            <a:r>
              <a:rPr lang="en-US" dirty="0"/>
              <a:t>90% Caucasian </a:t>
            </a:r>
          </a:p>
          <a:p>
            <a:pPr marL="181240" indent="-181240">
              <a:buFontTx/>
              <a:buChar char="-"/>
            </a:pPr>
            <a:r>
              <a:rPr lang="en-US" dirty="0"/>
              <a:t>&lt;1% not Hispanic </a:t>
            </a:r>
          </a:p>
        </p:txBody>
      </p:sp>
      <p:sp>
        <p:nvSpPr>
          <p:cNvPr id="4" name="Slide Number Placeholder 3"/>
          <p:cNvSpPr>
            <a:spLocks noGrp="1"/>
          </p:cNvSpPr>
          <p:nvPr>
            <p:ph type="sldNum" sz="quarter" idx="5"/>
          </p:nvPr>
        </p:nvSpPr>
        <p:spPr/>
        <p:txBody>
          <a:bodyPr/>
          <a:lstStyle/>
          <a:p>
            <a:fld id="{DD095FA5-2EF7-4054-B288-118952ED5DD1}" type="slidenum">
              <a:rPr lang="en-US" smtClean="0"/>
              <a:t>12</a:t>
            </a:fld>
            <a:endParaRPr lang="en-US"/>
          </a:p>
        </p:txBody>
      </p:sp>
    </p:spTree>
    <p:extLst>
      <p:ext uri="{BB962C8B-B14F-4D97-AF65-F5344CB8AC3E}">
        <p14:creationId xmlns:p14="http://schemas.microsoft.com/office/powerpoint/2010/main" val="89289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CF17B3-836C-2A48-98E2-51B1497262D4}"/>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a:stretch/>
        </p:blipFill>
        <p:spPr>
          <a:xfrm>
            <a:off x="0" y="2956797"/>
            <a:ext cx="12192001" cy="3901204"/>
          </a:xfrm>
          <a:prstGeom prst="rect">
            <a:avLst/>
          </a:prstGeom>
        </p:spPr>
      </p:pic>
      <p:sp>
        <p:nvSpPr>
          <p:cNvPr id="25" name="Freeform 24">
            <a:extLst>
              <a:ext uri="{FF2B5EF4-FFF2-40B4-BE49-F238E27FC236}">
                <a16:creationId xmlns:a16="http://schemas.microsoft.com/office/drawing/2014/main" id="{3BE29AAA-CEAA-F14B-BBA6-12C511CC7E4B}"/>
              </a:ext>
            </a:extLst>
          </p:cNvPr>
          <p:cNvSpPr>
            <a:spLocks noChangeAspect="1"/>
          </p:cNvSpPr>
          <p:nvPr/>
        </p:nvSpPr>
        <p:spPr>
          <a:xfrm>
            <a:off x="8333292" y="0"/>
            <a:ext cx="3858708" cy="6858000"/>
          </a:xfrm>
          <a:custGeom>
            <a:avLst/>
            <a:gdLst>
              <a:gd name="connsiteX0" fmla="*/ 2806037 w 3858708"/>
              <a:gd name="connsiteY0" fmla="*/ 0 h 6858000"/>
              <a:gd name="connsiteX1" fmla="*/ 3858708 w 3858708"/>
              <a:gd name="connsiteY1" fmla="*/ 0 h 6858000"/>
              <a:gd name="connsiteX2" fmla="*/ 3858708 w 3858708"/>
              <a:gd name="connsiteY2" fmla="*/ 6858000 h 6858000"/>
              <a:gd name="connsiteX3" fmla="*/ 2806037 w 3858708"/>
              <a:gd name="connsiteY3" fmla="*/ 6858000 h 6858000"/>
              <a:gd name="connsiteX4" fmla="*/ 2784029 w 3858708"/>
              <a:gd name="connsiteY4" fmla="*/ 6858000 h 6858000"/>
              <a:gd name="connsiteX5" fmla="*/ 0 w 3858708"/>
              <a:gd name="connsiteY5" fmla="*/ 6858000 h 6858000"/>
              <a:gd name="connsiteX6" fmla="*/ 2806037 w 38587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708" h="6858000">
                <a:moveTo>
                  <a:pt x="2806037" y="0"/>
                </a:moveTo>
                <a:lnTo>
                  <a:pt x="3858708" y="0"/>
                </a:lnTo>
                <a:lnTo>
                  <a:pt x="3858708" y="6858000"/>
                </a:lnTo>
                <a:lnTo>
                  <a:pt x="2806037" y="6858000"/>
                </a:lnTo>
                <a:lnTo>
                  <a:pt x="2784029" y="6858000"/>
                </a:lnTo>
                <a:lnTo>
                  <a:pt x="0" y="6858000"/>
                </a:lnTo>
                <a:lnTo>
                  <a:pt x="2806037"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9FFA02CA-5D48-8D4E-801B-99DDB74A6F86}"/>
              </a:ext>
            </a:extLst>
          </p:cNvPr>
          <p:cNvSpPr>
            <a:spLocks noGrp="1"/>
          </p:cNvSpPr>
          <p:nvPr>
            <p:ph type="ctrTitle" hasCustomPrompt="1"/>
          </p:nvPr>
        </p:nvSpPr>
        <p:spPr>
          <a:xfrm>
            <a:off x="1128066" y="1602557"/>
            <a:ext cx="7665217" cy="1826443"/>
          </a:xfrm>
        </p:spPr>
        <p:txBody>
          <a:bodyPr anchor="t" anchorCtr="0"/>
          <a:lstStyle>
            <a:lvl1pPr algn="l">
              <a:defRPr sz="6000" b="0" i="0">
                <a:solidFill>
                  <a:schemeClr val="accent1"/>
                </a:solidFill>
                <a:latin typeface="Georgia" panose="02040502050405020303" pitchFamily="18" charset="0"/>
              </a:defRPr>
            </a:lvl1pPr>
          </a:lstStyle>
          <a:p>
            <a:r>
              <a:rPr lang="en-US" dirty="0"/>
              <a:t>Short title – Georgia 60pt</a:t>
            </a:r>
          </a:p>
        </p:txBody>
      </p:sp>
      <p:sp>
        <p:nvSpPr>
          <p:cNvPr id="3" name="Subtitle 2">
            <a:extLst>
              <a:ext uri="{FF2B5EF4-FFF2-40B4-BE49-F238E27FC236}">
                <a16:creationId xmlns:a16="http://schemas.microsoft.com/office/drawing/2014/main" id="{13C9EAFA-4C75-3343-8DD8-E24882228AAE}"/>
              </a:ext>
            </a:extLst>
          </p:cNvPr>
          <p:cNvSpPr>
            <a:spLocks noGrp="1"/>
          </p:cNvSpPr>
          <p:nvPr>
            <p:ph type="subTitle" idx="1" hasCustomPrompt="1"/>
          </p:nvPr>
        </p:nvSpPr>
        <p:spPr>
          <a:xfrm>
            <a:off x="1104900" y="720999"/>
            <a:ext cx="7707237" cy="542194"/>
          </a:xfrm>
        </p:spPr>
        <p:txBody>
          <a:bodyPr anchor="b"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Font: Tahoma, no larger than 20pt</a:t>
            </a:r>
          </a:p>
        </p:txBody>
      </p:sp>
      <p:cxnSp>
        <p:nvCxnSpPr>
          <p:cNvPr id="8" name="Straight Connector 7">
            <a:extLst>
              <a:ext uri="{FF2B5EF4-FFF2-40B4-BE49-F238E27FC236}">
                <a16:creationId xmlns:a16="http://schemas.microsoft.com/office/drawing/2014/main" id="{745CF369-A25E-4F4C-BA72-0FCAEE676534}"/>
              </a:ext>
            </a:extLst>
          </p:cNvPr>
          <p:cNvCxnSpPr>
            <a:cxnSpLocks/>
          </p:cNvCxnSpPr>
          <p:nvPr userDrawn="1"/>
        </p:nvCxnSpPr>
        <p:spPr>
          <a:xfrm>
            <a:off x="1104900" y="1432876"/>
            <a:ext cx="76652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reeform 9">
            <a:extLst>
              <a:ext uri="{FF2B5EF4-FFF2-40B4-BE49-F238E27FC236}">
                <a16:creationId xmlns:a16="http://schemas.microsoft.com/office/drawing/2014/main" id="{5DC82199-CDE6-7745-8CFD-E9BF05D68841}"/>
              </a:ext>
            </a:extLst>
          </p:cNvPr>
          <p:cNvSpPr/>
          <p:nvPr userDrawn="1"/>
        </p:nvSpPr>
        <p:spPr>
          <a:xfrm>
            <a:off x="7747755" y="0"/>
            <a:ext cx="4444245" cy="6858000"/>
          </a:xfrm>
          <a:custGeom>
            <a:avLst/>
            <a:gdLst>
              <a:gd name="connsiteX0" fmla="*/ 2806037 w 4444245"/>
              <a:gd name="connsiteY0" fmla="*/ 0 h 6858000"/>
              <a:gd name="connsiteX1" fmla="*/ 4444245 w 4444245"/>
              <a:gd name="connsiteY1" fmla="*/ 0 h 6858000"/>
              <a:gd name="connsiteX2" fmla="*/ 4444245 w 4444245"/>
              <a:gd name="connsiteY2" fmla="*/ 6858000 h 6858000"/>
              <a:gd name="connsiteX3" fmla="*/ 2806037 w 4444245"/>
              <a:gd name="connsiteY3" fmla="*/ 6858000 h 6858000"/>
              <a:gd name="connsiteX4" fmla="*/ 2784029 w 4444245"/>
              <a:gd name="connsiteY4" fmla="*/ 6858000 h 6858000"/>
              <a:gd name="connsiteX5" fmla="*/ 0 w 4444245"/>
              <a:gd name="connsiteY5" fmla="*/ 6858000 h 6858000"/>
              <a:gd name="connsiteX6" fmla="*/ 2806037 w 444424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245" h="6858000">
                <a:moveTo>
                  <a:pt x="2806037" y="0"/>
                </a:moveTo>
                <a:lnTo>
                  <a:pt x="4444245" y="0"/>
                </a:lnTo>
                <a:lnTo>
                  <a:pt x="4444245" y="6858000"/>
                </a:lnTo>
                <a:lnTo>
                  <a:pt x="2806037" y="6858000"/>
                </a:lnTo>
                <a:lnTo>
                  <a:pt x="2784029" y="6858000"/>
                </a:lnTo>
                <a:lnTo>
                  <a:pt x="0" y="6858000"/>
                </a:lnTo>
                <a:lnTo>
                  <a:pt x="2806037" y="0"/>
                </a:ln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1148A1D1-A9B0-F144-91D6-B814A39EF937}"/>
              </a:ext>
            </a:extLst>
          </p:cNvPr>
          <p:cNvSpPr>
            <a:spLocks noChangeAspect="1"/>
          </p:cNvSpPr>
          <p:nvPr userDrawn="1"/>
        </p:nvSpPr>
        <p:spPr>
          <a:xfrm>
            <a:off x="8333292" y="0"/>
            <a:ext cx="3858708" cy="6858000"/>
          </a:xfrm>
          <a:custGeom>
            <a:avLst/>
            <a:gdLst>
              <a:gd name="connsiteX0" fmla="*/ 2806037 w 3858708"/>
              <a:gd name="connsiteY0" fmla="*/ 0 h 6858000"/>
              <a:gd name="connsiteX1" fmla="*/ 3858708 w 3858708"/>
              <a:gd name="connsiteY1" fmla="*/ 0 h 6858000"/>
              <a:gd name="connsiteX2" fmla="*/ 3858708 w 3858708"/>
              <a:gd name="connsiteY2" fmla="*/ 6858000 h 6858000"/>
              <a:gd name="connsiteX3" fmla="*/ 2806037 w 3858708"/>
              <a:gd name="connsiteY3" fmla="*/ 6858000 h 6858000"/>
              <a:gd name="connsiteX4" fmla="*/ 2784029 w 3858708"/>
              <a:gd name="connsiteY4" fmla="*/ 6858000 h 6858000"/>
              <a:gd name="connsiteX5" fmla="*/ 0 w 3858708"/>
              <a:gd name="connsiteY5" fmla="*/ 6858000 h 6858000"/>
              <a:gd name="connsiteX6" fmla="*/ 2806037 w 38587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708" h="6858000">
                <a:moveTo>
                  <a:pt x="2806037" y="0"/>
                </a:moveTo>
                <a:lnTo>
                  <a:pt x="3858708" y="0"/>
                </a:lnTo>
                <a:lnTo>
                  <a:pt x="3858708" y="6858000"/>
                </a:lnTo>
                <a:lnTo>
                  <a:pt x="2806037" y="6858000"/>
                </a:lnTo>
                <a:lnTo>
                  <a:pt x="2784029" y="6858000"/>
                </a:lnTo>
                <a:lnTo>
                  <a:pt x="0" y="6858000"/>
                </a:lnTo>
                <a:lnTo>
                  <a:pt x="2806037"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pic>
        <p:nvPicPr>
          <p:cNvPr id="13" name="Picture Placeholder 5">
            <a:extLst>
              <a:ext uri="{FF2B5EF4-FFF2-40B4-BE49-F238E27FC236}">
                <a16:creationId xmlns:a16="http://schemas.microsoft.com/office/drawing/2014/main" id="{21DD525F-D128-7648-9137-044ABB4CB01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4108" b="-34108"/>
          <a:stretch/>
        </p:blipFill>
        <p:spPr>
          <a:xfrm>
            <a:off x="8890195" y="5944959"/>
            <a:ext cx="2924348" cy="584463"/>
          </a:xfrm>
          <a:prstGeom prst="rect">
            <a:avLst/>
          </a:prstGeom>
        </p:spPr>
      </p:pic>
      <p:sp>
        <p:nvSpPr>
          <p:cNvPr id="14" name="Right Triangle 13">
            <a:extLst>
              <a:ext uri="{FF2B5EF4-FFF2-40B4-BE49-F238E27FC236}">
                <a16:creationId xmlns:a16="http://schemas.microsoft.com/office/drawing/2014/main" id="{7616F036-48C4-7243-A810-400EB137698A}"/>
              </a:ext>
            </a:extLst>
          </p:cNvPr>
          <p:cNvSpPr>
            <a:spLocks noChangeAspect="1"/>
          </p:cNvSpPr>
          <p:nvPr userDrawn="1"/>
        </p:nvSpPr>
        <p:spPr>
          <a:xfrm flipV="1">
            <a:off x="0" y="0"/>
            <a:ext cx="1309484" cy="3200400"/>
          </a:xfrm>
          <a:prstGeom prst="rtTriangle">
            <a:avLst/>
          </a:prstGeom>
          <a:solidFill>
            <a:srgbClr val="D8AB4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905115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Table of Contents)">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042A571C-8A3C-F742-BA8B-CBFF7A5CE2A1}"/>
              </a:ext>
            </a:extLst>
          </p:cNvPr>
          <p:cNvSpPr/>
          <p:nvPr userDrawn="1"/>
        </p:nvSpPr>
        <p:spPr>
          <a:xfrm>
            <a:off x="7747755" y="0"/>
            <a:ext cx="4444245" cy="6858000"/>
          </a:xfrm>
          <a:custGeom>
            <a:avLst/>
            <a:gdLst>
              <a:gd name="connsiteX0" fmla="*/ 2806037 w 4444245"/>
              <a:gd name="connsiteY0" fmla="*/ 0 h 6858000"/>
              <a:gd name="connsiteX1" fmla="*/ 4444245 w 4444245"/>
              <a:gd name="connsiteY1" fmla="*/ 0 h 6858000"/>
              <a:gd name="connsiteX2" fmla="*/ 4444245 w 4444245"/>
              <a:gd name="connsiteY2" fmla="*/ 6858000 h 6858000"/>
              <a:gd name="connsiteX3" fmla="*/ 2806037 w 4444245"/>
              <a:gd name="connsiteY3" fmla="*/ 6858000 h 6858000"/>
              <a:gd name="connsiteX4" fmla="*/ 2784029 w 4444245"/>
              <a:gd name="connsiteY4" fmla="*/ 6858000 h 6858000"/>
              <a:gd name="connsiteX5" fmla="*/ 0 w 4444245"/>
              <a:gd name="connsiteY5" fmla="*/ 6858000 h 6858000"/>
              <a:gd name="connsiteX6" fmla="*/ 2806037 w 444424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245" h="6858000">
                <a:moveTo>
                  <a:pt x="2806037" y="0"/>
                </a:moveTo>
                <a:lnTo>
                  <a:pt x="4444245" y="0"/>
                </a:lnTo>
                <a:lnTo>
                  <a:pt x="4444245" y="6858000"/>
                </a:lnTo>
                <a:lnTo>
                  <a:pt x="2806037" y="6858000"/>
                </a:lnTo>
                <a:lnTo>
                  <a:pt x="2784029" y="6858000"/>
                </a:lnTo>
                <a:lnTo>
                  <a:pt x="0" y="6858000"/>
                </a:lnTo>
                <a:lnTo>
                  <a:pt x="2806037" y="0"/>
                </a:ln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F70068E3-8AA5-6344-8AB2-C0B24BA152B0}"/>
              </a:ext>
            </a:extLst>
          </p:cNvPr>
          <p:cNvSpPr>
            <a:spLocks noChangeAspect="1"/>
          </p:cNvSpPr>
          <p:nvPr userDrawn="1"/>
        </p:nvSpPr>
        <p:spPr>
          <a:xfrm>
            <a:off x="8333292" y="0"/>
            <a:ext cx="3858708" cy="6858000"/>
          </a:xfrm>
          <a:custGeom>
            <a:avLst/>
            <a:gdLst>
              <a:gd name="connsiteX0" fmla="*/ 2806037 w 3858708"/>
              <a:gd name="connsiteY0" fmla="*/ 0 h 6858000"/>
              <a:gd name="connsiteX1" fmla="*/ 3858708 w 3858708"/>
              <a:gd name="connsiteY1" fmla="*/ 0 h 6858000"/>
              <a:gd name="connsiteX2" fmla="*/ 3858708 w 3858708"/>
              <a:gd name="connsiteY2" fmla="*/ 6858000 h 6858000"/>
              <a:gd name="connsiteX3" fmla="*/ 2806037 w 3858708"/>
              <a:gd name="connsiteY3" fmla="*/ 6858000 h 6858000"/>
              <a:gd name="connsiteX4" fmla="*/ 2784029 w 3858708"/>
              <a:gd name="connsiteY4" fmla="*/ 6858000 h 6858000"/>
              <a:gd name="connsiteX5" fmla="*/ 0 w 3858708"/>
              <a:gd name="connsiteY5" fmla="*/ 6858000 h 6858000"/>
              <a:gd name="connsiteX6" fmla="*/ 2806037 w 38587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708" h="6858000">
                <a:moveTo>
                  <a:pt x="2806037" y="0"/>
                </a:moveTo>
                <a:lnTo>
                  <a:pt x="3858708" y="0"/>
                </a:lnTo>
                <a:lnTo>
                  <a:pt x="3858708" y="6858000"/>
                </a:lnTo>
                <a:lnTo>
                  <a:pt x="2806037" y="6858000"/>
                </a:lnTo>
                <a:lnTo>
                  <a:pt x="2784029" y="6858000"/>
                </a:lnTo>
                <a:lnTo>
                  <a:pt x="0" y="6858000"/>
                </a:lnTo>
                <a:lnTo>
                  <a:pt x="2806037"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6" name="Right Triangle 15">
            <a:extLst>
              <a:ext uri="{FF2B5EF4-FFF2-40B4-BE49-F238E27FC236}">
                <a16:creationId xmlns:a16="http://schemas.microsoft.com/office/drawing/2014/main" id="{06CD1566-6314-3A4F-B42C-987FBFF5ED0C}"/>
              </a:ext>
            </a:extLst>
          </p:cNvPr>
          <p:cNvSpPr>
            <a:spLocks noChangeAspect="1"/>
          </p:cNvSpPr>
          <p:nvPr userDrawn="1"/>
        </p:nvSpPr>
        <p:spPr>
          <a:xfrm flipV="1">
            <a:off x="0" y="0"/>
            <a:ext cx="1309484" cy="3200400"/>
          </a:xfrm>
          <a:prstGeom prst="rtTriangle">
            <a:avLst/>
          </a:prstGeom>
          <a:solidFill>
            <a:srgbClr val="D8AB4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Placeholder 5">
            <a:extLst>
              <a:ext uri="{FF2B5EF4-FFF2-40B4-BE49-F238E27FC236}">
                <a16:creationId xmlns:a16="http://schemas.microsoft.com/office/drawing/2014/main" id="{8E5FCA55-17B4-6E47-8189-729AFE4FDB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108" b="-34108"/>
          <a:stretch/>
        </p:blipFill>
        <p:spPr>
          <a:xfrm>
            <a:off x="8890195" y="5944959"/>
            <a:ext cx="2924348" cy="584463"/>
          </a:xfrm>
          <a:prstGeom prst="rect">
            <a:avLst/>
          </a:prstGeom>
        </p:spPr>
      </p:pic>
      <p:sp>
        <p:nvSpPr>
          <p:cNvPr id="2" name="Title 1">
            <a:extLst>
              <a:ext uri="{FF2B5EF4-FFF2-40B4-BE49-F238E27FC236}">
                <a16:creationId xmlns:a16="http://schemas.microsoft.com/office/drawing/2014/main" id="{9FFA02CA-5D48-8D4E-801B-99DDB74A6F86}"/>
              </a:ext>
            </a:extLst>
          </p:cNvPr>
          <p:cNvSpPr>
            <a:spLocks noGrp="1"/>
          </p:cNvSpPr>
          <p:nvPr>
            <p:ph type="ctrTitle" hasCustomPrompt="1"/>
          </p:nvPr>
        </p:nvSpPr>
        <p:spPr>
          <a:xfrm>
            <a:off x="1128066" y="1394614"/>
            <a:ext cx="7897401" cy="1826443"/>
          </a:xfrm>
        </p:spPr>
        <p:txBody>
          <a:bodyPr anchor="t" anchorCtr="0"/>
          <a:lstStyle>
            <a:lvl1pPr algn="l">
              <a:defRPr sz="6000" b="0" i="0">
                <a:solidFill>
                  <a:schemeClr val="accent1"/>
                </a:solidFill>
                <a:latin typeface="Georgia" panose="02040502050405020303" pitchFamily="18" charset="0"/>
              </a:defRPr>
            </a:lvl1pPr>
          </a:lstStyle>
          <a:p>
            <a:r>
              <a:rPr lang="en-US" dirty="0"/>
              <a:t>Short title – Georgia 60pt</a:t>
            </a:r>
          </a:p>
        </p:txBody>
      </p:sp>
      <p:sp>
        <p:nvSpPr>
          <p:cNvPr id="3" name="Subtitle 2">
            <a:extLst>
              <a:ext uri="{FF2B5EF4-FFF2-40B4-BE49-F238E27FC236}">
                <a16:creationId xmlns:a16="http://schemas.microsoft.com/office/drawing/2014/main" id="{13C9EAFA-4C75-3343-8DD8-E24882228AAE}"/>
              </a:ext>
            </a:extLst>
          </p:cNvPr>
          <p:cNvSpPr>
            <a:spLocks noGrp="1"/>
          </p:cNvSpPr>
          <p:nvPr>
            <p:ph type="subTitle" idx="1" hasCustomPrompt="1"/>
          </p:nvPr>
        </p:nvSpPr>
        <p:spPr>
          <a:xfrm>
            <a:off x="1104900" y="720999"/>
            <a:ext cx="7940694" cy="542194"/>
          </a:xfrm>
        </p:spPr>
        <p:txBody>
          <a:bodyPr anchor="b"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Font: Tahoma, no larger than 20pt</a:t>
            </a:r>
          </a:p>
        </p:txBody>
      </p:sp>
      <p:sp>
        <p:nvSpPr>
          <p:cNvPr id="11" name="Content Placeholder 2">
            <a:extLst>
              <a:ext uri="{FF2B5EF4-FFF2-40B4-BE49-F238E27FC236}">
                <a16:creationId xmlns:a16="http://schemas.microsoft.com/office/drawing/2014/main" id="{8609837C-A711-3F45-9280-161DB2B7BDBA}"/>
              </a:ext>
            </a:extLst>
          </p:cNvPr>
          <p:cNvSpPr>
            <a:spLocks noGrp="1"/>
          </p:cNvSpPr>
          <p:nvPr>
            <p:ph idx="11" hasCustomPrompt="1"/>
          </p:nvPr>
        </p:nvSpPr>
        <p:spPr>
          <a:xfrm>
            <a:off x="1260044" y="3429001"/>
            <a:ext cx="6619688" cy="2971800"/>
          </a:xfrm>
        </p:spPr>
        <p:txBody>
          <a:bodyPr/>
          <a:lstStyle>
            <a:lvl1pPr marL="457200" indent="-457200">
              <a:buFont typeface="+mj-lt"/>
              <a:buAutoNum type="arabicPeriod"/>
              <a:defRPr/>
            </a:lvl1pPr>
          </a:lstStyle>
          <a:p>
            <a:pPr lvl="0"/>
            <a:r>
              <a:rPr lang="en-US" dirty="0"/>
              <a:t>TOC</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a:extLst>
              <a:ext uri="{FF2B5EF4-FFF2-40B4-BE49-F238E27FC236}">
                <a16:creationId xmlns:a16="http://schemas.microsoft.com/office/drawing/2014/main" id="{763E802B-396F-FA45-8025-682E8AF42520}"/>
              </a:ext>
            </a:extLst>
          </p:cNvPr>
          <p:cNvCxnSpPr>
            <a:cxnSpLocks/>
          </p:cNvCxnSpPr>
          <p:nvPr userDrawn="1"/>
        </p:nvCxnSpPr>
        <p:spPr>
          <a:xfrm>
            <a:off x="1214970" y="3236958"/>
            <a:ext cx="777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678473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Table of Contents)">
    <p:bg>
      <p:bgRef idx="1001">
        <a:schemeClr val="bg1"/>
      </p:bgRef>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525504C7-EF4C-5645-A0BB-4A39774F6F3D}"/>
              </a:ext>
            </a:extLst>
          </p:cNvPr>
          <p:cNvSpPr>
            <a:spLocks noChangeAspect="1"/>
          </p:cNvSpPr>
          <p:nvPr userDrawn="1"/>
        </p:nvSpPr>
        <p:spPr>
          <a:xfrm flipV="1">
            <a:off x="0" y="0"/>
            <a:ext cx="1309484" cy="3200400"/>
          </a:xfrm>
          <a:prstGeom prst="rtTriangle">
            <a:avLst/>
          </a:prstGeom>
          <a:solidFill>
            <a:srgbClr val="D8AB4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FA02CA-5D48-8D4E-801B-99DDB74A6F86}"/>
              </a:ext>
            </a:extLst>
          </p:cNvPr>
          <p:cNvSpPr>
            <a:spLocks noGrp="1"/>
          </p:cNvSpPr>
          <p:nvPr>
            <p:ph type="ctrTitle" hasCustomPrompt="1"/>
          </p:nvPr>
        </p:nvSpPr>
        <p:spPr>
          <a:xfrm>
            <a:off x="1104900" y="1394614"/>
            <a:ext cx="10706100" cy="1744948"/>
          </a:xfrm>
        </p:spPr>
        <p:txBody>
          <a:bodyPr anchor="t" anchorCtr="0">
            <a:noAutofit/>
          </a:bodyPr>
          <a:lstStyle>
            <a:lvl1pPr algn="l">
              <a:defRPr sz="6000" b="0" i="0">
                <a:solidFill>
                  <a:schemeClr val="accent1"/>
                </a:solidFill>
                <a:latin typeface="Georgia" panose="02040502050405020303" pitchFamily="18" charset="0"/>
              </a:defRPr>
            </a:lvl1pPr>
          </a:lstStyle>
          <a:p>
            <a:r>
              <a:rPr lang="en-US" dirty="0"/>
              <a:t>Short title here – Georgia 60pt</a:t>
            </a:r>
          </a:p>
        </p:txBody>
      </p:sp>
      <p:sp>
        <p:nvSpPr>
          <p:cNvPr id="3" name="Subtitle 2">
            <a:extLst>
              <a:ext uri="{FF2B5EF4-FFF2-40B4-BE49-F238E27FC236}">
                <a16:creationId xmlns:a16="http://schemas.microsoft.com/office/drawing/2014/main" id="{13C9EAFA-4C75-3343-8DD8-E24882228AAE}"/>
              </a:ext>
            </a:extLst>
          </p:cNvPr>
          <p:cNvSpPr>
            <a:spLocks noGrp="1"/>
          </p:cNvSpPr>
          <p:nvPr>
            <p:ph type="subTitle" idx="1" hasCustomPrompt="1"/>
          </p:nvPr>
        </p:nvSpPr>
        <p:spPr>
          <a:xfrm>
            <a:off x="1104900" y="720999"/>
            <a:ext cx="10706100" cy="542194"/>
          </a:xfrm>
        </p:spPr>
        <p:txBody>
          <a:bodyPr anchor="b"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Font: Tahoma, no larger than 20pt</a:t>
            </a:r>
          </a:p>
        </p:txBody>
      </p:sp>
      <p:sp>
        <p:nvSpPr>
          <p:cNvPr id="11" name="Content Placeholder 2">
            <a:extLst>
              <a:ext uri="{FF2B5EF4-FFF2-40B4-BE49-F238E27FC236}">
                <a16:creationId xmlns:a16="http://schemas.microsoft.com/office/drawing/2014/main" id="{8609837C-A711-3F45-9280-161DB2B7BDBA}"/>
              </a:ext>
            </a:extLst>
          </p:cNvPr>
          <p:cNvSpPr>
            <a:spLocks noGrp="1"/>
          </p:cNvSpPr>
          <p:nvPr>
            <p:ph idx="11" hasCustomPrompt="1"/>
          </p:nvPr>
        </p:nvSpPr>
        <p:spPr>
          <a:xfrm>
            <a:off x="1260043" y="3429000"/>
            <a:ext cx="10550957" cy="2378676"/>
          </a:xfrm>
        </p:spPr>
        <p:txBody>
          <a:bodyPr numCol="2"/>
          <a:lstStyle>
            <a:lvl1pPr marL="457200" indent="-457200">
              <a:buFont typeface="+mj-lt"/>
              <a:buAutoNum type="arabicPeriod"/>
              <a:defRPr/>
            </a:lvl1pPr>
          </a:lstStyle>
          <a:p>
            <a:pPr lvl="0"/>
            <a:r>
              <a:rPr lang="en-US" dirty="0"/>
              <a:t>TOC</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5AFB6D3-4CED-484E-B00D-ED3C6014D934}"/>
              </a:ext>
            </a:extLst>
          </p:cNvPr>
          <p:cNvCxnSpPr>
            <a:cxnSpLocks/>
          </p:cNvCxnSpPr>
          <p:nvPr userDrawn="1"/>
        </p:nvCxnSpPr>
        <p:spPr>
          <a:xfrm>
            <a:off x="1104900" y="3236958"/>
            <a:ext cx="76652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Placeholder 5">
            <a:extLst>
              <a:ext uri="{FF2B5EF4-FFF2-40B4-BE49-F238E27FC236}">
                <a16:creationId xmlns:a16="http://schemas.microsoft.com/office/drawing/2014/main" id="{3E5EA558-22B9-E54B-A926-CB781D13AF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108" b="-34108"/>
          <a:stretch/>
        </p:blipFill>
        <p:spPr>
          <a:xfrm>
            <a:off x="8890195" y="5944959"/>
            <a:ext cx="2924348" cy="584463"/>
          </a:xfrm>
          <a:prstGeom prst="rect">
            <a:avLst/>
          </a:prstGeom>
        </p:spPr>
      </p:pic>
    </p:spTree>
    <p:extLst>
      <p:ext uri="{BB962C8B-B14F-4D97-AF65-F5344CB8AC3E}">
        <p14:creationId xmlns:p14="http://schemas.microsoft.com/office/powerpoint/2010/main" val="381453040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BBAD4766-4F27-B146-A4E0-C20523FA9452}"/>
              </a:ext>
            </a:extLst>
          </p:cNvPr>
          <p:cNvSpPr>
            <a:spLocks noGrp="1"/>
          </p:cNvSpPr>
          <p:nvPr>
            <p:ph type="pic" sz="quarter" idx="11" hasCustomPrompt="1"/>
          </p:nvPr>
        </p:nvSpPr>
        <p:spPr>
          <a:xfrm>
            <a:off x="7708739" y="0"/>
            <a:ext cx="4483261" cy="6858000"/>
          </a:xfrm>
        </p:spPr>
        <p:txBody>
          <a:bodyPr/>
          <a:lstStyle/>
          <a:p>
            <a:r>
              <a:rPr lang="en-US" dirty="0"/>
              <a:t>Insert Photo by clicking icon</a:t>
            </a:r>
          </a:p>
        </p:txBody>
      </p:sp>
      <p:sp>
        <p:nvSpPr>
          <p:cNvPr id="2" name="Title 1">
            <a:extLst>
              <a:ext uri="{FF2B5EF4-FFF2-40B4-BE49-F238E27FC236}">
                <a16:creationId xmlns:a16="http://schemas.microsoft.com/office/drawing/2014/main" id="{C86B1526-F194-344C-8290-261A8CEB0B5D}"/>
              </a:ext>
            </a:extLst>
          </p:cNvPr>
          <p:cNvSpPr>
            <a:spLocks noGrp="1"/>
          </p:cNvSpPr>
          <p:nvPr>
            <p:ph type="title" hasCustomPrompt="1"/>
          </p:nvPr>
        </p:nvSpPr>
        <p:spPr>
          <a:xfrm>
            <a:off x="1353123" y="959723"/>
            <a:ext cx="5927353" cy="1325563"/>
          </a:xfrm>
        </p:spPr>
        <p:txBody>
          <a:bodyPr>
            <a:normAutofit/>
          </a:bodyPr>
          <a:lstStyle>
            <a:lvl1pPr>
              <a:defRPr sz="3500" b="0" i="0">
                <a:latin typeface="Georgia" panose="02040502050405020303" pitchFamily="18" charset="0"/>
              </a:defRPr>
            </a:lvl1pPr>
          </a:lstStyle>
          <a:p>
            <a:r>
              <a:rPr lang="en-US" dirty="0" err="1"/>
              <a:t>georgia</a:t>
            </a:r>
            <a:r>
              <a:rPr lang="en-US" dirty="0"/>
              <a:t>, at least 30pt, loose spacing</a:t>
            </a:r>
          </a:p>
        </p:txBody>
      </p:sp>
      <p:sp>
        <p:nvSpPr>
          <p:cNvPr id="3" name="Content Placeholder 2">
            <a:extLst>
              <a:ext uri="{FF2B5EF4-FFF2-40B4-BE49-F238E27FC236}">
                <a16:creationId xmlns:a16="http://schemas.microsoft.com/office/drawing/2014/main" id="{F2907A03-94A8-7A4A-95CA-6AD960D0C9F3}"/>
              </a:ext>
            </a:extLst>
          </p:cNvPr>
          <p:cNvSpPr>
            <a:spLocks noGrp="1"/>
          </p:cNvSpPr>
          <p:nvPr>
            <p:ph idx="1"/>
          </p:nvPr>
        </p:nvSpPr>
        <p:spPr>
          <a:xfrm>
            <a:off x="1599791" y="2421417"/>
            <a:ext cx="5680685" cy="3526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8">
            <a:extLst>
              <a:ext uri="{FF2B5EF4-FFF2-40B4-BE49-F238E27FC236}">
                <a16:creationId xmlns:a16="http://schemas.microsoft.com/office/drawing/2014/main" id="{9E6E321D-7452-5A42-9130-6F7ADF576E2A}"/>
              </a:ext>
            </a:extLst>
          </p:cNvPr>
          <p:cNvCxnSpPr>
            <a:cxnSpLocks/>
          </p:cNvCxnSpPr>
          <p:nvPr userDrawn="1"/>
        </p:nvCxnSpPr>
        <p:spPr>
          <a:xfrm>
            <a:off x="1429326" y="2294411"/>
            <a:ext cx="5814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ight Triangle 8">
            <a:extLst>
              <a:ext uri="{FF2B5EF4-FFF2-40B4-BE49-F238E27FC236}">
                <a16:creationId xmlns:a16="http://schemas.microsoft.com/office/drawing/2014/main" id="{8CE2508C-A8BD-8340-805A-EF7817C96512}"/>
              </a:ext>
            </a:extLst>
          </p:cNvPr>
          <p:cNvSpPr>
            <a:spLocks noChangeAspect="1"/>
          </p:cNvSpPr>
          <p:nvPr userDrawn="1"/>
        </p:nvSpPr>
        <p:spPr>
          <a:xfrm flipV="1">
            <a:off x="0" y="0"/>
            <a:ext cx="1403019" cy="3429000"/>
          </a:xfrm>
          <a:prstGeom prst="rtTriangle">
            <a:avLst/>
          </a:prstGeom>
          <a:solidFill>
            <a:srgbClr val="D8AB4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047AE893-77C0-2D42-8AAF-F44D28708F17}"/>
              </a:ext>
            </a:extLst>
          </p:cNvPr>
          <p:cNvSpPr>
            <a:spLocks noChangeAspect="1"/>
          </p:cNvSpPr>
          <p:nvPr userDrawn="1"/>
        </p:nvSpPr>
        <p:spPr>
          <a:xfrm flipV="1">
            <a:off x="0" y="0"/>
            <a:ext cx="1091237" cy="2667000"/>
          </a:xfrm>
          <a:prstGeom prst="rtTriangle">
            <a:avLst/>
          </a:prstGeom>
          <a:solidFill>
            <a:srgbClr val="D8AB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Placeholder 5">
            <a:extLst>
              <a:ext uri="{FF2B5EF4-FFF2-40B4-BE49-F238E27FC236}">
                <a16:creationId xmlns:a16="http://schemas.microsoft.com/office/drawing/2014/main" id="{D39E0D53-01A3-884D-AB65-05C94C0ADDC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108" b="-34108"/>
          <a:stretch/>
        </p:blipFill>
        <p:spPr>
          <a:xfrm>
            <a:off x="1422269" y="6156688"/>
            <a:ext cx="2924348" cy="584463"/>
          </a:xfrm>
          <a:prstGeom prst="rect">
            <a:avLst/>
          </a:prstGeom>
        </p:spPr>
      </p:pic>
    </p:spTree>
    <p:extLst>
      <p:ext uri="{BB962C8B-B14F-4D97-AF65-F5344CB8AC3E}">
        <p14:creationId xmlns:p14="http://schemas.microsoft.com/office/powerpoint/2010/main" val="726692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9B96630-1F25-F04E-865C-482A7839AF21}"/>
              </a:ext>
            </a:extLst>
          </p:cNvPr>
          <p:cNvSpPr/>
          <p:nvPr userDrawn="1"/>
        </p:nvSpPr>
        <p:spPr>
          <a:xfrm>
            <a:off x="7747755" y="0"/>
            <a:ext cx="4444245" cy="6858000"/>
          </a:xfrm>
          <a:custGeom>
            <a:avLst/>
            <a:gdLst>
              <a:gd name="connsiteX0" fmla="*/ 2806037 w 4444245"/>
              <a:gd name="connsiteY0" fmla="*/ 0 h 6858000"/>
              <a:gd name="connsiteX1" fmla="*/ 4444245 w 4444245"/>
              <a:gd name="connsiteY1" fmla="*/ 0 h 6858000"/>
              <a:gd name="connsiteX2" fmla="*/ 4444245 w 4444245"/>
              <a:gd name="connsiteY2" fmla="*/ 6858000 h 6858000"/>
              <a:gd name="connsiteX3" fmla="*/ 2806037 w 4444245"/>
              <a:gd name="connsiteY3" fmla="*/ 6858000 h 6858000"/>
              <a:gd name="connsiteX4" fmla="*/ 2784029 w 4444245"/>
              <a:gd name="connsiteY4" fmla="*/ 6858000 h 6858000"/>
              <a:gd name="connsiteX5" fmla="*/ 0 w 4444245"/>
              <a:gd name="connsiteY5" fmla="*/ 6858000 h 6858000"/>
              <a:gd name="connsiteX6" fmla="*/ 2806037 w 444424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245" h="6858000">
                <a:moveTo>
                  <a:pt x="2806037" y="0"/>
                </a:moveTo>
                <a:lnTo>
                  <a:pt x="4444245" y="0"/>
                </a:lnTo>
                <a:lnTo>
                  <a:pt x="4444245" y="6858000"/>
                </a:lnTo>
                <a:lnTo>
                  <a:pt x="2806037" y="6858000"/>
                </a:lnTo>
                <a:lnTo>
                  <a:pt x="2784029" y="6858000"/>
                </a:lnTo>
                <a:lnTo>
                  <a:pt x="0" y="6858000"/>
                </a:lnTo>
                <a:lnTo>
                  <a:pt x="2806037" y="0"/>
                </a:ln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FC3EB9EA-F970-D946-9AC6-F939F319409A}"/>
              </a:ext>
            </a:extLst>
          </p:cNvPr>
          <p:cNvSpPr>
            <a:spLocks noChangeAspect="1"/>
          </p:cNvSpPr>
          <p:nvPr userDrawn="1"/>
        </p:nvSpPr>
        <p:spPr>
          <a:xfrm>
            <a:off x="8333292" y="0"/>
            <a:ext cx="3858708" cy="6858000"/>
          </a:xfrm>
          <a:custGeom>
            <a:avLst/>
            <a:gdLst>
              <a:gd name="connsiteX0" fmla="*/ 2806037 w 3858708"/>
              <a:gd name="connsiteY0" fmla="*/ 0 h 6858000"/>
              <a:gd name="connsiteX1" fmla="*/ 3858708 w 3858708"/>
              <a:gd name="connsiteY1" fmla="*/ 0 h 6858000"/>
              <a:gd name="connsiteX2" fmla="*/ 3858708 w 3858708"/>
              <a:gd name="connsiteY2" fmla="*/ 6858000 h 6858000"/>
              <a:gd name="connsiteX3" fmla="*/ 2806037 w 3858708"/>
              <a:gd name="connsiteY3" fmla="*/ 6858000 h 6858000"/>
              <a:gd name="connsiteX4" fmla="*/ 2784029 w 3858708"/>
              <a:gd name="connsiteY4" fmla="*/ 6858000 h 6858000"/>
              <a:gd name="connsiteX5" fmla="*/ 0 w 3858708"/>
              <a:gd name="connsiteY5" fmla="*/ 6858000 h 6858000"/>
              <a:gd name="connsiteX6" fmla="*/ 2806037 w 38587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708" h="6858000">
                <a:moveTo>
                  <a:pt x="2806037" y="0"/>
                </a:moveTo>
                <a:lnTo>
                  <a:pt x="3858708" y="0"/>
                </a:lnTo>
                <a:lnTo>
                  <a:pt x="3858708" y="6858000"/>
                </a:lnTo>
                <a:lnTo>
                  <a:pt x="2806037" y="6858000"/>
                </a:lnTo>
                <a:lnTo>
                  <a:pt x="2784029" y="6858000"/>
                </a:lnTo>
                <a:lnTo>
                  <a:pt x="0" y="6858000"/>
                </a:lnTo>
                <a:lnTo>
                  <a:pt x="2806037"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4" name="Right Triangle 13">
            <a:extLst>
              <a:ext uri="{FF2B5EF4-FFF2-40B4-BE49-F238E27FC236}">
                <a16:creationId xmlns:a16="http://schemas.microsoft.com/office/drawing/2014/main" id="{58E65236-6FC1-5640-B912-D76EDEDA9B57}"/>
              </a:ext>
            </a:extLst>
          </p:cNvPr>
          <p:cNvSpPr>
            <a:spLocks noChangeAspect="1"/>
          </p:cNvSpPr>
          <p:nvPr userDrawn="1"/>
        </p:nvSpPr>
        <p:spPr>
          <a:xfrm flipV="1">
            <a:off x="0" y="0"/>
            <a:ext cx="1403019" cy="3429000"/>
          </a:xfrm>
          <a:prstGeom prst="rtTriangle">
            <a:avLst/>
          </a:prstGeom>
          <a:solidFill>
            <a:srgbClr val="D8AB4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3980C5BF-AFBD-2F42-A86C-1D6524016235}"/>
              </a:ext>
            </a:extLst>
          </p:cNvPr>
          <p:cNvSpPr>
            <a:spLocks noChangeAspect="1"/>
          </p:cNvSpPr>
          <p:nvPr userDrawn="1"/>
        </p:nvSpPr>
        <p:spPr>
          <a:xfrm flipV="1">
            <a:off x="0" y="0"/>
            <a:ext cx="1091237" cy="2667000"/>
          </a:xfrm>
          <a:prstGeom prst="rtTriangle">
            <a:avLst/>
          </a:prstGeom>
          <a:solidFill>
            <a:srgbClr val="D8AB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5">
            <a:extLst>
              <a:ext uri="{FF2B5EF4-FFF2-40B4-BE49-F238E27FC236}">
                <a16:creationId xmlns:a16="http://schemas.microsoft.com/office/drawing/2014/main" id="{8D36C1F6-2244-4E49-8DAA-BCC14CC3CF3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108" b="-34108"/>
          <a:stretch/>
        </p:blipFill>
        <p:spPr>
          <a:xfrm>
            <a:off x="8890195" y="5944959"/>
            <a:ext cx="2924348" cy="584463"/>
          </a:xfrm>
          <a:prstGeom prst="rect">
            <a:avLst/>
          </a:prstGeom>
        </p:spPr>
      </p:pic>
      <p:sp>
        <p:nvSpPr>
          <p:cNvPr id="2" name="Title 1">
            <a:extLst>
              <a:ext uri="{FF2B5EF4-FFF2-40B4-BE49-F238E27FC236}">
                <a16:creationId xmlns:a16="http://schemas.microsoft.com/office/drawing/2014/main" id="{C86B1526-F194-344C-8290-261A8CEB0B5D}"/>
              </a:ext>
            </a:extLst>
          </p:cNvPr>
          <p:cNvSpPr>
            <a:spLocks noGrp="1"/>
          </p:cNvSpPr>
          <p:nvPr>
            <p:ph type="title" hasCustomPrompt="1"/>
          </p:nvPr>
        </p:nvSpPr>
        <p:spPr>
          <a:xfrm>
            <a:off x="1353123" y="959723"/>
            <a:ext cx="7889731" cy="1325563"/>
          </a:xfrm>
        </p:spPr>
        <p:txBody>
          <a:bodyPr>
            <a:normAutofit/>
          </a:bodyPr>
          <a:lstStyle>
            <a:lvl1pPr>
              <a:defRPr sz="4000" b="0" i="0">
                <a:latin typeface="Georgia" panose="02040502050405020303" pitchFamily="18" charset="0"/>
              </a:defRPr>
            </a:lvl1pPr>
          </a:lstStyle>
          <a:p>
            <a:r>
              <a:rPr lang="en-US" dirty="0" err="1"/>
              <a:t>georgia</a:t>
            </a:r>
            <a:r>
              <a:rPr lang="en-US" dirty="0"/>
              <a:t>, at least 35pt, loose spacing</a:t>
            </a:r>
          </a:p>
        </p:txBody>
      </p:sp>
      <p:sp>
        <p:nvSpPr>
          <p:cNvPr id="3" name="Content Placeholder 2">
            <a:extLst>
              <a:ext uri="{FF2B5EF4-FFF2-40B4-BE49-F238E27FC236}">
                <a16:creationId xmlns:a16="http://schemas.microsoft.com/office/drawing/2014/main" id="{F2907A03-94A8-7A4A-95CA-6AD960D0C9F3}"/>
              </a:ext>
            </a:extLst>
          </p:cNvPr>
          <p:cNvSpPr>
            <a:spLocks noGrp="1"/>
          </p:cNvSpPr>
          <p:nvPr>
            <p:ph idx="1"/>
          </p:nvPr>
        </p:nvSpPr>
        <p:spPr>
          <a:xfrm>
            <a:off x="1599791" y="2551331"/>
            <a:ext cx="5680685" cy="38494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8">
            <a:extLst>
              <a:ext uri="{FF2B5EF4-FFF2-40B4-BE49-F238E27FC236}">
                <a16:creationId xmlns:a16="http://schemas.microsoft.com/office/drawing/2014/main" id="{9E6E321D-7452-5A42-9130-6F7ADF576E2A}"/>
              </a:ext>
            </a:extLst>
          </p:cNvPr>
          <p:cNvCxnSpPr>
            <a:cxnSpLocks/>
          </p:cNvCxnSpPr>
          <p:nvPr userDrawn="1"/>
        </p:nvCxnSpPr>
        <p:spPr>
          <a:xfrm>
            <a:off x="1353123" y="2421416"/>
            <a:ext cx="78897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020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Bio - Large Photo)">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7136B4B9-05E2-D342-A059-E875B7F80B7C}"/>
              </a:ext>
            </a:extLst>
          </p:cNvPr>
          <p:cNvSpPr>
            <a:spLocks noChangeAspect="1"/>
          </p:cNvSpPr>
          <p:nvPr userDrawn="1"/>
        </p:nvSpPr>
        <p:spPr>
          <a:xfrm rot="10800000" flipV="1">
            <a:off x="10566721" y="2887579"/>
            <a:ext cx="1625279" cy="3972208"/>
          </a:xfrm>
          <a:prstGeom prst="rtTriangle">
            <a:avLst/>
          </a:prstGeom>
          <a:solidFill>
            <a:srgbClr val="D8AB4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Placeholder 5">
            <a:extLst>
              <a:ext uri="{FF2B5EF4-FFF2-40B4-BE49-F238E27FC236}">
                <a16:creationId xmlns:a16="http://schemas.microsoft.com/office/drawing/2014/main" id="{2052E058-E553-0D45-9E29-404E3F9C633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108" b="-34108"/>
          <a:stretch/>
        </p:blipFill>
        <p:spPr>
          <a:xfrm>
            <a:off x="8890195" y="5944959"/>
            <a:ext cx="2924348" cy="584463"/>
          </a:xfrm>
          <a:prstGeom prst="rect">
            <a:avLst/>
          </a:prstGeom>
        </p:spPr>
      </p:pic>
      <p:sp>
        <p:nvSpPr>
          <p:cNvPr id="10" name="Picture Placeholder 9">
            <a:extLst>
              <a:ext uri="{FF2B5EF4-FFF2-40B4-BE49-F238E27FC236}">
                <a16:creationId xmlns:a16="http://schemas.microsoft.com/office/drawing/2014/main" id="{18848F18-C218-3841-B96E-C021AEC3CD50}"/>
              </a:ext>
            </a:extLst>
          </p:cNvPr>
          <p:cNvSpPr>
            <a:spLocks noGrp="1"/>
          </p:cNvSpPr>
          <p:nvPr>
            <p:ph type="pic" sz="quarter" idx="12" hasCustomPrompt="1"/>
          </p:nvPr>
        </p:nvSpPr>
        <p:spPr>
          <a:xfrm>
            <a:off x="0" y="0"/>
            <a:ext cx="4853883" cy="6859588"/>
          </a:xfrm>
        </p:spPr>
        <p:txBody>
          <a:bodyPr/>
          <a:lstStyle>
            <a:lvl1pPr>
              <a:defRPr/>
            </a:lvl1pPr>
          </a:lstStyle>
          <a:p>
            <a:r>
              <a:rPr lang="en-US" dirty="0"/>
              <a:t>Insert photo here</a:t>
            </a:r>
          </a:p>
        </p:txBody>
      </p:sp>
      <p:sp>
        <p:nvSpPr>
          <p:cNvPr id="2" name="Title 1">
            <a:extLst>
              <a:ext uri="{FF2B5EF4-FFF2-40B4-BE49-F238E27FC236}">
                <a16:creationId xmlns:a16="http://schemas.microsoft.com/office/drawing/2014/main" id="{3C9572FA-24C0-7A4A-86C8-46A9CDB6E78A}"/>
              </a:ext>
            </a:extLst>
          </p:cNvPr>
          <p:cNvSpPr>
            <a:spLocks noGrp="1"/>
          </p:cNvSpPr>
          <p:nvPr>
            <p:ph type="title" hasCustomPrompt="1"/>
          </p:nvPr>
        </p:nvSpPr>
        <p:spPr>
          <a:xfrm>
            <a:off x="5273269" y="365125"/>
            <a:ext cx="6547943" cy="1325563"/>
          </a:xfrm>
        </p:spPr>
        <p:txBody>
          <a:bodyPr>
            <a:noAutofit/>
          </a:bodyPr>
          <a:lstStyle>
            <a:lvl1pPr>
              <a:defRPr sz="4500"/>
            </a:lvl1pPr>
          </a:lstStyle>
          <a:p>
            <a:r>
              <a:rPr lang="en-US" dirty="0"/>
              <a:t>PIC/BIO slide:</a:t>
            </a:r>
            <a:br>
              <a:rPr lang="en-US" dirty="0"/>
            </a:br>
            <a:r>
              <a:rPr lang="en-US" dirty="0"/>
              <a:t>name here</a:t>
            </a:r>
          </a:p>
        </p:txBody>
      </p:sp>
      <p:sp>
        <p:nvSpPr>
          <p:cNvPr id="4" name="Content Placeholder 3">
            <a:extLst>
              <a:ext uri="{FF2B5EF4-FFF2-40B4-BE49-F238E27FC236}">
                <a16:creationId xmlns:a16="http://schemas.microsoft.com/office/drawing/2014/main" id="{7C2277DE-8916-024E-9203-656FA9493C4A}"/>
              </a:ext>
            </a:extLst>
          </p:cNvPr>
          <p:cNvSpPr>
            <a:spLocks noGrp="1"/>
          </p:cNvSpPr>
          <p:nvPr>
            <p:ph sz="half" idx="2" hasCustomPrompt="1"/>
          </p:nvPr>
        </p:nvSpPr>
        <p:spPr>
          <a:xfrm>
            <a:off x="5273269" y="2433817"/>
            <a:ext cx="6537731" cy="3398572"/>
          </a:xfrm>
        </p:spPr>
        <p:txBody>
          <a:bodyPr/>
          <a:lstStyle>
            <a:lvl1pPr>
              <a:lnSpc>
                <a:spcPct val="150000"/>
              </a:lnSpc>
              <a:defRPr sz="1600"/>
            </a:lvl1pPr>
            <a:lvl2pPr>
              <a:lnSpc>
                <a:spcPct val="150000"/>
              </a:lnSpc>
              <a:defRPr sz="1400"/>
            </a:lvl2pPr>
            <a:lvl3pPr>
              <a:lnSpc>
                <a:spcPct val="150000"/>
              </a:lnSpc>
              <a:defRPr sz="1200"/>
            </a:lvl3pPr>
            <a:lvl4pPr>
              <a:lnSpc>
                <a:spcPct val="150000"/>
              </a:lnSpc>
              <a:defRPr sz="1000"/>
            </a:lvl4pPr>
            <a:lvl5pPr>
              <a:lnSpc>
                <a:spcPct val="150000"/>
              </a:lnSpc>
              <a:defRPr sz="1000"/>
            </a:lvl5pPr>
          </a:lstStyle>
          <a:p>
            <a:pPr lvl="0"/>
            <a:r>
              <a:rPr lang="en-US" dirty="0"/>
              <a:t>Info/Bio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a:extLst>
              <a:ext uri="{FF2B5EF4-FFF2-40B4-BE49-F238E27FC236}">
                <a16:creationId xmlns:a16="http://schemas.microsoft.com/office/drawing/2014/main" id="{3A962E81-6F61-DB4D-828D-A2898B1A6848}"/>
              </a:ext>
            </a:extLst>
          </p:cNvPr>
          <p:cNvSpPr>
            <a:spLocks noGrp="1"/>
          </p:cNvSpPr>
          <p:nvPr>
            <p:ph type="body" idx="10" hasCustomPrompt="1"/>
          </p:nvPr>
        </p:nvSpPr>
        <p:spPr>
          <a:xfrm>
            <a:off x="5273269" y="1716218"/>
            <a:ext cx="6547943" cy="57291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cap="all"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PERSON’S TITLE OR OTHER</a:t>
            </a:r>
          </a:p>
        </p:txBody>
      </p:sp>
      <p:cxnSp>
        <p:nvCxnSpPr>
          <p:cNvPr id="12" name="Straight Connector 11">
            <a:extLst>
              <a:ext uri="{FF2B5EF4-FFF2-40B4-BE49-F238E27FC236}">
                <a16:creationId xmlns:a16="http://schemas.microsoft.com/office/drawing/2014/main" id="{24005A0B-8C8C-944D-B8CE-EAE7AA7415CA}"/>
              </a:ext>
            </a:extLst>
          </p:cNvPr>
          <p:cNvCxnSpPr>
            <a:cxnSpLocks/>
          </p:cNvCxnSpPr>
          <p:nvPr userDrawn="1"/>
        </p:nvCxnSpPr>
        <p:spPr>
          <a:xfrm>
            <a:off x="5273269" y="2307385"/>
            <a:ext cx="60805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982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Bio - Small Photo)">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13C843AD-DAFD-F743-9EE9-EDB4BF59B528}"/>
              </a:ext>
            </a:extLst>
          </p:cNvPr>
          <p:cNvSpPr>
            <a:spLocks noChangeAspect="1"/>
          </p:cNvSpPr>
          <p:nvPr userDrawn="1"/>
        </p:nvSpPr>
        <p:spPr>
          <a:xfrm rot="10800000" flipV="1">
            <a:off x="10566721" y="2887579"/>
            <a:ext cx="1625279" cy="3972208"/>
          </a:xfrm>
          <a:prstGeom prst="rtTriangle">
            <a:avLst/>
          </a:prstGeom>
          <a:solidFill>
            <a:srgbClr val="D8AB4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Placeholder 5">
            <a:extLst>
              <a:ext uri="{FF2B5EF4-FFF2-40B4-BE49-F238E27FC236}">
                <a16:creationId xmlns:a16="http://schemas.microsoft.com/office/drawing/2014/main" id="{C5A3B54D-CED8-E345-92C3-1060823FAB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108" b="-34108"/>
          <a:stretch/>
        </p:blipFill>
        <p:spPr>
          <a:xfrm>
            <a:off x="8890195" y="5944959"/>
            <a:ext cx="2924348" cy="584463"/>
          </a:xfrm>
          <a:prstGeom prst="rect">
            <a:avLst/>
          </a:prstGeom>
        </p:spPr>
      </p:pic>
      <p:sp>
        <p:nvSpPr>
          <p:cNvPr id="10" name="Picture Placeholder 9">
            <a:extLst>
              <a:ext uri="{FF2B5EF4-FFF2-40B4-BE49-F238E27FC236}">
                <a16:creationId xmlns:a16="http://schemas.microsoft.com/office/drawing/2014/main" id="{18848F18-C218-3841-B96E-C021AEC3CD50}"/>
              </a:ext>
            </a:extLst>
          </p:cNvPr>
          <p:cNvSpPr>
            <a:spLocks noGrp="1"/>
          </p:cNvSpPr>
          <p:nvPr>
            <p:ph type="pic" sz="quarter" idx="12" hasCustomPrompt="1"/>
          </p:nvPr>
        </p:nvSpPr>
        <p:spPr>
          <a:xfrm>
            <a:off x="405635" y="2131224"/>
            <a:ext cx="3135087" cy="4269576"/>
          </a:xfrm>
        </p:spPr>
        <p:txBody>
          <a:bodyPr/>
          <a:lstStyle>
            <a:lvl1pPr>
              <a:defRPr/>
            </a:lvl1pPr>
          </a:lstStyle>
          <a:p>
            <a:r>
              <a:rPr lang="en-US" dirty="0"/>
              <a:t>Insert photo here</a:t>
            </a:r>
          </a:p>
        </p:txBody>
      </p:sp>
      <p:sp>
        <p:nvSpPr>
          <p:cNvPr id="2" name="Title 1">
            <a:extLst>
              <a:ext uri="{FF2B5EF4-FFF2-40B4-BE49-F238E27FC236}">
                <a16:creationId xmlns:a16="http://schemas.microsoft.com/office/drawing/2014/main" id="{3C9572FA-24C0-7A4A-86C8-46A9CDB6E78A}"/>
              </a:ext>
            </a:extLst>
          </p:cNvPr>
          <p:cNvSpPr>
            <a:spLocks noGrp="1"/>
          </p:cNvSpPr>
          <p:nvPr>
            <p:ph type="title" hasCustomPrompt="1"/>
          </p:nvPr>
        </p:nvSpPr>
        <p:spPr>
          <a:xfrm>
            <a:off x="405635" y="365125"/>
            <a:ext cx="10587791" cy="838033"/>
          </a:xfrm>
        </p:spPr>
        <p:txBody>
          <a:bodyPr>
            <a:noAutofit/>
          </a:bodyPr>
          <a:lstStyle>
            <a:lvl1pPr>
              <a:defRPr sz="4500"/>
            </a:lvl1pPr>
          </a:lstStyle>
          <a:p>
            <a:r>
              <a:rPr lang="en-US" dirty="0"/>
              <a:t>Pic/Bio slide: name here</a:t>
            </a:r>
          </a:p>
        </p:txBody>
      </p:sp>
      <p:sp>
        <p:nvSpPr>
          <p:cNvPr id="4" name="Content Placeholder 3">
            <a:extLst>
              <a:ext uri="{FF2B5EF4-FFF2-40B4-BE49-F238E27FC236}">
                <a16:creationId xmlns:a16="http://schemas.microsoft.com/office/drawing/2014/main" id="{7C2277DE-8916-024E-9203-656FA9493C4A}"/>
              </a:ext>
            </a:extLst>
          </p:cNvPr>
          <p:cNvSpPr>
            <a:spLocks noGrp="1"/>
          </p:cNvSpPr>
          <p:nvPr>
            <p:ph sz="half" idx="2" hasCustomPrompt="1"/>
          </p:nvPr>
        </p:nvSpPr>
        <p:spPr>
          <a:xfrm>
            <a:off x="3877606" y="2360745"/>
            <a:ext cx="7115820" cy="3326122"/>
          </a:xfrm>
        </p:spPr>
        <p:txBody>
          <a:bodyPr/>
          <a:lstStyle>
            <a:lvl1pPr>
              <a:lnSpc>
                <a:spcPct val="150000"/>
              </a:lnSpc>
              <a:defRPr sz="1600"/>
            </a:lvl1pPr>
            <a:lvl2pPr>
              <a:lnSpc>
                <a:spcPct val="150000"/>
              </a:lnSpc>
              <a:defRPr sz="1400"/>
            </a:lvl2pPr>
            <a:lvl3pPr>
              <a:lnSpc>
                <a:spcPct val="150000"/>
              </a:lnSpc>
              <a:defRPr sz="1200"/>
            </a:lvl3pPr>
            <a:lvl4pPr>
              <a:lnSpc>
                <a:spcPct val="150000"/>
              </a:lnSpc>
              <a:defRPr sz="1000"/>
            </a:lvl4pPr>
            <a:lvl5pPr>
              <a:lnSpc>
                <a:spcPct val="150000"/>
              </a:lnSpc>
              <a:defRPr sz="1000"/>
            </a:lvl5pPr>
          </a:lstStyle>
          <a:p>
            <a:pPr lvl="0"/>
            <a:r>
              <a:rPr lang="en-US" dirty="0"/>
              <a:t>Info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a:extLst>
              <a:ext uri="{FF2B5EF4-FFF2-40B4-BE49-F238E27FC236}">
                <a16:creationId xmlns:a16="http://schemas.microsoft.com/office/drawing/2014/main" id="{3A962E81-6F61-DB4D-828D-A2898B1A6848}"/>
              </a:ext>
            </a:extLst>
          </p:cNvPr>
          <p:cNvSpPr>
            <a:spLocks noGrp="1"/>
          </p:cNvSpPr>
          <p:nvPr>
            <p:ph type="body" idx="10" hasCustomPrompt="1"/>
          </p:nvPr>
        </p:nvSpPr>
        <p:spPr>
          <a:xfrm>
            <a:off x="405635" y="1227149"/>
            <a:ext cx="10587791" cy="39803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cap="all"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 OR OTHER</a:t>
            </a:r>
          </a:p>
        </p:txBody>
      </p:sp>
      <p:cxnSp>
        <p:nvCxnSpPr>
          <p:cNvPr id="12" name="Straight Connector 11">
            <a:extLst>
              <a:ext uri="{FF2B5EF4-FFF2-40B4-BE49-F238E27FC236}">
                <a16:creationId xmlns:a16="http://schemas.microsoft.com/office/drawing/2014/main" id="{24005A0B-8C8C-944D-B8CE-EAE7AA7415CA}"/>
              </a:ext>
            </a:extLst>
          </p:cNvPr>
          <p:cNvCxnSpPr>
            <a:cxnSpLocks/>
          </p:cNvCxnSpPr>
          <p:nvPr userDrawn="1"/>
        </p:nvCxnSpPr>
        <p:spPr>
          <a:xfrm>
            <a:off x="405635" y="1729991"/>
            <a:ext cx="105877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460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Bio - 3 people)">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8BFBA344-6671-C446-87C5-EBF413D7C2F4}"/>
              </a:ext>
            </a:extLst>
          </p:cNvPr>
          <p:cNvSpPr>
            <a:spLocks noChangeAspect="1"/>
          </p:cNvSpPr>
          <p:nvPr userDrawn="1"/>
        </p:nvSpPr>
        <p:spPr>
          <a:xfrm rot="10800000" flipV="1">
            <a:off x="10566721" y="2887579"/>
            <a:ext cx="1625279" cy="3972208"/>
          </a:xfrm>
          <a:prstGeom prst="rtTriangle">
            <a:avLst/>
          </a:prstGeom>
          <a:solidFill>
            <a:srgbClr val="D8AB4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icture Placeholder 9">
            <a:extLst>
              <a:ext uri="{FF2B5EF4-FFF2-40B4-BE49-F238E27FC236}">
                <a16:creationId xmlns:a16="http://schemas.microsoft.com/office/drawing/2014/main" id="{127ED0CA-EA3E-314E-A615-D4BB5B5CF119}"/>
              </a:ext>
            </a:extLst>
          </p:cNvPr>
          <p:cNvSpPr>
            <a:spLocks noGrp="1"/>
          </p:cNvSpPr>
          <p:nvPr>
            <p:ph type="pic" sz="quarter" idx="12" hasCustomPrompt="1"/>
          </p:nvPr>
        </p:nvSpPr>
        <p:spPr>
          <a:xfrm>
            <a:off x="470838" y="374754"/>
            <a:ext cx="2543500" cy="2760331"/>
          </a:xfrm>
        </p:spPr>
        <p:txBody>
          <a:bodyPr/>
          <a:lstStyle>
            <a:lvl1pPr>
              <a:defRPr/>
            </a:lvl1pPr>
          </a:lstStyle>
          <a:p>
            <a:r>
              <a:rPr lang="en-US" dirty="0"/>
              <a:t>Insert photo here</a:t>
            </a:r>
          </a:p>
        </p:txBody>
      </p:sp>
      <p:sp>
        <p:nvSpPr>
          <p:cNvPr id="29" name="Picture Placeholder 9">
            <a:extLst>
              <a:ext uri="{FF2B5EF4-FFF2-40B4-BE49-F238E27FC236}">
                <a16:creationId xmlns:a16="http://schemas.microsoft.com/office/drawing/2014/main" id="{D3982FE5-F505-F242-8BF3-6E04BE4B291A}"/>
              </a:ext>
            </a:extLst>
          </p:cNvPr>
          <p:cNvSpPr>
            <a:spLocks noGrp="1"/>
          </p:cNvSpPr>
          <p:nvPr>
            <p:ph type="pic" sz="quarter" idx="13" hasCustomPrompt="1"/>
          </p:nvPr>
        </p:nvSpPr>
        <p:spPr>
          <a:xfrm>
            <a:off x="4335828" y="374754"/>
            <a:ext cx="2543500" cy="2760331"/>
          </a:xfrm>
        </p:spPr>
        <p:txBody>
          <a:bodyPr/>
          <a:lstStyle>
            <a:lvl1pPr>
              <a:defRPr/>
            </a:lvl1pPr>
          </a:lstStyle>
          <a:p>
            <a:r>
              <a:rPr lang="en-US" dirty="0"/>
              <a:t>Insert photo here</a:t>
            </a:r>
          </a:p>
        </p:txBody>
      </p:sp>
      <p:sp>
        <p:nvSpPr>
          <p:cNvPr id="30" name="Picture Placeholder 9">
            <a:extLst>
              <a:ext uri="{FF2B5EF4-FFF2-40B4-BE49-F238E27FC236}">
                <a16:creationId xmlns:a16="http://schemas.microsoft.com/office/drawing/2014/main" id="{D77D9C02-A2AA-E84C-A785-AB9A0FCA605D}"/>
              </a:ext>
            </a:extLst>
          </p:cNvPr>
          <p:cNvSpPr>
            <a:spLocks noGrp="1"/>
          </p:cNvSpPr>
          <p:nvPr>
            <p:ph type="pic" sz="quarter" idx="16" hasCustomPrompt="1"/>
          </p:nvPr>
        </p:nvSpPr>
        <p:spPr>
          <a:xfrm>
            <a:off x="8200818" y="374754"/>
            <a:ext cx="2543500" cy="2760331"/>
          </a:xfrm>
        </p:spPr>
        <p:txBody>
          <a:bodyPr/>
          <a:lstStyle>
            <a:lvl1pPr>
              <a:defRPr/>
            </a:lvl1pPr>
          </a:lstStyle>
          <a:p>
            <a:r>
              <a:rPr lang="en-US" dirty="0"/>
              <a:t>Insert photo here</a:t>
            </a:r>
          </a:p>
        </p:txBody>
      </p:sp>
      <p:sp>
        <p:nvSpPr>
          <p:cNvPr id="31" name="Content Placeholder 3">
            <a:extLst>
              <a:ext uri="{FF2B5EF4-FFF2-40B4-BE49-F238E27FC236}">
                <a16:creationId xmlns:a16="http://schemas.microsoft.com/office/drawing/2014/main" id="{9C99930A-34B4-6C4B-8653-C9C780EA501D}"/>
              </a:ext>
            </a:extLst>
          </p:cNvPr>
          <p:cNvSpPr>
            <a:spLocks noGrp="1"/>
          </p:cNvSpPr>
          <p:nvPr>
            <p:ph sz="half" idx="14" hasCustomPrompt="1"/>
          </p:nvPr>
        </p:nvSpPr>
        <p:spPr>
          <a:xfrm>
            <a:off x="4335828" y="4017455"/>
            <a:ext cx="3434099" cy="1940583"/>
          </a:xfrm>
        </p:spPr>
        <p:txBody>
          <a:bodyPr/>
          <a:lstStyle>
            <a:lvl1pPr>
              <a:lnSpc>
                <a:spcPct val="100000"/>
              </a:lnSpc>
              <a:defRPr sz="1400" spc="100" baseline="0"/>
            </a:lvl1pPr>
            <a:lvl2pPr>
              <a:lnSpc>
                <a:spcPct val="100000"/>
              </a:lnSpc>
              <a:defRPr sz="1200" spc="100" baseline="0"/>
            </a:lvl2pPr>
            <a:lvl3pPr>
              <a:lnSpc>
                <a:spcPct val="100000"/>
              </a:lnSpc>
              <a:defRPr sz="1200" spc="100" baseline="0"/>
            </a:lvl3pPr>
            <a:lvl4pPr>
              <a:lnSpc>
                <a:spcPct val="100000"/>
              </a:lnSpc>
              <a:defRPr sz="1200" spc="100" baseline="0"/>
            </a:lvl4pPr>
            <a:lvl5pPr>
              <a:lnSpc>
                <a:spcPct val="100000"/>
              </a:lnSpc>
              <a:defRPr sz="1200" spc="100" baseline="0"/>
            </a:lvl5pPr>
          </a:lstStyle>
          <a:p>
            <a:pPr lvl="0"/>
            <a:r>
              <a:rPr lang="en-US" dirty="0"/>
              <a:t>Bio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2">
            <a:extLst>
              <a:ext uri="{FF2B5EF4-FFF2-40B4-BE49-F238E27FC236}">
                <a16:creationId xmlns:a16="http://schemas.microsoft.com/office/drawing/2014/main" id="{6DCE682D-009B-824C-BAB8-4863EEE1A58F}"/>
              </a:ext>
            </a:extLst>
          </p:cNvPr>
          <p:cNvSpPr>
            <a:spLocks noGrp="1"/>
          </p:cNvSpPr>
          <p:nvPr>
            <p:ph type="body" idx="15" hasCustomPrompt="1"/>
          </p:nvPr>
        </p:nvSpPr>
        <p:spPr>
          <a:xfrm>
            <a:off x="4335828" y="3686303"/>
            <a:ext cx="3434099" cy="25622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cap="all" spc="10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 OR OTHER ACCOMMODATIONS</a:t>
            </a:r>
          </a:p>
        </p:txBody>
      </p:sp>
      <p:sp>
        <p:nvSpPr>
          <p:cNvPr id="33" name="Text Placeholder 2">
            <a:extLst>
              <a:ext uri="{FF2B5EF4-FFF2-40B4-BE49-F238E27FC236}">
                <a16:creationId xmlns:a16="http://schemas.microsoft.com/office/drawing/2014/main" id="{6AF101EF-8C31-6648-B849-2A52FFB7EF17}"/>
              </a:ext>
            </a:extLst>
          </p:cNvPr>
          <p:cNvSpPr>
            <a:spLocks noGrp="1"/>
          </p:cNvSpPr>
          <p:nvPr>
            <p:ph type="body" idx="19" hasCustomPrompt="1"/>
          </p:nvPr>
        </p:nvSpPr>
        <p:spPr>
          <a:xfrm>
            <a:off x="4335828" y="3320464"/>
            <a:ext cx="3438144" cy="347472"/>
          </a:xfrm>
        </p:spPr>
        <p:txBody>
          <a:bodyPr anchor="b"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i="0" cap="all" baseline="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BIO SLIDE: NAME HERE</a:t>
            </a:r>
          </a:p>
        </p:txBody>
      </p:sp>
      <p:sp>
        <p:nvSpPr>
          <p:cNvPr id="34" name="Content Placeholder 3">
            <a:extLst>
              <a:ext uri="{FF2B5EF4-FFF2-40B4-BE49-F238E27FC236}">
                <a16:creationId xmlns:a16="http://schemas.microsoft.com/office/drawing/2014/main" id="{75B4821B-01A4-1144-98F8-3ACBD3EE1C64}"/>
              </a:ext>
            </a:extLst>
          </p:cNvPr>
          <p:cNvSpPr>
            <a:spLocks noGrp="1"/>
          </p:cNvSpPr>
          <p:nvPr>
            <p:ph sz="half" idx="20" hasCustomPrompt="1"/>
          </p:nvPr>
        </p:nvSpPr>
        <p:spPr>
          <a:xfrm>
            <a:off x="466561" y="4017455"/>
            <a:ext cx="3434099" cy="1940583"/>
          </a:xfrm>
        </p:spPr>
        <p:txBody>
          <a:bodyPr/>
          <a:lstStyle>
            <a:lvl1pPr>
              <a:lnSpc>
                <a:spcPct val="100000"/>
              </a:lnSpc>
              <a:defRPr sz="1400" spc="100" baseline="0"/>
            </a:lvl1pPr>
            <a:lvl2pPr>
              <a:lnSpc>
                <a:spcPct val="100000"/>
              </a:lnSpc>
              <a:defRPr sz="1200" spc="100" baseline="0"/>
            </a:lvl2pPr>
            <a:lvl3pPr>
              <a:lnSpc>
                <a:spcPct val="100000"/>
              </a:lnSpc>
              <a:defRPr sz="1200" spc="100" baseline="0"/>
            </a:lvl3pPr>
            <a:lvl4pPr>
              <a:lnSpc>
                <a:spcPct val="100000"/>
              </a:lnSpc>
              <a:defRPr sz="1200" spc="100" baseline="0"/>
            </a:lvl4pPr>
            <a:lvl5pPr>
              <a:lnSpc>
                <a:spcPct val="100000"/>
              </a:lnSpc>
              <a:defRPr sz="1200" spc="100" baseline="0"/>
            </a:lvl5pPr>
          </a:lstStyle>
          <a:p>
            <a:pPr lvl="0"/>
            <a:r>
              <a:rPr lang="en-US" dirty="0"/>
              <a:t>Bio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2">
            <a:extLst>
              <a:ext uri="{FF2B5EF4-FFF2-40B4-BE49-F238E27FC236}">
                <a16:creationId xmlns:a16="http://schemas.microsoft.com/office/drawing/2014/main" id="{070030EB-80A7-6242-BCF6-B405B569A84E}"/>
              </a:ext>
            </a:extLst>
          </p:cNvPr>
          <p:cNvSpPr>
            <a:spLocks noGrp="1"/>
          </p:cNvSpPr>
          <p:nvPr>
            <p:ph type="body" idx="21" hasCustomPrompt="1"/>
          </p:nvPr>
        </p:nvSpPr>
        <p:spPr>
          <a:xfrm>
            <a:off x="466561" y="3686303"/>
            <a:ext cx="3434099" cy="25622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cap="all" spc="10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 OR OTHER ACCOMMODATIONS</a:t>
            </a:r>
          </a:p>
        </p:txBody>
      </p:sp>
      <p:sp>
        <p:nvSpPr>
          <p:cNvPr id="36" name="Text Placeholder 2">
            <a:extLst>
              <a:ext uri="{FF2B5EF4-FFF2-40B4-BE49-F238E27FC236}">
                <a16:creationId xmlns:a16="http://schemas.microsoft.com/office/drawing/2014/main" id="{61973A62-DA53-EA4F-A095-A4ACF30D8DC7}"/>
              </a:ext>
            </a:extLst>
          </p:cNvPr>
          <p:cNvSpPr>
            <a:spLocks noGrp="1"/>
          </p:cNvSpPr>
          <p:nvPr>
            <p:ph type="body" idx="22" hasCustomPrompt="1"/>
          </p:nvPr>
        </p:nvSpPr>
        <p:spPr>
          <a:xfrm>
            <a:off x="466561" y="3320464"/>
            <a:ext cx="3438144" cy="347472"/>
          </a:xfrm>
        </p:spPr>
        <p:txBody>
          <a:bodyPr anchor="b"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i="0" cap="all" baseline="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BIO SLIDE: NAME HERE</a:t>
            </a:r>
          </a:p>
        </p:txBody>
      </p:sp>
      <p:sp>
        <p:nvSpPr>
          <p:cNvPr id="37" name="Content Placeholder 3">
            <a:extLst>
              <a:ext uri="{FF2B5EF4-FFF2-40B4-BE49-F238E27FC236}">
                <a16:creationId xmlns:a16="http://schemas.microsoft.com/office/drawing/2014/main" id="{7B0EDCAA-FBA8-2E4F-BB0B-FBD03A65C310}"/>
              </a:ext>
            </a:extLst>
          </p:cNvPr>
          <p:cNvSpPr>
            <a:spLocks noGrp="1"/>
          </p:cNvSpPr>
          <p:nvPr>
            <p:ph sz="half" idx="23" hasCustomPrompt="1"/>
          </p:nvPr>
        </p:nvSpPr>
        <p:spPr>
          <a:xfrm>
            <a:off x="8200818" y="4017455"/>
            <a:ext cx="3434099" cy="1940583"/>
          </a:xfrm>
        </p:spPr>
        <p:txBody>
          <a:bodyPr/>
          <a:lstStyle>
            <a:lvl1pPr>
              <a:lnSpc>
                <a:spcPct val="100000"/>
              </a:lnSpc>
              <a:defRPr sz="1400" spc="100" baseline="0"/>
            </a:lvl1pPr>
            <a:lvl2pPr>
              <a:lnSpc>
                <a:spcPct val="100000"/>
              </a:lnSpc>
              <a:defRPr sz="1200" spc="100" baseline="0"/>
            </a:lvl2pPr>
            <a:lvl3pPr>
              <a:lnSpc>
                <a:spcPct val="100000"/>
              </a:lnSpc>
              <a:defRPr sz="1200" spc="100" baseline="0"/>
            </a:lvl3pPr>
            <a:lvl4pPr>
              <a:lnSpc>
                <a:spcPct val="100000"/>
              </a:lnSpc>
              <a:defRPr sz="1200" spc="100" baseline="0"/>
            </a:lvl4pPr>
            <a:lvl5pPr>
              <a:lnSpc>
                <a:spcPct val="100000"/>
              </a:lnSpc>
              <a:defRPr sz="1200" spc="100" baseline="0"/>
            </a:lvl5pPr>
          </a:lstStyle>
          <a:p>
            <a:pPr lvl="0"/>
            <a:r>
              <a:rPr lang="en-US" dirty="0"/>
              <a:t>Bio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Text Placeholder 2">
            <a:extLst>
              <a:ext uri="{FF2B5EF4-FFF2-40B4-BE49-F238E27FC236}">
                <a16:creationId xmlns:a16="http://schemas.microsoft.com/office/drawing/2014/main" id="{23DED18C-9CDA-7E48-984A-1A76DB44640D}"/>
              </a:ext>
            </a:extLst>
          </p:cNvPr>
          <p:cNvSpPr>
            <a:spLocks noGrp="1"/>
          </p:cNvSpPr>
          <p:nvPr>
            <p:ph type="body" idx="24" hasCustomPrompt="1"/>
          </p:nvPr>
        </p:nvSpPr>
        <p:spPr>
          <a:xfrm>
            <a:off x="8200818" y="3686303"/>
            <a:ext cx="3434099" cy="25622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cap="all" spc="10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 OR OTHER ACCOMMODATIONS</a:t>
            </a:r>
          </a:p>
        </p:txBody>
      </p:sp>
      <p:sp>
        <p:nvSpPr>
          <p:cNvPr id="39" name="Text Placeholder 2">
            <a:extLst>
              <a:ext uri="{FF2B5EF4-FFF2-40B4-BE49-F238E27FC236}">
                <a16:creationId xmlns:a16="http://schemas.microsoft.com/office/drawing/2014/main" id="{BC60EC64-58EC-2249-A8F1-EE46471681DE}"/>
              </a:ext>
            </a:extLst>
          </p:cNvPr>
          <p:cNvSpPr>
            <a:spLocks noGrp="1"/>
          </p:cNvSpPr>
          <p:nvPr>
            <p:ph type="body" idx="25" hasCustomPrompt="1"/>
          </p:nvPr>
        </p:nvSpPr>
        <p:spPr>
          <a:xfrm>
            <a:off x="8200818" y="3320464"/>
            <a:ext cx="3438144" cy="347472"/>
          </a:xfrm>
        </p:spPr>
        <p:txBody>
          <a:bodyPr anchor="b"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i="0" cap="all" baseline="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BIO SLIDE: NAME HERE</a:t>
            </a:r>
          </a:p>
        </p:txBody>
      </p:sp>
      <p:pic>
        <p:nvPicPr>
          <p:cNvPr id="40" name="Picture Placeholder 5">
            <a:extLst>
              <a:ext uri="{FF2B5EF4-FFF2-40B4-BE49-F238E27FC236}">
                <a16:creationId xmlns:a16="http://schemas.microsoft.com/office/drawing/2014/main" id="{BED0BA53-972C-9F48-BE50-23B403B183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108" b="-34108"/>
          <a:stretch/>
        </p:blipFill>
        <p:spPr>
          <a:xfrm>
            <a:off x="4633826" y="6156688"/>
            <a:ext cx="2924348" cy="584463"/>
          </a:xfrm>
          <a:prstGeom prst="rect">
            <a:avLst/>
          </a:prstGeom>
        </p:spPr>
      </p:pic>
    </p:spTree>
    <p:extLst>
      <p:ext uri="{BB962C8B-B14F-4D97-AF65-F5344CB8AC3E}">
        <p14:creationId xmlns:p14="http://schemas.microsoft.com/office/powerpoint/2010/main" val="1597871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7946535-051C-FC49-A1F2-174A97F6847F}"/>
              </a:ext>
            </a:extLst>
          </p:cNvPr>
          <p:cNvSpPr/>
          <p:nvPr userDrawn="1"/>
        </p:nvSpPr>
        <p:spPr>
          <a:xfrm>
            <a:off x="7747755" y="0"/>
            <a:ext cx="4444245" cy="6858000"/>
          </a:xfrm>
          <a:custGeom>
            <a:avLst/>
            <a:gdLst>
              <a:gd name="connsiteX0" fmla="*/ 2806037 w 4444245"/>
              <a:gd name="connsiteY0" fmla="*/ 0 h 6858000"/>
              <a:gd name="connsiteX1" fmla="*/ 4444245 w 4444245"/>
              <a:gd name="connsiteY1" fmla="*/ 0 h 6858000"/>
              <a:gd name="connsiteX2" fmla="*/ 4444245 w 4444245"/>
              <a:gd name="connsiteY2" fmla="*/ 6858000 h 6858000"/>
              <a:gd name="connsiteX3" fmla="*/ 2806037 w 4444245"/>
              <a:gd name="connsiteY3" fmla="*/ 6858000 h 6858000"/>
              <a:gd name="connsiteX4" fmla="*/ 2784029 w 4444245"/>
              <a:gd name="connsiteY4" fmla="*/ 6858000 h 6858000"/>
              <a:gd name="connsiteX5" fmla="*/ 0 w 4444245"/>
              <a:gd name="connsiteY5" fmla="*/ 6858000 h 6858000"/>
              <a:gd name="connsiteX6" fmla="*/ 2806037 w 444424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245" h="6858000">
                <a:moveTo>
                  <a:pt x="2806037" y="0"/>
                </a:moveTo>
                <a:lnTo>
                  <a:pt x="4444245" y="0"/>
                </a:lnTo>
                <a:lnTo>
                  <a:pt x="4444245" y="6858000"/>
                </a:lnTo>
                <a:lnTo>
                  <a:pt x="2806037" y="6858000"/>
                </a:lnTo>
                <a:lnTo>
                  <a:pt x="2784029" y="6858000"/>
                </a:lnTo>
                <a:lnTo>
                  <a:pt x="0" y="6858000"/>
                </a:lnTo>
                <a:lnTo>
                  <a:pt x="2806037" y="0"/>
                </a:ln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20FCA6A4-28FA-2546-B522-C04E18A4C03D}"/>
              </a:ext>
            </a:extLst>
          </p:cNvPr>
          <p:cNvSpPr>
            <a:spLocks noChangeAspect="1"/>
          </p:cNvSpPr>
          <p:nvPr userDrawn="1"/>
        </p:nvSpPr>
        <p:spPr>
          <a:xfrm>
            <a:off x="8333292" y="0"/>
            <a:ext cx="3858708" cy="6858000"/>
          </a:xfrm>
          <a:custGeom>
            <a:avLst/>
            <a:gdLst>
              <a:gd name="connsiteX0" fmla="*/ 2806037 w 3858708"/>
              <a:gd name="connsiteY0" fmla="*/ 0 h 6858000"/>
              <a:gd name="connsiteX1" fmla="*/ 3858708 w 3858708"/>
              <a:gd name="connsiteY1" fmla="*/ 0 h 6858000"/>
              <a:gd name="connsiteX2" fmla="*/ 3858708 w 3858708"/>
              <a:gd name="connsiteY2" fmla="*/ 6858000 h 6858000"/>
              <a:gd name="connsiteX3" fmla="*/ 2806037 w 3858708"/>
              <a:gd name="connsiteY3" fmla="*/ 6858000 h 6858000"/>
              <a:gd name="connsiteX4" fmla="*/ 2784029 w 3858708"/>
              <a:gd name="connsiteY4" fmla="*/ 6858000 h 6858000"/>
              <a:gd name="connsiteX5" fmla="*/ 0 w 3858708"/>
              <a:gd name="connsiteY5" fmla="*/ 6858000 h 6858000"/>
              <a:gd name="connsiteX6" fmla="*/ 2806037 w 38587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708" h="6858000">
                <a:moveTo>
                  <a:pt x="2806037" y="0"/>
                </a:moveTo>
                <a:lnTo>
                  <a:pt x="3858708" y="0"/>
                </a:lnTo>
                <a:lnTo>
                  <a:pt x="3858708" y="6858000"/>
                </a:lnTo>
                <a:lnTo>
                  <a:pt x="2806037" y="6858000"/>
                </a:lnTo>
                <a:lnTo>
                  <a:pt x="2784029" y="6858000"/>
                </a:lnTo>
                <a:lnTo>
                  <a:pt x="0" y="6858000"/>
                </a:lnTo>
                <a:lnTo>
                  <a:pt x="2806037"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pic>
        <p:nvPicPr>
          <p:cNvPr id="13" name="Picture Placeholder 5">
            <a:extLst>
              <a:ext uri="{FF2B5EF4-FFF2-40B4-BE49-F238E27FC236}">
                <a16:creationId xmlns:a16="http://schemas.microsoft.com/office/drawing/2014/main" id="{7D490237-5CE4-D048-8F03-58E1BD0CA2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108" b="-34108"/>
          <a:stretch/>
        </p:blipFill>
        <p:spPr>
          <a:xfrm>
            <a:off x="8890195" y="5944959"/>
            <a:ext cx="2924348" cy="584463"/>
          </a:xfrm>
          <a:prstGeom prst="rect">
            <a:avLst/>
          </a:prstGeom>
        </p:spPr>
      </p:pic>
      <p:sp>
        <p:nvSpPr>
          <p:cNvPr id="2" name="Title 1">
            <a:extLst>
              <a:ext uri="{FF2B5EF4-FFF2-40B4-BE49-F238E27FC236}">
                <a16:creationId xmlns:a16="http://schemas.microsoft.com/office/drawing/2014/main" id="{C4FA5CCF-8095-4A48-BE02-D80DC819B886}"/>
              </a:ext>
            </a:extLst>
          </p:cNvPr>
          <p:cNvSpPr>
            <a:spLocks noGrp="1"/>
          </p:cNvSpPr>
          <p:nvPr>
            <p:ph type="title" hasCustomPrompt="1"/>
          </p:nvPr>
        </p:nvSpPr>
        <p:spPr>
          <a:xfrm>
            <a:off x="472529" y="365125"/>
            <a:ext cx="9128671" cy="1325563"/>
          </a:xfrm>
        </p:spPr>
        <p:txBody>
          <a:bodyPr/>
          <a:lstStyle/>
          <a:p>
            <a:r>
              <a:rPr lang="en-US" dirty="0"/>
              <a:t>TITLE, TAHOMA BOLD</a:t>
            </a:r>
          </a:p>
        </p:txBody>
      </p:sp>
      <p:sp>
        <p:nvSpPr>
          <p:cNvPr id="3" name="Text Placeholder 2">
            <a:extLst>
              <a:ext uri="{FF2B5EF4-FFF2-40B4-BE49-F238E27FC236}">
                <a16:creationId xmlns:a16="http://schemas.microsoft.com/office/drawing/2014/main" id="{1C1C1E2E-CB8D-1A45-9FE0-F7B0C4B9D09D}"/>
              </a:ext>
            </a:extLst>
          </p:cNvPr>
          <p:cNvSpPr>
            <a:spLocks noGrp="1"/>
          </p:cNvSpPr>
          <p:nvPr>
            <p:ph type="body" idx="1" hasCustomPrompt="1"/>
          </p:nvPr>
        </p:nvSpPr>
        <p:spPr>
          <a:xfrm>
            <a:off x="472528" y="1690688"/>
            <a:ext cx="3657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Info 01</a:t>
            </a:r>
          </a:p>
        </p:txBody>
      </p:sp>
      <p:sp>
        <p:nvSpPr>
          <p:cNvPr id="4" name="Content Placeholder 3">
            <a:extLst>
              <a:ext uri="{FF2B5EF4-FFF2-40B4-BE49-F238E27FC236}">
                <a16:creationId xmlns:a16="http://schemas.microsoft.com/office/drawing/2014/main" id="{4B6608EE-5ABA-3941-A2BC-4004BB53F22E}"/>
              </a:ext>
            </a:extLst>
          </p:cNvPr>
          <p:cNvSpPr>
            <a:spLocks noGrp="1"/>
          </p:cNvSpPr>
          <p:nvPr>
            <p:ph sz="half" idx="2"/>
          </p:nvPr>
        </p:nvSpPr>
        <p:spPr>
          <a:xfrm>
            <a:off x="472528" y="2514600"/>
            <a:ext cx="36576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C16DE96-F872-8D4B-BD19-4B30A6DDB9A7}"/>
              </a:ext>
            </a:extLst>
          </p:cNvPr>
          <p:cNvSpPr>
            <a:spLocks noGrp="1"/>
          </p:cNvSpPr>
          <p:nvPr>
            <p:ph type="body" sz="quarter" idx="3" hasCustomPrompt="1"/>
          </p:nvPr>
        </p:nvSpPr>
        <p:spPr>
          <a:xfrm>
            <a:off x="4540766" y="1690688"/>
            <a:ext cx="3657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Info 02</a:t>
            </a:r>
          </a:p>
        </p:txBody>
      </p:sp>
      <p:sp>
        <p:nvSpPr>
          <p:cNvPr id="6" name="Content Placeholder 5">
            <a:extLst>
              <a:ext uri="{FF2B5EF4-FFF2-40B4-BE49-F238E27FC236}">
                <a16:creationId xmlns:a16="http://schemas.microsoft.com/office/drawing/2014/main" id="{B9FE5726-B9D1-2E48-9604-2D219EE9E7F0}"/>
              </a:ext>
            </a:extLst>
          </p:cNvPr>
          <p:cNvSpPr>
            <a:spLocks noGrp="1"/>
          </p:cNvSpPr>
          <p:nvPr>
            <p:ph sz="quarter" idx="4"/>
          </p:nvPr>
        </p:nvSpPr>
        <p:spPr>
          <a:xfrm>
            <a:off x="4540766" y="2514600"/>
            <a:ext cx="36576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3708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4C15AD36-547D-A242-8AD0-A000B1605E4D}"/>
              </a:ext>
            </a:extLst>
          </p:cNvPr>
          <p:cNvSpPr/>
          <p:nvPr userDrawn="1"/>
        </p:nvSpPr>
        <p:spPr>
          <a:xfrm>
            <a:off x="7747755" y="0"/>
            <a:ext cx="4444245" cy="6858000"/>
          </a:xfrm>
          <a:custGeom>
            <a:avLst/>
            <a:gdLst>
              <a:gd name="connsiteX0" fmla="*/ 2806037 w 4444245"/>
              <a:gd name="connsiteY0" fmla="*/ 0 h 6858000"/>
              <a:gd name="connsiteX1" fmla="*/ 4444245 w 4444245"/>
              <a:gd name="connsiteY1" fmla="*/ 0 h 6858000"/>
              <a:gd name="connsiteX2" fmla="*/ 4444245 w 4444245"/>
              <a:gd name="connsiteY2" fmla="*/ 6858000 h 6858000"/>
              <a:gd name="connsiteX3" fmla="*/ 2806037 w 4444245"/>
              <a:gd name="connsiteY3" fmla="*/ 6858000 h 6858000"/>
              <a:gd name="connsiteX4" fmla="*/ 2784029 w 4444245"/>
              <a:gd name="connsiteY4" fmla="*/ 6858000 h 6858000"/>
              <a:gd name="connsiteX5" fmla="*/ 0 w 4444245"/>
              <a:gd name="connsiteY5" fmla="*/ 6858000 h 6858000"/>
              <a:gd name="connsiteX6" fmla="*/ 2806037 w 444424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245" h="6858000">
                <a:moveTo>
                  <a:pt x="2806037" y="0"/>
                </a:moveTo>
                <a:lnTo>
                  <a:pt x="4444245" y="0"/>
                </a:lnTo>
                <a:lnTo>
                  <a:pt x="4444245" y="6858000"/>
                </a:lnTo>
                <a:lnTo>
                  <a:pt x="2806037" y="6858000"/>
                </a:lnTo>
                <a:lnTo>
                  <a:pt x="2784029" y="6858000"/>
                </a:lnTo>
                <a:lnTo>
                  <a:pt x="0" y="6858000"/>
                </a:lnTo>
                <a:lnTo>
                  <a:pt x="2806037" y="0"/>
                </a:ln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872A82F5-EA99-1C42-998C-FD0637B783E0}"/>
              </a:ext>
            </a:extLst>
          </p:cNvPr>
          <p:cNvSpPr>
            <a:spLocks noChangeAspect="1"/>
          </p:cNvSpPr>
          <p:nvPr userDrawn="1"/>
        </p:nvSpPr>
        <p:spPr>
          <a:xfrm>
            <a:off x="8333292" y="0"/>
            <a:ext cx="3858708" cy="6858000"/>
          </a:xfrm>
          <a:custGeom>
            <a:avLst/>
            <a:gdLst>
              <a:gd name="connsiteX0" fmla="*/ 2806037 w 3858708"/>
              <a:gd name="connsiteY0" fmla="*/ 0 h 6858000"/>
              <a:gd name="connsiteX1" fmla="*/ 3858708 w 3858708"/>
              <a:gd name="connsiteY1" fmla="*/ 0 h 6858000"/>
              <a:gd name="connsiteX2" fmla="*/ 3858708 w 3858708"/>
              <a:gd name="connsiteY2" fmla="*/ 6858000 h 6858000"/>
              <a:gd name="connsiteX3" fmla="*/ 2806037 w 3858708"/>
              <a:gd name="connsiteY3" fmla="*/ 6858000 h 6858000"/>
              <a:gd name="connsiteX4" fmla="*/ 2784029 w 3858708"/>
              <a:gd name="connsiteY4" fmla="*/ 6858000 h 6858000"/>
              <a:gd name="connsiteX5" fmla="*/ 0 w 3858708"/>
              <a:gd name="connsiteY5" fmla="*/ 6858000 h 6858000"/>
              <a:gd name="connsiteX6" fmla="*/ 2806037 w 38587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708" h="6858000">
                <a:moveTo>
                  <a:pt x="2806037" y="0"/>
                </a:moveTo>
                <a:lnTo>
                  <a:pt x="3858708" y="0"/>
                </a:lnTo>
                <a:lnTo>
                  <a:pt x="3858708" y="6858000"/>
                </a:lnTo>
                <a:lnTo>
                  <a:pt x="2806037" y="6858000"/>
                </a:lnTo>
                <a:lnTo>
                  <a:pt x="2784029" y="6858000"/>
                </a:lnTo>
                <a:lnTo>
                  <a:pt x="0" y="6858000"/>
                </a:lnTo>
                <a:lnTo>
                  <a:pt x="2806037"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pic>
        <p:nvPicPr>
          <p:cNvPr id="9" name="Picture Placeholder 5">
            <a:extLst>
              <a:ext uri="{FF2B5EF4-FFF2-40B4-BE49-F238E27FC236}">
                <a16:creationId xmlns:a16="http://schemas.microsoft.com/office/drawing/2014/main" id="{A19097CA-94C5-3A44-8156-80C1E83833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108" b="-34108"/>
          <a:stretch/>
        </p:blipFill>
        <p:spPr>
          <a:xfrm>
            <a:off x="1323888" y="6156688"/>
            <a:ext cx="2924348" cy="584463"/>
          </a:xfrm>
          <a:prstGeom prst="rect">
            <a:avLst/>
          </a:prstGeom>
        </p:spPr>
      </p:pic>
      <p:sp>
        <p:nvSpPr>
          <p:cNvPr id="2" name="Title 1">
            <a:extLst>
              <a:ext uri="{FF2B5EF4-FFF2-40B4-BE49-F238E27FC236}">
                <a16:creationId xmlns:a16="http://schemas.microsoft.com/office/drawing/2014/main" id="{3138866F-709D-A04F-BB56-6774DE7E3283}"/>
              </a:ext>
            </a:extLst>
          </p:cNvPr>
          <p:cNvSpPr>
            <a:spLocks noGrp="1"/>
          </p:cNvSpPr>
          <p:nvPr>
            <p:ph type="title" hasCustomPrompt="1"/>
          </p:nvPr>
        </p:nvSpPr>
        <p:spPr>
          <a:xfrm>
            <a:off x="800100" y="457200"/>
            <a:ext cx="3971925" cy="1600200"/>
          </a:xfrm>
        </p:spPr>
        <p:txBody>
          <a:bodyPr anchor="b"/>
          <a:lstStyle>
            <a:lvl1pPr>
              <a:defRPr sz="3200"/>
            </a:lvl1pPr>
          </a:lstStyle>
          <a:p>
            <a:r>
              <a:rPr lang="en-US" dirty="0"/>
              <a:t>Title, Tahoma bold</a:t>
            </a:r>
          </a:p>
        </p:txBody>
      </p:sp>
      <p:sp>
        <p:nvSpPr>
          <p:cNvPr id="3" name="Picture Placeholder 2">
            <a:extLst>
              <a:ext uri="{FF2B5EF4-FFF2-40B4-BE49-F238E27FC236}">
                <a16:creationId xmlns:a16="http://schemas.microsoft.com/office/drawing/2014/main" id="{1C587870-9EE0-6C4C-AF86-02F4C324F2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508597A-3433-7A40-9ED9-5D8379BF32C3}"/>
              </a:ext>
            </a:extLst>
          </p:cNvPr>
          <p:cNvSpPr>
            <a:spLocks noGrp="1"/>
          </p:cNvSpPr>
          <p:nvPr>
            <p:ph type="body" sz="half" idx="2"/>
          </p:nvPr>
        </p:nvSpPr>
        <p:spPr>
          <a:xfrm>
            <a:off x="800100" y="2057400"/>
            <a:ext cx="39719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25529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F038C-AA3E-6640-91F6-1317A74EF1D6}"/>
              </a:ext>
            </a:extLst>
          </p:cNvPr>
          <p:cNvSpPr>
            <a:spLocks noGrp="1"/>
          </p:cNvSpPr>
          <p:nvPr>
            <p:ph type="title" hasCustomPrompt="1"/>
          </p:nvPr>
        </p:nvSpPr>
        <p:spPr>
          <a:xfrm>
            <a:off x="472528" y="859229"/>
            <a:ext cx="11338471" cy="861439"/>
          </a:xfrm>
        </p:spPr>
        <p:txBody>
          <a:bodyPr/>
          <a:lstStyle>
            <a:lvl1pPr>
              <a:defRPr>
                <a:solidFill>
                  <a:schemeClr val="accent1"/>
                </a:solidFill>
              </a:defRPr>
            </a:lvl1pPr>
          </a:lstStyle>
          <a:p>
            <a:r>
              <a:rPr lang="en-US" dirty="0"/>
              <a:t>Tahoma 45pt font size</a:t>
            </a:r>
          </a:p>
        </p:txBody>
      </p:sp>
      <p:graphicFrame>
        <p:nvGraphicFramePr>
          <p:cNvPr id="3" name="Chart 2">
            <a:extLst>
              <a:ext uri="{FF2B5EF4-FFF2-40B4-BE49-F238E27FC236}">
                <a16:creationId xmlns:a16="http://schemas.microsoft.com/office/drawing/2014/main" id="{5D6D872B-489C-0642-BDCD-25162590D951}"/>
              </a:ext>
            </a:extLst>
          </p:cNvPr>
          <p:cNvGraphicFramePr/>
          <p:nvPr userDrawn="1">
            <p:extLst>
              <p:ext uri="{D42A27DB-BD31-4B8C-83A1-F6EECF244321}">
                <p14:modId xmlns:p14="http://schemas.microsoft.com/office/powerpoint/2010/main" val="2061695057"/>
              </p:ext>
            </p:extLst>
          </p:nvPr>
        </p:nvGraphicFramePr>
        <p:xfrm>
          <a:off x="472530" y="1971207"/>
          <a:ext cx="5298684" cy="45120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43B17C92-5FE9-2B43-85C9-0B4C7B82EE25}"/>
              </a:ext>
            </a:extLst>
          </p:cNvPr>
          <p:cNvGraphicFramePr/>
          <p:nvPr userDrawn="1">
            <p:extLst>
              <p:ext uri="{D42A27DB-BD31-4B8C-83A1-F6EECF244321}">
                <p14:modId xmlns:p14="http://schemas.microsoft.com/office/powerpoint/2010/main" val="1120957859"/>
              </p:ext>
            </p:extLst>
          </p:nvPr>
        </p:nvGraphicFramePr>
        <p:xfrm>
          <a:off x="6296212" y="1971207"/>
          <a:ext cx="5298684" cy="451204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Placeholder 5">
            <a:extLst>
              <a:ext uri="{FF2B5EF4-FFF2-40B4-BE49-F238E27FC236}">
                <a16:creationId xmlns:a16="http://schemas.microsoft.com/office/drawing/2014/main" id="{C7275AF5-ED3C-D241-9B9C-4DBC571CDB0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34108" b="-34108"/>
          <a:stretch/>
        </p:blipFill>
        <p:spPr>
          <a:xfrm>
            <a:off x="472528" y="274766"/>
            <a:ext cx="2924348" cy="584463"/>
          </a:xfrm>
          <a:prstGeom prst="rect">
            <a:avLst/>
          </a:prstGeom>
        </p:spPr>
      </p:pic>
    </p:spTree>
    <p:extLst>
      <p:ext uri="{BB962C8B-B14F-4D97-AF65-F5344CB8AC3E}">
        <p14:creationId xmlns:p14="http://schemas.microsoft.com/office/powerpoint/2010/main" val="2234261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3BE29AAA-CEAA-F14B-BBA6-12C511CC7E4B}"/>
              </a:ext>
            </a:extLst>
          </p:cNvPr>
          <p:cNvSpPr>
            <a:spLocks noChangeAspect="1"/>
          </p:cNvSpPr>
          <p:nvPr userDrawn="1"/>
        </p:nvSpPr>
        <p:spPr>
          <a:xfrm>
            <a:off x="8333292" y="0"/>
            <a:ext cx="3858708" cy="6858000"/>
          </a:xfrm>
          <a:custGeom>
            <a:avLst/>
            <a:gdLst>
              <a:gd name="connsiteX0" fmla="*/ 2806037 w 3858708"/>
              <a:gd name="connsiteY0" fmla="*/ 0 h 6858000"/>
              <a:gd name="connsiteX1" fmla="*/ 3858708 w 3858708"/>
              <a:gd name="connsiteY1" fmla="*/ 0 h 6858000"/>
              <a:gd name="connsiteX2" fmla="*/ 3858708 w 3858708"/>
              <a:gd name="connsiteY2" fmla="*/ 6858000 h 6858000"/>
              <a:gd name="connsiteX3" fmla="*/ 2806037 w 3858708"/>
              <a:gd name="connsiteY3" fmla="*/ 6858000 h 6858000"/>
              <a:gd name="connsiteX4" fmla="*/ 2784029 w 3858708"/>
              <a:gd name="connsiteY4" fmla="*/ 6858000 h 6858000"/>
              <a:gd name="connsiteX5" fmla="*/ 0 w 3858708"/>
              <a:gd name="connsiteY5" fmla="*/ 6858000 h 6858000"/>
              <a:gd name="connsiteX6" fmla="*/ 2806037 w 38587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708" h="6858000">
                <a:moveTo>
                  <a:pt x="2806037" y="0"/>
                </a:moveTo>
                <a:lnTo>
                  <a:pt x="3858708" y="0"/>
                </a:lnTo>
                <a:lnTo>
                  <a:pt x="3858708" y="6858000"/>
                </a:lnTo>
                <a:lnTo>
                  <a:pt x="2806037" y="6858000"/>
                </a:lnTo>
                <a:lnTo>
                  <a:pt x="2784029" y="6858000"/>
                </a:lnTo>
                <a:lnTo>
                  <a:pt x="0" y="6858000"/>
                </a:lnTo>
                <a:lnTo>
                  <a:pt x="2806037"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2" name="Right Triangle 11">
            <a:extLst>
              <a:ext uri="{FF2B5EF4-FFF2-40B4-BE49-F238E27FC236}">
                <a16:creationId xmlns:a16="http://schemas.microsoft.com/office/drawing/2014/main" id="{CE4DC71E-50AD-BC47-85E7-57E1E55A06DF}"/>
              </a:ext>
            </a:extLst>
          </p:cNvPr>
          <p:cNvSpPr>
            <a:spLocks noChangeAspect="1"/>
          </p:cNvSpPr>
          <p:nvPr userDrawn="1"/>
        </p:nvSpPr>
        <p:spPr>
          <a:xfrm rot="10800000" flipV="1">
            <a:off x="10566721" y="2887579"/>
            <a:ext cx="1625279" cy="3972208"/>
          </a:xfrm>
          <a:prstGeom prst="rtTriangle">
            <a:avLst/>
          </a:prstGeom>
          <a:solidFill>
            <a:srgbClr val="D8AB4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Placeholder 5">
            <a:extLst>
              <a:ext uri="{FF2B5EF4-FFF2-40B4-BE49-F238E27FC236}">
                <a16:creationId xmlns:a16="http://schemas.microsoft.com/office/drawing/2014/main" id="{0167BA30-A58E-EA46-8E6B-0C593C5BA3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108" b="-34108"/>
          <a:stretch/>
        </p:blipFill>
        <p:spPr>
          <a:xfrm>
            <a:off x="8890195" y="5944959"/>
            <a:ext cx="2924348" cy="584463"/>
          </a:xfrm>
          <a:prstGeom prst="rect">
            <a:avLst/>
          </a:prstGeom>
        </p:spPr>
      </p:pic>
      <p:sp>
        <p:nvSpPr>
          <p:cNvPr id="14" name="Right Triangle 13">
            <a:extLst>
              <a:ext uri="{FF2B5EF4-FFF2-40B4-BE49-F238E27FC236}">
                <a16:creationId xmlns:a16="http://schemas.microsoft.com/office/drawing/2014/main" id="{7616F036-48C4-7243-A810-400EB137698A}"/>
              </a:ext>
            </a:extLst>
          </p:cNvPr>
          <p:cNvSpPr>
            <a:spLocks noChangeAspect="1"/>
          </p:cNvSpPr>
          <p:nvPr userDrawn="1"/>
        </p:nvSpPr>
        <p:spPr>
          <a:xfrm flipV="1">
            <a:off x="0" y="0"/>
            <a:ext cx="1309484" cy="3200400"/>
          </a:xfrm>
          <a:prstGeom prst="rtTriangle">
            <a:avLst/>
          </a:prstGeom>
          <a:solidFill>
            <a:srgbClr val="D8AB4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2CF17B3-836C-2A48-98E2-51B1497262D4}"/>
              </a:ext>
            </a:extLst>
          </p:cNvPr>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0" y="440267"/>
            <a:ext cx="5247789" cy="6417733"/>
          </a:xfrm>
          <a:prstGeom prst="rect">
            <a:avLst/>
          </a:prstGeom>
        </p:spPr>
      </p:pic>
      <p:sp>
        <p:nvSpPr>
          <p:cNvPr id="2" name="Title 1">
            <a:extLst>
              <a:ext uri="{FF2B5EF4-FFF2-40B4-BE49-F238E27FC236}">
                <a16:creationId xmlns:a16="http://schemas.microsoft.com/office/drawing/2014/main" id="{9FFA02CA-5D48-8D4E-801B-99DDB74A6F86}"/>
              </a:ext>
            </a:extLst>
          </p:cNvPr>
          <p:cNvSpPr>
            <a:spLocks noGrp="1"/>
          </p:cNvSpPr>
          <p:nvPr>
            <p:ph type="ctrTitle" hasCustomPrompt="1"/>
          </p:nvPr>
        </p:nvSpPr>
        <p:spPr>
          <a:xfrm>
            <a:off x="4638186" y="882726"/>
            <a:ext cx="7176357" cy="1826443"/>
          </a:xfrm>
        </p:spPr>
        <p:txBody>
          <a:bodyPr anchor="t" anchorCtr="0"/>
          <a:lstStyle>
            <a:lvl1pPr algn="l">
              <a:defRPr sz="6000" b="1" i="0">
                <a:solidFill>
                  <a:schemeClr val="accent1"/>
                </a:solidFill>
                <a:latin typeface="Tahoma" panose="020B0604030504040204" pitchFamily="34" charset="0"/>
                <a:ea typeface="Tahoma" panose="020B0604030504040204" pitchFamily="34" charset="0"/>
                <a:cs typeface="Tahoma" panose="020B0604030504040204" pitchFamily="34" charset="0"/>
              </a:defRPr>
            </a:lvl1pPr>
          </a:lstStyle>
          <a:p>
            <a:r>
              <a:rPr lang="en-US" dirty="0"/>
              <a:t>Short title – TAHOMA 60pt</a:t>
            </a:r>
          </a:p>
        </p:txBody>
      </p:sp>
      <p:sp>
        <p:nvSpPr>
          <p:cNvPr id="3" name="Subtitle 2">
            <a:extLst>
              <a:ext uri="{FF2B5EF4-FFF2-40B4-BE49-F238E27FC236}">
                <a16:creationId xmlns:a16="http://schemas.microsoft.com/office/drawing/2014/main" id="{13C9EAFA-4C75-3343-8DD8-E24882228AAE}"/>
              </a:ext>
            </a:extLst>
          </p:cNvPr>
          <p:cNvSpPr>
            <a:spLocks noGrp="1"/>
          </p:cNvSpPr>
          <p:nvPr>
            <p:ph type="subTitle" idx="1" hasCustomPrompt="1"/>
          </p:nvPr>
        </p:nvSpPr>
        <p:spPr>
          <a:xfrm>
            <a:off x="4615020" y="2878339"/>
            <a:ext cx="7203315" cy="1295728"/>
          </a:xfrm>
        </p:spPr>
        <p:txBody>
          <a:bodyPr anchor="t"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Font: Tahoma, no larger than 20pt</a:t>
            </a:r>
          </a:p>
        </p:txBody>
      </p:sp>
      <p:cxnSp>
        <p:nvCxnSpPr>
          <p:cNvPr id="8" name="Straight Connector 7">
            <a:extLst>
              <a:ext uri="{FF2B5EF4-FFF2-40B4-BE49-F238E27FC236}">
                <a16:creationId xmlns:a16="http://schemas.microsoft.com/office/drawing/2014/main" id="{745CF369-A25E-4F4C-BA72-0FCAEE676534}"/>
              </a:ext>
            </a:extLst>
          </p:cNvPr>
          <p:cNvCxnSpPr>
            <a:cxnSpLocks/>
          </p:cNvCxnSpPr>
          <p:nvPr userDrawn="1"/>
        </p:nvCxnSpPr>
        <p:spPr>
          <a:xfrm>
            <a:off x="4615020" y="2709169"/>
            <a:ext cx="71988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88385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4" name="Picture Placeholder 5">
            <a:extLst>
              <a:ext uri="{FF2B5EF4-FFF2-40B4-BE49-F238E27FC236}">
                <a16:creationId xmlns:a16="http://schemas.microsoft.com/office/drawing/2014/main" id="{E9D73A00-3BBF-B841-8CE1-B7CAC308DF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108" b="-34108"/>
          <a:stretch/>
        </p:blipFill>
        <p:spPr>
          <a:xfrm>
            <a:off x="4633826" y="5944959"/>
            <a:ext cx="2924348" cy="584463"/>
          </a:xfrm>
          <a:prstGeom prst="rect">
            <a:avLst/>
          </a:prstGeom>
        </p:spPr>
      </p:pic>
      <p:sp>
        <p:nvSpPr>
          <p:cNvPr id="5" name="Picture Placeholder 6">
            <a:extLst>
              <a:ext uri="{FF2B5EF4-FFF2-40B4-BE49-F238E27FC236}">
                <a16:creationId xmlns:a16="http://schemas.microsoft.com/office/drawing/2014/main" id="{363EAB5F-F814-8F45-8074-8636F0FE34A5}"/>
              </a:ext>
            </a:extLst>
          </p:cNvPr>
          <p:cNvSpPr>
            <a:spLocks noGrp="1"/>
          </p:cNvSpPr>
          <p:nvPr>
            <p:ph type="pic" sz="quarter" idx="11" hasCustomPrompt="1"/>
          </p:nvPr>
        </p:nvSpPr>
        <p:spPr>
          <a:xfrm>
            <a:off x="0" y="0"/>
            <a:ext cx="12192000" cy="5608948"/>
          </a:xfrm>
        </p:spPr>
        <p:txBody>
          <a:bodyPr/>
          <a:lstStyle>
            <a:lvl1pPr>
              <a:defRPr/>
            </a:lvl1pPr>
          </a:lstStyle>
          <a:p>
            <a:r>
              <a:rPr lang="en-US" dirty="0"/>
              <a:t>Add picture here for conclusion</a:t>
            </a:r>
          </a:p>
        </p:txBody>
      </p:sp>
    </p:spTree>
    <p:extLst>
      <p:ext uri="{BB962C8B-B14F-4D97-AF65-F5344CB8AC3E}">
        <p14:creationId xmlns:p14="http://schemas.microsoft.com/office/powerpoint/2010/main" val="1986626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5029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UIDE01">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5C48D3D-5403-1C4C-9B90-EAC9704D51BF}"/>
              </a:ext>
            </a:extLst>
          </p:cNvPr>
          <p:cNvCxnSpPr>
            <a:cxnSpLocks/>
          </p:cNvCxnSpPr>
          <p:nvPr userDrawn="1"/>
        </p:nvCxnSpPr>
        <p:spPr>
          <a:xfrm>
            <a:off x="593012" y="1017632"/>
            <a:ext cx="10842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4D7A8B0-282E-3446-877D-E6BEDF5E7D00}"/>
              </a:ext>
            </a:extLst>
          </p:cNvPr>
          <p:cNvSpPr txBox="1"/>
          <p:nvPr userDrawn="1"/>
        </p:nvSpPr>
        <p:spPr>
          <a:xfrm>
            <a:off x="500412" y="1238057"/>
            <a:ext cx="345215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spc="300" baseline="0" dirty="0">
                <a:solidFill>
                  <a:schemeClr val="tx2"/>
                </a:solidFill>
                <a:latin typeface="Tahoma" panose="020B0604030504040204" pitchFamily="34" charset="0"/>
                <a:ea typeface="Tahoma" panose="020B0604030504040204" pitchFamily="34" charset="0"/>
                <a:cs typeface="Tahoma" panose="020B0604030504040204" pitchFamily="34" charset="0"/>
              </a:rPr>
              <a:t>COLOR GUIDELINES</a:t>
            </a:r>
          </a:p>
        </p:txBody>
      </p:sp>
      <p:grpSp>
        <p:nvGrpSpPr>
          <p:cNvPr id="74" name="Group 73">
            <a:extLst>
              <a:ext uri="{FF2B5EF4-FFF2-40B4-BE49-F238E27FC236}">
                <a16:creationId xmlns:a16="http://schemas.microsoft.com/office/drawing/2014/main" id="{540F4DCE-59FB-214B-9262-3152EBFF78F8}"/>
              </a:ext>
            </a:extLst>
          </p:cNvPr>
          <p:cNvGrpSpPr/>
          <p:nvPr userDrawn="1"/>
        </p:nvGrpSpPr>
        <p:grpSpPr>
          <a:xfrm>
            <a:off x="922201" y="1895020"/>
            <a:ext cx="9941046" cy="1207882"/>
            <a:chOff x="922201" y="1868126"/>
            <a:chExt cx="7639965" cy="928290"/>
          </a:xfrm>
        </p:grpSpPr>
        <p:sp>
          <p:nvSpPr>
            <p:cNvPr id="15" name="Rectangle 14">
              <a:extLst>
                <a:ext uri="{FF2B5EF4-FFF2-40B4-BE49-F238E27FC236}">
                  <a16:creationId xmlns:a16="http://schemas.microsoft.com/office/drawing/2014/main" id="{7413FE51-0734-3946-A221-1FD563248BDD}"/>
                </a:ext>
              </a:extLst>
            </p:cNvPr>
            <p:cNvSpPr/>
            <p:nvPr userDrawn="1"/>
          </p:nvSpPr>
          <p:spPr>
            <a:xfrm>
              <a:off x="922201" y="1868126"/>
              <a:ext cx="1335133" cy="6015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i="0" spc="150" baseline="0" dirty="0">
                  <a:ln>
                    <a:noFill/>
                  </a:ln>
                  <a:solidFill>
                    <a:schemeClr val="tx1"/>
                  </a:solidFill>
                  <a:latin typeface="Tahoma" panose="020B0604030504040204" pitchFamily="34" charset="0"/>
                  <a:ea typeface="Tahoma" panose="020B0604030504040204" pitchFamily="34" charset="0"/>
                  <a:cs typeface="Tahoma" panose="020B0604030504040204" pitchFamily="34" charset="0"/>
                </a:rPr>
                <a:t>#D8AB4C</a:t>
              </a:r>
            </a:p>
          </p:txBody>
        </p:sp>
        <p:sp>
          <p:nvSpPr>
            <p:cNvPr id="16" name="Rectangle 15">
              <a:extLst>
                <a:ext uri="{FF2B5EF4-FFF2-40B4-BE49-F238E27FC236}">
                  <a16:creationId xmlns:a16="http://schemas.microsoft.com/office/drawing/2014/main" id="{E3E60D1D-97E2-E24A-886F-B05288543FC6}"/>
                </a:ext>
              </a:extLst>
            </p:cNvPr>
            <p:cNvSpPr/>
            <p:nvPr userDrawn="1"/>
          </p:nvSpPr>
          <p:spPr>
            <a:xfrm>
              <a:off x="2498409" y="1868126"/>
              <a:ext cx="1335133" cy="601542"/>
            </a:xfrm>
            <a:prstGeom prst="rect">
              <a:avLst/>
            </a:prstGeom>
            <a:solidFill>
              <a:srgbClr val="F7E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i="0" spc="150" baseline="0" dirty="0">
                  <a:ln>
                    <a:noFill/>
                  </a:ln>
                  <a:solidFill>
                    <a:schemeClr val="tx1"/>
                  </a:solidFill>
                  <a:latin typeface="Tahoma" panose="020B0604030504040204" pitchFamily="34" charset="0"/>
                  <a:ea typeface="Tahoma" panose="020B0604030504040204" pitchFamily="34" charset="0"/>
                  <a:cs typeface="Tahoma" panose="020B0604030504040204" pitchFamily="34" charset="0"/>
                </a:rPr>
                <a:t>#F7EEDB</a:t>
              </a:r>
            </a:p>
          </p:txBody>
        </p:sp>
        <p:sp>
          <p:nvSpPr>
            <p:cNvPr id="17" name="Rectangle 16">
              <a:extLst>
                <a:ext uri="{FF2B5EF4-FFF2-40B4-BE49-F238E27FC236}">
                  <a16:creationId xmlns:a16="http://schemas.microsoft.com/office/drawing/2014/main" id="{62CF9FB9-06AC-9146-A7BF-8BAF6CAA5315}"/>
                </a:ext>
              </a:extLst>
            </p:cNvPr>
            <p:cNvSpPr/>
            <p:nvPr userDrawn="1"/>
          </p:nvSpPr>
          <p:spPr>
            <a:xfrm>
              <a:off x="5650825" y="1868126"/>
              <a:ext cx="1335133" cy="60154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i="0" spc="150" baseline="0"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#333333</a:t>
              </a:r>
            </a:p>
          </p:txBody>
        </p:sp>
        <p:sp>
          <p:nvSpPr>
            <p:cNvPr id="18" name="Rectangle 17">
              <a:extLst>
                <a:ext uri="{FF2B5EF4-FFF2-40B4-BE49-F238E27FC236}">
                  <a16:creationId xmlns:a16="http://schemas.microsoft.com/office/drawing/2014/main" id="{659BEF2F-41DE-AD49-A547-9B4F1708215E}"/>
                </a:ext>
              </a:extLst>
            </p:cNvPr>
            <p:cNvSpPr/>
            <p:nvPr userDrawn="1"/>
          </p:nvSpPr>
          <p:spPr>
            <a:xfrm>
              <a:off x="7227033" y="1868126"/>
              <a:ext cx="1335133" cy="601542"/>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i="0" spc="150" baseline="0" dirty="0">
                  <a:ln>
                    <a:noFill/>
                  </a:ln>
                  <a:solidFill>
                    <a:schemeClr val="tx1"/>
                  </a:solidFill>
                  <a:latin typeface="Tahoma" panose="020B0604030504040204" pitchFamily="34" charset="0"/>
                  <a:ea typeface="Tahoma" panose="020B0604030504040204" pitchFamily="34" charset="0"/>
                  <a:cs typeface="Tahoma" panose="020B0604030504040204" pitchFamily="34" charset="0"/>
                </a:rPr>
                <a:t>#DDDDDD</a:t>
              </a:r>
            </a:p>
          </p:txBody>
        </p:sp>
        <p:sp>
          <p:nvSpPr>
            <p:cNvPr id="19" name="Rectangle 18">
              <a:extLst>
                <a:ext uri="{FF2B5EF4-FFF2-40B4-BE49-F238E27FC236}">
                  <a16:creationId xmlns:a16="http://schemas.microsoft.com/office/drawing/2014/main" id="{198C76E1-651C-4C42-A856-3FEE8DF27DFB}"/>
                </a:ext>
              </a:extLst>
            </p:cNvPr>
            <p:cNvSpPr/>
            <p:nvPr userDrawn="1"/>
          </p:nvSpPr>
          <p:spPr>
            <a:xfrm>
              <a:off x="4074617" y="1868126"/>
              <a:ext cx="1335133" cy="6015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i="0" spc="150" baseline="0"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#000000</a:t>
              </a:r>
            </a:p>
          </p:txBody>
        </p:sp>
        <p:sp>
          <p:nvSpPr>
            <p:cNvPr id="3" name="TextBox 2">
              <a:extLst>
                <a:ext uri="{FF2B5EF4-FFF2-40B4-BE49-F238E27FC236}">
                  <a16:creationId xmlns:a16="http://schemas.microsoft.com/office/drawing/2014/main" id="{4A386BAC-C53C-A044-B242-9DB0195C403F}"/>
                </a:ext>
              </a:extLst>
            </p:cNvPr>
            <p:cNvSpPr txBox="1"/>
            <p:nvPr userDrawn="1"/>
          </p:nvSpPr>
          <p:spPr>
            <a:xfrm>
              <a:off x="922201" y="2566425"/>
              <a:ext cx="1335133" cy="229991"/>
            </a:xfrm>
            <a:prstGeom prst="rect">
              <a:avLst/>
            </a:prstGeom>
            <a:noFill/>
          </p:spPr>
          <p:txBody>
            <a:bodyPr wrap="square" rtlCol="0">
              <a:spAutoFit/>
            </a:bodyPr>
            <a:lstStyle/>
            <a:p>
              <a:pPr algn="l">
                <a:lnSpc>
                  <a:spcPct val="100000"/>
                </a:lnSpc>
              </a:pPr>
              <a:r>
                <a:rPr lang="en-US" sz="1000" b="0" i="0" spc="150" baseline="0" dirty="0">
                  <a:solidFill>
                    <a:schemeClr val="tx2"/>
                  </a:solidFill>
                  <a:latin typeface="Tahoma" panose="020B0604030504040204" pitchFamily="34" charset="0"/>
                  <a:ea typeface="Tahoma" panose="020B0604030504040204" pitchFamily="34" charset="0"/>
                  <a:cs typeface="Tahoma" panose="020B0604030504040204" pitchFamily="34" charset="0"/>
                </a:rPr>
                <a:t>GOLD</a:t>
              </a:r>
            </a:p>
          </p:txBody>
        </p:sp>
        <p:sp>
          <p:nvSpPr>
            <p:cNvPr id="26" name="TextBox 25">
              <a:extLst>
                <a:ext uri="{FF2B5EF4-FFF2-40B4-BE49-F238E27FC236}">
                  <a16:creationId xmlns:a16="http://schemas.microsoft.com/office/drawing/2014/main" id="{A02284B8-DD81-7A48-AA59-26F357F0B323}"/>
                </a:ext>
              </a:extLst>
            </p:cNvPr>
            <p:cNvSpPr txBox="1"/>
            <p:nvPr userDrawn="1"/>
          </p:nvSpPr>
          <p:spPr>
            <a:xfrm>
              <a:off x="2498409" y="2566425"/>
              <a:ext cx="1335133" cy="229991"/>
            </a:xfrm>
            <a:prstGeom prst="rect">
              <a:avLst/>
            </a:prstGeom>
            <a:noFill/>
          </p:spPr>
          <p:txBody>
            <a:bodyPr wrap="square" rtlCol="0">
              <a:spAutoFit/>
            </a:bodyPr>
            <a:lstStyle/>
            <a:p>
              <a:pPr algn="l">
                <a:lnSpc>
                  <a:spcPct val="100000"/>
                </a:lnSpc>
              </a:pPr>
              <a:r>
                <a:rPr lang="en-US" sz="1000" b="0" i="0" spc="150" baseline="0" dirty="0">
                  <a:solidFill>
                    <a:schemeClr val="tx2"/>
                  </a:solidFill>
                  <a:latin typeface="Tahoma" panose="020B0604030504040204" pitchFamily="34" charset="0"/>
                  <a:ea typeface="Tahoma" panose="020B0604030504040204" pitchFamily="34" charset="0"/>
                  <a:cs typeface="Tahoma" panose="020B0604030504040204" pitchFamily="34" charset="0"/>
                </a:rPr>
                <a:t>LIGHT GOLD</a:t>
              </a:r>
            </a:p>
          </p:txBody>
        </p:sp>
        <p:sp>
          <p:nvSpPr>
            <p:cNvPr id="30" name="TextBox 29">
              <a:extLst>
                <a:ext uri="{FF2B5EF4-FFF2-40B4-BE49-F238E27FC236}">
                  <a16:creationId xmlns:a16="http://schemas.microsoft.com/office/drawing/2014/main" id="{1A816A6F-1405-0047-812F-8C5AE8155E18}"/>
                </a:ext>
              </a:extLst>
            </p:cNvPr>
            <p:cNvSpPr txBox="1"/>
            <p:nvPr userDrawn="1"/>
          </p:nvSpPr>
          <p:spPr>
            <a:xfrm>
              <a:off x="7227033" y="2566425"/>
              <a:ext cx="1335133" cy="229991"/>
            </a:xfrm>
            <a:prstGeom prst="rect">
              <a:avLst/>
            </a:prstGeom>
            <a:noFill/>
          </p:spPr>
          <p:txBody>
            <a:bodyPr wrap="square" rtlCol="0">
              <a:spAutoFit/>
            </a:bodyPr>
            <a:lstStyle/>
            <a:p>
              <a:pPr algn="l">
                <a:lnSpc>
                  <a:spcPct val="100000"/>
                </a:lnSpc>
              </a:pPr>
              <a:r>
                <a:rPr lang="en-US" sz="1000" b="0" i="0" spc="150" baseline="0" dirty="0">
                  <a:latin typeface="Tahoma" panose="020B0604030504040204" pitchFamily="34" charset="0"/>
                  <a:ea typeface="Tahoma" panose="020B0604030504040204" pitchFamily="34" charset="0"/>
                  <a:cs typeface="Tahoma" panose="020B0604030504040204" pitchFamily="34" charset="0"/>
                </a:rPr>
                <a:t>LIGHT GRAY</a:t>
              </a:r>
            </a:p>
          </p:txBody>
        </p:sp>
        <p:sp>
          <p:nvSpPr>
            <p:cNvPr id="32" name="TextBox 31">
              <a:extLst>
                <a:ext uri="{FF2B5EF4-FFF2-40B4-BE49-F238E27FC236}">
                  <a16:creationId xmlns:a16="http://schemas.microsoft.com/office/drawing/2014/main" id="{5DC6BE66-3D70-3B41-B0FC-AC21818B8388}"/>
                </a:ext>
              </a:extLst>
            </p:cNvPr>
            <p:cNvSpPr txBox="1"/>
            <p:nvPr userDrawn="1"/>
          </p:nvSpPr>
          <p:spPr>
            <a:xfrm>
              <a:off x="5650825" y="2566425"/>
              <a:ext cx="1335133" cy="229991"/>
            </a:xfrm>
            <a:prstGeom prst="rect">
              <a:avLst/>
            </a:prstGeom>
            <a:noFill/>
          </p:spPr>
          <p:txBody>
            <a:bodyPr wrap="square" rtlCol="0">
              <a:spAutoFit/>
            </a:bodyPr>
            <a:lstStyle/>
            <a:p>
              <a:pPr algn="l">
                <a:lnSpc>
                  <a:spcPct val="100000"/>
                </a:lnSpc>
              </a:pPr>
              <a:r>
                <a:rPr lang="en-US" sz="1000" b="0" i="0" spc="150" baseline="0" dirty="0">
                  <a:solidFill>
                    <a:schemeClr val="tx2"/>
                  </a:solidFill>
                  <a:latin typeface="Tahoma" panose="020B0604030504040204" pitchFamily="34" charset="0"/>
                  <a:ea typeface="Tahoma" panose="020B0604030504040204" pitchFamily="34" charset="0"/>
                  <a:cs typeface="Tahoma" panose="020B0604030504040204" pitchFamily="34" charset="0"/>
                </a:rPr>
                <a:t>DARK GRAY</a:t>
              </a:r>
            </a:p>
          </p:txBody>
        </p:sp>
        <p:sp>
          <p:nvSpPr>
            <p:cNvPr id="34" name="TextBox 33">
              <a:extLst>
                <a:ext uri="{FF2B5EF4-FFF2-40B4-BE49-F238E27FC236}">
                  <a16:creationId xmlns:a16="http://schemas.microsoft.com/office/drawing/2014/main" id="{5F277607-E619-6B4C-BA7E-945F85682F27}"/>
                </a:ext>
              </a:extLst>
            </p:cNvPr>
            <p:cNvSpPr txBox="1"/>
            <p:nvPr userDrawn="1"/>
          </p:nvSpPr>
          <p:spPr>
            <a:xfrm>
              <a:off x="4074617" y="2566425"/>
              <a:ext cx="1335133" cy="229991"/>
            </a:xfrm>
            <a:prstGeom prst="rect">
              <a:avLst/>
            </a:prstGeom>
            <a:noFill/>
          </p:spPr>
          <p:txBody>
            <a:bodyPr wrap="square" rtlCol="0">
              <a:spAutoFit/>
            </a:bodyPr>
            <a:lstStyle/>
            <a:p>
              <a:pPr algn="l">
                <a:lnSpc>
                  <a:spcPct val="100000"/>
                </a:lnSpc>
              </a:pPr>
              <a:r>
                <a:rPr lang="en-US" sz="1000" b="0" i="0" spc="150" baseline="0" dirty="0">
                  <a:solidFill>
                    <a:schemeClr val="tx2"/>
                  </a:solidFill>
                  <a:latin typeface="Tahoma" panose="020B0604030504040204" pitchFamily="34" charset="0"/>
                  <a:ea typeface="Tahoma" panose="020B0604030504040204" pitchFamily="34" charset="0"/>
                  <a:cs typeface="Tahoma" panose="020B0604030504040204" pitchFamily="34" charset="0"/>
                </a:rPr>
                <a:t>BLACK</a:t>
              </a:r>
            </a:p>
          </p:txBody>
        </p:sp>
      </p:grpSp>
      <p:sp>
        <p:nvSpPr>
          <p:cNvPr id="35" name="TextBox 34">
            <a:extLst>
              <a:ext uri="{FF2B5EF4-FFF2-40B4-BE49-F238E27FC236}">
                <a16:creationId xmlns:a16="http://schemas.microsoft.com/office/drawing/2014/main" id="{4C1E8D41-00D9-294E-BBA1-3EB61B59B61B}"/>
              </a:ext>
            </a:extLst>
          </p:cNvPr>
          <p:cNvSpPr txBox="1"/>
          <p:nvPr userDrawn="1"/>
        </p:nvSpPr>
        <p:spPr>
          <a:xfrm>
            <a:off x="500412" y="3257503"/>
            <a:ext cx="3127779"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spc="300" baseline="0" dirty="0">
                <a:solidFill>
                  <a:schemeClr val="tx2"/>
                </a:solidFill>
                <a:latin typeface="Tahoma" panose="020B0604030504040204" pitchFamily="34" charset="0"/>
                <a:ea typeface="Tahoma" panose="020B0604030504040204" pitchFamily="34" charset="0"/>
                <a:cs typeface="Tahoma" panose="020B0604030504040204" pitchFamily="34" charset="0"/>
              </a:rPr>
              <a:t>FONT GUIDELINES</a:t>
            </a:r>
          </a:p>
        </p:txBody>
      </p:sp>
      <p:sp>
        <p:nvSpPr>
          <p:cNvPr id="37" name="TextBox 36">
            <a:extLst>
              <a:ext uri="{FF2B5EF4-FFF2-40B4-BE49-F238E27FC236}">
                <a16:creationId xmlns:a16="http://schemas.microsoft.com/office/drawing/2014/main" id="{D3BF60B7-9965-B041-879A-25E12DA354CC}"/>
              </a:ext>
            </a:extLst>
          </p:cNvPr>
          <p:cNvSpPr txBox="1"/>
          <p:nvPr userDrawn="1"/>
        </p:nvSpPr>
        <p:spPr>
          <a:xfrm>
            <a:off x="755058" y="3861577"/>
            <a:ext cx="1034257" cy="369332"/>
          </a:xfrm>
          <a:prstGeom prst="rect">
            <a:avLst/>
          </a:prstGeom>
          <a:noFill/>
        </p:spPr>
        <p:txBody>
          <a:bodyPr wrap="none" rtlCol="0">
            <a:spAutoFit/>
          </a:bodyPr>
          <a:lstStyle/>
          <a:p>
            <a:pPr lvl="0">
              <a:lnSpc>
                <a:spcPct val="100000"/>
              </a:lnSpc>
            </a:pPr>
            <a:r>
              <a:rPr lang="en-US" sz="1800" b="1" i="0" spc="150" baseline="0" dirty="0">
                <a:latin typeface="Tahoma" panose="020B0604030504040204" pitchFamily="34" charset="0"/>
                <a:ea typeface="Tahoma" panose="020B0604030504040204" pitchFamily="34" charset="0"/>
                <a:cs typeface="Tahoma" panose="020B0604030504040204" pitchFamily="34" charset="0"/>
              </a:rPr>
              <a:t>Titles:</a:t>
            </a:r>
          </a:p>
        </p:txBody>
      </p:sp>
      <p:sp>
        <p:nvSpPr>
          <p:cNvPr id="46" name="TextBox 45">
            <a:extLst>
              <a:ext uri="{FF2B5EF4-FFF2-40B4-BE49-F238E27FC236}">
                <a16:creationId xmlns:a16="http://schemas.microsoft.com/office/drawing/2014/main" id="{C757B087-A21F-9345-9487-ACDD7D6C94D2}"/>
              </a:ext>
            </a:extLst>
          </p:cNvPr>
          <p:cNvSpPr txBox="1"/>
          <p:nvPr userDrawn="1"/>
        </p:nvSpPr>
        <p:spPr>
          <a:xfrm>
            <a:off x="472918" y="343881"/>
            <a:ext cx="10253128" cy="600164"/>
          </a:xfrm>
          <a:prstGeom prst="rect">
            <a:avLst/>
          </a:prstGeom>
          <a:noFill/>
        </p:spPr>
        <p:txBody>
          <a:bodyPr wrap="none" rtlCol="0">
            <a:spAutoFit/>
          </a:bodyPr>
          <a:lstStyle/>
          <a:p>
            <a:pPr algn="l">
              <a:lnSpc>
                <a:spcPct val="100000"/>
              </a:lnSpc>
            </a:pPr>
            <a:r>
              <a:rPr lang="en-US" sz="3300" b="1" i="0" spc="300" dirty="0">
                <a:latin typeface="Tahoma" panose="020B0604030504040204" pitchFamily="34" charset="0"/>
                <a:ea typeface="Tahoma" panose="020B0604030504040204" pitchFamily="34" charset="0"/>
                <a:cs typeface="Tahoma" panose="020B0604030504040204" pitchFamily="34" charset="0"/>
              </a:rPr>
              <a:t>THEME COLORS AND FONTS GUIDELINES</a:t>
            </a:r>
            <a:endParaRPr lang="en-US" sz="3300" b="1" i="0" spc="300" baseline="0" dirty="0">
              <a:latin typeface="Tahoma" panose="020B0604030504040204" pitchFamily="34" charset="0"/>
              <a:ea typeface="Tahoma" panose="020B0604030504040204" pitchFamily="34" charset="0"/>
              <a:cs typeface="Tahoma" panose="020B0604030504040204" pitchFamily="34" charset="0"/>
            </a:endParaRPr>
          </a:p>
        </p:txBody>
      </p:sp>
      <p:cxnSp>
        <p:nvCxnSpPr>
          <p:cNvPr id="50" name="Straight Connector 49">
            <a:extLst>
              <a:ext uri="{FF2B5EF4-FFF2-40B4-BE49-F238E27FC236}">
                <a16:creationId xmlns:a16="http://schemas.microsoft.com/office/drawing/2014/main" id="{03AFAE62-3AB1-A34B-AA63-1F5F5EA29B87}"/>
              </a:ext>
            </a:extLst>
          </p:cNvPr>
          <p:cNvCxnSpPr>
            <a:cxnSpLocks/>
          </p:cNvCxnSpPr>
          <p:nvPr userDrawn="1"/>
        </p:nvCxnSpPr>
        <p:spPr>
          <a:xfrm rot="16200000">
            <a:off x="4159972" y="5139049"/>
            <a:ext cx="274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8815741B-0C56-D145-B02C-48694150E3CA}"/>
              </a:ext>
            </a:extLst>
          </p:cNvPr>
          <p:cNvSpPr txBox="1"/>
          <p:nvPr userDrawn="1"/>
        </p:nvSpPr>
        <p:spPr>
          <a:xfrm>
            <a:off x="5973767" y="3887849"/>
            <a:ext cx="4889480" cy="1261884"/>
          </a:xfrm>
          <a:prstGeom prst="rect">
            <a:avLst/>
          </a:prstGeom>
          <a:noFill/>
        </p:spPr>
        <p:txBody>
          <a:bodyPr wrap="none" rtlCol="0">
            <a:spAutoFit/>
          </a:bodyPr>
          <a:lstStyle/>
          <a:p>
            <a:pPr lvl="0">
              <a:lnSpc>
                <a:spcPct val="100000"/>
              </a:lnSpc>
            </a:pPr>
            <a:r>
              <a:rPr lang="en-US" sz="3800" b="1" i="0" spc="300" dirty="0">
                <a:latin typeface="Tahoma" panose="020B0604030504040204" pitchFamily="34" charset="0"/>
                <a:ea typeface="Tahoma" panose="020B0604030504040204" pitchFamily="34" charset="0"/>
                <a:cs typeface="Tahoma" panose="020B0604030504040204" pitchFamily="34" charset="0"/>
              </a:rPr>
              <a:t>TAHOMA TITLE</a:t>
            </a:r>
          </a:p>
          <a:p>
            <a:pPr lvl="0">
              <a:lnSpc>
                <a:spcPct val="100000"/>
              </a:lnSpc>
            </a:pPr>
            <a:r>
              <a:rPr lang="en-US" sz="3800" b="1" i="0" spc="300" dirty="0">
                <a:latin typeface="Georgia" panose="02040502050405020303" pitchFamily="18" charset="0"/>
                <a:ea typeface="Tahoma" panose="020B0604030504040204" pitchFamily="34" charset="0"/>
                <a:cs typeface="Tahoma" panose="020B0604030504040204" pitchFamily="34" charset="0"/>
              </a:rPr>
              <a:t>GEORGIA TITLE</a:t>
            </a:r>
            <a:endParaRPr lang="en-US" sz="3800" b="0" i="0" spc="150" baseline="0" dirty="0">
              <a:latin typeface="Tahoma" panose="020B0604030504040204" pitchFamily="34" charset="0"/>
              <a:ea typeface="Tahoma" panose="020B0604030504040204" pitchFamily="34" charset="0"/>
              <a:cs typeface="Tahoma" panose="020B0604030504040204" pitchFamily="34" charset="0"/>
            </a:endParaRPr>
          </a:p>
        </p:txBody>
      </p:sp>
      <p:sp>
        <p:nvSpPr>
          <p:cNvPr id="52" name="TextBox 51">
            <a:extLst>
              <a:ext uri="{FF2B5EF4-FFF2-40B4-BE49-F238E27FC236}">
                <a16:creationId xmlns:a16="http://schemas.microsoft.com/office/drawing/2014/main" id="{B460B54E-06BB-D64E-AD5A-2391A785C7C1}"/>
              </a:ext>
            </a:extLst>
          </p:cNvPr>
          <p:cNvSpPr txBox="1"/>
          <p:nvPr userDrawn="1"/>
        </p:nvSpPr>
        <p:spPr>
          <a:xfrm>
            <a:off x="5973767" y="5215917"/>
            <a:ext cx="2860078" cy="369332"/>
          </a:xfrm>
          <a:prstGeom prst="rect">
            <a:avLst/>
          </a:prstGeom>
          <a:noFill/>
        </p:spPr>
        <p:txBody>
          <a:bodyPr wrap="none" rtlCol="0">
            <a:spAutoFit/>
          </a:bodyPr>
          <a:lstStyle/>
          <a:p>
            <a:pPr lvl="0">
              <a:lnSpc>
                <a:spcPct val="100000"/>
              </a:lnSpc>
            </a:pPr>
            <a:r>
              <a:rPr lang="en-US" sz="1800" b="1" i="0" spc="150" baseline="0" dirty="0">
                <a:latin typeface="Tahoma" panose="020B0604030504040204" pitchFamily="34" charset="0"/>
                <a:ea typeface="Tahoma" panose="020B0604030504040204" pitchFamily="34" charset="0"/>
                <a:cs typeface="Tahoma" panose="020B0604030504040204" pitchFamily="34" charset="0"/>
              </a:rPr>
              <a:t>Body copy example:</a:t>
            </a:r>
          </a:p>
        </p:txBody>
      </p:sp>
      <p:sp>
        <p:nvSpPr>
          <p:cNvPr id="53" name="TextBox 52">
            <a:extLst>
              <a:ext uri="{FF2B5EF4-FFF2-40B4-BE49-F238E27FC236}">
                <a16:creationId xmlns:a16="http://schemas.microsoft.com/office/drawing/2014/main" id="{E8106E8B-A4C0-5E41-ABFE-0D1486E5F5F2}"/>
              </a:ext>
            </a:extLst>
          </p:cNvPr>
          <p:cNvSpPr txBox="1"/>
          <p:nvPr userDrawn="1"/>
        </p:nvSpPr>
        <p:spPr>
          <a:xfrm>
            <a:off x="5973767" y="5608732"/>
            <a:ext cx="5615512" cy="910249"/>
          </a:xfrm>
          <a:prstGeom prst="rect">
            <a:avLst/>
          </a:prstGeom>
          <a:noFill/>
        </p:spPr>
        <p:txBody>
          <a:bodyPr wrap="none" rtlCol="0">
            <a:spAutoFit/>
          </a:bodyPr>
          <a:lstStyle/>
          <a:p>
            <a:pPr lvl="0">
              <a:lnSpc>
                <a:spcPts val="2200"/>
              </a:lnSpc>
            </a:pPr>
            <a:r>
              <a:rPr lang="en-US" sz="1600" b="0" i="0" spc="150" baseline="0" dirty="0">
                <a:latin typeface="Tahoma" panose="020B0604030504040204" pitchFamily="34" charset="0"/>
                <a:ea typeface="Tahoma" panose="020B0604030504040204" pitchFamily="34" charset="0"/>
                <a:cs typeface="Tahoma" panose="020B0604030504040204" pitchFamily="34" charset="0"/>
              </a:rPr>
              <a:t>Body copy example body copy example body copy</a:t>
            </a:r>
          </a:p>
          <a:p>
            <a:pPr lvl="0">
              <a:lnSpc>
                <a:spcPts val="2200"/>
              </a:lnSpc>
            </a:pPr>
            <a:r>
              <a:rPr lang="en-US" sz="1600" b="0" i="0" spc="150" baseline="0" dirty="0">
                <a:latin typeface="Tahoma" panose="020B0604030504040204" pitchFamily="34" charset="0"/>
                <a:ea typeface="Tahoma" panose="020B0604030504040204" pitchFamily="34" charset="0"/>
                <a:cs typeface="Tahoma" panose="020B0604030504040204" pitchFamily="34" charset="0"/>
              </a:rPr>
              <a:t>example body copy example body copy example</a:t>
            </a:r>
            <a:br>
              <a:rPr lang="en-US" sz="1600" b="0" i="0" spc="150" baseline="0" dirty="0">
                <a:latin typeface="Tahoma" panose="020B0604030504040204" pitchFamily="34" charset="0"/>
                <a:ea typeface="Tahoma" panose="020B0604030504040204" pitchFamily="34" charset="0"/>
                <a:cs typeface="Tahoma" panose="020B0604030504040204" pitchFamily="34" charset="0"/>
              </a:rPr>
            </a:br>
            <a:r>
              <a:rPr lang="en-US" sz="1600" b="0" i="0" spc="150" baseline="0" dirty="0">
                <a:latin typeface="Tahoma" panose="020B0604030504040204" pitchFamily="34" charset="0"/>
                <a:ea typeface="Tahoma" panose="020B0604030504040204" pitchFamily="34" charset="0"/>
                <a:cs typeface="Tahoma" panose="020B0604030504040204" pitchFamily="34" charset="0"/>
              </a:rPr>
              <a:t>body copy example body copy example.</a:t>
            </a:r>
          </a:p>
        </p:txBody>
      </p:sp>
      <p:sp>
        <p:nvSpPr>
          <p:cNvPr id="55" name="TextBox 54">
            <a:extLst>
              <a:ext uri="{FF2B5EF4-FFF2-40B4-BE49-F238E27FC236}">
                <a16:creationId xmlns:a16="http://schemas.microsoft.com/office/drawing/2014/main" id="{DDDCA804-B814-9D45-881C-91455370BA5F}"/>
              </a:ext>
            </a:extLst>
          </p:cNvPr>
          <p:cNvSpPr txBox="1"/>
          <p:nvPr userDrawn="1"/>
        </p:nvSpPr>
        <p:spPr>
          <a:xfrm>
            <a:off x="755058" y="4256859"/>
            <a:ext cx="3897965" cy="628121"/>
          </a:xfrm>
          <a:prstGeom prst="rect">
            <a:avLst/>
          </a:prstGeom>
          <a:noFill/>
        </p:spPr>
        <p:txBody>
          <a:bodyPr wrap="square" rtlCol="0">
            <a:spAutoFit/>
          </a:bodyPr>
          <a:lstStyle/>
          <a:p>
            <a:pPr lvl="0">
              <a:lnSpc>
                <a:spcPts val="2200"/>
              </a:lnSpc>
            </a:pPr>
            <a:r>
              <a:rPr lang="en-US" sz="1600" b="0" i="0" spc="150" baseline="0" dirty="0">
                <a:latin typeface="Tahoma" panose="020B0604030504040204" pitchFamily="34" charset="0"/>
                <a:ea typeface="Tahoma" panose="020B0604030504040204" pitchFamily="34" charset="0"/>
                <a:cs typeface="Tahoma" panose="020B0604030504040204" pitchFamily="34" charset="0"/>
              </a:rPr>
              <a:t>Tahoma or Georgia, ALL CAPS, Bold, Loose character spacing</a:t>
            </a:r>
          </a:p>
        </p:txBody>
      </p:sp>
      <p:sp>
        <p:nvSpPr>
          <p:cNvPr id="56" name="TextBox 55">
            <a:extLst>
              <a:ext uri="{FF2B5EF4-FFF2-40B4-BE49-F238E27FC236}">
                <a16:creationId xmlns:a16="http://schemas.microsoft.com/office/drawing/2014/main" id="{F9E7FBCF-DFB7-9C45-862C-62782B4BC355}"/>
              </a:ext>
            </a:extLst>
          </p:cNvPr>
          <p:cNvSpPr txBox="1"/>
          <p:nvPr userDrawn="1"/>
        </p:nvSpPr>
        <p:spPr>
          <a:xfrm>
            <a:off x="771005" y="5147688"/>
            <a:ext cx="939681" cy="369332"/>
          </a:xfrm>
          <a:prstGeom prst="rect">
            <a:avLst/>
          </a:prstGeom>
          <a:noFill/>
        </p:spPr>
        <p:txBody>
          <a:bodyPr wrap="none" rtlCol="0">
            <a:spAutoFit/>
          </a:bodyPr>
          <a:lstStyle/>
          <a:p>
            <a:pPr lvl="0">
              <a:lnSpc>
                <a:spcPct val="100000"/>
              </a:lnSpc>
            </a:pPr>
            <a:r>
              <a:rPr lang="en-US" sz="1800" b="1" i="0" spc="150" baseline="0" dirty="0">
                <a:latin typeface="Tahoma" panose="020B0604030504040204" pitchFamily="34" charset="0"/>
                <a:ea typeface="Tahoma" panose="020B0604030504040204" pitchFamily="34" charset="0"/>
                <a:cs typeface="Tahoma" panose="020B0604030504040204" pitchFamily="34" charset="0"/>
              </a:rPr>
              <a:t>Copy:</a:t>
            </a:r>
          </a:p>
        </p:txBody>
      </p:sp>
      <p:sp>
        <p:nvSpPr>
          <p:cNvPr id="57" name="TextBox 56">
            <a:extLst>
              <a:ext uri="{FF2B5EF4-FFF2-40B4-BE49-F238E27FC236}">
                <a16:creationId xmlns:a16="http://schemas.microsoft.com/office/drawing/2014/main" id="{6F42EB73-B6AD-6944-A002-3AF5BA22D3F5}"/>
              </a:ext>
            </a:extLst>
          </p:cNvPr>
          <p:cNvSpPr txBox="1"/>
          <p:nvPr userDrawn="1"/>
        </p:nvSpPr>
        <p:spPr>
          <a:xfrm>
            <a:off x="771006" y="5542970"/>
            <a:ext cx="4381986" cy="910249"/>
          </a:xfrm>
          <a:prstGeom prst="rect">
            <a:avLst/>
          </a:prstGeom>
          <a:noFill/>
        </p:spPr>
        <p:txBody>
          <a:bodyPr wrap="square" rtlCol="0">
            <a:spAutoFit/>
          </a:bodyPr>
          <a:lstStyle/>
          <a:p>
            <a:pPr lvl="0">
              <a:lnSpc>
                <a:spcPts val="2200"/>
              </a:lnSpc>
            </a:pPr>
            <a:r>
              <a:rPr lang="en-US" sz="1600" b="0" i="0" spc="150" baseline="0" dirty="0">
                <a:latin typeface="Tahoma" panose="020B0604030504040204" pitchFamily="34" charset="0"/>
                <a:ea typeface="Tahoma" panose="020B0604030504040204" pitchFamily="34" charset="0"/>
                <a:cs typeface="Tahoma" panose="020B0604030504040204" pitchFamily="34" charset="0"/>
              </a:rPr>
              <a:t>Tahoma, Regular, Character spacing – extended 1.5 (under “More spacing…” options)</a:t>
            </a:r>
          </a:p>
        </p:txBody>
      </p:sp>
      <p:sp>
        <p:nvSpPr>
          <p:cNvPr id="58" name="TextBox 57">
            <a:extLst>
              <a:ext uri="{FF2B5EF4-FFF2-40B4-BE49-F238E27FC236}">
                <a16:creationId xmlns:a16="http://schemas.microsoft.com/office/drawing/2014/main" id="{F1D3B000-EE3C-C646-8618-EF73DD2AB0D0}"/>
              </a:ext>
            </a:extLst>
          </p:cNvPr>
          <p:cNvSpPr txBox="1"/>
          <p:nvPr userDrawn="1"/>
        </p:nvSpPr>
        <p:spPr>
          <a:xfrm>
            <a:off x="5973767" y="3569639"/>
            <a:ext cx="2105063" cy="369332"/>
          </a:xfrm>
          <a:prstGeom prst="rect">
            <a:avLst/>
          </a:prstGeom>
          <a:noFill/>
        </p:spPr>
        <p:txBody>
          <a:bodyPr wrap="none" rtlCol="0">
            <a:spAutoFit/>
          </a:bodyPr>
          <a:lstStyle/>
          <a:p>
            <a:pPr lvl="0">
              <a:lnSpc>
                <a:spcPct val="100000"/>
              </a:lnSpc>
            </a:pPr>
            <a:r>
              <a:rPr lang="en-US" sz="1800" b="1" i="0" spc="150" baseline="0" dirty="0">
                <a:latin typeface="Tahoma" panose="020B0604030504040204" pitchFamily="34" charset="0"/>
                <a:ea typeface="Tahoma" panose="020B0604030504040204" pitchFamily="34" charset="0"/>
                <a:cs typeface="Tahoma" panose="020B0604030504040204" pitchFamily="34" charset="0"/>
              </a:rPr>
              <a:t>Title example:</a:t>
            </a:r>
          </a:p>
        </p:txBody>
      </p:sp>
      <p:cxnSp>
        <p:nvCxnSpPr>
          <p:cNvPr id="68" name="Straight Connector 67">
            <a:extLst>
              <a:ext uri="{FF2B5EF4-FFF2-40B4-BE49-F238E27FC236}">
                <a16:creationId xmlns:a16="http://schemas.microsoft.com/office/drawing/2014/main" id="{A7FE00BF-EF6F-4547-9F00-2C58DE7F8701}"/>
              </a:ext>
            </a:extLst>
          </p:cNvPr>
          <p:cNvCxnSpPr>
            <a:cxnSpLocks/>
          </p:cNvCxnSpPr>
          <p:nvPr userDrawn="1"/>
        </p:nvCxnSpPr>
        <p:spPr>
          <a:xfrm>
            <a:off x="593012" y="1683345"/>
            <a:ext cx="303517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267AFC1-B824-0A43-A8EB-C233D3379094}"/>
              </a:ext>
            </a:extLst>
          </p:cNvPr>
          <p:cNvCxnSpPr>
            <a:cxnSpLocks/>
          </p:cNvCxnSpPr>
          <p:nvPr userDrawn="1"/>
        </p:nvCxnSpPr>
        <p:spPr>
          <a:xfrm>
            <a:off x="593012" y="3710111"/>
            <a:ext cx="283309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236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UIDE02">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B0DC6C70-3EBD-2747-A555-18CEA468BA72}"/>
              </a:ext>
            </a:extLst>
          </p:cNvPr>
          <p:cNvCxnSpPr>
            <a:cxnSpLocks/>
          </p:cNvCxnSpPr>
          <p:nvPr userDrawn="1"/>
        </p:nvCxnSpPr>
        <p:spPr>
          <a:xfrm>
            <a:off x="593012" y="1017632"/>
            <a:ext cx="10842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37D8B13-3B46-E043-8AC9-2A276518B7A2}"/>
              </a:ext>
            </a:extLst>
          </p:cNvPr>
          <p:cNvSpPr txBox="1"/>
          <p:nvPr userDrawn="1"/>
        </p:nvSpPr>
        <p:spPr>
          <a:xfrm>
            <a:off x="472918" y="343881"/>
            <a:ext cx="5981125" cy="600164"/>
          </a:xfrm>
          <a:prstGeom prst="rect">
            <a:avLst/>
          </a:prstGeom>
          <a:noFill/>
        </p:spPr>
        <p:txBody>
          <a:bodyPr wrap="none" rtlCol="0">
            <a:spAutoFit/>
          </a:bodyPr>
          <a:lstStyle/>
          <a:p>
            <a:pPr algn="l">
              <a:lnSpc>
                <a:spcPct val="100000"/>
              </a:lnSpc>
            </a:pPr>
            <a:r>
              <a:rPr lang="en-US" sz="3300" b="1" i="0" spc="300" dirty="0">
                <a:latin typeface="Tahoma" panose="020B0604030504040204" pitchFamily="34" charset="0"/>
                <a:ea typeface="Tahoma" panose="020B0604030504040204" pitchFamily="34" charset="0"/>
                <a:cs typeface="Tahoma" panose="020B0604030504040204" pitchFamily="34" charset="0"/>
              </a:rPr>
              <a:t>TEMPLATE GUIDELINES</a:t>
            </a:r>
            <a:endParaRPr lang="en-US" sz="3300" b="1" i="0" spc="300" baseline="0" dirty="0">
              <a:latin typeface="Tahoma" panose="020B0604030504040204" pitchFamily="34" charset="0"/>
              <a:ea typeface="Tahoma" panose="020B0604030504040204" pitchFamily="34" charset="0"/>
              <a:cs typeface="Tahoma" panose="020B0604030504040204" pitchFamily="34" charset="0"/>
            </a:endParaRPr>
          </a:p>
        </p:txBody>
      </p:sp>
      <p:sp>
        <p:nvSpPr>
          <p:cNvPr id="18" name="TextBox 17">
            <a:extLst>
              <a:ext uri="{FF2B5EF4-FFF2-40B4-BE49-F238E27FC236}">
                <a16:creationId xmlns:a16="http://schemas.microsoft.com/office/drawing/2014/main" id="{488BDB4A-13F2-3D43-AB02-01D5FDEE678B}"/>
              </a:ext>
            </a:extLst>
          </p:cNvPr>
          <p:cNvSpPr txBox="1"/>
          <p:nvPr userDrawn="1"/>
        </p:nvSpPr>
        <p:spPr>
          <a:xfrm>
            <a:off x="500412" y="1238057"/>
            <a:ext cx="38160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spc="300" baseline="0" dirty="0">
                <a:solidFill>
                  <a:schemeClr val="tx2"/>
                </a:solidFill>
                <a:latin typeface="Tahoma" panose="020B0604030504040204" pitchFamily="34" charset="0"/>
                <a:ea typeface="Tahoma" panose="020B0604030504040204" pitchFamily="34" charset="0"/>
                <a:cs typeface="Tahoma" panose="020B0604030504040204" pitchFamily="34" charset="0"/>
              </a:rPr>
              <a:t>USING SLIDE LAYOUTS</a:t>
            </a:r>
          </a:p>
        </p:txBody>
      </p:sp>
      <p:cxnSp>
        <p:nvCxnSpPr>
          <p:cNvPr id="19" name="Straight Connector 18">
            <a:extLst>
              <a:ext uri="{FF2B5EF4-FFF2-40B4-BE49-F238E27FC236}">
                <a16:creationId xmlns:a16="http://schemas.microsoft.com/office/drawing/2014/main" id="{953D3FCA-D02B-9F44-B490-BE60594C0B10}"/>
              </a:ext>
            </a:extLst>
          </p:cNvPr>
          <p:cNvCxnSpPr>
            <a:cxnSpLocks/>
          </p:cNvCxnSpPr>
          <p:nvPr userDrawn="1"/>
        </p:nvCxnSpPr>
        <p:spPr>
          <a:xfrm>
            <a:off x="593012" y="1683345"/>
            <a:ext cx="356212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CF93D2C-9329-7646-9081-68EA1DB77B43}"/>
              </a:ext>
            </a:extLst>
          </p:cNvPr>
          <p:cNvSpPr txBox="1"/>
          <p:nvPr userDrawn="1"/>
        </p:nvSpPr>
        <p:spPr>
          <a:xfrm>
            <a:off x="520121" y="1883971"/>
            <a:ext cx="2933258" cy="346057"/>
          </a:xfrm>
          <a:prstGeom prst="rect">
            <a:avLst/>
          </a:prstGeom>
          <a:noFill/>
        </p:spPr>
        <p:txBody>
          <a:bodyPr wrap="square" rtlCol="0">
            <a:spAutoFit/>
          </a:bodyPr>
          <a:lstStyle/>
          <a:p>
            <a:pPr lvl="0">
              <a:lnSpc>
                <a:spcPts val="2200"/>
              </a:lnSpc>
            </a:pPr>
            <a:r>
              <a:rPr lang="en-US" sz="1400" b="1" i="0" spc="150" baseline="0" dirty="0">
                <a:latin typeface="Tahoma" panose="020B0604030504040204" pitchFamily="34" charset="0"/>
                <a:ea typeface="Tahoma" panose="020B0604030504040204" pitchFamily="34" charset="0"/>
                <a:cs typeface="Tahoma" panose="020B0604030504040204" pitchFamily="34" charset="0"/>
              </a:rPr>
              <a:t>To insert a new slide:</a:t>
            </a:r>
          </a:p>
        </p:txBody>
      </p:sp>
      <p:sp>
        <p:nvSpPr>
          <p:cNvPr id="22" name="TextBox 21">
            <a:extLst>
              <a:ext uri="{FF2B5EF4-FFF2-40B4-BE49-F238E27FC236}">
                <a16:creationId xmlns:a16="http://schemas.microsoft.com/office/drawing/2014/main" id="{216309D9-B71B-3045-9185-992B0E56E4A3}"/>
              </a:ext>
            </a:extLst>
          </p:cNvPr>
          <p:cNvSpPr txBox="1"/>
          <p:nvPr userDrawn="1"/>
        </p:nvSpPr>
        <p:spPr>
          <a:xfrm>
            <a:off x="520120" y="2285462"/>
            <a:ext cx="4872151" cy="1439625"/>
          </a:xfrm>
          <a:prstGeom prst="rect">
            <a:avLst/>
          </a:prstGeom>
          <a:noFill/>
        </p:spPr>
        <p:txBody>
          <a:bodyPr wrap="square" rtlCol="0">
            <a:spAutoFit/>
          </a:bodyPr>
          <a:lstStyle/>
          <a:p>
            <a:pPr marL="342900" lvl="0" indent="-342900">
              <a:lnSpc>
                <a:spcPct val="150000"/>
              </a:lnSpc>
              <a:buFont typeface="+mj-lt"/>
              <a:buAutoNum type="arabicPeriod"/>
            </a:pPr>
            <a:r>
              <a:rPr lang="en-US" sz="1200" b="0" i="0" spc="150" baseline="0" dirty="0">
                <a:latin typeface="Tahoma" panose="020B0604030504040204" pitchFamily="34" charset="0"/>
                <a:ea typeface="Tahoma" panose="020B0604030504040204" pitchFamily="34" charset="0"/>
                <a:cs typeface="Tahoma" panose="020B0604030504040204" pitchFamily="34" charset="0"/>
              </a:rPr>
              <a:t>Click on the bottom arrow of the</a:t>
            </a:r>
            <a:br>
              <a:rPr lang="en-US" sz="1200" b="0" i="0" spc="150" baseline="0" dirty="0">
                <a:latin typeface="Tahoma" panose="020B0604030504040204" pitchFamily="34" charset="0"/>
                <a:ea typeface="Tahoma" panose="020B0604030504040204" pitchFamily="34" charset="0"/>
                <a:cs typeface="Tahoma" panose="020B0604030504040204" pitchFamily="34" charset="0"/>
              </a:rPr>
            </a:br>
            <a:r>
              <a:rPr lang="en-US" sz="1200" b="0" i="0" spc="150" baseline="0" dirty="0">
                <a:latin typeface="Tahoma" panose="020B0604030504040204" pitchFamily="34" charset="0"/>
                <a:ea typeface="Tahoma" panose="020B0604030504040204" pitchFamily="34" charset="0"/>
                <a:cs typeface="Tahoma" panose="020B0604030504040204" pitchFamily="34" charset="0"/>
              </a:rPr>
              <a:t>New Slide button</a:t>
            </a:r>
          </a:p>
          <a:p>
            <a:pPr marL="342900" lvl="0" indent="-342900">
              <a:lnSpc>
                <a:spcPct val="150000"/>
              </a:lnSpc>
              <a:buFont typeface="+mj-lt"/>
              <a:buAutoNum type="arabicPeriod"/>
            </a:pPr>
            <a:r>
              <a:rPr lang="en-US" sz="1200" b="0" i="0" spc="150" baseline="0" dirty="0">
                <a:latin typeface="Tahoma" panose="020B0604030504040204" pitchFamily="34" charset="0"/>
                <a:ea typeface="Tahoma" panose="020B0604030504040204" pitchFamily="34" charset="0"/>
                <a:cs typeface="Tahoma" panose="020B0604030504040204" pitchFamily="34" charset="0"/>
              </a:rPr>
              <a:t>Choose an appropriate layout from</a:t>
            </a:r>
            <a:br>
              <a:rPr lang="en-US" sz="1200" b="0" i="0" spc="150" baseline="0" dirty="0">
                <a:latin typeface="Tahoma" panose="020B0604030504040204" pitchFamily="34" charset="0"/>
                <a:ea typeface="Tahoma" panose="020B0604030504040204" pitchFamily="34" charset="0"/>
                <a:cs typeface="Tahoma" panose="020B0604030504040204" pitchFamily="34" charset="0"/>
              </a:rPr>
            </a:br>
            <a:r>
              <a:rPr lang="en-US" sz="1200" b="0" i="0" spc="150" baseline="0" dirty="0">
                <a:latin typeface="Tahoma" panose="020B0604030504040204" pitchFamily="34" charset="0"/>
                <a:ea typeface="Tahoma" panose="020B0604030504040204" pitchFamily="34" charset="0"/>
                <a:cs typeface="Tahoma" panose="020B0604030504040204" pitchFamily="34" charset="0"/>
              </a:rPr>
              <a:t>the gallery</a:t>
            </a:r>
          </a:p>
          <a:p>
            <a:pPr marL="342900" lvl="0" indent="-342900">
              <a:lnSpc>
                <a:spcPct val="150000"/>
              </a:lnSpc>
              <a:buFont typeface="+mj-lt"/>
              <a:buAutoNum type="arabicPeriod"/>
            </a:pPr>
            <a:r>
              <a:rPr lang="en-US" sz="1200" b="0" i="0" spc="150" baseline="0" dirty="0">
                <a:latin typeface="Tahoma" panose="020B0604030504040204" pitchFamily="34" charset="0"/>
                <a:ea typeface="Tahoma" panose="020B0604030504040204" pitchFamily="34" charset="0"/>
                <a:cs typeface="Tahoma" panose="020B0604030504040204" pitchFamily="34" charset="0"/>
              </a:rPr>
              <a:t>Edit as needed, following the guidelines</a:t>
            </a:r>
          </a:p>
        </p:txBody>
      </p:sp>
      <p:sp>
        <p:nvSpPr>
          <p:cNvPr id="23" name="TextBox 22">
            <a:extLst>
              <a:ext uri="{FF2B5EF4-FFF2-40B4-BE49-F238E27FC236}">
                <a16:creationId xmlns:a16="http://schemas.microsoft.com/office/drawing/2014/main" id="{F316A8D4-0E10-994E-932F-E103423CBF6E}"/>
              </a:ext>
            </a:extLst>
          </p:cNvPr>
          <p:cNvSpPr txBox="1"/>
          <p:nvPr userDrawn="1"/>
        </p:nvSpPr>
        <p:spPr>
          <a:xfrm>
            <a:off x="5785109" y="1238057"/>
            <a:ext cx="499943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spc="300" baseline="0" dirty="0">
                <a:solidFill>
                  <a:schemeClr val="tx2"/>
                </a:solidFill>
                <a:latin typeface="Tahoma" panose="020B0604030504040204" pitchFamily="34" charset="0"/>
                <a:ea typeface="Tahoma" panose="020B0604030504040204" pitchFamily="34" charset="0"/>
                <a:cs typeface="Tahoma" panose="020B0604030504040204" pitchFamily="34" charset="0"/>
              </a:rPr>
              <a:t>CHANGING SLIDE LAYOUTS</a:t>
            </a:r>
          </a:p>
        </p:txBody>
      </p:sp>
      <p:cxnSp>
        <p:nvCxnSpPr>
          <p:cNvPr id="24" name="Straight Connector 23">
            <a:extLst>
              <a:ext uri="{FF2B5EF4-FFF2-40B4-BE49-F238E27FC236}">
                <a16:creationId xmlns:a16="http://schemas.microsoft.com/office/drawing/2014/main" id="{D72DB0D2-3E01-274B-963D-D4733E927928}"/>
              </a:ext>
            </a:extLst>
          </p:cNvPr>
          <p:cNvCxnSpPr>
            <a:cxnSpLocks/>
          </p:cNvCxnSpPr>
          <p:nvPr userDrawn="1"/>
        </p:nvCxnSpPr>
        <p:spPr>
          <a:xfrm>
            <a:off x="5877709" y="1683345"/>
            <a:ext cx="423447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21377E5-A592-3247-9CBF-5C01DA87A24A}"/>
              </a:ext>
            </a:extLst>
          </p:cNvPr>
          <p:cNvSpPr txBox="1"/>
          <p:nvPr userDrawn="1"/>
        </p:nvSpPr>
        <p:spPr>
          <a:xfrm>
            <a:off x="5804817" y="1883971"/>
            <a:ext cx="5630970" cy="910314"/>
          </a:xfrm>
          <a:prstGeom prst="rect">
            <a:avLst/>
          </a:prstGeom>
          <a:noFill/>
        </p:spPr>
        <p:txBody>
          <a:bodyPr wrap="square" rtlCol="0">
            <a:spAutoFit/>
          </a:bodyPr>
          <a:lstStyle/>
          <a:p>
            <a:pPr lvl="0">
              <a:lnSpc>
                <a:spcPts val="2200"/>
              </a:lnSpc>
            </a:pPr>
            <a:r>
              <a:rPr lang="en-US" sz="1400" b="1" i="0" spc="150" baseline="0" dirty="0">
                <a:latin typeface="Tahoma" panose="020B0604030504040204" pitchFamily="34" charset="0"/>
                <a:ea typeface="Tahoma" panose="020B0604030504040204" pitchFamily="34" charset="0"/>
                <a:cs typeface="Tahoma" panose="020B0604030504040204" pitchFamily="34" charset="0"/>
              </a:rPr>
              <a:t>If you wish to use a different layout for your existing slide, there is no need to insert a new one. Simply:</a:t>
            </a:r>
          </a:p>
        </p:txBody>
      </p:sp>
      <p:sp>
        <p:nvSpPr>
          <p:cNvPr id="29" name="TextBox 28">
            <a:extLst>
              <a:ext uri="{FF2B5EF4-FFF2-40B4-BE49-F238E27FC236}">
                <a16:creationId xmlns:a16="http://schemas.microsoft.com/office/drawing/2014/main" id="{6F7555BF-394E-544B-AFEE-01011B501BB5}"/>
              </a:ext>
            </a:extLst>
          </p:cNvPr>
          <p:cNvSpPr txBox="1"/>
          <p:nvPr userDrawn="1"/>
        </p:nvSpPr>
        <p:spPr>
          <a:xfrm>
            <a:off x="5794963" y="2880710"/>
            <a:ext cx="4979724" cy="608628"/>
          </a:xfrm>
          <a:prstGeom prst="rect">
            <a:avLst/>
          </a:prstGeom>
          <a:noFill/>
        </p:spPr>
        <p:txBody>
          <a:bodyPr wrap="square" rtlCol="0">
            <a:spAutoFit/>
          </a:bodyPr>
          <a:lstStyle/>
          <a:p>
            <a:pPr marL="342900" lvl="0" indent="-342900">
              <a:lnSpc>
                <a:spcPct val="150000"/>
              </a:lnSpc>
              <a:buFont typeface="+mj-lt"/>
              <a:buAutoNum type="arabicPeriod"/>
            </a:pPr>
            <a:r>
              <a:rPr lang="en-US" sz="1200" b="0" i="0" spc="150" baseline="0" dirty="0">
                <a:latin typeface="Tahoma" panose="020B0604030504040204" pitchFamily="34" charset="0"/>
                <a:ea typeface="Tahoma" panose="020B0604030504040204" pitchFamily="34" charset="0"/>
                <a:cs typeface="Tahoma" panose="020B0604030504040204" pitchFamily="34" charset="0"/>
              </a:rPr>
              <a:t>With your slide selected, click in the Layout button</a:t>
            </a:r>
          </a:p>
          <a:p>
            <a:pPr marL="342900" lvl="0" indent="-342900">
              <a:lnSpc>
                <a:spcPct val="150000"/>
              </a:lnSpc>
              <a:buFont typeface="+mj-lt"/>
              <a:buAutoNum type="arabicPeriod"/>
            </a:pPr>
            <a:r>
              <a:rPr lang="en-US" sz="1200" b="0" i="0" spc="150" baseline="0" dirty="0">
                <a:latin typeface="Tahoma" panose="020B0604030504040204" pitchFamily="34" charset="0"/>
                <a:ea typeface="Tahoma" panose="020B0604030504040204" pitchFamily="34" charset="0"/>
                <a:cs typeface="Tahoma" panose="020B0604030504040204" pitchFamily="34" charset="0"/>
              </a:rPr>
              <a:t>Choose a new layout from the gallery</a:t>
            </a:r>
          </a:p>
        </p:txBody>
      </p:sp>
      <p:sp>
        <p:nvSpPr>
          <p:cNvPr id="42" name="TextBox 41">
            <a:extLst>
              <a:ext uri="{FF2B5EF4-FFF2-40B4-BE49-F238E27FC236}">
                <a16:creationId xmlns:a16="http://schemas.microsoft.com/office/drawing/2014/main" id="{BBA6189A-EBAD-634F-9743-3A165DEEE7BD}"/>
              </a:ext>
            </a:extLst>
          </p:cNvPr>
          <p:cNvSpPr txBox="1"/>
          <p:nvPr userDrawn="1"/>
        </p:nvSpPr>
        <p:spPr>
          <a:xfrm>
            <a:off x="500412" y="4204094"/>
            <a:ext cx="38160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spc="300" baseline="0" dirty="0">
                <a:solidFill>
                  <a:schemeClr val="tx2"/>
                </a:solidFill>
                <a:latin typeface="Tahoma" panose="020B0604030504040204" pitchFamily="34" charset="0"/>
                <a:ea typeface="Tahoma" panose="020B0604030504040204" pitchFamily="34" charset="0"/>
                <a:cs typeface="Tahoma" panose="020B0604030504040204" pitchFamily="34" charset="0"/>
              </a:rPr>
              <a:t>ADDING PHOTOS</a:t>
            </a:r>
          </a:p>
        </p:txBody>
      </p:sp>
      <p:cxnSp>
        <p:nvCxnSpPr>
          <p:cNvPr id="43" name="Straight Connector 42">
            <a:extLst>
              <a:ext uri="{FF2B5EF4-FFF2-40B4-BE49-F238E27FC236}">
                <a16:creationId xmlns:a16="http://schemas.microsoft.com/office/drawing/2014/main" id="{9127AD25-2D0F-D541-BACA-8D876AF3DC91}"/>
              </a:ext>
            </a:extLst>
          </p:cNvPr>
          <p:cNvCxnSpPr>
            <a:cxnSpLocks/>
          </p:cNvCxnSpPr>
          <p:nvPr userDrawn="1"/>
        </p:nvCxnSpPr>
        <p:spPr>
          <a:xfrm>
            <a:off x="593012" y="4649382"/>
            <a:ext cx="356212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F4649806-39F4-FD45-8B44-B0B24A319D16}"/>
              </a:ext>
            </a:extLst>
          </p:cNvPr>
          <p:cNvSpPr txBox="1"/>
          <p:nvPr userDrawn="1"/>
        </p:nvSpPr>
        <p:spPr>
          <a:xfrm>
            <a:off x="520120" y="4819272"/>
            <a:ext cx="2933258" cy="346057"/>
          </a:xfrm>
          <a:prstGeom prst="rect">
            <a:avLst/>
          </a:prstGeom>
          <a:noFill/>
        </p:spPr>
        <p:txBody>
          <a:bodyPr wrap="square" rtlCol="0">
            <a:spAutoFit/>
          </a:bodyPr>
          <a:lstStyle/>
          <a:p>
            <a:pPr lvl="0">
              <a:lnSpc>
                <a:spcPts val="2200"/>
              </a:lnSpc>
            </a:pPr>
            <a:r>
              <a:rPr lang="en-US" sz="1400" b="1" i="0" spc="150" baseline="0" dirty="0">
                <a:latin typeface="Tahoma" panose="020B0604030504040204" pitchFamily="34" charset="0"/>
                <a:ea typeface="Tahoma" panose="020B0604030504040204" pitchFamily="34" charset="0"/>
                <a:cs typeface="Tahoma" panose="020B0604030504040204" pitchFamily="34" charset="0"/>
              </a:rPr>
              <a:t>To add photos:</a:t>
            </a:r>
          </a:p>
        </p:txBody>
      </p:sp>
      <p:sp>
        <p:nvSpPr>
          <p:cNvPr id="45" name="TextBox 44">
            <a:extLst>
              <a:ext uri="{FF2B5EF4-FFF2-40B4-BE49-F238E27FC236}">
                <a16:creationId xmlns:a16="http://schemas.microsoft.com/office/drawing/2014/main" id="{FAF6B9E1-00FD-FD4B-AA54-BF2C308D7B3D}"/>
              </a:ext>
            </a:extLst>
          </p:cNvPr>
          <p:cNvSpPr txBox="1"/>
          <p:nvPr userDrawn="1"/>
        </p:nvSpPr>
        <p:spPr>
          <a:xfrm>
            <a:off x="520120" y="5236131"/>
            <a:ext cx="7532747" cy="1169551"/>
          </a:xfrm>
          <a:prstGeom prst="rect">
            <a:avLst/>
          </a:prstGeom>
          <a:noFill/>
        </p:spPr>
        <p:txBody>
          <a:bodyPr wrap="square" rtlCol="0">
            <a:spAutoFit/>
          </a:bodyPr>
          <a:lstStyle/>
          <a:p>
            <a:pPr marL="342900" lvl="0" indent="-342900">
              <a:lnSpc>
                <a:spcPct val="150000"/>
              </a:lnSpc>
              <a:buFont typeface="+mj-lt"/>
              <a:buAutoNum type="arabicPeriod"/>
            </a:pPr>
            <a:r>
              <a:rPr lang="en-US" sz="1200" b="0" i="0" spc="150" baseline="0" dirty="0">
                <a:latin typeface="Tahoma" panose="020B0604030504040204" pitchFamily="34" charset="0"/>
                <a:ea typeface="Tahoma" panose="020B0604030504040204" pitchFamily="34" charset="0"/>
                <a:cs typeface="Tahoma" panose="020B0604030504040204" pitchFamily="34" charset="0"/>
              </a:rPr>
              <a:t>Click on the placeholder icon and upload desired image</a:t>
            </a:r>
          </a:p>
          <a:p>
            <a:pPr marL="342900" lvl="0" indent="-342900">
              <a:lnSpc>
                <a:spcPct val="150000"/>
              </a:lnSpc>
              <a:buFont typeface="+mj-lt"/>
              <a:buAutoNum type="arabicPeriod"/>
            </a:pPr>
            <a:r>
              <a:rPr lang="en-US" sz="1200" b="0" i="0" spc="150" baseline="0" dirty="0">
                <a:latin typeface="Tahoma" panose="020B0604030504040204" pitchFamily="34" charset="0"/>
                <a:ea typeface="Tahoma" panose="020B0604030504040204" pitchFamily="34" charset="0"/>
                <a:cs typeface="Tahoma" panose="020B0604030504040204" pitchFamily="34" charset="0"/>
              </a:rPr>
              <a:t>Once uploaded choose “Picture Format” in the top ribbon menu</a:t>
            </a:r>
          </a:p>
          <a:p>
            <a:pPr marL="342900" lvl="0" indent="-342900">
              <a:lnSpc>
                <a:spcPct val="150000"/>
              </a:lnSpc>
              <a:buFont typeface="+mj-lt"/>
              <a:buAutoNum type="arabicPeriod"/>
            </a:pPr>
            <a:r>
              <a:rPr lang="en-US" sz="1200" b="0" i="0" spc="150" baseline="0" dirty="0">
                <a:latin typeface="Tahoma" panose="020B0604030504040204" pitchFamily="34" charset="0"/>
                <a:ea typeface="Tahoma" panose="020B0604030504040204" pitchFamily="34" charset="0"/>
                <a:cs typeface="Tahoma" panose="020B0604030504040204" pitchFamily="34" charset="0"/>
              </a:rPr>
              <a:t>Click on the “Crop” dropdown and choose “Fill” then drag image to reframe</a:t>
            </a:r>
          </a:p>
          <a:p>
            <a:pPr marL="0" lvl="0" indent="0">
              <a:lnSpc>
                <a:spcPct val="100000"/>
              </a:lnSpc>
              <a:buFont typeface="+mj-lt"/>
              <a:buNone/>
            </a:pPr>
            <a:endParaRPr lang="en-US" sz="1600" b="0" i="0" spc="150" baseline="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77310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28D8A-4060-DF4B-B648-0CE27D545B04}"/>
              </a:ext>
            </a:extLst>
          </p:cNvPr>
          <p:cNvSpPr>
            <a:spLocks noGrp="1"/>
          </p:cNvSpPr>
          <p:nvPr>
            <p:ph type="title"/>
          </p:nvPr>
        </p:nvSpPr>
        <p:spPr>
          <a:xfrm>
            <a:off x="1104900" y="365125"/>
            <a:ext cx="8555567" cy="1325563"/>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4A4CA58-3A0F-8149-A47B-4F5E258E98EF}"/>
              </a:ext>
            </a:extLst>
          </p:cNvPr>
          <p:cNvSpPr>
            <a:spLocks noGrp="1"/>
          </p:cNvSpPr>
          <p:nvPr>
            <p:ph type="body" orient="vert" idx="1"/>
          </p:nvPr>
        </p:nvSpPr>
        <p:spPr>
          <a:xfrm>
            <a:off x="1104900" y="1825625"/>
            <a:ext cx="6752167"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E354FE3-B10E-A34E-8B85-8C0024E7A6D0}"/>
              </a:ext>
            </a:extLst>
          </p:cNvPr>
          <p:cNvSpPr/>
          <p:nvPr userDrawn="1"/>
        </p:nvSpPr>
        <p:spPr>
          <a:xfrm>
            <a:off x="7747755" y="0"/>
            <a:ext cx="4444245" cy="6858000"/>
          </a:xfrm>
          <a:custGeom>
            <a:avLst/>
            <a:gdLst>
              <a:gd name="connsiteX0" fmla="*/ 2806037 w 4444245"/>
              <a:gd name="connsiteY0" fmla="*/ 0 h 6858000"/>
              <a:gd name="connsiteX1" fmla="*/ 4444245 w 4444245"/>
              <a:gd name="connsiteY1" fmla="*/ 0 h 6858000"/>
              <a:gd name="connsiteX2" fmla="*/ 4444245 w 4444245"/>
              <a:gd name="connsiteY2" fmla="*/ 6858000 h 6858000"/>
              <a:gd name="connsiteX3" fmla="*/ 2806037 w 4444245"/>
              <a:gd name="connsiteY3" fmla="*/ 6858000 h 6858000"/>
              <a:gd name="connsiteX4" fmla="*/ 2784029 w 4444245"/>
              <a:gd name="connsiteY4" fmla="*/ 6858000 h 6858000"/>
              <a:gd name="connsiteX5" fmla="*/ 0 w 4444245"/>
              <a:gd name="connsiteY5" fmla="*/ 6858000 h 6858000"/>
              <a:gd name="connsiteX6" fmla="*/ 2806037 w 444424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245" h="6858000">
                <a:moveTo>
                  <a:pt x="2806037" y="0"/>
                </a:moveTo>
                <a:lnTo>
                  <a:pt x="4444245" y="0"/>
                </a:lnTo>
                <a:lnTo>
                  <a:pt x="4444245" y="6858000"/>
                </a:lnTo>
                <a:lnTo>
                  <a:pt x="2806037" y="6858000"/>
                </a:lnTo>
                <a:lnTo>
                  <a:pt x="2784029" y="6858000"/>
                </a:lnTo>
                <a:lnTo>
                  <a:pt x="0" y="6858000"/>
                </a:lnTo>
                <a:lnTo>
                  <a:pt x="2806037" y="0"/>
                </a:ln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C9E843BD-F42A-8E4B-92D6-F66079377A24}"/>
              </a:ext>
            </a:extLst>
          </p:cNvPr>
          <p:cNvSpPr>
            <a:spLocks noChangeAspect="1"/>
          </p:cNvSpPr>
          <p:nvPr userDrawn="1"/>
        </p:nvSpPr>
        <p:spPr>
          <a:xfrm>
            <a:off x="8333292" y="0"/>
            <a:ext cx="3858708" cy="6858000"/>
          </a:xfrm>
          <a:custGeom>
            <a:avLst/>
            <a:gdLst>
              <a:gd name="connsiteX0" fmla="*/ 2806037 w 3858708"/>
              <a:gd name="connsiteY0" fmla="*/ 0 h 6858000"/>
              <a:gd name="connsiteX1" fmla="*/ 3858708 w 3858708"/>
              <a:gd name="connsiteY1" fmla="*/ 0 h 6858000"/>
              <a:gd name="connsiteX2" fmla="*/ 3858708 w 3858708"/>
              <a:gd name="connsiteY2" fmla="*/ 6858000 h 6858000"/>
              <a:gd name="connsiteX3" fmla="*/ 2806037 w 3858708"/>
              <a:gd name="connsiteY3" fmla="*/ 6858000 h 6858000"/>
              <a:gd name="connsiteX4" fmla="*/ 2784029 w 3858708"/>
              <a:gd name="connsiteY4" fmla="*/ 6858000 h 6858000"/>
              <a:gd name="connsiteX5" fmla="*/ 0 w 3858708"/>
              <a:gd name="connsiteY5" fmla="*/ 6858000 h 6858000"/>
              <a:gd name="connsiteX6" fmla="*/ 2806037 w 38587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708" h="6858000">
                <a:moveTo>
                  <a:pt x="2806037" y="0"/>
                </a:moveTo>
                <a:lnTo>
                  <a:pt x="3858708" y="0"/>
                </a:lnTo>
                <a:lnTo>
                  <a:pt x="3858708" y="6858000"/>
                </a:lnTo>
                <a:lnTo>
                  <a:pt x="2806037" y="6858000"/>
                </a:lnTo>
                <a:lnTo>
                  <a:pt x="2784029" y="6858000"/>
                </a:lnTo>
                <a:lnTo>
                  <a:pt x="0" y="6858000"/>
                </a:lnTo>
                <a:lnTo>
                  <a:pt x="2806037"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pic>
        <p:nvPicPr>
          <p:cNvPr id="6" name="Picture Placeholder 5">
            <a:extLst>
              <a:ext uri="{FF2B5EF4-FFF2-40B4-BE49-F238E27FC236}">
                <a16:creationId xmlns:a16="http://schemas.microsoft.com/office/drawing/2014/main" id="{51E623AF-82E2-CF46-9DA2-CFFA9A5CF01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108" b="-34108"/>
          <a:stretch/>
        </p:blipFill>
        <p:spPr>
          <a:xfrm>
            <a:off x="8890195" y="5944959"/>
            <a:ext cx="2924348" cy="584463"/>
          </a:xfrm>
          <a:prstGeom prst="rect">
            <a:avLst/>
          </a:prstGeom>
        </p:spPr>
      </p:pic>
    </p:spTree>
    <p:extLst>
      <p:ext uri="{BB962C8B-B14F-4D97-AF65-F5344CB8AC3E}">
        <p14:creationId xmlns:p14="http://schemas.microsoft.com/office/powerpoint/2010/main" val="2693922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9C069300-C3E1-814C-AC86-603DECBE905F}"/>
              </a:ext>
            </a:extLst>
          </p:cNvPr>
          <p:cNvSpPr>
            <a:spLocks noChangeAspect="1"/>
          </p:cNvSpPr>
          <p:nvPr userDrawn="1"/>
        </p:nvSpPr>
        <p:spPr>
          <a:xfrm rot="16200000" flipV="1">
            <a:off x="1173464" y="4059257"/>
            <a:ext cx="1625279" cy="3972208"/>
          </a:xfrm>
          <a:prstGeom prst="rtTriangle">
            <a:avLst/>
          </a:prstGeom>
          <a:solidFill>
            <a:srgbClr val="D8AB4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5">
            <a:extLst>
              <a:ext uri="{FF2B5EF4-FFF2-40B4-BE49-F238E27FC236}">
                <a16:creationId xmlns:a16="http://schemas.microsoft.com/office/drawing/2014/main" id="{02E22A5E-A19A-5140-9B7C-4379D77A82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108" b="-34108"/>
          <a:stretch/>
        </p:blipFill>
        <p:spPr>
          <a:xfrm rot="5400000">
            <a:off x="-839578" y="4726138"/>
            <a:ext cx="2924348" cy="584463"/>
          </a:xfrm>
          <a:prstGeom prst="rect">
            <a:avLst/>
          </a:prstGeom>
        </p:spPr>
      </p:pic>
      <p:sp>
        <p:nvSpPr>
          <p:cNvPr id="2" name="Vertical Title 1">
            <a:extLst>
              <a:ext uri="{FF2B5EF4-FFF2-40B4-BE49-F238E27FC236}">
                <a16:creationId xmlns:a16="http://schemas.microsoft.com/office/drawing/2014/main" id="{87DB8D69-5164-F346-81A8-B572439BED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99A4E95-05AC-4946-A212-6241955E7BF4}"/>
              </a:ext>
            </a:extLst>
          </p:cNvPr>
          <p:cNvSpPr>
            <a:spLocks noGrp="1"/>
          </p:cNvSpPr>
          <p:nvPr>
            <p:ph type="body" orient="vert" idx="1"/>
          </p:nvPr>
        </p:nvSpPr>
        <p:spPr>
          <a:xfrm>
            <a:off x="1104900" y="365125"/>
            <a:ext cx="74676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4799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A3B0AA-1ACE-43C1-AF25-3A3535185326}" type="datetimeFigureOut">
              <a:rPr lang="en-US" smtClean="0"/>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5187B-C2EA-441B-A1C9-59180378BE6C}" type="slidenum">
              <a:rPr lang="en-US" smtClean="0"/>
              <a:t>‹#›</a:t>
            </a:fld>
            <a:endParaRPr lang="en-US"/>
          </a:p>
        </p:txBody>
      </p:sp>
    </p:spTree>
    <p:extLst>
      <p:ext uri="{BB962C8B-B14F-4D97-AF65-F5344CB8AC3E}">
        <p14:creationId xmlns:p14="http://schemas.microsoft.com/office/powerpoint/2010/main" val="295001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A3B0AA-1ACE-43C1-AF25-3A3535185326}" type="datetimeFigureOut">
              <a:rPr lang="en-US" smtClean="0"/>
              <a:t>5/22/2019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C5187B-C2EA-441B-A1C9-59180378BE6C}" type="slidenum">
              <a:rPr lang="en-US" smtClean="0"/>
              <a:t>‹#›</a:t>
            </a:fld>
            <a:endParaRPr lang="en-US"/>
          </a:p>
        </p:txBody>
      </p:sp>
    </p:spTree>
    <p:extLst>
      <p:ext uri="{BB962C8B-B14F-4D97-AF65-F5344CB8AC3E}">
        <p14:creationId xmlns:p14="http://schemas.microsoft.com/office/powerpoint/2010/main" val="37375741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A3B0AA-1ACE-43C1-AF25-3A3535185326}" type="datetimeFigureOut">
              <a:rPr lang="en-US" smtClean="0"/>
              <a:t>5/22/2019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C5187B-C2EA-441B-A1C9-59180378BE6C}" type="slidenum">
              <a:rPr lang="en-US" smtClean="0"/>
              <a:t>‹#›</a:t>
            </a:fld>
            <a:endParaRPr lang="en-US"/>
          </a:p>
        </p:txBody>
      </p:sp>
    </p:spTree>
    <p:extLst>
      <p:ext uri="{BB962C8B-B14F-4D97-AF65-F5344CB8AC3E}">
        <p14:creationId xmlns:p14="http://schemas.microsoft.com/office/powerpoint/2010/main" val="2677230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6FA48784-F0E3-5F4D-B717-59D212AB7A19}"/>
              </a:ext>
            </a:extLst>
          </p:cNvPr>
          <p:cNvSpPr/>
          <p:nvPr userDrawn="1"/>
        </p:nvSpPr>
        <p:spPr>
          <a:xfrm>
            <a:off x="-1" y="-8628"/>
            <a:ext cx="12192001" cy="6859787"/>
          </a:xfrm>
          <a:custGeom>
            <a:avLst/>
            <a:gdLst>
              <a:gd name="connsiteX0" fmla="*/ 0 w 12192001"/>
              <a:gd name="connsiteY0" fmla="*/ 0 h 6859787"/>
              <a:gd name="connsiteX1" fmla="*/ 1183343 w 12192001"/>
              <a:gd name="connsiteY1" fmla="*/ 0 h 6859787"/>
              <a:gd name="connsiteX2" fmla="*/ 11008658 w 12192001"/>
              <a:gd name="connsiteY2" fmla="*/ 0 h 6859787"/>
              <a:gd name="connsiteX3" fmla="*/ 12192001 w 12192001"/>
              <a:gd name="connsiteY3" fmla="*/ 0 h 6859787"/>
              <a:gd name="connsiteX4" fmla="*/ 9385234 w 12192001"/>
              <a:gd name="connsiteY4" fmla="*/ 6859787 h 6859787"/>
              <a:gd name="connsiteX5" fmla="*/ 8201891 w 12192001"/>
              <a:gd name="connsiteY5" fmla="*/ 6859787 h 6859787"/>
              <a:gd name="connsiteX6" fmla="*/ 1183343 w 12192001"/>
              <a:gd name="connsiteY6" fmla="*/ 6859787 h 6859787"/>
              <a:gd name="connsiteX7" fmla="*/ 0 w 12192001"/>
              <a:gd name="connsiteY7" fmla="*/ 6859787 h 6859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9787">
                <a:moveTo>
                  <a:pt x="0" y="0"/>
                </a:moveTo>
                <a:lnTo>
                  <a:pt x="1183343" y="0"/>
                </a:lnTo>
                <a:lnTo>
                  <a:pt x="11008658" y="0"/>
                </a:lnTo>
                <a:lnTo>
                  <a:pt x="12192001" y="0"/>
                </a:lnTo>
                <a:lnTo>
                  <a:pt x="9385234" y="6859787"/>
                </a:lnTo>
                <a:lnTo>
                  <a:pt x="8201891" y="6859787"/>
                </a:lnTo>
                <a:lnTo>
                  <a:pt x="1183343" y="6859787"/>
                </a:lnTo>
                <a:lnTo>
                  <a:pt x="0" y="685978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a:extLst>
              <a:ext uri="{FF2B5EF4-FFF2-40B4-BE49-F238E27FC236}">
                <a16:creationId xmlns:a16="http://schemas.microsoft.com/office/drawing/2014/main" id="{EBF60FCE-411D-2747-AE62-336310D724F2}"/>
              </a:ext>
            </a:extLst>
          </p:cNvPr>
          <p:cNvSpPr/>
          <p:nvPr userDrawn="1"/>
        </p:nvSpPr>
        <p:spPr>
          <a:xfrm flipV="1">
            <a:off x="1" y="1"/>
            <a:ext cx="5038817" cy="6851158"/>
          </a:xfrm>
          <a:custGeom>
            <a:avLst/>
            <a:gdLst>
              <a:gd name="connsiteX0" fmla="*/ 0 w 10075010"/>
              <a:gd name="connsiteY0" fmla="*/ 13698746 h 13698746"/>
              <a:gd name="connsiteX1" fmla="*/ 10075010 w 10075010"/>
              <a:gd name="connsiteY1" fmla="*/ 13698746 h 13698746"/>
              <a:gd name="connsiteX2" fmla="*/ 4469997 w 10075010"/>
              <a:gd name="connsiteY2" fmla="*/ 0 h 13698746"/>
              <a:gd name="connsiteX3" fmla="*/ 0 w 10075010"/>
              <a:gd name="connsiteY3" fmla="*/ 0 h 13698746"/>
              <a:gd name="connsiteX4" fmla="*/ 0 w 10075010"/>
              <a:gd name="connsiteY4" fmla="*/ 13698746 h 13698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5010" h="13698746">
                <a:moveTo>
                  <a:pt x="0" y="13698746"/>
                </a:moveTo>
                <a:lnTo>
                  <a:pt x="10075010" y="13698746"/>
                </a:lnTo>
                <a:lnTo>
                  <a:pt x="4469997" y="0"/>
                </a:lnTo>
                <a:lnTo>
                  <a:pt x="0" y="0"/>
                </a:lnTo>
                <a:lnTo>
                  <a:pt x="0" y="13698746"/>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ight Triangle 14">
            <a:extLst>
              <a:ext uri="{FF2B5EF4-FFF2-40B4-BE49-F238E27FC236}">
                <a16:creationId xmlns:a16="http://schemas.microsoft.com/office/drawing/2014/main" id="{1D57B903-7B55-6548-8446-EA84C0566441}"/>
              </a:ext>
            </a:extLst>
          </p:cNvPr>
          <p:cNvSpPr>
            <a:spLocks noChangeAspect="1"/>
          </p:cNvSpPr>
          <p:nvPr userDrawn="1"/>
        </p:nvSpPr>
        <p:spPr>
          <a:xfrm flipV="1">
            <a:off x="1" y="0"/>
            <a:ext cx="2806768" cy="6859787"/>
          </a:xfrm>
          <a:prstGeom prst="rtTriangle">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497F71D-F0E4-C74B-A41F-82EF4F5DD774}"/>
              </a:ext>
            </a:extLst>
          </p:cNvPr>
          <p:cNvSpPr>
            <a:spLocks noGrp="1"/>
          </p:cNvSpPr>
          <p:nvPr>
            <p:ph type="body" idx="1" hasCustomPrompt="1"/>
          </p:nvPr>
        </p:nvSpPr>
        <p:spPr>
          <a:xfrm>
            <a:off x="800100" y="3947168"/>
            <a:ext cx="9351433" cy="57291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If needed - Font: Tahoma, no larger than 24pt</a:t>
            </a:r>
          </a:p>
        </p:txBody>
      </p:sp>
      <p:sp>
        <p:nvSpPr>
          <p:cNvPr id="2" name="Title 1">
            <a:extLst>
              <a:ext uri="{FF2B5EF4-FFF2-40B4-BE49-F238E27FC236}">
                <a16:creationId xmlns:a16="http://schemas.microsoft.com/office/drawing/2014/main" id="{78FAA055-D492-7447-B834-CC811D6FB9B4}"/>
              </a:ext>
            </a:extLst>
          </p:cNvPr>
          <p:cNvSpPr>
            <a:spLocks noGrp="1"/>
          </p:cNvSpPr>
          <p:nvPr>
            <p:ph type="title" hasCustomPrompt="1"/>
          </p:nvPr>
        </p:nvSpPr>
        <p:spPr>
          <a:xfrm>
            <a:off x="800100" y="2002631"/>
            <a:ext cx="9351433" cy="1794117"/>
          </a:xfrm>
        </p:spPr>
        <p:txBody>
          <a:bodyPr anchor="ctr" anchorCtr="0"/>
          <a:lstStyle>
            <a:lvl1pPr algn="l">
              <a:defRPr sz="6000">
                <a:solidFill>
                  <a:schemeClr val="bg1"/>
                </a:solidFill>
              </a:defRPr>
            </a:lvl1pPr>
          </a:lstStyle>
          <a:p>
            <a:r>
              <a:rPr lang="en-US" dirty="0"/>
              <a:t>Short header Tahoma, 60pt</a:t>
            </a:r>
          </a:p>
        </p:txBody>
      </p:sp>
      <p:pic>
        <p:nvPicPr>
          <p:cNvPr id="10" name="Picture Placeholder 5">
            <a:extLst>
              <a:ext uri="{FF2B5EF4-FFF2-40B4-BE49-F238E27FC236}">
                <a16:creationId xmlns:a16="http://schemas.microsoft.com/office/drawing/2014/main" id="{B83B96CE-0DB0-EB41-94A9-AF55CDE8B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8342" y="6054289"/>
            <a:ext cx="2924348" cy="346511"/>
          </a:xfrm>
          <a:prstGeom prst="rect">
            <a:avLst/>
          </a:prstGeom>
        </p:spPr>
      </p:pic>
      <p:sp>
        <p:nvSpPr>
          <p:cNvPr id="11" name="Right Triangle 10">
            <a:extLst>
              <a:ext uri="{FF2B5EF4-FFF2-40B4-BE49-F238E27FC236}">
                <a16:creationId xmlns:a16="http://schemas.microsoft.com/office/drawing/2014/main" id="{7884FE3C-F72E-E14D-B74D-0A31A0163470}"/>
              </a:ext>
            </a:extLst>
          </p:cNvPr>
          <p:cNvSpPr>
            <a:spLocks noChangeAspect="1"/>
          </p:cNvSpPr>
          <p:nvPr userDrawn="1"/>
        </p:nvSpPr>
        <p:spPr>
          <a:xfrm rot="10800000" flipV="1">
            <a:off x="9385233" y="0"/>
            <a:ext cx="2806768" cy="6859787"/>
          </a:xfrm>
          <a:prstGeom prst="rtTriangle">
            <a:avLst/>
          </a:prstGeom>
          <a:solidFill>
            <a:srgbClr val="D8AB4C">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2228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D281071B-52DD-BC44-84EB-F68DDEC8A4F9}"/>
              </a:ext>
            </a:extLst>
          </p:cNvPr>
          <p:cNvSpPr/>
          <p:nvPr userDrawn="1"/>
        </p:nvSpPr>
        <p:spPr>
          <a:xfrm>
            <a:off x="0" y="0"/>
            <a:ext cx="12192001" cy="6859787"/>
          </a:xfrm>
          <a:custGeom>
            <a:avLst/>
            <a:gdLst>
              <a:gd name="connsiteX0" fmla="*/ 0 w 12192001"/>
              <a:gd name="connsiteY0" fmla="*/ 0 h 6859787"/>
              <a:gd name="connsiteX1" fmla="*/ 1183343 w 12192001"/>
              <a:gd name="connsiteY1" fmla="*/ 0 h 6859787"/>
              <a:gd name="connsiteX2" fmla="*/ 11008658 w 12192001"/>
              <a:gd name="connsiteY2" fmla="*/ 0 h 6859787"/>
              <a:gd name="connsiteX3" fmla="*/ 12192001 w 12192001"/>
              <a:gd name="connsiteY3" fmla="*/ 0 h 6859787"/>
              <a:gd name="connsiteX4" fmla="*/ 9385234 w 12192001"/>
              <a:gd name="connsiteY4" fmla="*/ 6859787 h 6859787"/>
              <a:gd name="connsiteX5" fmla="*/ 8201891 w 12192001"/>
              <a:gd name="connsiteY5" fmla="*/ 6859787 h 6859787"/>
              <a:gd name="connsiteX6" fmla="*/ 1183343 w 12192001"/>
              <a:gd name="connsiteY6" fmla="*/ 6859787 h 6859787"/>
              <a:gd name="connsiteX7" fmla="*/ 0 w 12192001"/>
              <a:gd name="connsiteY7" fmla="*/ 6859787 h 6859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9787">
                <a:moveTo>
                  <a:pt x="0" y="0"/>
                </a:moveTo>
                <a:lnTo>
                  <a:pt x="1183343" y="0"/>
                </a:lnTo>
                <a:lnTo>
                  <a:pt x="11008658" y="0"/>
                </a:lnTo>
                <a:lnTo>
                  <a:pt x="12192001" y="0"/>
                </a:lnTo>
                <a:lnTo>
                  <a:pt x="9385234" y="6859787"/>
                </a:lnTo>
                <a:lnTo>
                  <a:pt x="8201891" y="6859787"/>
                </a:lnTo>
                <a:lnTo>
                  <a:pt x="1183343" y="6859787"/>
                </a:lnTo>
                <a:lnTo>
                  <a:pt x="0" y="685978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2">
            <a:extLst>
              <a:ext uri="{FF2B5EF4-FFF2-40B4-BE49-F238E27FC236}">
                <a16:creationId xmlns:a16="http://schemas.microsoft.com/office/drawing/2014/main" id="{11AF33A4-44CF-2249-9E88-73CC5996B1AB}"/>
              </a:ext>
            </a:extLst>
          </p:cNvPr>
          <p:cNvSpPr/>
          <p:nvPr userDrawn="1"/>
        </p:nvSpPr>
        <p:spPr>
          <a:xfrm flipV="1">
            <a:off x="1" y="1"/>
            <a:ext cx="5038817" cy="6851158"/>
          </a:xfrm>
          <a:custGeom>
            <a:avLst/>
            <a:gdLst>
              <a:gd name="connsiteX0" fmla="*/ 0 w 10075010"/>
              <a:gd name="connsiteY0" fmla="*/ 13698746 h 13698746"/>
              <a:gd name="connsiteX1" fmla="*/ 10075010 w 10075010"/>
              <a:gd name="connsiteY1" fmla="*/ 13698746 h 13698746"/>
              <a:gd name="connsiteX2" fmla="*/ 4469997 w 10075010"/>
              <a:gd name="connsiteY2" fmla="*/ 0 h 13698746"/>
              <a:gd name="connsiteX3" fmla="*/ 0 w 10075010"/>
              <a:gd name="connsiteY3" fmla="*/ 0 h 13698746"/>
              <a:gd name="connsiteX4" fmla="*/ 0 w 10075010"/>
              <a:gd name="connsiteY4" fmla="*/ 13698746 h 13698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5010" h="13698746">
                <a:moveTo>
                  <a:pt x="0" y="13698746"/>
                </a:moveTo>
                <a:lnTo>
                  <a:pt x="10075010" y="13698746"/>
                </a:lnTo>
                <a:lnTo>
                  <a:pt x="4469997" y="0"/>
                </a:lnTo>
                <a:lnTo>
                  <a:pt x="0" y="0"/>
                </a:lnTo>
                <a:lnTo>
                  <a:pt x="0" y="13698746"/>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ight Triangle 13">
            <a:extLst>
              <a:ext uri="{FF2B5EF4-FFF2-40B4-BE49-F238E27FC236}">
                <a16:creationId xmlns:a16="http://schemas.microsoft.com/office/drawing/2014/main" id="{93B6C060-5774-2F4C-92E1-2F76FC962171}"/>
              </a:ext>
            </a:extLst>
          </p:cNvPr>
          <p:cNvSpPr>
            <a:spLocks noChangeAspect="1"/>
          </p:cNvSpPr>
          <p:nvPr userDrawn="1"/>
        </p:nvSpPr>
        <p:spPr>
          <a:xfrm flipV="1">
            <a:off x="1" y="0"/>
            <a:ext cx="2806768" cy="6859787"/>
          </a:xfrm>
          <a:prstGeom prst="rtTriangle">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14365AE8-920B-C24F-ADC0-1D30100C4576}"/>
              </a:ext>
            </a:extLst>
          </p:cNvPr>
          <p:cNvSpPr>
            <a:spLocks noChangeAspect="1"/>
          </p:cNvSpPr>
          <p:nvPr userDrawn="1"/>
        </p:nvSpPr>
        <p:spPr>
          <a:xfrm rot="10800000" flipV="1">
            <a:off x="9385233" y="0"/>
            <a:ext cx="2806768" cy="6859787"/>
          </a:xfrm>
          <a:prstGeom prst="rtTriangle">
            <a:avLst/>
          </a:prstGeom>
          <a:solidFill>
            <a:srgbClr val="D8AB4C">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Placeholder 5">
            <a:extLst>
              <a:ext uri="{FF2B5EF4-FFF2-40B4-BE49-F238E27FC236}">
                <a16:creationId xmlns:a16="http://schemas.microsoft.com/office/drawing/2014/main" id="{7D619109-A537-0E47-AF5C-6D076D83B2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8342" y="6054289"/>
            <a:ext cx="2924348" cy="346511"/>
          </a:xfrm>
          <a:prstGeom prst="rect">
            <a:avLst/>
          </a:prstGeom>
        </p:spPr>
      </p:pic>
      <p:sp>
        <p:nvSpPr>
          <p:cNvPr id="3" name="Text Placeholder 2">
            <a:extLst>
              <a:ext uri="{FF2B5EF4-FFF2-40B4-BE49-F238E27FC236}">
                <a16:creationId xmlns:a16="http://schemas.microsoft.com/office/drawing/2014/main" id="{9497F71D-F0E4-C74B-A41F-82EF4F5DD774}"/>
              </a:ext>
            </a:extLst>
          </p:cNvPr>
          <p:cNvSpPr>
            <a:spLocks noGrp="1"/>
          </p:cNvSpPr>
          <p:nvPr>
            <p:ph type="body" idx="1" hasCustomPrompt="1"/>
          </p:nvPr>
        </p:nvSpPr>
        <p:spPr>
          <a:xfrm>
            <a:off x="831850" y="-654399"/>
            <a:ext cx="10515600" cy="57291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If needed - Font: Tahoma, no larger than 16pt</a:t>
            </a:r>
          </a:p>
        </p:txBody>
      </p:sp>
      <p:sp>
        <p:nvSpPr>
          <p:cNvPr id="2" name="Title 1">
            <a:extLst>
              <a:ext uri="{FF2B5EF4-FFF2-40B4-BE49-F238E27FC236}">
                <a16:creationId xmlns:a16="http://schemas.microsoft.com/office/drawing/2014/main" id="{78FAA055-D492-7447-B834-CC811D6FB9B4}"/>
              </a:ext>
            </a:extLst>
          </p:cNvPr>
          <p:cNvSpPr>
            <a:spLocks noGrp="1"/>
          </p:cNvSpPr>
          <p:nvPr>
            <p:ph type="title" hasCustomPrompt="1"/>
          </p:nvPr>
        </p:nvSpPr>
        <p:spPr>
          <a:xfrm>
            <a:off x="800100" y="2002631"/>
            <a:ext cx="9182100" cy="2852737"/>
          </a:xfrm>
        </p:spPr>
        <p:txBody>
          <a:bodyPr anchor="ctr" anchorCtr="0"/>
          <a:lstStyle>
            <a:lvl1pPr algn="l">
              <a:defRPr sz="6000">
                <a:solidFill>
                  <a:schemeClr val="bg1"/>
                </a:solidFill>
              </a:defRPr>
            </a:lvl1pPr>
          </a:lstStyle>
          <a:p>
            <a:r>
              <a:rPr lang="en-US" dirty="0"/>
              <a:t>Short header Tahoma, 60pt</a:t>
            </a:r>
          </a:p>
        </p:txBody>
      </p:sp>
    </p:spTree>
    <p:extLst>
      <p:ext uri="{BB962C8B-B14F-4D97-AF65-F5344CB8AC3E}">
        <p14:creationId xmlns:p14="http://schemas.microsoft.com/office/powerpoint/2010/main" val="1051453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D26948DF-5A64-0D40-9F4C-84CFF387EB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893"/>
            <a:ext cx="12192000" cy="6859786"/>
          </a:xfrm>
          <a:prstGeom prst="rect">
            <a:avLst/>
          </a:prstGeom>
          <a:solidFill>
            <a:schemeClr val="bg1">
              <a:lumMod val="95000"/>
            </a:schemeClr>
          </a:solidFill>
        </p:spPr>
      </p:pic>
      <p:sp>
        <p:nvSpPr>
          <p:cNvPr id="12" name="Freeform 11">
            <a:extLst>
              <a:ext uri="{FF2B5EF4-FFF2-40B4-BE49-F238E27FC236}">
                <a16:creationId xmlns:a16="http://schemas.microsoft.com/office/drawing/2014/main" id="{18B4C654-C69E-8344-8B81-A9C4D2713870}"/>
              </a:ext>
            </a:extLst>
          </p:cNvPr>
          <p:cNvSpPr/>
          <p:nvPr userDrawn="1"/>
        </p:nvSpPr>
        <p:spPr>
          <a:xfrm>
            <a:off x="1" y="0"/>
            <a:ext cx="11008658" cy="6859787"/>
          </a:xfrm>
          <a:custGeom>
            <a:avLst/>
            <a:gdLst>
              <a:gd name="connsiteX0" fmla="*/ 0 w 11008658"/>
              <a:gd name="connsiteY0" fmla="*/ 0 h 6859787"/>
              <a:gd name="connsiteX1" fmla="*/ 11008658 w 11008658"/>
              <a:gd name="connsiteY1" fmla="*/ 0 h 6859787"/>
              <a:gd name="connsiteX2" fmla="*/ 8201891 w 11008658"/>
              <a:gd name="connsiteY2" fmla="*/ 6859787 h 6859787"/>
              <a:gd name="connsiteX3" fmla="*/ 0 w 11008658"/>
              <a:gd name="connsiteY3" fmla="*/ 6859787 h 6859787"/>
              <a:gd name="connsiteX4" fmla="*/ 0 w 11008658"/>
              <a:gd name="connsiteY4" fmla="*/ 0 h 68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8658" h="6859787">
                <a:moveTo>
                  <a:pt x="0" y="0"/>
                </a:moveTo>
                <a:lnTo>
                  <a:pt x="11008658" y="0"/>
                </a:lnTo>
                <a:lnTo>
                  <a:pt x="8201891" y="6859787"/>
                </a:lnTo>
                <a:lnTo>
                  <a:pt x="0" y="6859787"/>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a:extLst>
              <a:ext uri="{FF2B5EF4-FFF2-40B4-BE49-F238E27FC236}">
                <a16:creationId xmlns:a16="http://schemas.microsoft.com/office/drawing/2014/main" id="{3488608D-27CA-D04F-8FED-DA8DDF9FAA90}"/>
              </a:ext>
            </a:extLst>
          </p:cNvPr>
          <p:cNvSpPr/>
          <p:nvPr userDrawn="1"/>
        </p:nvSpPr>
        <p:spPr>
          <a:xfrm flipV="1">
            <a:off x="1" y="1"/>
            <a:ext cx="5038817" cy="6851158"/>
          </a:xfrm>
          <a:custGeom>
            <a:avLst/>
            <a:gdLst>
              <a:gd name="connsiteX0" fmla="*/ 0 w 10075010"/>
              <a:gd name="connsiteY0" fmla="*/ 13698746 h 13698746"/>
              <a:gd name="connsiteX1" fmla="*/ 10075010 w 10075010"/>
              <a:gd name="connsiteY1" fmla="*/ 13698746 h 13698746"/>
              <a:gd name="connsiteX2" fmla="*/ 4469997 w 10075010"/>
              <a:gd name="connsiteY2" fmla="*/ 0 h 13698746"/>
              <a:gd name="connsiteX3" fmla="*/ 0 w 10075010"/>
              <a:gd name="connsiteY3" fmla="*/ 0 h 13698746"/>
              <a:gd name="connsiteX4" fmla="*/ 0 w 10075010"/>
              <a:gd name="connsiteY4" fmla="*/ 13698746 h 13698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5010" h="13698746">
                <a:moveTo>
                  <a:pt x="0" y="13698746"/>
                </a:moveTo>
                <a:lnTo>
                  <a:pt x="10075010" y="13698746"/>
                </a:lnTo>
                <a:lnTo>
                  <a:pt x="4469997" y="0"/>
                </a:lnTo>
                <a:lnTo>
                  <a:pt x="0" y="0"/>
                </a:lnTo>
                <a:lnTo>
                  <a:pt x="0" y="13698746"/>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ight Triangle 15">
            <a:extLst>
              <a:ext uri="{FF2B5EF4-FFF2-40B4-BE49-F238E27FC236}">
                <a16:creationId xmlns:a16="http://schemas.microsoft.com/office/drawing/2014/main" id="{E8C70FFF-56DB-B141-A711-7EE221EE3B8A}"/>
              </a:ext>
            </a:extLst>
          </p:cNvPr>
          <p:cNvSpPr>
            <a:spLocks noChangeAspect="1"/>
          </p:cNvSpPr>
          <p:nvPr userDrawn="1"/>
        </p:nvSpPr>
        <p:spPr>
          <a:xfrm rot="10800000" flipV="1">
            <a:off x="9385233" y="0"/>
            <a:ext cx="2806768" cy="6859787"/>
          </a:xfrm>
          <a:prstGeom prst="rtTriangle">
            <a:avLst/>
          </a:prstGeom>
          <a:solidFill>
            <a:srgbClr val="D8AB4C">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5BB22ABE-BC25-5B4B-AAEF-11D2207EC1EF}"/>
              </a:ext>
            </a:extLst>
          </p:cNvPr>
          <p:cNvSpPr>
            <a:spLocks noChangeAspect="1"/>
          </p:cNvSpPr>
          <p:nvPr userDrawn="1"/>
        </p:nvSpPr>
        <p:spPr>
          <a:xfrm flipV="1">
            <a:off x="1" y="0"/>
            <a:ext cx="2806768" cy="6859787"/>
          </a:xfrm>
          <a:prstGeom prst="r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Placeholder 5">
            <a:extLst>
              <a:ext uri="{FF2B5EF4-FFF2-40B4-BE49-F238E27FC236}">
                <a16:creationId xmlns:a16="http://schemas.microsoft.com/office/drawing/2014/main" id="{062AB256-8ABC-6A43-80C3-682F693AEC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8342" y="6054289"/>
            <a:ext cx="2924348" cy="346511"/>
          </a:xfrm>
          <a:prstGeom prst="rect">
            <a:avLst/>
          </a:prstGeom>
        </p:spPr>
      </p:pic>
      <p:sp>
        <p:nvSpPr>
          <p:cNvPr id="3" name="Text Placeholder 2">
            <a:extLst>
              <a:ext uri="{FF2B5EF4-FFF2-40B4-BE49-F238E27FC236}">
                <a16:creationId xmlns:a16="http://schemas.microsoft.com/office/drawing/2014/main" id="{9497F71D-F0E4-C74B-A41F-82EF4F5DD774}"/>
              </a:ext>
            </a:extLst>
          </p:cNvPr>
          <p:cNvSpPr>
            <a:spLocks noGrp="1"/>
          </p:cNvSpPr>
          <p:nvPr>
            <p:ph type="body" idx="1" hasCustomPrompt="1"/>
          </p:nvPr>
        </p:nvSpPr>
        <p:spPr>
          <a:xfrm>
            <a:off x="831850" y="-654399"/>
            <a:ext cx="10515600" cy="57291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If needed - Font: Tahoma, no larger than 16pt</a:t>
            </a:r>
          </a:p>
        </p:txBody>
      </p:sp>
      <p:sp>
        <p:nvSpPr>
          <p:cNvPr id="2" name="Title 1">
            <a:extLst>
              <a:ext uri="{FF2B5EF4-FFF2-40B4-BE49-F238E27FC236}">
                <a16:creationId xmlns:a16="http://schemas.microsoft.com/office/drawing/2014/main" id="{78FAA055-D492-7447-B834-CC811D6FB9B4}"/>
              </a:ext>
            </a:extLst>
          </p:cNvPr>
          <p:cNvSpPr>
            <a:spLocks noGrp="1"/>
          </p:cNvSpPr>
          <p:nvPr>
            <p:ph type="title" hasCustomPrompt="1"/>
          </p:nvPr>
        </p:nvSpPr>
        <p:spPr>
          <a:xfrm>
            <a:off x="800100" y="2002631"/>
            <a:ext cx="8019809" cy="2852737"/>
          </a:xfrm>
        </p:spPr>
        <p:txBody>
          <a:bodyPr anchor="ctr" anchorCtr="0"/>
          <a:lstStyle>
            <a:lvl1pPr algn="l">
              <a:defRPr sz="6000">
                <a:solidFill>
                  <a:schemeClr val="bg1"/>
                </a:solidFill>
              </a:defRPr>
            </a:lvl1pPr>
          </a:lstStyle>
          <a:p>
            <a:r>
              <a:rPr lang="en-US" dirty="0"/>
              <a:t>Short header Tahoma, 60pt</a:t>
            </a:r>
          </a:p>
        </p:txBody>
      </p:sp>
    </p:spTree>
    <p:extLst>
      <p:ext uri="{BB962C8B-B14F-4D97-AF65-F5344CB8AC3E}">
        <p14:creationId xmlns:p14="http://schemas.microsoft.com/office/powerpoint/2010/main" val="2816794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Table of Contents)">
    <p:bg>
      <p:bgRef idx="1001">
        <a:schemeClr val="bg1"/>
      </p:bgRef>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5B5784-884C-D942-BED2-37BDE7F31388}"/>
              </a:ext>
            </a:extLst>
          </p:cNvPr>
          <p:cNvSpPr>
            <a:spLocks noGrp="1"/>
          </p:cNvSpPr>
          <p:nvPr>
            <p:ph type="title" hasCustomPrompt="1"/>
          </p:nvPr>
        </p:nvSpPr>
        <p:spPr>
          <a:xfrm>
            <a:off x="368254" y="2766218"/>
            <a:ext cx="8454013" cy="1325563"/>
          </a:xfrm>
        </p:spPr>
        <p:txBody>
          <a:bodyPr/>
          <a:lstStyle>
            <a:lvl1pPr>
              <a:defRPr>
                <a:solidFill>
                  <a:schemeClr val="tx1"/>
                </a:solidFill>
              </a:defRPr>
            </a:lvl1pPr>
          </a:lstStyle>
          <a:p>
            <a:r>
              <a:rPr lang="en-US" dirty="0"/>
              <a:t>Title goes here,</a:t>
            </a:r>
            <a:br>
              <a:rPr lang="en-US" dirty="0"/>
            </a:br>
            <a:r>
              <a:rPr lang="en-US" dirty="0"/>
              <a:t>Tahoma 45pt font size</a:t>
            </a:r>
          </a:p>
        </p:txBody>
      </p:sp>
      <p:sp>
        <p:nvSpPr>
          <p:cNvPr id="7" name="Freeform 6">
            <a:extLst>
              <a:ext uri="{FF2B5EF4-FFF2-40B4-BE49-F238E27FC236}">
                <a16:creationId xmlns:a16="http://schemas.microsoft.com/office/drawing/2014/main" id="{17656ABD-917F-3147-BC59-0AE8A93CD2AF}"/>
              </a:ext>
            </a:extLst>
          </p:cNvPr>
          <p:cNvSpPr/>
          <p:nvPr userDrawn="1"/>
        </p:nvSpPr>
        <p:spPr>
          <a:xfrm>
            <a:off x="7747755" y="0"/>
            <a:ext cx="4444245" cy="6858000"/>
          </a:xfrm>
          <a:custGeom>
            <a:avLst/>
            <a:gdLst>
              <a:gd name="connsiteX0" fmla="*/ 2806037 w 4444245"/>
              <a:gd name="connsiteY0" fmla="*/ 0 h 6858000"/>
              <a:gd name="connsiteX1" fmla="*/ 4444245 w 4444245"/>
              <a:gd name="connsiteY1" fmla="*/ 0 h 6858000"/>
              <a:gd name="connsiteX2" fmla="*/ 4444245 w 4444245"/>
              <a:gd name="connsiteY2" fmla="*/ 6858000 h 6858000"/>
              <a:gd name="connsiteX3" fmla="*/ 2806037 w 4444245"/>
              <a:gd name="connsiteY3" fmla="*/ 6858000 h 6858000"/>
              <a:gd name="connsiteX4" fmla="*/ 2784029 w 4444245"/>
              <a:gd name="connsiteY4" fmla="*/ 6858000 h 6858000"/>
              <a:gd name="connsiteX5" fmla="*/ 0 w 4444245"/>
              <a:gd name="connsiteY5" fmla="*/ 6858000 h 6858000"/>
              <a:gd name="connsiteX6" fmla="*/ 2806037 w 444424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245" h="6858000">
                <a:moveTo>
                  <a:pt x="2806037" y="0"/>
                </a:moveTo>
                <a:lnTo>
                  <a:pt x="4444245" y="0"/>
                </a:lnTo>
                <a:lnTo>
                  <a:pt x="4444245" y="6858000"/>
                </a:lnTo>
                <a:lnTo>
                  <a:pt x="2806037" y="6858000"/>
                </a:lnTo>
                <a:lnTo>
                  <a:pt x="2784029" y="6858000"/>
                </a:lnTo>
                <a:lnTo>
                  <a:pt x="0" y="6858000"/>
                </a:lnTo>
                <a:lnTo>
                  <a:pt x="2806037" y="0"/>
                </a:ln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3CD28408-E789-CB40-B1F4-386E75288708}"/>
              </a:ext>
            </a:extLst>
          </p:cNvPr>
          <p:cNvSpPr>
            <a:spLocks noChangeAspect="1"/>
          </p:cNvSpPr>
          <p:nvPr userDrawn="1"/>
        </p:nvSpPr>
        <p:spPr>
          <a:xfrm>
            <a:off x="8333292" y="0"/>
            <a:ext cx="3858708" cy="6858000"/>
          </a:xfrm>
          <a:custGeom>
            <a:avLst/>
            <a:gdLst>
              <a:gd name="connsiteX0" fmla="*/ 2806037 w 3858708"/>
              <a:gd name="connsiteY0" fmla="*/ 0 h 6858000"/>
              <a:gd name="connsiteX1" fmla="*/ 3858708 w 3858708"/>
              <a:gd name="connsiteY1" fmla="*/ 0 h 6858000"/>
              <a:gd name="connsiteX2" fmla="*/ 3858708 w 3858708"/>
              <a:gd name="connsiteY2" fmla="*/ 6858000 h 6858000"/>
              <a:gd name="connsiteX3" fmla="*/ 2806037 w 3858708"/>
              <a:gd name="connsiteY3" fmla="*/ 6858000 h 6858000"/>
              <a:gd name="connsiteX4" fmla="*/ 2784029 w 3858708"/>
              <a:gd name="connsiteY4" fmla="*/ 6858000 h 6858000"/>
              <a:gd name="connsiteX5" fmla="*/ 0 w 3858708"/>
              <a:gd name="connsiteY5" fmla="*/ 6858000 h 6858000"/>
              <a:gd name="connsiteX6" fmla="*/ 2806037 w 38587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708" h="6858000">
                <a:moveTo>
                  <a:pt x="2806037" y="0"/>
                </a:moveTo>
                <a:lnTo>
                  <a:pt x="3858708" y="0"/>
                </a:lnTo>
                <a:lnTo>
                  <a:pt x="3858708" y="6858000"/>
                </a:lnTo>
                <a:lnTo>
                  <a:pt x="2806037" y="6858000"/>
                </a:lnTo>
                <a:lnTo>
                  <a:pt x="2784029" y="6858000"/>
                </a:lnTo>
                <a:lnTo>
                  <a:pt x="0" y="6858000"/>
                </a:lnTo>
                <a:lnTo>
                  <a:pt x="2806037"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9" name="Right Triangle 8">
            <a:extLst>
              <a:ext uri="{FF2B5EF4-FFF2-40B4-BE49-F238E27FC236}">
                <a16:creationId xmlns:a16="http://schemas.microsoft.com/office/drawing/2014/main" id="{D0393295-2173-AD43-A56F-10607E0867A2}"/>
              </a:ext>
            </a:extLst>
          </p:cNvPr>
          <p:cNvSpPr>
            <a:spLocks noChangeAspect="1"/>
          </p:cNvSpPr>
          <p:nvPr userDrawn="1"/>
        </p:nvSpPr>
        <p:spPr>
          <a:xfrm flipV="1">
            <a:off x="0" y="0"/>
            <a:ext cx="1309484" cy="3200400"/>
          </a:xfrm>
          <a:prstGeom prst="rtTriangle">
            <a:avLst/>
          </a:prstGeom>
          <a:solidFill>
            <a:srgbClr val="D8AB4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EC057A9B-1206-9F43-A8A7-993841B55AAA}"/>
              </a:ext>
            </a:extLst>
          </p:cNvPr>
          <p:cNvSpPr>
            <a:spLocks noGrp="1"/>
          </p:cNvSpPr>
          <p:nvPr>
            <p:ph type="subTitle" idx="1" hasCustomPrompt="1"/>
          </p:nvPr>
        </p:nvSpPr>
        <p:spPr>
          <a:xfrm>
            <a:off x="1104900" y="-668868"/>
            <a:ext cx="6100233" cy="440267"/>
          </a:xfrm>
        </p:spPr>
        <p:txBody>
          <a:bodyPr anchor="b"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If needed - Font: Tahoma, no larger than 16pt</a:t>
            </a:r>
          </a:p>
        </p:txBody>
      </p:sp>
      <p:pic>
        <p:nvPicPr>
          <p:cNvPr id="14" name="Picture Placeholder 5">
            <a:extLst>
              <a:ext uri="{FF2B5EF4-FFF2-40B4-BE49-F238E27FC236}">
                <a16:creationId xmlns:a16="http://schemas.microsoft.com/office/drawing/2014/main" id="{1B893FBD-EE6A-DB47-A513-8305B6DFA8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108" b="-34108"/>
          <a:stretch/>
        </p:blipFill>
        <p:spPr>
          <a:xfrm>
            <a:off x="8890195" y="5944959"/>
            <a:ext cx="2924348" cy="584463"/>
          </a:xfrm>
          <a:prstGeom prst="rect">
            <a:avLst/>
          </a:prstGeom>
        </p:spPr>
      </p:pic>
    </p:spTree>
    <p:extLst>
      <p:ext uri="{BB962C8B-B14F-4D97-AF65-F5344CB8AC3E}">
        <p14:creationId xmlns:p14="http://schemas.microsoft.com/office/powerpoint/2010/main" val="120474057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F038C-AA3E-6640-91F6-1317A74EF1D6}"/>
              </a:ext>
            </a:extLst>
          </p:cNvPr>
          <p:cNvSpPr>
            <a:spLocks noGrp="1"/>
          </p:cNvSpPr>
          <p:nvPr>
            <p:ph type="title" hasCustomPrompt="1"/>
          </p:nvPr>
        </p:nvSpPr>
        <p:spPr>
          <a:xfrm>
            <a:off x="368254" y="2766218"/>
            <a:ext cx="8462479" cy="1325563"/>
          </a:xfrm>
        </p:spPr>
        <p:txBody>
          <a:bodyPr/>
          <a:lstStyle>
            <a:lvl1pPr>
              <a:defRPr>
                <a:solidFill>
                  <a:schemeClr val="accent1"/>
                </a:solidFill>
              </a:defRPr>
            </a:lvl1pPr>
          </a:lstStyle>
          <a:p>
            <a:r>
              <a:rPr lang="en-US" dirty="0"/>
              <a:t>Title goes here,</a:t>
            </a:r>
            <a:br>
              <a:rPr lang="en-US" dirty="0"/>
            </a:br>
            <a:r>
              <a:rPr lang="en-US" dirty="0"/>
              <a:t>Tahoma 45pt font size</a:t>
            </a:r>
          </a:p>
        </p:txBody>
      </p:sp>
      <p:sp>
        <p:nvSpPr>
          <p:cNvPr id="8" name="Freeform 7">
            <a:extLst>
              <a:ext uri="{FF2B5EF4-FFF2-40B4-BE49-F238E27FC236}">
                <a16:creationId xmlns:a16="http://schemas.microsoft.com/office/drawing/2014/main" id="{50FC702F-329D-5344-B0EC-C4E1BDA44137}"/>
              </a:ext>
            </a:extLst>
          </p:cNvPr>
          <p:cNvSpPr/>
          <p:nvPr userDrawn="1"/>
        </p:nvSpPr>
        <p:spPr>
          <a:xfrm>
            <a:off x="7747755" y="0"/>
            <a:ext cx="4444245" cy="6858000"/>
          </a:xfrm>
          <a:custGeom>
            <a:avLst/>
            <a:gdLst>
              <a:gd name="connsiteX0" fmla="*/ 2806037 w 4444245"/>
              <a:gd name="connsiteY0" fmla="*/ 0 h 6858000"/>
              <a:gd name="connsiteX1" fmla="*/ 4444245 w 4444245"/>
              <a:gd name="connsiteY1" fmla="*/ 0 h 6858000"/>
              <a:gd name="connsiteX2" fmla="*/ 4444245 w 4444245"/>
              <a:gd name="connsiteY2" fmla="*/ 6858000 h 6858000"/>
              <a:gd name="connsiteX3" fmla="*/ 2806037 w 4444245"/>
              <a:gd name="connsiteY3" fmla="*/ 6858000 h 6858000"/>
              <a:gd name="connsiteX4" fmla="*/ 2784029 w 4444245"/>
              <a:gd name="connsiteY4" fmla="*/ 6858000 h 6858000"/>
              <a:gd name="connsiteX5" fmla="*/ 0 w 4444245"/>
              <a:gd name="connsiteY5" fmla="*/ 6858000 h 6858000"/>
              <a:gd name="connsiteX6" fmla="*/ 2806037 w 444424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245" h="6858000">
                <a:moveTo>
                  <a:pt x="2806037" y="0"/>
                </a:moveTo>
                <a:lnTo>
                  <a:pt x="4444245" y="0"/>
                </a:lnTo>
                <a:lnTo>
                  <a:pt x="4444245" y="6858000"/>
                </a:lnTo>
                <a:lnTo>
                  <a:pt x="2806037" y="6858000"/>
                </a:lnTo>
                <a:lnTo>
                  <a:pt x="2784029" y="6858000"/>
                </a:lnTo>
                <a:lnTo>
                  <a:pt x="0" y="6858000"/>
                </a:lnTo>
                <a:lnTo>
                  <a:pt x="2806037" y="0"/>
                </a:lnTo>
                <a:close/>
              </a:path>
            </a:pathLst>
          </a:cu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1AA16BA5-0EF9-FD40-BBED-C8D7AD78CECC}"/>
              </a:ext>
            </a:extLst>
          </p:cNvPr>
          <p:cNvSpPr>
            <a:spLocks noChangeAspect="1"/>
          </p:cNvSpPr>
          <p:nvPr userDrawn="1"/>
        </p:nvSpPr>
        <p:spPr>
          <a:xfrm>
            <a:off x="8333292" y="0"/>
            <a:ext cx="3858708" cy="6858000"/>
          </a:xfrm>
          <a:custGeom>
            <a:avLst/>
            <a:gdLst>
              <a:gd name="connsiteX0" fmla="*/ 2806037 w 3858708"/>
              <a:gd name="connsiteY0" fmla="*/ 0 h 6858000"/>
              <a:gd name="connsiteX1" fmla="*/ 3858708 w 3858708"/>
              <a:gd name="connsiteY1" fmla="*/ 0 h 6858000"/>
              <a:gd name="connsiteX2" fmla="*/ 3858708 w 3858708"/>
              <a:gd name="connsiteY2" fmla="*/ 6858000 h 6858000"/>
              <a:gd name="connsiteX3" fmla="*/ 2806037 w 3858708"/>
              <a:gd name="connsiteY3" fmla="*/ 6858000 h 6858000"/>
              <a:gd name="connsiteX4" fmla="*/ 2784029 w 3858708"/>
              <a:gd name="connsiteY4" fmla="*/ 6858000 h 6858000"/>
              <a:gd name="connsiteX5" fmla="*/ 0 w 3858708"/>
              <a:gd name="connsiteY5" fmla="*/ 6858000 h 6858000"/>
              <a:gd name="connsiteX6" fmla="*/ 2806037 w 38587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708" h="6858000">
                <a:moveTo>
                  <a:pt x="2806037" y="0"/>
                </a:moveTo>
                <a:lnTo>
                  <a:pt x="3858708" y="0"/>
                </a:lnTo>
                <a:lnTo>
                  <a:pt x="3858708" y="6858000"/>
                </a:lnTo>
                <a:lnTo>
                  <a:pt x="2806037" y="6858000"/>
                </a:lnTo>
                <a:lnTo>
                  <a:pt x="2784029" y="6858000"/>
                </a:lnTo>
                <a:lnTo>
                  <a:pt x="0" y="6858000"/>
                </a:lnTo>
                <a:lnTo>
                  <a:pt x="2806037"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0" name="Right Triangle 9">
            <a:extLst>
              <a:ext uri="{FF2B5EF4-FFF2-40B4-BE49-F238E27FC236}">
                <a16:creationId xmlns:a16="http://schemas.microsoft.com/office/drawing/2014/main" id="{E6CE3B86-90E9-4E43-A87E-05FDA08E385F}"/>
              </a:ext>
            </a:extLst>
          </p:cNvPr>
          <p:cNvSpPr>
            <a:spLocks noChangeAspect="1"/>
          </p:cNvSpPr>
          <p:nvPr userDrawn="1"/>
        </p:nvSpPr>
        <p:spPr>
          <a:xfrm flipV="1">
            <a:off x="0" y="0"/>
            <a:ext cx="1309484" cy="3200400"/>
          </a:xfrm>
          <a:prstGeom prst="rtTriangle">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5">
            <a:extLst>
              <a:ext uri="{FF2B5EF4-FFF2-40B4-BE49-F238E27FC236}">
                <a16:creationId xmlns:a16="http://schemas.microsoft.com/office/drawing/2014/main" id="{72C035C6-64BE-A24E-9D45-1940C8400F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0195" y="6063934"/>
            <a:ext cx="2924348" cy="346511"/>
          </a:xfrm>
          <a:prstGeom prst="rect">
            <a:avLst/>
          </a:prstGeom>
        </p:spPr>
      </p:pic>
      <p:sp>
        <p:nvSpPr>
          <p:cNvPr id="13" name="Subtitle 2">
            <a:extLst>
              <a:ext uri="{FF2B5EF4-FFF2-40B4-BE49-F238E27FC236}">
                <a16:creationId xmlns:a16="http://schemas.microsoft.com/office/drawing/2014/main" id="{7569001D-E804-BA4F-9FCD-5C62632927D8}"/>
              </a:ext>
            </a:extLst>
          </p:cNvPr>
          <p:cNvSpPr>
            <a:spLocks noGrp="1"/>
          </p:cNvSpPr>
          <p:nvPr>
            <p:ph type="subTitle" idx="1" hasCustomPrompt="1"/>
          </p:nvPr>
        </p:nvSpPr>
        <p:spPr>
          <a:xfrm>
            <a:off x="1104900" y="-668868"/>
            <a:ext cx="6100233" cy="440267"/>
          </a:xfrm>
        </p:spPr>
        <p:txBody>
          <a:bodyPr anchor="b"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If needed - Font: Tahoma, no larger than 16pt</a:t>
            </a:r>
          </a:p>
        </p:txBody>
      </p:sp>
    </p:spTree>
    <p:extLst>
      <p:ext uri="{BB962C8B-B14F-4D97-AF65-F5344CB8AC3E}">
        <p14:creationId xmlns:p14="http://schemas.microsoft.com/office/powerpoint/2010/main" val="533732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Table of Contents)">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7B202779-135A-774B-8DCD-2ED96DA8C226}"/>
              </a:ext>
            </a:extLst>
          </p:cNvPr>
          <p:cNvSpPr/>
          <p:nvPr userDrawn="1"/>
        </p:nvSpPr>
        <p:spPr>
          <a:xfrm>
            <a:off x="9370373" y="0"/>
            <a:ext cx="2821627" cy="6858000"/>
          </a:xfrm>
          <a:custGeom>
            <a:avLst/>
            <a:gdLst>
              <a:gd name="connsiteX0" fmla="*/ 2806037 w 2821627"/>
              <a:gd name="connsiteY0" fmla="*/ 0 h 6858000"/>
              <a:gd name="connsiteX1" fmla="*/ 2821627 w 2821627"/>
              <a:gd name="connsiteY1" fmla="*/ 0 h 6858000"/>
              <a:gd name="connsiteX2" fmla="*/ 2821627 w 2821627"/>
              <a:gd name="connsiteY2" fmla="*/ 6858000 h 6858000"/>
              <a:gd name="connsiteX3" fmla="*/ 2806037 w 2821627"/>
              <a:gd name="connsiteY3" fmla="*/ 6858000 h 6858000"/>
              <a:gd name="connsiteX4" fmla="*/ 2784029 w 2821627"/>
              <a:gd name="connsiteY4" fmla="*/ 6858000 h 6858000"/>
              <a:gd name="connsiteX5" fmla="*/ 0 w 2821627"/>
              <a:gd name="connsiteY5" fmla="*/ 6858000 h 6858000"/>
              <a:gd name="connsiteX6" fmla="*/ 2806037 w 282162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1627" h="6858000">
                <a:moveTo>
                  <a:pt x="2806037" y="0"/>
                </a:moveTo>
                <a:lnTo>
                  <a:pt x="2821627" y="0"/>
                </a:lnTo>
                <a:lnTo>
                  <a:pt x="2821627" y="6858000"/>
                </a:lnTo>
                <a:lnTo>
                  <a:pt x="2806037" y="6858000"/>
                </a:lnTo>
                <a:lnTo>
                  <a:pt x="2784029" y="6858000"/>
                </a:lnTo>
                <a:lnTo>
                  <a:pt x="0" y="6858000"/>
                </a:lnTo>
                <a:lnTo>
                  <a:pt x="2806037"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5">
            <a:extLst>
              <a:ext uri="{FF2B5EF4-FFF2-40B4-BE49-F238E27FC236}">
                <a16:creationId xmlns:a16="http://schemas.microsoft.com/office/drawing/2014/main" id="{56B970FF-B35E-DB45-9B62-794B77385B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108" b="-34108"/>
          <a:stretch/>
        </p:blipFill>
        <p:spPr>
          <a:xfrm>
            <a:off x="472528" y="6118188"/>
            <a:ext cx="2924348" cy="584463"/>
          </a:xfrm>
          <a:prstGeom prst="rect">
            <a:avLst/>
          </a:prstGeom>
        </p:spPr>
      </p:pic>
      <p:sp>
        <p:nvSpPr>
          <p:cNvPr id="10" name="Title 1">
            <a:extLst>
              <a:ext uri="{FF2B5EF4-FFF2-40B4-BE49-F238E27FC236}">
                <a16:creationId xmlns:a16="http://schemas.microsoft.com/office/drawing/2014/main" id="{A95B5784-884C-D942-BED2-37BDE7F31388}"/>
              </a:ext>
            </a:extLst>
          </p:cNvPr>
          <p:cNvSpPr>
            <a:spLocks noGrp="1"/>
          </p:cNvSpPr>
          <p:nvPr>
            <p:ph type="title" hasCustomPrompt="1"/>
          </p:nvPr>
        </p:nvSpPr>
        <p:spPr>
          <a:xfrm>
            <a:off x="654743" y="287716"/>
            <a:ext cx="11156257" cy="1325563"/>
          </a:xfrm>
        </p:spPr>
        <p:txBody>
          <a:bodyPr/>
          <a:lstStyle>
            <a:lvl1pPr>
              <a:defRPr>
                <a:solidFill>
                  <a:schemeClr val="tx1"/>
                </a:solidFill>
              </a:defRPr>
            </a:lvl1pPr>
          </a:lstStyle>
          <a:p>
            <a:r>
              <a:rPr lang="en-US" dirty="0"/>
              <a:t>Title goes here,</a:t>
            </a:r>
            <a:br>
              <a:rPr lang="en-US" dirty="0"/>
            </a:br>
            <a:r>
              <a:rPr lang="en-US" dirty="0"/>
              <a:t>Tahoma 45pt font size</a:t>
            </a:r>
          </a:p>
        </p:txBody>
      </p:sp>
      <p:sp>
        <p:nvSpPr>
          <p:cNvPr id="3" name="Content Placeholder 2">
            <a:extLst>
              <a:ext uri="{FF2B5EF4-FFF2-40B4-BE49-F238E27FC236}">
                <a16:creationId xmlns:a16="http://schemas.microsoft.com/office/drawing/2014/main" id="{5CEFFDB4-30BC-BE47-8719-6D5C0F96184E}"/>
              </a:ext>
            </a:extLst>
          </p:cNvPr>
          <p:cNvSpPr>
            <a:spLocks noGrp="1"/>
          </p:cNvSpPr>
          <p:nvPr>
            <p:ph sz="quarter" idx="11"/>
          </p:nvPr>
        </p:nvSpPr>
        <p:spPr>
          <a:xfrm>
            <a:off x="654051" y="1828800"/>
            <a:ext cx="11156950" cy="393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1926319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ED505153-5D88-FA48-860F-16D099B10EAC}"/>
              </a:ext>
            </a:extLst>
          </p:cNvPr>
          <p:cNvSpPr>
            <a:spLocks noChangeAspect="1"/>
          </p:cNvSpPr>
          <p:nvPr userDrawn="1"/>
        </p:nvSpPr>
        <p:spPr>
          <a:xfrm>
            <a:off x="8333292" y="0"/>
            <a:ext cx="3858708" cy="6858000"/>
          </a:xfrm>
          <a:custGeom>
            <a:avLst/>
            <a:gdLst>
              <a:gd name="connsiteX0" fmla="*/ 2806037 w 3858708"/>
              <a:gd name="connsiteY0" fmla="*/ 0 h 6858000"/>
              <a:gd name="connsiteX1" fmla="*/ 3858708 w 3858708"/>
              <a:gd name="connsiteY1" fmla="*/ 0 h 6858000"/>
              <a:gd name="connsiteX2" fmla="*/ 3858708 w 3858708"/>
              <a:gd name="connsiteY2" fmla="*/ 6858000 h 6858000"/>
              <a:gd name="connsiteX3" fmla="*/ 2806037 w 3858708"/>
              <a:gd name="connsiteY3" fmla="*/ 6858000 h 6858000"/>
              <a:gd name="connsiteX4" fmla="*/ 2784029 w 3858708"/>
              <a:gd name="connsiteY4" fmla="*/ 6858000 h 6858000"/>
              <a:gd name="connsiteX5" fmla="*/ 0 w 3858708"/>
              <a:gd name="connsiteY5" fmla="*/ 6858000 h 6858000"/>
              <a:gd name="connsiteX6" fmla="*/ 2806037 w 38587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708" h="6858000">
                <a:moveTo>
                  <a:pt x="2806037" y="0"/>
                </a:moveTo>
                <a:lnTo>
                  <a:pt x="3858708" y="0"/>
                </a:lnTo>
                <a:lnTo>
                  <a:pt x="3858708" y="6858000"/>
                </a:lnTo>
                <a:lnTo>
                  <a:pt x="2806037" y="6858000"/>
                </a:lnTo>
                <a:lnTo>
                  <a:pt x="2784029" y="6858000"/>
                </a:lnTo>
                <a:lnTo>
                  <a:pt x="0" y="6858000"/>
                </a:lnTo>
                <a:lnTo>
                  <a:pt x="2806037"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8" name="Freeform 7">
            <a:extLst>
              <a:ext uri="{FF2B5EF4-FFF2-40B4-BE49-F238E27FC236}">
                <a16:creationId xmlns:a16="http://schemas.microsoft.com/office/drawing/2014/main" id="{F88E0E2A-EE43-1441-B64F-F1AB306A3B3A}"/>
              </a:ext>
            </a:extLst>
          </p:cNvPr>
          <p:cNvSpPr/>
          <p:nvPr userDrawn="1"/>
        </p:nvSpPr>
        <p:spPr>
          <a:xfrm>
            <a:off x="9370373" y="0"/>
            <a:ext cx="2821627" cy="6858000"/>
          </a:xfrm>
          <a:custGeom>
            <a:avLst/>
            <a:gdLst>
              <a:gd name="connsiteX0" fmla="*/ 2806037 w 2821627"/>
              <a:gd name="connsiteY0" fmla="*/ 0 h 6858000"/>
              <a:gd name="connsiteX1" fmla="*/ 2821627 w 2821627"/>
              <a:gd name="connsiteY1" fmla="*/ 0 h 6858000"/>
              <a:gd name="connsiteX2" fmla="*/ 2821627 w 2821627"/>
              <a:gd name="connsiteY2" fmla="*/ 6858000 h 6858000"/>
              <a:gd name="connsiteX3" fmla="*/ 2806037 w 2821627"/>
              <a:gd name="connsiteY3" fmla="*/ 6858000 h 6858000"/>
              <a:gd name="connsiteX4" fmla="*/ 2784029 w 2821627"/>
              <a:gd name="connsiteY4" fmla="*/ 6858000 h 6858000"/>
              <a:gd name="connsiteX5" fmla="*/ 0 w 2821627"/>
              <a:gd name="connsiteY5" fmla="*/ 6858000 h 6858000"/>
              <a:gd name="connsiteX6" fmla="*/ 2806037 w 282162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1627" h="6858000">
                <a:moveTo>
                  <a:pt x="2806037" y="0"/>
                </a:moveTo>
                <a:lnTo>
                  <a:pt x="2821627" y="0"/>
                </a:lnTo>
                <a:lnTo>
                  <a:pt x="2821627" y="6858000"/>
                </a:lnTo>
                <a:lnTo>
                  <a:pt x="2806037" y="6858000"/>
                </a:lnTo>
                <a:lnTo>
                  <a:pt x="2784029" y="6858000"/>
                </a:lnTo>
                <a:lnTo>
                  <a:pt x="0" y="6858000"/>
                </a:lnTo>
                <a:lnTo>
                  <a:pt x="2806037"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5">
            <a:extLst>
              <a:ext uri="{FF2B5EF4-FFF2-40B4-BE49-F238E27FC236}">
                <a16:creationId xmlns:a16="http://schemas.microsoft.com/office/drawing/2014/main" id="{B8BCBFF8-30BD-0C43-B2AA-03B6CDC1580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108" b="-34108"/>
          <a:stretch/>
        </p:blipFill>
        <p:spPr>
          <a:xfrm>
            <a:off x="472528" y="6118188"/>
            <a:ext cx="2924348" cy="584463"/>
          </a:xfrm>
          <a:prstGeom prst="rect">
            <a:avLst/>
          </a:prstGeom>
        </p:spPr>
      </p:pic>
      <p:sp>
        <p:nvSpPr>
          <p:cNvPr id="2" name="Title 1">
            <a:extLst>
              <a:ext uri="{FF2B5EF4-FFF2-40B4-BE49-F238E27FC236}">
                <a16:creationId xmlns:a16="http://schemas.microsoft.com/office/drawing/2014/main" id="{2E9F038C-AA3E-6640-91F6-1317A74EF1D6}"/>
              </a:ext>
            </a:extLst>
          </p:cNvPr>
          <p:cNvSpPr>
            <a:spLocks noGrp="1"/>
          </p:cNvSpPr>
          <p:nvPr>
            <p:ph type="title" hasCustomPrompt="1"/>
          </p:nvPr>
        </p:nvSpPr>
        <p:spPr>
          <a:xfrm>
            <a:off x="472529" y="395105"/>
            <a:ext cx="9171004" cy="1325563"/>
          </a:xfrm>
        </p:spPr>
        <p:txBody>
          <a:bodyPr/>
          <a:lstStyle>
            <a:lvl1pPr>
              <a:defRPr>
                <a:solidFill>
                  <a:schemeClr val="accent1"/>
                </a:solidFill>
              </a:defRPr>
            </a:lvl1pPr>
          </a:lstStyle>
          <a:p>
            <a:r>
              <a:rPr lang="en-US" dirty="0"/>
              <a:t>Title goes here,</a:t>
            </a:r>
            <a:br>
              <a:rPr lang="en-US" dirty="0"/>
            </a:br>
            <a:r>
              <a:rPr lang="en-US" dirty="0"/>
              <a:t>Tahoma 45pt font size</a:t>
            </a:r>
          </a:p>
        </p:txBody>
      </p:sp>
      <p:sp>
        <p:nvSpPr>
          <p:cNvPr id="6" name="Content Placeholder 2">
            <a:extLst>
              <a:ext uri="{FF2B5EF4-FFF2-40B4-BE49-F238E27FC236}">
                <a16:creationId xmlns:a16="http://schemas.microsoft.com/office/drawing/2014/main" id="{143971AF-2991-DE4A-A217-4048A98AD12B}"/>
              </a:ext>
            </a:extLst>
          </p:cNvPr>
          <p:cNvSpPr>
            <a:spLocks noGrp="1"/>
          </p:cNvSpPr>
          <p:nvPr>
            <p:ph sz="quarter" idx="11"/>
          </p:nvPr>
        </p:nvSpPr>
        <p:spPr>
          <a:xfrm>
            <a:off x="472528" y="1963553"/>
            <a:ext cx="9171005" cy="393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0645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9D0801-CC78-0842-8A99-B3530ADA5E45}"/>
              </a:ext>
            </a:extLst>
          </p:cNvPr>
          <p:cNvSpPr>
            <a:spLocks noGrp="1"/>
          </p:cNvSpPr>
          <p:nvPr>
            <p:ph type="title"/>
          </p:nvPr>
        </p:nvSpPr>
        <p:spPr>
          <a:xfrm>
            <a:off x="1104900" y="365125"/>
            <a:ext cx="10706100" cy="1325563"/>
          </a:xfrm>
          <a:prstGeom prst="rect">
            <a:avLst/>
          </a:prstGeom>
        </p:spPr>
        <p:txBody>
          <a:bodyPr vert="horz" lIns="91440" tIns="45720" rIns="91440" bIns="45720" rtlCol="0" anchor="b">
            <a:normAutofit/>
          </a:bodyPr>
          <a:lstStyle/>
          <a:p>
            <a:r>
              <a:rPr lang="en-US" dirty="0"/>
              <a:t>Header, 40pt font, all caps, spacing loose </a:t>
            </a:r>
          </a:p>
        </p:txBody>
      </p:sp>
      <p:sp>
        <p:nvSpPr>
          <p:cNvPr id="3" name="Text Placeholder 2">
            <a:extLst>
              <a:ext uri="{FF2B5EF4-FFF2-40B4-BE49-F238E27FC236}">
                <a16:creationId xmlns:a16="http://schemas.microsoft.com/office/drawing/2014/main" id="{C04BA006-44F8-8340-A570-CDB87E5C765D}"/>
              </a:ext>
            </a:extLst>
          </p:cNvPr>
          <p:cNvSpPr>
            <a:spLocks noGrp="1"/>
          </p:cNvSpPr>
          <p:nvPr>
            <p:ph type="body" idx="1"/>
          </p:nvPr>
        </p:nvSpPr>
        <p:spPr>
          <a:xfrm>
            <a:off x="1104900" y="1825625"/>
            <a:ext cx="107061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9266E5E-BEB7-A542-8A6B-6C9C8D2E6DB2}"/>
              </a:ext>
            </a:extLst>
          </p:cNvPr>
          <p:cNvSpPr>
            <a:spLocks noGrp="1"/>
          </p:cNvSpPr>
          <p:nvPr>
            <p:ph type="dt" sz="half" idx="2"/>
          </p:nvPr>
        </p:nvSpPr>
        <p:spPr>
          <a:xfrm>
            <a:off x="1104900" y="6400800"/>
            <a:ext cx="1728917" cy="347472"/>
          </a:xfrm>
          <a:prstGeom prst="rect">
            <a:avLst/>
          </a:prstGeom>
        </p:spPr>
        <p:txBody>
          <a:bodyPr vert="horz" lIns="91440" tIns="45720" rIns="91440" bIns="45720" rtlCol="0" anchor="ctr"/>
          <a:lstStyle>
            <a:lvl1pPr algn="r">
              <a:defRPr sz="900" b="0" i="0" cap="all" spc="150" baseline="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defRPr>
            </a:lvl1pPr>
          </a:lstStyle>
          <a:p>
            <a:fld id="{A8E66D22-A4D5-334E-A3C8-B8BF60916D39}" type="datetime4">
              <a:rPr lang="en-US" smtClean="0"/>
              <a:pPr/>
              <a:t>May 22, 2019</a:t>
            </a:fld>
            <a:endParaRPr lang="en-US" dirty="0"/>
          </a:p>
        </p:txBody>
      </p:sp>
      <p:sp>
        <p:nvSpPr>
          <p:cNvPr id="6" name="Slide Number Placeholder 5">
            <a:extLst>
              <a:ext uri="{FF2B5EF4-FFF2-40B4-BE49-F238E27FC236}">
                <a16:creationId xmlns:a16="http://schemas.microsoft.com/office/drawing/2014/main" id="{0B1B209C-B32C-6949-A1C4-C8FC70D2D408}"/>
              </a:ext>
            </a:extLst>
          </p:cNvPr>
          <p:cNvSpPr>
            <a:spLocks noGrp="1"/>
          </p:cNvSpPr>
          <p:nvPr>
            <p:ph type="sldNum" sz="quarter" idx="4"/>
          </p:nvPr>
        </p:nvSpPr>
        <p:spPr>
          <a:xfrm>
            <a:off x="2833818" y="6400800"/>
            <a:ext cx="648788" cy="342900"/>
          </a:xfrm>
          <a:prstGeom prst="rect">
            <a:avLst/>
          </a:prstGeom>
        </p:spPr>
        <p:txBody>
          <a:bodyPr vert="horz" lIns="0" tIns="45720" rIns="91440" bIns="45720" rtlCol="0" anchor="ctr"/>
          <a:lstStyle>
            <a:lvl1pPr algn="r">
              <a:defRPr sz="1000" b="0" i="0" spc="150" baseline="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  |  </a:t>
            </a:r>
            <a:fld id="{1801845E-DC57-C64C-8290-2B21F9D8DC7A}" type="slidenum">
              <a:rPr lang="en-US" smtClean="0"/>
              <a:pPr/>
              <a:t>‹#›</a:t>
            </a:fld>
            <a:endParaRPr lang="en-US" dirty="0"/>
          </a:p>
        </p:txBody>
      </p:sp>
      <p:sp>
        <p:nvSpPr>
          <p:cNvPr id="5" name="Rectangle 4">
            <a:extLst>
              <a:ext uri="{FF2B5EF4-FFF2-40B4-BE49-F238E27FC236}">
                <a16:creationId xmlns:a16="http://schemas.microsoft.com/office/drawing/2014/main" id="{EF785F26-70CD-F644-95B2-CD7B35C12BAE}"/>
              </a:ext>
            </a:extLst>
          </p:cNvPr>
          <p:cNvSpPr/>
          <p:nvPr userDrawn="1"/>
        </p:nvSpPr>
        <p:spPr>
          <a:xfrm>
            <a:off x="-1646351" y="618495"/>
            <a:ext cx="1053296" cy="4745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n>
                  <a:noFill/>
                </a:ln>
                <a:solidFill>
                  <a:schemeClr val="tx1"/>
                </a:solidFill>
              </a:rPr>
              <a:t>#D8AB4C</a:t>
            </a:r>
          </a:p>
        </p:txBody>
      </p:sp>
      <p:sp>
        <p:nvSpPr>
          <p:cNvPr id="8" name="Rectangle 7">
            <a:extLst>
              <a:ext uri="{FF2B5EF4-FFF2-40B4-BE49-F238E27FC236}">
                <a16:creationId xmlns:a16="http://schemas.microsoft.com/office/drawing/2014/main" id="{B11ED91F-9220-FB44-8388-9938DAF64F5C}"/>
              </a:ext>
            </a:extLst>
          </p:cNvPr>
          <p:cNvSpPr/>
          <p:nvPr userDrawn="1"/>
        </p:nvSpPr>
        <p:spPr>
          <a:xfrm>
            <a:off x="-1646351" y="1229345"/>
            <a:ext cx="1053296" cy="474562"/>
          </a:xfrm>
          <a:prstGeom prst="rect">
            <a:avLst/>
          </a:prstGeom>
          <a:solidFill>
            <a:srgbClr val="F7E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n>
                  <a:noFill/>
                </a:ln>
                <a:solidFill>
                  <a:schemeClr val="tx1"/>
                </a:solidFill>
              </a:rPr>
              <a:t>#F7EEDB</a:t>
            </a:r>
          </a:p>
        </p:txBody>
      </p:sp>
      <p:sp>
        <p:nvSpPr>
          <p:cNvPr id="9" name="Rectangle 8">
            <a:extLst>
              <a:ext uri="{FF2B5EF4-FFF2-40B4-BE49-F238E27FC236}">
                <a16:creationId xmlns:a16="http://schemas.microsoft.com/office/drawing/2014/main" id="{705AD4A8-746F-5644-BDD4-7B5D56DD063C}"/>
              </a:ext>
            </a:extLst>
          </p:cNvPr>
          <p:cNvSpPr/>
          <p:nvPr userDrawn="1"/>
        </p:nvSpPr>
        <p:spPr>
          <a:xfrm>
            <a:off x="-1646351" y="1840195"/>
            <a:ext cx="1053296" cy="47456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n>
                  <a:noFill/>
                </a:ln>
                <a:solidFill>
                  <a:schemeClr val="bg1"/>
                </a:solidFill>
              </a:rPr>
              <a:t>#333333</a:t>
            </a:r>
          </a:p>
        </p:txBody>
      </p:sp>
      <p:sp>
        <p:nvSpPr>
          <p:cNvPr id="10" name="Rectangle 9">
            <a:extLst>
              <a:ext uri="{FF2B5EF4-FFF2-40B4-BE49-F238E27FC236}">
                <a16:creationId xmlns:a16="http://schemas.microsoft.com/office/drawing/2014/main" id="{85EDA370-D10F-AC4A-A29A-8DAE1DC14E24}"/>
              </a:ext>
            </a:extLst>
          </p:cNvPr>
          <p:cNvSpPr/>
          <p:nvPr userDrawn="1"/>
        </p:nvSpPr>
        <p:spPr>
          <a:xfrm>
            <a:off x="-1646351" y="2451045"/>
            <a:ext cx="1053296" cy="474562"/>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n>
                  <a:noFill/>
                </a:ln>
                <a:solidFill>
                  <a:schemeClr val="tx1"/>
                </a:solidFill>
              </a:rPr>
              <a:t>#DDDDDD</a:t>
            </a:r>
          </a:p>
        </p:txBody>
      </p:sp>
      <p:sp>
        <p:nvSpPr>
          <p:cNvPr id="11" name="Rectangle 10">
            <a:extLst>
              <a:ext uri="{FF2B5EF4-FFF2-40B4-BE49-F238E27FC236}">
                <a16:creationId xmlns:a16="http://schemas.microsoft.com/office/drawing/2014/main" id="{28A58AD4-18F7-C949-9EB6-BC2FCC061523}"/>
              </a:ext>
            </a:extLst>
          </p:cNvPr>
          <p:cNvSpPr/>
          <p:nvPr userDrawn="1"/>
        </p:nvSpPr>
        <p:spPr>
          <a:xfrm>
            <a:off x="-1646351" y="3061894"/>
            <a:ext cx="1053296" cy="4745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n>
                  <a:noFill/>
                </a:ln>
                <a:solidFill>
                  <a:schemeClr val="bg1"/>
                </a:solidFill>
              </a:rPr>
              <a:t>#000000</a:t>
            </a:r>
          </a:p>
        </p:txBody>
      </p:sp>
      <p:sp>
        <p:nvSpPr>
          <p:cNvPr id="12" name="TextBox 11">
            <a:extLst>
              <a:ext uri="{FF2B5EF4-FFF2-40B4-BE49-F238E27FC236}">
                <a16:creationId xmlns:a16="http://schemas.microsoft.com/office/drawing/2014/main" id="{3983E9DF-F374-3D42-B70A-B5CAA5C2C11D}"/>
              </a:ext>
            </a:extLst>
          </p:cNvPr>
          <p:cNvSpPr txBox="1"/>
          <p:nvPr userDrawn="1"/>
        </p:nvSpPr>
        <p:spPr>
          <a:xfrm>
            <a:off x="-1758445" y="-102568"/>
            <a:ext cx="1581462" cy="584775"/>
          </a:xfrm>
          <a:prstGeom prst="rect">
            <a:avLst/>
          </a:prstGeom>
          <a:noFill/>
        </p:spPr>
        <p:txBody>
          <a:bodyPr wrap="square" rtlCol="0">
            <a:spAutoFit/>
          </a:bodyPr>
          <a:lstStyle/>
          <a:p>
            <a:pPr algn="l">
              <a:lnSpc>
                <a:spcPct val="100000"/>
              </a:lnSpc>
            </a:pPr>
            <a:r>
              <a:rPr lang="en-US" sz="1600" b="1" i="0" spc="150" baseline="0" dirty="0">
                <a:latin typeface="Tahoma" panose="020B0604030504040204" pitchFamily="34" charset="0"/>
                <a:ea typeface="Tahoma" panose="020B0604030504040204" pitchFamily="34" charset="0"/>
                <a:cs typeface="Tahoma" panose="020B0604030504040204" pitchFamily="34" charset="0"/>
              </a:rPr>
              <a:t>Color guidelines:</a:t>
            </a:r>
          </a:p>
        </p:txBody>
      </p:sp>
      <p:sp>
        <p:nvSpPr>
          <p:cNvPr id="14" name="TextBox 13">
            <a:extLst>
              <a:ext uri="{FF2B5EF4-FFF2-40B4-BE49-F238E27FC236}">
                <a16:creationId xmlns:a16="http://schemas.microsoft.com/office/drawing/2014/main" id="{2593E40D-85C9-614F-AD7A-6942F81461BF}"/>
              </a:ext>
            </a:extLst>
          </p:cNvPr>
          <p:cNvSpPr txBox="1"/>
          <p:nvPr userDrawn="1"/>
        </p:nvSpPr>
        <p:spPr>
          <a:xfrm>
            <a:off x="-1758445" y="3749904"/>
            <a:ext cx="1581462" cy="584775"/>
          </a:xfrm>
          <a:prstGeom prst="rect">
            <a:avLst/>
          </a:prstGeom>
          <a:noFill/>
        </p:spPr>
        <p:txBody>
          <a:bodyPr wrap="square" rtlCol="0">
            <a:spAutoFit/>
          </a:bodyPr>
          <a:lstStyle/>
          <a:p>
            <a:pPr algn="l">
              <a:lnSpc>
                <a:spcPct val="100000"/>
              </a:lnSpc>
            </a:pPr>
            <a:r>
              <a:rPr lang="en-US" sz="1600" b="1" i="0" spc="150" baseline="0" dirty="0">
                <a:latin typeface="Tahoma" panose="020B0604030504040204" pitchFamily="34" charset="0"/>
                <a:ea typeface="Tahoma" panose="020B0604030504040204" pitchFamily="34" charset="0"/>
                <a:cs typeface="Tahoma" panose="020B0604030504040204" pitchFamily="34" charset="0"/>
              </a:rPr>
              <a:t>Font guidelines:</a:t>
            </a:r>
          </a:p>
        </p:txBody>
      </p:sp>
      <p:sp>
        <p:nvSpPr>
          <p:cNvPr id="15" name="TextBox 14">
            <a:extLst>
              <a:ext uri="{FF2B5EF4-FFF2-40B4-BE49-F238E27FC236}">
                <a16:creationId xmlns:a16="http://schemas.microsoft.com/office/drawing/2014/main" id="{F898AE21-E76A-8C46-B55D-D4EBC8E85213}"/>
              </a:ext>
            </a:extLst>
          </p:cNvPr>
          <p:cNvSpPr txBox="1"/>
          <p:nvPr userDrawn="1"/>
        </p:nvSpPr>
        <p:spPr>
          <a:xfrm>
            <a:off x="-1758445" y="4394480"/>
            <a:ext cx="1581462" cy="2492990"/>
          </a:xfrm>
          <a:prstGeom prst="rect">
            <a:avLst/>
          </a:prstGeom>
          <a:noFill/>
        </p:spPr>
        <p:txBody>
          <a:bodyPr wrap="square" rtlCol="0">
            <a:spAutoFit/>
          </a:bodyPr>
          <a:lstStyle/>
          <a:p>
            <a:pPr algn="l">
              <a:lnSpc>
                <a:spcPct val="100000"/>
              </a:lnSpc>
            </a:pPr>
            <a:r>
              <a:rPr lang="en-US" sz="1200" b="0" i="0" spc="150" baseline="0" dirty="0">
                <a:latin typeface="Tahoma" panose="020B0604030504040204" pitchFamily="34" charset="0"/>
                <a:ea typeface="Tahoma" panose="020B0604030504040204" pitchFamily="34" charset="0"/>
                <a:cs typeface="Tahoma" panose="020B0604030504040204" pitchFamily="34" charset="0"/>
              </a:rPr>
              <a:t>Tahoma</a:t>
            </a:r>
          </a:p>
          <a:p>
            <a:pPr algn="l">
              <a:lnSpc>
                <a:spcPct val="100000"/>
              </a:lnSpc>
            </a:pPr>
            <a:r>
              <a:rPr lang="en-US" sz="1200" b="0" i="0" spc="150" baseline="0" dirty="0">
                <a:latin typeface="Tahoma" panose="020B0604030504040204" pitchFamily="34" charset="0"/>
                <a:ea typeface="Tahoma" panose="020B0604030504040204" pitchFamily="34" charset="0"/>
                <a:cs typeface="Tahoma" panose="020B0604030504040204" pitchFamily="34" charset="0"/>
              </a:rPr>
              <a:t>Georgia</a:t>
            </a:r>
          </a:p>
          <a:p>
            <a:pPr algn="l">
              <a:lnSpc>
                <a:spcPct val="100000"/>
              </a:lnSpc>
            </a:pPr>
            <a:endParaRPr lang="en-US" sz="1200" b="0" i="0" spc="150" baseline="0" dirty="0">
              <a:latin typeface="Tahoma" panose="020B0604030504040204" pitchFamily="34" charset="0"/>
              <a:ea typeface="Tahoma" panose="020B0604030504040204" pitchFamily="34" charset="0"/>
              <a:cs typeface="Tahoma" panose="020B0604030504040204" pitchFamily="34" charset="0"/>
            </a:endParaRPr>
          </a:p>
          <a:p>
            <a:pPr algn="l">
              <a:lnSpc>
                <a:spcPct val="100000"/>
              </a:lnSpc>
            </a:pPr>
            <a:r>
              <a:rPr lang="en-US" sz="1200" b="1" i="0" spc="150" baseline="0" dirty="0">
                <a:latin typeface="Tahoma" panose="020B0604030504040204" pitchFamily="34" charset="0"/>
                <a:ea typeface="Tahoma" panose="020B0604030504040204" pitchFamily="34" charset="0"/>
                <a:cs typeface="Tahoma" panose="020B0604030504040204" pitchFamily="34" charset="0"/>
              </a:rPr>
              <a:t>Titles:</a:t>
            </a:r>
          </a:p>
          <a:p>
            <a:pPr algn="l">
              <a:lnSpc>
                <a:spcPct val="100000"/>
              </a:lnSpc>
            </a:pPr>
            <a:r>
              <a:rPr lang="en-US" sz="1200" b="0" i="0" spc="150" baseline="0" dirty="0">
                <a:latin typeface="Tahoma" panose="020B0604030504040204" pitchFamily="34" charset="0"/>
                <a:ea typeface="Tahoma" panose="020B0604030504040204" pitchFamily="34" charset="0"/>
                <a:cs typeface="Tahoma" panose="020B0604030504040204" pitchFamily="34" charset="0"/>
              </a:rPr>
              <a:t>Tahoma or Georgia</a:t>
            </a:r>
          </a:p>
          <a:p>
            <a:pPr algn="l">
              <a:lnSpc>
                <a:spcPct val="100000"/>
              </a:lnSpc>
            </a:pPr>
            <a:r>
              <a:rPr lang="en-US" sz="1200" b="0" i="0" spc="150" baseline="0" dirty="0">
                <a:latin typeface="Tahoma" panose="020B0604030504040204" pitchFamily="34" charset="0"/>
                <a:ea typeface="Tahoma" panose="020B0604030504040204" pitchFamily="34" charset="0"/>
                <a:cs typeface="Tahoma" panose="020B0604030504040204" pitchFamily="34" charset="0"/>
              </a:rPr>
              <a:t>Bold/All Caps</a:t>
            </a:r>
          </a:p>
          <a:p>
            <a:pPr algn="l">
              <a:lnSpc>
                <a:spcPct val="100000"/>
              </a:lnSpc>
            </a:pPr>
            <a:endParaRPr lang="en-US" sz="1200" b="0" i="0" spc="150" baseline="0" dirty="0">
              <a:latin typeface="Tahoma" panose="020B0604030504040204" pitchFamily="34" charset="0"/>
              <a:ea typeface="Tahoma" panose="020B0604030504040204" pitchFamily="34" charset="0"/>
              <a:cs typeface="Tahoma" panose="020B0604030504040204" pitchFamily="34" charset="0"/>
            </a:endParaRPr>
          </a:p>
          <a:p>
            <a:pPr algn="l">
              <a:lnSpc>
                <a:spcPct val="100000"/>
              </a:lnSpc>
            </a:pPr>
            <a:r>
              <a:rPr lang="en-US" sz="1200" b="1" i="0" spc="150" baseline="0" dirty="0">
                <a:latin typeface="Tahoma" panose="020B0604030504040204" pitchFamily="34" charset="0"/>
                <a:ea typeface="Tahoma" panose="020B0604030504040204" pitchFamily="34" charset="0"/>
                <a:cs typeface="Tahoma" panose="020B0604030504040204" pitchFamily="34" charset="0"/>
              </a:rPr>
              <a:t>Body Copy:</a:t>
            </a:r>
          </a:p>
          <a:p>
            <a:pPr algn="l">
              <a:lnSpc>
                <a:spcPct val="100000"/>
              </a:lnSpc>
            </a:pPr>
            <a:r>
              <a:rPr lang="en-US" sz="1200" b="0" i="0" spc="150" baseline="0" dirty="0">
                <a:latin typeface="Tahoma" panose="020B0604030504040204" pitchFamily="34" charset="0"/>
                <a:ea typeface="Tahoma" panose="020B0604030504040204" pitchFamily="34" charset="0"/>
                <a:cs typeface="Tahoma" panose="020B0604030504040204" pitchFamily="34" charset="0"/>
              </a:rPr>
              <a:t>Tahoma, Regular, 1.5 Extended Spacing</a:t>
            </a:r>
          </a:p>
        </p:txBody>
      </p:sp>
      <p:sp>
        <p:nvSpPr>
          <p:cNvPr id="16" name="Footer Placeholder 15">
            <a:extLst>
              <a:ext uri="{FF2B5EF4-FFF2-40B4-BE49-F238E27FC236}">
                <a16:creationId xmlns:a16="http://schemas.microsoft.com/office/drawing/2014/main" id="{3CAD4B89-1400-D648-874B-14C4E972903E}"/>
              </a:ext>
            </a:extLst>
          </p:cNvPr>
          <p:cNvSpPr>
            <a:spLocks noGrp="1"/>
          </p:cNvSpPr>
          <p:nvPr>
            <p:ph type="ftr" sz="quarter" idx="3"/>
          </p:nvPr>
        </p:nvSpPr>
        <p:spPr>
          <a:xfrm>
            <a:off x="3920067" y="6400800"/>
            <a:ext cx="4114800" cy="34747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83101994"/>
      </p:ext>
    </p:extLst>
  </p:cSld>
  <p:clrMap bg1="lt1" tx1="dk1" bg2="lt2" tx2="dk2" accent1="accent1" accent2="accent2" accent3="accent3" accent4="accent4" accent5="accent5" accent6="accent6" hlink="hlink" folHlink="folHlink"/>
  <p:sldLayoutIdLst>
    <p:sldLayoutId id="2147483649" r:id="rId1"/>
    <p:sldLayoutId id="2147483684" r:id="rId2"/>
    <p:sldLayoutId id="2147483674" r:id="rId3"/>
    <p:sldLayoutId id="2147483664" r:id="rId4"/>
    <p:sldLayoutId id="2147483651" r:id="rId5"/>
    <p:sldLayoutId id="2147483673" r:id="rId6"/>
    <p:sldLayoutId id="2147483671" r:id="rId7"/>
    <p:sldLayoutId id="2147483675" r:id="rId8"/>
    <p:sldLayoutId id="2147483654" r:id="rId9"/>
    <p:sldLayoutId id="2147483662" r:id="rId10"/>
    <p:sldLayoutId id="2147483663" r:id="rId11"/>
    <p:sldLayoutId id="2147483650" r:id="rId12"/>
    <p:sldLayoutId id="2147483660" r:id="rId13"/>
    <p:sldLayoutId id="2147483652" r:id="rId14"/>
    <p:sldLayoutId id="2147483665" r:id="rId15"/>
    <p:sldLayoutId id="2147483666" r:id="rId16"/>
    <p:sldLayoutId id="2147483653" r:id="rId17"/>
    <p:sldLayoutId id="2147483657" r:id="rId18"/>
    <p:sldLayoutId id="2147483667" r:id="rId19"/>
    <p:sldLayoutId id="2147483668" r:id="rId20"/>
    <p:sldLayoutId id="2147483683" r:id="rId21"/>
    <p:sldLayoutId id="2147483669" r:id="rId22"/>
    <p:sldLayoutId id="2147483670" r:id="rId23"/>
    <p:sldLayoutId id="2147483658" r:id="rId24"/>
    <p:sldLayoutId id="2147483659" r:id="rId25"/>
    <p:sldLayoutId id="2147483685" r:id="rId26"/>
    <p:sldLayoutId id="2147483686" r:id="rId27"/>
    <p:sldLayoutId id="2147483687" r:id="rId28"/>
  </p:sldLayoutIdLst>
  <p:hf hdr="0"/>
  <p:txStyles>
    <p:titleStyle>
      <a:lvl1pPr algn="l" defTabSz="914400" rtl="0" eaLnBrk="1" latinLnBrk="0" hangingPunct="1">
        <a:lnSpc>
          <a:spcPct val="90000"/>
        </a:lnSpc>
        <a:spcBef>
          <a:spcPct val="0"/>
        </a:spcBef>
        <a:buNone/>
        <a:defRPr sz="4000" b="1" i="0" kern="1200" cap="all" spc="300" baseline="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spc="15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spc="150" baseline="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spc="150" baseline="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500" b="0" i="0" kern="1200" spc="150" baseline="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500" b="0" i="0" kern="1200" spc="150" baseline="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3" pos="7440">
          <p15:clr>
            <a:srgbClr val="F26B43"/>
          </p15:clr>
        </p15:guide>
        <p15:guide id="4" orient="horz" pos="4032">
          <p15:clr>
            <a:srgbClr val="F26B43"/>
          </p15:clr>
        </p15:guide>
        <p15:guide id="5" orient="horz" pos="4248">
          <p15:clr>
            <a:srgbClr val="F26B43"/>
          </p15:clr>
        </p15:guide>
        <p15:guide id="6" pos="696" userDrawn="1">
          <p15:clr>
            <a:srgbClr val="F26B43"/>
          </p15:clr>
        </p15:guide>
        <p15:guide id="7" pos="50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commons.wikimedia.org/wiki/File:Laptop_font_awesome.svg" TargetMode="External"/><Relationship Id="rId3" Type="http://schemas.openxmlformats.org/officeDocument/2006/relationships/image" Target="../media/image7.jpe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image" Target="../media/image22.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hyperlink" Target="https://commons.wikimedia.org/wiki/File:Laptop_font_awesome.svg" TargetMode="External"/><Relationship Id="rId3" Type="http://schemas.openxmlformats.org/officeDocument/2006/relationships/image" Target="../media/image7.jpe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image" Target="../media/image26.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chart" Target="../charts/chart5.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hyperlink" Target="https://www.rwjf.org/en/library/research/2010/01/a-new-way-to-talk-about-the-social-determinants-of-health.html" TargetMode="Externa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c.gov/dhdsp/docs/data_set_directory.pdf" TargetMode="External"/><Relationship Id="rId2" Type="http://schemas.openxmlformats.org/officeDocument/2006/relationships/hyperlink" Target="https://www.neighborhoodatlas.medicine.wisc.edu/" TargetMode="External"/><Relationship Id="rId1" Type="http://schemas.openxmlformats.org/officeDocument/2006/relationships/slideLayout" Target="../slideLayouts/slideLayout3.xml"/><Relationship Id="rId6" Type="http://schemas.openxmlformats.org/officeDocument/2006/relationships/hyperlink" Target="http://211tn.org/" TargetMode="External"/><Relationship Id="rId5" Type="http://schemas.openxmlformats.org/officeDocument/2006/relationships/hyperlink" Target="https://www.graham-center.org/rgc/maps-data-tools/tools/phate.html" TargetMode="External"/><Relationship Id="rId4" Type="http://schemas.openxmlformats.org/officeDocument/2006/relationships/hyperlink" Target="https://www.communitycommons.org/map/"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6.xml"/><Relationship Id="rId5" Type="http://schemas.openxmlformats.org/officeDocument/2006/relationships/image" Target="../media/image20.jpeg"/><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0.jpeg"/><Relationship Id="rId4" Type="http://schemas.openxmlformats.org/officeDocument/2006/relationships/diagramLayout" Target="../diagrams/layout1.xml"/><Relationship Id="rId9" Type="http://schemas.openxmlformats.org/officeDocument/2006/relationships/image" Target="../media/image29.jpeg"/></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6.xml"/><Relationship Id="rId5" Type="http://schemas.openxmlformats.org/officeDocument/2006/relationships/image" Target="../media/image13.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www.neighborhoodatlas.medicine.wisc.edu/mapp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7.jpe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21.jpeg"/><Relationship Id="rId11" Type="http://schemas.openxmlformats.org/officeDocument/2006/relationships/hyperlink" Target="https://commons.wikimedia.org/wiki/File:Laptop_font_awesome.svg" TargetMode="External"/><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1E638-5A4B-904C-9FC0-4F09DE3339DE}"/>
              </a:ext>
            </a:extLst>
          </p:cNvPr>
          <p:cNvSpPr>
            <a:spLocks noGrp="1"/>
          </p:cNvSpPr>
          <p:nvPr>
            <p:ph type="ctrTitle"/>
          </p:nvPr>
        </p:nvSpPr>
        <p:spPr>
          <a:xfrm>
            <a:off x="1104900" y="1491347"/>
            <a:ext cx="7665217" cy="1826443"/>
          </a:xfrm>
        </p:spPr>
        <p:txBody>
          <a:bodyPr>
            <a:normAutofit fontScale="90000"/>
          </a:bodyPr>
          <a:lstStyle/>
          <a:p>
            <a:r>
              <a:rPr lang="en-US" dirty="0"/>
              <a:t>Area deprivation index</a:t>
            </a:r>
          </a:p>
        </p:txBody>
      </p:sp>
      <p:sp>
        <p:nvSpPr>
          <p:cNvPr id="4" name="Subtitle 3">
            <a:extLst>
              <a:ext uri="{FF2B5EF4-FFF2-40B4-BE49-F238E27FC236}">
                <a16:creationId xmlns:a16="http://schemas.microsoft.com/office/drawing/2014/main" id="{691C5CCA-458F-410B-ACD1-2B1EDCADF551}"/>
              </a:ext>
            </a:extLst>
          </p:cNvPr>
          <p:cNvSpPr>
            <a:spLocks noGrp="1"/>
          </p:cNvSpPr>
          <p:nvPr>
            <p:ph type="subTitle" idx="1"/>
          </p:nvPr>
        </p:nvSpPr>
        <p:spPr>
          <a:xfrm>
            <a:off x="1104900" y="2874288"/>
            <a:ext cx="7707237" cy="845096"/>
          </a:xfrm>
        </p:spPr>
        <p:txBody>
          <a:bodyPr>
            <a:normAutofit/>
          </a:bodyPr>
          <a:lstStyle/>
          <a:p>
            <a:r>
              <a:rPr lang="en-US" sz="1800" i="1" dirty="0"/>
              <a:t>An efficient tool for identifying social determinants of health?</a:t>
            </a:r>
          </a:p>
          <a:p>
            <a:r>
              <a:rPr lang="en-US" sz="1400" i="1" dirty="0"/>
              <a:t>Rohini Chakravarthy, MD/MBA Candidate</a:t>
            </a:r>
          </a:p>
        </p:txBody>
      </p:sp>
    </p:spTree>
    <p:extLst>
      <p:ext uri="{BB962C8B-B14F-4D97-AF65-F5344CB8AC3E}">
        <p14:creationId xmlns:p14="http://schemas.microsoft.com/office/powerpoint/2010/main" val="2929115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1E92B-F5F7-45F9-95A2-B45BED8E6D5D}"/>
              </a:ext>
            </a:extLst>
          </p:cNvPr>
          <p:cNvSpPr>
            <a:spLocks noGrp="1"/>
          </p:cNvSpPr>
          <p:nvPr>
            <p:ph type="title"/>
          </p:nvPr>
        </p:nvSpPr>
        <p:spPr/>
        <p:txBody>
          <a:bodyPr/>
          <a:lstStyle/>
          <a:p>
            <a:r>
              <a:rPr lang="en-US" dirty="0">
                <a:latin typeface="Arial Narrow" panose="020B0606020202030204" pitchFamily="34" charset="0"/>
              </a:rPr>
              <a:t>Model Components</a:t>
            </a:r>
          </a:p>
        </p:txBody>
      </p:sp>
      <p:sp>
        <p:nvSpPr>
          <p:cNvPr id="15" name="Title 1">
            <a:extLst>
              <a:ext uri="{FF2B5EF4-FFF2-40B4-BE49-F238E27FC236}">
                <a16:creationId xmlns:a16="http://schemas.microsoft.com/office/drawing/2014/main" id="{4398F960-73FE-435E-B9A9-ECFB2522610C}"/>
              </a:ext>
            </a:extLst>
          </p:cNvPr>
          <p:cNvSpPr txBox="1">
            <a:spLocks/>
          </p:cNvSpPr>
          <p:nvPr/>
        </p:nvSpPr>
        <p:spPr>
          <a:xfrm>
            <a:off x="6561282" y="4732214"/>
            <a:ext cx="2453992" cy="7289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latin typeface="Arial Narrow" panose="020B0606020202030204" pitchFamily="34" charset="0"/>
              </a:rPr>
              <a:t>Fraction with High School Education</a:t>
            </a:r>
          </a:p>
        </p:txBody>
      </p:sp>
      <p:sp>
        <p:nvSpPr>
          <p:cNvPr id="16" name="Title 1">
            <a:extLst>
              <a:ext uri="{FF2B5EF4-FFF2-40B4-BE49-F238E27FC236}">
                <a16:creationId xmlns:a16="http://schemas.microsoft.com/office/drawing/2014/main" id="{029319AD-D95B-4A06-9811-703B609B6FE0}"/>
              </a:ext>
            </a:extLst>
          </p:cNvPr>
          <p:cNvSpPr txBox="1">
            <a:spLocks/>
          </p:cNvSpPr>
          <p:nvPr/>
        </p:nvSpPr>
        <p:spPr>
          <a:xfrm>
            <a:off x="3652133" y="4407089"/>
            <a:ext cx="1760394" cy="12874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latin typeface="Arial Narrow" panose="020B0606020202030204" pitchFamily="34" charset="0"/>
              </a:rPr>
              <a:t>Age at Presentation</a:t>
            </a:r>
          </a:p>
        </p:txBody>
      </p:sp>
      <p:sp>
        <p:nvSpPr>
          <p:cNvPr id="17" name="Plus Sign 16">
            <a:extLst>
              <a:ext uri="{FF2B5EF4-FFF2-40B4-BE49-F238E27FC236}">
                <a16:creationId xmlns:a16="http://schemas.microsoft.com/office/drawing/2014/main" id="{2EED2D15-F106-4054-943A-2388A5A4FAF7}"/>
              </a:ext>
            </a:extLst>
          </p:cNvPr>
          <p:cNvSpPr/>
          <p:nvPr/>
        </p:nvSpPr>
        <p:spPr>
          <a:xfrm>
            <a:off x="2672381" y="2585395"/>
            <a:ext cx="741949" cy="728918"/>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Plus Sign 17">
            <a:extLst>
              <a:ext uri="{FF2B5EF4-FFF2-40B4-BE49-F238E27FC236}">
                <a16:creationId xmlns:a16="http://schemas.microsoft.com/office/drawing/2014/main" id="{9225FFE7-D6BA-432E-B6C3-DBBC530C22B2}"/>
              </a:ext>
            </a:extLst>
          </p:cNvPr>
          <p:cNvSpPr/>
          <p:nvPr/>
        </p:nvSpPr>
        <p:spPr>
          <a:xfrm>
            <a:off x="5819333" y="2631154"/>
            <a:ext cx="741949" cy="728918"/>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BA37EF-217B-4D6C-8C03-91CA5E81A987}"/>
              </a:ext>
            </a:extLst>
          </p:cNvPr>
          <p:cNvSpPr/>
          <p:nvPr/>
        </p:nvSpPr>
        <p:spPr>
          <a:xfrm>
            <a:off x="1063869" y="4819986"/>
            <a:ext cx="776175" cy="461665"/>
          </a:xfrm>
          <a:prstGeom prst="rect">
            <a:avLst/>
          </a:prstGeom>
        </p:spPr>
        <p:txBody>
          <a:bodyPr wrap="none">
            <a:spAutoFit/>
          </a:bodyPr>
          <a:lstStyle/>
          <a:p>
            <a:pPr algn="ctr"/>
            <a:r>
              <a:rPr lang="en-US" sz="2400" dirty="0">
                <a:latin typeface="Arial Narrow" panose="020B0606020202030204" pitchFamily="34" charset="0"/>
              </a:rPr>
              <a:t>Race</a:t>
            </a:r>
            <a:endParaRPr lang="en-US" dirty="0">
              <a:latin typeface="Arial Narrow" panose="020B0606020202030204" pitchFamily="34" charset="0"/>
            </a:endParaRPr>
          </a:p>
        </p:txBody>
      </p:sp>
      <p:pic>
        <p:nvPicPr>
          <p:cNvPr id="22" name="Content Placeholder 4">
            <a:extLst>
              <a:ext uri="{FF2B5EF4-FFF2-40B4-BE49-F238E27FC236}">
                <a16:creationId xmlns:a16="http://schemas.microsoft.com/office/drawing/2014/main" id="{383636D6-FEC3-40E1-A9E9-D8C5A9EA6C7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568202" y="1817915"/>
            <a:ext cx="2453991" cy="2338294"/>
          </a:xfrm>
          <a:prstGeom prst="ellipse">
            <a:avLst/>
          </a:prstGeom>
          <a:ln w="63500" cap="rnd">
            <a:noFill/>
          </a:ln>
          <a:effectLst/>
        </p:spPr>
      </p:pic>
      <p:pic>
        <p:nvPicPr>
          <p:cNvPr id="23" name="Content Placeholder 4">
            <a:extLst>
              <a:ext uri="{FF2B5EF4-FFF2-40B4-BE49-F238E27FC236}">
                <a16:creationId xmlns:a16="http://schemas.microsoft.com/office/drawing/2014/main" id="{57C1D6E5-3337-4A9F-92AA-1C84CCD923E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394773" y="1806780"/>
            <a:ext cx="2275114" cy="2197367"/>
          </a:xfrm>
          <a:prstGeom prst="ellipse">
            <a:avLst/>
          </a:prstGeom>
          <a:ln w="63500" cap="rnd">
            <a:noFill/>
          </a:ln>
          <a:effectLst/>
        </p:spPr>
      </p:pic>
      <p:pic>
        <p:nvPicPr>
          <p:cNvPr id="24" name="Content Placeholder 4">
            <a:extLst>
              <a:ext uri="{FF2B5EF4-FFF2-40B4-BE49-F238E27FC236}">
                <a16:creationId xmlns:a16="http://schemas.microsoft.com/office/drawing/2014/main" id="{B627CBE7-206E-44E6-B9E3-842304C8BC6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73949" y="1712151"/>
            <a:ext cx="2356017" cy="2197367"/>
          </a:xfrm>
          <a:prstGeom prst="ellipse">
            <a:avLst/>
          </a:prstGeom>
          <a:ln w="63500" cap="rnd">
            <a:noFill/>
          </a:ln>
          <a:effectLst/>
        </p:spPr>
      </p:pic>
      <p:sp>
        <p:nvSpPr>
          <p:cNvPr id="25" name="Equals 24">
            <a:extLst>
              <a:ext uri="{FF2B5EF4-FFF2-40B4-BE49-F238E27FC236}">
                <a16:creationId xmlns:a16="http://schemas.microsoft.com/office/drawing/2014/main" id="{3B822006-5896-4B78-988E-679C6282005C}"/>
              </a:ext>
            </a:extLst>
          </p:cNvPr>
          <p:cNvSpPr/>
          <p:nvPr/>
        </p:nvSpPr>
        <p:spPr>
          <a:xfrm>
            <a:off x="8968180" y="2651049"/>
            <a:ext cx="741953" cy="793893"/>
          </a:xfrm>
          <a:prstGeom prst="math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26" name="Title 1">
            <a:extLst>
              <a:ext uri="{FF2B5EF4-FFF2-40B4-BE49-F238E27FC236}">
                <a16:creationId xmlns:a16="http://schemas.microsoft.com/office/drawing/2014/main" id="{CB83EDF2-19FF-4022-B68C-B4837CB70E69}"/>
              </a:ext>
            </a:extLst>
          </p:cNvPr>
          <p:cNvSpPr txBox="1">
            <a:spLocks/>
          </p:cNvSpPr>
          <p:nvPr/>
        </p:nvSpPr>
        <p:spPr>
          <a:xfrm>
            <a:off x="10425104" y="2388322"/>
            <a:ext cx="1760394" cy="12874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400" dirty="0">
              <a:latin typeface="Arial Narrow" panose="020B0606020202030204" pitchFamily="34" charset="0"/>
            </a:endParaRPr>
          </a:p>
        </p:txBody>
      </p:sp>
      <p:sp>
        <p:nvSpPr>
          <p:cNvPr id="27" name="Oval 26">
            <a:extLst>
              <a:ext uri="{FF2B5EF4-FFF2-40B4-BE49-F238E27FC236}">
                <a16:creationId xmlns:a16="http://schemas.microsoft.com/office/drawing/2014/main" id="{8882B37A-6A17-470C-AD09-020A6867D49C}"/>
              </a:ext>
            </a:extLst>
          </p:cNvPr>
          <p:cNvSpPr/>
          <p:nvPr/>
        </p:nvSpPr>
        <p:spPr>
          <a:xfrm>
            <a:off x="9920508" y="2149264"/>
            <a:ext cx="1863784" cy="1851269"/>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a:latin typeface="Arial Narrow" panose="020B0606020202030204" pitchFamily="34" charset="0"/>
              </a:rPr>
              <a:t>Stage at Presentation</a:t>
            </a:r>
          </a:p>
        </p:txBody>
      </p:sp>
      <p:pic>
        <p:nvPicPr>
          <p:cNvPr id="7" name="Picture 6">
            <a:extLst>
              <a:ext uri="{FF2B5EF4-FFF2-40B4-BE49-F238E27FC236}">
                <a16:creationId xmlns:a16="http://schemas.microsoft.com/office/drawing/2014/main" id="{DE8D143A-A1FF-4053-AE9C-D5114E5E702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8149748" y="3618071"/>
            <a:ext cx="924862" cy="764924"/>
          </a:xfrm>
          <a:prstGeom prst="ellipse">
            <a:avLst/>
          </a:prstGeom>
        </p:spPr>
      </p:pic>
      <p:sp>
        <p:nvSpPr>
          <p:cNvPr id="20" name="Oval 19">
            <a:extLst>
              <a:ext uri="{FF2B5EF4-FFF2-40B4-BE49-F238E27FC236}">
                <a16:creationId xmlns:a16="http://schemas.microsoft.com/office/drawing/2014/main" id="{D5FC1CCF-9273-4784-BA69-5BFDDBF5F727}"/>
              </a:ext>
            </a:extLst>
          </p:cNvPr>
          <p:cNvSpPr/>
          <p:nvPr/>
        </p:nvSpPr>
        <p:spPr>
          <a:xfrm>
            <a:off x="3749464" y="2092737"/>
            <a:ext cx="1651956" cy="1720332"/>
          </a:xfrm>
          <a:prstGeom prst="ellipse">
            <a:avLst/>
          </a:prstGeom>
          <a:solidFill>
            <a:srgbClr val="FEB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826C07DE-3AB2-4FFB-872B-FB95F6C00C6A}"/>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3915402" y="2219056"/>
            <a:ext cx="1249483" cy="1249483"/>
          </a:xfrm>
          <a:prstGeom prst="rect">
            <a:avLst/>
          </a:prstGeom>
        </p:spPr>
      </p:pic>
    </p:spTree>
    <p:extLst>
      <p:ext uri="{BB962C8B-B14F-4D97-AF65-F5344CB8AC3E}">
        <p14:creationId xmlns:p14="http://schemas.microsoft.com/office/powerpoint/2010/main" val="1812219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11DBCE1-6B71-4D7E-818F-D5A2BF6EAF28}"/>
              </a:ext>
            </a:extLst>
          </p:cNvPr>
          <p:cNvSpPr txBox="1">
            <a:spLocks/>
          </p:cNvSpPr>
          <p:nvPr/>
        </p:nvSpPr>
        <p:spPr>
          <a:xfrm>
            <a:off x="7041874" y="4878824"/>
            <a:ext cx="1760394" cy="1287461"/>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latin typeface="Arial Narrow" panose="020B0606020202030204" pitchFamily="34" charset="0"/>
              </a:rPr>
              <a:t>Fraction of Census Tract Using a Car for Transportation to Work</a:t>
            </a:r>
          </a:p>
        </p:txBody>
      </p:sp>
      <p:sp>
        <p:nvSpPr>
          <p:cNvPr id="2" name="Title 1">
            <a:extLst>
              <a:ext uri="{FF2B5EF4-FFF2-40B4-BE49-F238E27FC236}">
                <a16:creationId xmlns:a16="http://schemas.microsoft.com/office/drawing/2014/main" id="{FF01E92B-F5F7-45F9-95A2-B45BED8E6D5D}"/>
              </a:ext>
            </a:extLst>
          </p:cNvPr>
          <p:cNvSpPr>
            <a:spLocks noGrp="1"/>
          </p:cNvSpPr>
          <p:nvPr>
            <p:ph type="title"/>
          </p:nvPr>
        </p:nvSpPr>
        <p:spPr/>
        <p:txBody>
          <a:bodyPr/>
          <a:lstStyle/>
          <a:p>
            <a:r>
              <a:rPr lang="en-US" dirty="0">
                <a:latin typeface="Arial Narrow" panose="020B0606020202030204" pitchFamily="34" charset="0"/>
              </a:rPr>
              <a:t>Model Components</a:t>
            </a:r>
          </a:p>
        </p:txBody>
      </p:sp>
      <p:sp>
        <p:nvSpPr>
          <p:cNvPr id="16" name="Title 1">
            <a:extLst>
              <a:ext uri="{FF2B5EF4-FFF2-40B4-BE49-F238E27FC236}">
                <a16:creationId xmlns:a16="http://schemas.microsoft.com/office/drawing/2014/main" id="{029319AD-D95B-4A06-9811-703B609B6FE0}"/>
              </a:ext>
            </a:extLst>
          </p:cNvPr>
          <p:cNvSpPr txBox="1">
            <a:spLocks/>
          </p:cNvSpPr>
          <p:nvPr/>
        </p:nvSpPr>
        <p:spPr>
          <a:xfrm>
            <a:off x="3659946" y="4723056"/>
            <a:ext cx="1760394" cy="12874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latin typeface="Arial Narrow" panose="020B0606020202030204" pitchFamily="34" charset="0"/>
              </a:rPr>
              <a:t>Age at Presentation</a:t>
            </a:r>
          </a:p>
        </p:txBody>
      </p:sp>
      <p:sp>
        <p:nvSpPr>
          <p:cNvPr id="17" name="Plus Sign 16">
            <a:extLst>
              <a:ext uri="{FF2B5EF4-FFF2-40B4-BE49-F238E27FC236}">
                <a16:creationId xmlns:a16="http://schemas.microsoft.com/office/drawing/2014/main" id="{2EED2D15-F106-4054-943A-2388A5A4FAF7}"/>
              </a:ext>
            </a:extLst>
          </p:cNvPr>
          <p:cNvSpPr/>
          <p:nvPr/>
        </p:nvSpPr>
        <p:spPr>
          <a:xfrm>
            <a:off x="2672381" y="2585395"/>
            <a:ext cx="741949" cy="728918"/>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Plus Sign 17">
            <a:extLst>
              <a:ext uri="{FF2B5EF4-FFF2-40B4-BE49-F238E27FC236}">
                <a16:creationId xmlns:a16="http://schemas.microsoft.com/office/drawing/2014/main" id="{9225FFE7-D6BA-432E-B6C3-DBBC530C22B2}"/>
              </a:ext>
            </a:extLst>
          </p:cNvPr>
          <p:cNvSpPr/>
          <p:nvPr/>
        </p:nvSpPr>
        <p:spPr>
          <a:xfrm>
            <a:off x="5819333" y="2631154"/>
            <a:ext cx="741949" cy="728918"/>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BA37EF-217B-4D6C-8C03-91CA5E81A987}"/>
              </a:ext>
            </a:extLst>
          </p:cNvPr>
          <p:cNvSpPr/>
          <p:nvPr/>
        </p:nvSpPr>
        <p:spPr>
          <a:xfrm>
            <a:off x="1183613" y="5060889"/>
            <a:ext cx="776175" cy="461665"/>
          </a:xfrm>
          <a:prstGeom prst="rect">
            <a:avLst/>
          </a:prstGeom>
        </p:spPr>
        <p:txBody>
          <a:bodyPr wrap="none">
            <a:spAutoFit/>
          </a:bodyPr>
          <a:lstStyle/>
          <a:p>
            <a:pPr algn="ctr"/>
            <a:r>
              <a:rPr lang="en-US" sz="2400" dirty="0">
                <a:latin typeface="Arial Narrow" panose="020B0606020202030204" pitchFamily="34" charset="0"/>
              </a:rPr>
              <a:t>Race</a:t>
            </a:r>
            <a:endParaRPr lang="en-US" dirty="0">
              <a:latin typeface="Arial Narrow" panose="020B0606020202030204" pitchFamily="34" charset="0"/>
            </a:endParaRPr>
          </a:p>
        </p:txBody>
      </p:sp>
      <p:pic>
        <p:nvPicPr>
          <p:cNvPr id="22" name="Content Placeholder 4">
            <a:extLst>
              <a:ext uri="{FF2B5EF4-FFF2-40B4-BE49-F238E27FC236}">
                <a16:creationId xmlns:a16="http://schemas.microsoft.com/office/drawing/2014/main" id="{383636D6-FEC3-40E1-A9E9-D8C5A9EA6C7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568202" y="1817915"/>
            <a:ext cx="2453991" cy="2338294"/>
          </a:xfrm>
          <a:prstGeom prst="ellipse">
            <a:avLst/>
          </a:prstGeom>
          <a:ln w="63500" cap="rnd">
            <a:noFill/>
          </a:ln>
          <a:effectLst/>
        </p:spPr>
      </p:pic>
      <p:pic>
        <p:nvPicPr>
          <p:cNvPr id="23" name="Content Placeholder 4">
            <a:extLst>
              <a:ext uri="{FF2B5EF4-FFF2-40B4-BE49-F238E27FC236}">
                <a16:creationId xmlns:a16="http://schemas.microsoft.com/office/drawing/2014/main" id="{57C1D6E5-3337-4A9F-92AA-1C84CCD923E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394773" y="1806780"/>
            <a:ext cx="2275114" cy="2197367"/>
          </a:xfrm>
          <a:prstGeom prst="ellipse">
            <a:avLst/>
          </a:prstGeom>
          <a:ln w="63500" cap="rnd">
            <a:noFill/>
          </a:ln>
          <a:effectLst/>
        </p:spPr>
      </p:pic>
      <p:pic>
        <p:nvPicPr>
          <p:cNvPr id="24" name="Content Placeholder 4">
            <a:extLst>
              <a:ext uri="{FF2B5EF4-FFF2-40B4-BE49-F238E27FC236}">
                <a16:creationId xmlns:a16="http://schemas.microsoft.com/office/drawing/2014/main" id="{B627CBE7-206E-44E6-B9E3-842304C8BC6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73949" y="1712151"/>
            <a:ext cx="2356017" cy="2197367"/>
          </a:xfrm>
          <a:prstGeom prst="ellipse">
            <a:avLst/>
          </a:prstGeom>
          <a:ln w="63500" cap="rnd">
            <a:noFill/>
          </a:ln>
          <a:effectLst/>
        </p:spPr>
      </p:pic>
      <p:sp>
        <p:nvSpPr>
          <p:cNvPr id="25" name="Equals 24">
            <a:extLst>
              <a:ext uri="{FF2B5EF4-FFF2-40B4-BE49-F238E27FC236}">
                <a16:creationId xmlns:a16="http://schemas.microsoft.com/office/drawing/2014/main" id="{3B822006-5896-4B78-988E-679C6282005C}"/>
              </a:ext>
            </a:extLst>
          </p:cNvPr>
          <p:cNvSpPr/>
          <p:nvPr/>
        </p:nvSpPr>
        <p:spPr>
          <a:xfrm>
            <a:off x="8968180" y="2651049"/>
            <a:ext cx="741953" cy="793893"/>
          </a:xfrm>
          <a:prstGeom prst="math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26" name="Title 1">
            <a:extLst>
              <a:ext uri="{FF2B5EF4-FFF2-40B4-BE49-F238E27FC236}">
                <a16:creationId xmlns:a16="http://schemas.microsoft.com/office/drawing/2014/main" id="{CB83EDF2-19FF-4022-B68C-B4837CB70E69}"/>
              </a:ext>
            </a:extLst>
          </p:cNvPr>
          <p:cNvSpPr txBox="1">
            <a:spLocks/>
          </p:cNvSpPr>
          <p:nvPr/>
        </p:nvSpPr>
        <p:spPr>
          <a:xfrm>
            <a:off x="10425104" y="2388322"/>
            <a:ext cx="1760394" cy="12874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400" dirty="0">
              <a:latin typeface="Arial Narrow" panose="020B0606020202030204" pitchFamily="34" charset="0"/>
            </a:endParaRPr>
          </a:p>
        </p:txBody>
      </p:sp>
      <p:sp>
        <p:nvSpPr>
          <p:cNvPr id="27" name="Oval 26">
            <a:extLst>
              <a:ext uri="{FF2B5EF4-FFF2-40B4-BE49-F238E27FC236}">
                <a16:creationId xmlns:a16="http://schemas.microsoft.com/office/drawing/2014/main" id="{8882B37A-6A17-470C-AD09-020A6867D49C}"/>
              </a:ext>
            </a:extLst>
          </p:cNvPr>
          <p:cNvSpPr/>
          <p:nvPr/>
        </p:nvSpPr>
        <p:spPr>
          <a:xfrm>
            <a:off x="9920508" y="2149264"/>
            <a:ext cx="1863784" cy="1851269"/>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a:latin typeface="Arial Narrow" panose="020B0606020202030204" pitchFamily="34" charset="0"/>
              </a:rPr>
              <a:t>Stage at Presentation</a:t>
            </a:r>
          </a:p>
        </p:txBody>
      </p:sp>
      <p:sp>
        <p:nvSpPr>
          <p:cNvPr id="29" name="Title 1">
            <a:extLst>
              <a:ext uri="{FF2B5EF4-FFF2-40B4-BE49-F238E27FC236}">
                <a16:creationId xmlns:a16="http://schemas.microsoft.com/office/drawing/2014/main" id="{0BE32280-FBCF-4EE4-95BC-CC45A927B5D7}"/>
              </a:ext>
            </a:extLst>
          </p:cNvPr>
          <p:cNvSpPr txBox="1">
            <a:spLocks/>
          </p:cNvSpPr>
          <p:nvPr/>
        </p:nvSpPr>
        <p:spPr>
          <a:xfrm>
            <a:off x="7041874" y="4821910"/>
            <a:ext cx="1760394" cy="12874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400" dirty="0">
              <a:latin typeface="Arial Narrow" panose="020B0606020202030204" pitchFamily="34" charset="0"/>
            </a:endParaRPr>
          </a:p>
        </p:txBody>
      </p:sp>
      <p:pic>
        <p:nvPicPr>
          <p:cNvPr id="15" name="Picture 14">
            <a:extLst>
              <a:ext uri="{FF2B5EF4-FFF2-40B4-BE49-F238E27FC236}">
                <a16:creationId xmlns:a16="http://schemas.microsoft.com/office/drawing/2014/main" id="{EAD09F09-F3A7-412B-92F8-32F51029EAAB}"/>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771425" y="3619257"/>
            <a:ext cx="948768" cy="893407"/>
          </a:xfrm>
          <a:prstGeom prst="ellipse">
            <a:avLst/>
          </a:prstGeom>
        </p:spPr>
      </p:pic>
      <p:sp>
        <p:nvSpPr>
          <p:cNvPr id="21" name="Oval 20">
            <a:extLst>
              <a:ext uri="{FF2B5EF4-FFF2-40B4-BE49-F238E27FC236}">
                <a16:creationId xmlns:a16="http://schemas.microsoft.com/office/drawing/2014/main" id="{E53B15EE-58B6-4A3A-B12A-92FF9BA28859}"/>
              </a:ext>
            </a:extLst>
          </p:cNvPr>
          <p:cNvSpPr/>
          <p:nvPr/>
        </p:nvSpPr>
        <p:spPr>
          <a:xfrm>
            <a:off x="3749464" y="2092737"/>
            <a:ext cx="1651956" cy="1720332"/>
          </a:xfrm>
          <a:prstGeom prst="ellipse">
            <a:avLst/>
          </a:prstGeom>
          <a:solidFill>
            <a:srgbClr val="FEB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68C64AA8-25E7-4003-A7B9-1925B1A7C5AA}"/>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3915402" y="2219056"/>
            <a:ext cx="1249483" cy="1249483"/>
          </a:xfrm>
          <a:prstGeom prst="rect">
            <a:avLst/>
          </a:prstGeom>
        </p:spPr>
      </p:pic>
    </p:spTree>
    <p:extLst>
      <p:ext uri="{BB962C8B-B14F-4D97-AF65-F5344CB8AC3E}">
        <p14:creationId xmlns:p14="http://schemas.microsoft.com/office/powerpoint/2010/main" val="2331724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C9AC9D6-1696-4D64-9D30-F9D2B8686254}"/>
              </a:ext>
            </a:extLst>
          </p:cNvPr>
          <p:cNvGraphicFramePr>
            <a:graphicFrameLocks noGrp="1"/>
          </p:cNvGraphicFramePr>
          <p:nvPr>
            <p:extLst>
              <p:ext uri="{D42A27DB-BD31-4B8C-83A1-F6EECF244321}">
                <p14:modId xmlns:p14="http://schemas.microsoft.com/office/powerpoint/2010/main" val="1044466135"/>
              </p:ext>
            </p:extLst>
          </p:nvPr>
        </p:nvGraphicFramePr>
        <p:xfrm>
          <a:off x="471884" y="-4198"/>
          <a:ext cx="11351814" cy="6252610"/>
        </p:xfrm>
        <a:graphic>
          <a:graphicData uri="http://schemas.openxmlformats.org/drawingml/2006/table">
            <a:tbl>
              <a:tblPr firstRow="1">
                <a:tableStyleId>{2D5ABB26-0587-4C30-8999-92F81FD0307C}</a:tableStyleId>
              </a:tblPr>
              <a:tblGrid>
                <a:gridCol w="319558">
                  <a:extLst>
                    <a:ext uri="{9D8B030D-6E8A-4147-A177-3AD203B41FA5}">
                      <a16:colId xmlns:a16="http://schemas.microsoft.com/office/drawing/2014/main" val="2646373335"/>
                    </a:ext>
                  </a:extLst>
                </a:gridCol>
                <a:gridCol w="1613232">
                  <a:extLst>
                    <a:ext uri="{9D8B030D-6E8A-4147-A177-3AD203B41FA5}">
                      <a16:colId xmlns:a16="http://schemas.microsoft.com/office/drawing/2014/main" val="3988539255"/>
                    </a:ext>
                  </a:extLst>
                </a:gridCol>
                <a:gridCol w="1177378">
                  <a:extLst>
                    <a:ext uri="{9D8B030D-6E8A-4147-A177-3AD203B41FA5}">
                      <a16:colId xmlns:a16="http://schemas.microsoft.com/office/drawing/2014/main" val="3962979938"/>
                    </a:ext>
                  </a:extLst>
                </a:gridCol>
                <a:gridCol w="1177378">
                  <a:extLst>
                    <a:ext uri="{9D8B030D-6E8A-4147-A177-3AD203B41FA5}">
                      <a16:colId xmlns:a16="http://schemas.microsoft.com/office/drawing/2014/main" val="2603461060"/>
                    </a:ext>
                  </a:extLst>
                </a:gridCol>
                <a:gridCol w="1177378">
                  <a:extLst>
                    <a:ext uri="{9D8B030D-6E8A-4147-A177-3AD203B41FA5}">
                      <a16:colId xmlns:a16="http://schemas.microsoft.com/office/drawing/2014/main" val="4143543969"/>
                    </a:ext>
                  </a:extLst>
                </a:gridCol>
                <a:gridCol w="1177378">
                  <a:extLst>
                    <a:ext uri="{9D8B030D-6E8A-4147-A177-3AD203B41FA5}">
                      <a16:colId xmlns:a16="http://schemas.microsoft.com/office/drawing/2014/main" val="1970791716"/>
                    </a:ext>
                  </a:extLst>
                </a:gridCol>
                <a:gridCol w="1177378">
                  <a:extLst>
                    <a:ext uri="{9D8B030D-6E8A-4147-A177-3AD203B41FA5}">
                      <a16:colId xmlns:a16="http://schemas.microsoft.com/office/drawing/2014/main" val="3442349324"/>
                    </a:ext>
                  </a:extLst>
                </a:gridCol>
                <a:gridCol w="1177378">
                  <a:extLst>
                    <a:ext uri="{9D8B030D-6E8A-4147-A177-3AD203B41FA5}">
                      <a16:colId xmlns:a16="http://schemas.microsoft.com/office/drawing/2014/main" val="2297860078"/>
                    </a:ext>
                  </a:extLst>
                </a:gridCol>
                <a:gridCol w="1177378">
                  <a:extLst>
                    <a:ext uri="{9D8B030D-6E8A-4147-A177-3AD203B41FA5}">
                      <a16:colId xmlns:a16="http://schemas.microsoft.com/office/drawing/2014/main" val="854462923"/>
                    </a:ext>
                  </a:extLst>
                </a:gridCol>
                <a:gridCol w="1177378">
                  <a:extLst>
                    <a:ext uri="{9D8B030D-6E8A-4147-A177-3AD203B41FA5}">
                      <a16:colId xmlns:a16="http://schemas.microsoft.com/office/drawing/2014/main" val="4124749314"/>
                    </a:ext>
                  </a:extLst>
                </a:gridCol>
              </a:tblGrid>
              <a:tr h="240485">
                <a:tc>
                  <a:txBody>
                    <a:bodyPr/>
                    <a:lstStyle/>
                    <a:p>
                      <a:pPr algn="r" rtl="0" fontAlgn="b"/>
                      <a:endParaRPr lang="en-US" sz="1200" b="1">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endParaRPr lang="en-US" sz="1200" b="1" dirty="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b="1">
                          <a:effectLst/>
                          <a:latin typeface="Arial Narrow" panose="020B0606020202030204" pitchFamily="34" charset="0"/>
                        </a:rPr>
                        <a:t>Total (%)</a:t>
                      </a:r>
                      <a:endParaRPr lang="en-US" sz="1200" b="1">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b="1" dirty="0">
                          <a:effectLst/>
                          <a:latin typeface="Arial Narrow" panose="020B0606020202030204" pitchFamily="34" charset="0"/>
                        </a:rPr>
                        <a:t>Stage 0</a:t>
                      </a:r>
                      <a:endParaRPr lang="en-US" sz="1200" b="1" dirty="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b="1">
                          <a:effectLst/>
                          <a:latin typeface="Arial Narrow" panose="020B0606020202030204" pitchFamily="34" charset="0"/>
                        </a:rPr>
                        <a:t>Stage 1</a:t>
                      </a:r>
                      <a:endParaRPr lang="en-US" sz="1200" b="1">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b="1" dirty="0">
                          <a:effectLst/>
                          <a:latin typeface="Arial Narrow" panose="020B0606020202030204" pitchFamily="34" charset="0"/>
                        </a:rPr>
                        <a:t>Stage 2</a:t>
                      </a:r>
                      <a:endParaRPr lang="en-US" sz="1200" b="1" dirty="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b="1">
                          <a:effectLst/>
                          <a:latin typeface="Arial Narrow" panose="020B0606020202030204" pitchFamily="34" charset="0"/>
                        </a:rPr>
                        <a:t>Stage 3</a:t>
                      </a:r>
                      <a:endParaRPr lang="en-US" sz="1200" b="1">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b="1">
                          <a:effectLst/>
                          <a:latin typeface="Arial Narrow" panose="020B0606020202030204" pitchFamily="34" charset="0"/>
                        </a:rPr>
                        <a:t>Stage 4</a:t>
                      </a:r>
                      <a:endParaRPr lang="en-US" sz="1200" b="1">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b="1">
                          <a:effectLst/>
                          <a:latin typeface="Arial Narrow" panose="020B0606020202030204" pitchFamily="34" charset="0"/>
                        </a:rPr>
                        <a:t>Stage 5</a:t>
                      </a:r>
                      <a:endParaRPr lang="en-US" sz="1200" b="1">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b="1" dirty="0">
                          <a:effectLst/>
                          <a:latin typeface="Arial Narrow" panose="020B0606020202030204" pitchFamily="34" charset="0"/>
                        </a:rPr>
                        <a:t>Stage 7</a:t>
                      </a:r>
                      <a:endParaRPr lang="en-US" sz="1200" b="1" dirty="0">
                        <a:effectLst/>
                        <a:latin typeface="Arial Narrow" panose="020B0606020202030204" pitchFamily="34" charset="0"/>
                        <a:cs typeface="Arial" panose="020B0604020202020204" pitchFamily="34" charset="0"/>
                      </a:endParaRPr>
                    </a:p>
                  </a:txBody>
                  <a:tcPr marL="3904" marR="3904" marT="2602" marB="2602" anchor="b"/>
                </a:tc>
                <a:extLst>
                  <a:ext uri="{0D108BD9-81ED-4DB2-BD59-A6C34878D82A}">
                    <a16:rowId xmlns:a16="http://schemas.microsoft.com/office/drawing/2014/main" val="2311396982"/>
                  </a:ext>
                </a:extLst>
              </a:tr>
              <a:tr h="240485">
                <a:tc gridSpan="2">
                  <a:txBody>
                    <a:bodyPr/>
                    <a:lstStyle/>
                    <a:p>
                      <a:pPr algn="l" rtl="0" fontAlgn="b"/>
                      <a:r>
                        <a:rPr lang="en-US" sz="1200" b="1" dirty="0">
                          <a:effectLst/>
                          <a:latin typeface="Arial Narrow" panose="020B0606020202030204" pitchFamily="34" charset="0"/>
                        </a:rPr>
                        <a:t>Total</a:t>
                      </a:r>
                      <a:endParaRPr lang="en-US" sz="1200" b="1" dirty="0">
                        <a:effectLst/>
                        <a:latin typeface="Arial Narrow" panose="020B0606020202030204" pitchFamily="34" charset="0"/>
                        <a:cs typeface="Arial" panose="020B0604020202020204" pitchFamily="34" charset="0"/>
                      </a:endParaRPr>
                    </a:p>
                  </a:txBody>
                  <a:tcPr marL="3904" marR="3904" marT="2602" marB="2602" anchor="b"/>
                </a:tc>
                <a:tc hMerge="1">
                  <a:txBody>
                    <a:bodyPr/>
                    <a:lstStyle/>
                    <a:p>
                      <a:pPr rtl="0" fontAlgn="b"/>
                      <a:endParaRPr lang="en-US" sz="1400" dirty="0">
                        <a:effectLst/>
                      </a:endParaRPr>
                    </a:p>
                  </a:txBody>
                  <a:tcPr marL="3904" marR="3904" marT="2602" marB="2602" anchor="b">
                    <a:lnL w="6350" cap="flat" cmpd="sng" algn="ctr">
                      <a:solidFill>
                        <a:srgbClr val="CCCCCC"/>
                      </a:solidFill>
                      <a:prstDash val="solid"/>
                      <a:round/>
                      <a:headEnd type="none" w="med" len="med"/>
                      <a:tailEnd type="none" w="med" len="med"/>
                    </a:lnL>
                    <a:lnR w="6350" cap="flat" cmpd="sng" algn="ctr">
                      <a:solidFill>
                        <a:srgbClr val="302EB6"/>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US" sz="1200">
                          <a:effectLst/>
                          <a:latin typeface="Arial Narrow" panose="020B0606020202030204" pitchFamily="34" charset="0"/>
                        </a:rPr>
                        <a:t>3247 (100%)</a:t>
                      </a:r>
                      <a:endParaRPr lang="en-US" sz="1200" b="0">
                        <a:effectLst/>
                        <a:latin typeface="Arial Narrow" panose="020B0606020202030204" pitchFamily="34" charset="0"/>
                        <a:cs typeface="Arial" panose="020B0604020202020204" pitchFamily="34" charset="0"/>
                      </a:endParaRPr>
                    </a:p>
                  </a:txBody>
                  <a:tcPr marL="0" marR="0" marT="2602" marB="2602" anchor="b"/>
                </a:tc>
                <a:tc>
                  <a:txBody>
                    <a:bodyPr/>
                    <a:lstStyle/>
                    <a:p>
                      <a:pPr algn="r" rtl="0" fontAlgn="b"/>
                      <a:r>
                        <a:rPr lang="en-US" sz="1200" dirty="0">
                          <a:effectLst/>
                          <a:latin typeface="Arial Narrow" panose="020B0606020202030204" pitchFamily="34" charset="0"/>
                        </a:rPr>
                        <a:t>370 (12%)</a:t>
                      </a:r>
                      <a:endParaRPr lang="en-US" sz="1200" b="0" dirty="0">
                        <a:effectLst/>
                        <a:latin typeface="Arial Narrow" panose="020B0606020202030204" pitchFamily="34" charset="0"/>
                        <a:cs typeface="Arial" panose="020B0604020202020204" pitchFamily="34" charset="0"/>
                      </a:endParaRPr>
                    </a:p>
                  </a:txBody>
                  <a:tcPr marL="0" marR="0" marT="2602" marB="2602" anchor="b"/>
                </a:tc>
                <a:tc>
                  <a:txBody>
                    <a:bodyPr/>
                    <a:lstStyle/>
                    <a:p>
                      <a:pPr algn="r" rtl="0" fontAlgn="b"/>
                      <a:r>
                        <a:rPr lang="en-US" sz="1200" dirty="0">
                          <a:effectLst/>
                          <a:latin typeface="Arial Narrow" panose="020B0606020202030204" pitchFamily="34" charset="0"/>
                        </a:rPr>
                        <a:t>923 (28%)</a:t>
                      </a:r>
                      <a:endParaRPr lang="en-US" sz="1200" b="0" dirty="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293 (9%)</a:t>
                      </a:r>
                      <a:endParaRPr lang="en-US" sz="1200" b="0">
                        <a:effectLst/>
                        <a:latin typeface="Arial Narrow" panose="020B0606020202030204" pitchFamily="34" charset="0"/>
                        <a:cs typeface="Arial" panose="020B0604020202020204" pitchFamily="34" charset="0"/>
                      </a:endParaRPr>
                    </a:p>
                  </a:txBody>
                  <a:tcPr marL="0" marR="0" marT="2602" marB="2602" anchor="b"/>
                </a:tc>
                <a:tc>
                  <a:txBody>
                    <a:bodyPr/>
                    <a:lstStyle/>
                    <a:p>
                      <a:pPr algn="r" rtl="0" fontAlgn="b"/>
                      <a:r>
                        <a:rPr lang="en-US" sz="1200">
                          <a:effectLst/>
                          <a:latin typeface="Arial Narrow" panose="020B0606020202030204" pitchFamily="34" charset="0"/>
                        </a:rPr>
                        <a:t>602 (19%)</a:t>
                      </a:r>
                      <a:endParaRPr lang="en-US" sz="1200" b="0">
                        <a:effectLst/>
                        <a:latin typeface="Arial Narrow" panose="020B0606020202030204" pitchFamily="34" charset="0"/>
                        <a:cs typeface="Arial" panose="020B0604020202020204" pitchFamily="34" charset="0"/>
                      </a:endParaRPr>
                    </a:p>
                  </a:txBody>
                  <a:tcPr marL="0" marR="0" marT="2602" marB="2602" anchor="b"/>
                </a:tc>
                <a:tc>
                  <a:txBody>
                    <a:bodyPr/>
                    <a:lstStyle/>
                    <a:p>
                      <a:pPr algn="r" rtl="0" fontAlgn="b"/>
                      <a:r>
                        <a:rPr lang="en-US" sz="1200">
                          <a:effectLst/>
                          <a:latin typeface="Arial Narrow" panose="020B0606020202030204" pitchFamily="34" charset="0"/>
                        </a:rPr>
                        <a:t>388 (12%)</a:t>
                      </a:r>
                      <a:endParaRPr lang="en-US" sz="1200" b="0">
                        <a:effectLst/>
                        <a:latin typeface="Arial Narrow" panose="020B0606020202030204" pitchFamily="34" charset="0"/>
                        <a:cs typeface="Arial" panose="020B0604020202020204" pitchFamily="34" charset="0"/>
                      </a:endParaRPr>
                    </a:p>
                  </a:txBody>
                  <a:tcPr marL="0" marR="0" marT="2602" marB="2602" anchor="b"/>
                </a:tc>
                <a:tc>
                  <a:txBody>
                    <a:bodyPr/>
                    <a:lstStyle/>
                    <a:p>
                      <a:pPr algn="r" rtl="0" fontAlgn="b"/>
                      <a:r>
                        <a:rPr lang="en-US" sz="1200">
                          <a:effectLst/>
                          <a:latin typeface="Arial Narrow" panose="020B0606020202030204" pitchFamily="34" charset="0"/>
                        </a:rPr>
                        <a:t>89 (3%)</a:t>
                      </a:r>
                      <a:endParaRPr lang="en-US" sz="1200" b="0">
                        <a:effectLst/>
                        <a:latin typeface="Arial Narrow" panose="020B0606020202030204" pitchFamily="34" charset="0"/>
                        <a:cs typeface="Arial" panose="020B0604020202020204" pitchFamily="34" charset="0"/>
                      </a:endParaRPr>
                    </a:p>
                  </a:txBody>
                  <a:tcPr marL="0" marR="0" marT="2602" marB="2602" anchor="b"/>
                </a:tc>
                <a:tc>
                  <a:txBody>
                    <a:bodyPr/>
                    <a:lstStyle/>
                    <a:p>
                      <a:pPr algn="r" rtl="0" fontAlgn="b"/>
                      <a:r>
                        <a:rPr lang="en-US" sz="1200">
                          <a:effectLst/>
                          <a:latin typeface="Arial Narrow" panose="020B0606020202030204" pitchFamily="34" charset="0"/>
                        </a:rPr>
                        <a:t>582 (18%)</a:t>
                      </a:r>
                      <a:endParaRPr lang="en-US" sz="1200" b="0">
                        <a:effectLst/>
                        <a:latin typeface="Arial Narrow" panose="020B0606020202030204" pitchFamily="34" charset="0"/>
                        <a:cs typeface="Arial" panose="020B0604020202020204" pitchFamily="34" charset="0"/>
                      </a:endParaRPr>
                    </a:p>
                  </a:txBody>
                  <a:tcPr marL="0" marR="0" marT="2602" marB="2602" anchor="b"/>
                </a:tc>
                <a:extLst>
                  <a:ext uri="{0D108BD9-81ED-4DB2-BD59-A6C34878D82A}">
                    <a16:rowId xmlns:a16="http://schemas.microsoft.com/office/drawing/2014/main" val="2987509850"/>
                  </a:ext>
                </a:extLst>
              </a:tr>
              <a:tr h="240485">
                <a:tc gridSpan="2">
                  <a:txBody>
                    <a:bodyPr/>
                    <a:lstStyle/>
                    <a:p>
                      <a:pPr algn="l" rtl="0" fontAlgn="b"/>
                      <a:r>
                        <a:rPr lang="en-US" sz="1200" b="1" dirty="0">
                          <a:effectLst/>
                          <a:latin typeface="Arial Narrow" panose="020B0606020202030204" pitchFamily="34" charset="0"/>
                        </a:rPr>
                        <a:t>Age</a:t>
                      </a:r>
                      <a:endParaRPr lang="en-US" sz="1200" b="1" dirty="0">
                        <a:effectLst/>
                        <a:latin typeface="Arial Narrow" panose="020B0606020202030204" pitchFamily="34" charset="0"/>
                        <a:cs typeface="Arial" panose="020B0604020202020204" pitchFamily="34" charset="0"/>
                      </a:endParaRPr>
                    </a:p>
                  </a:txBody>
                  <a:tcPr marL="3904" marR="3904" marT="2602" marB="2602" anchor="b"/>
                </a:tc>
                <a:tc hMerge="1">
                  <a:txBody>
                    <a:bodyPr/>
                    <a:lstStyle/>
                    <a:p>
                      <a:pPr algn="r" rtl="0" fontAlgn="b"/>
                      <a:endParaRPr lang="en-US" sz="1400" dirty="0">
                        <a:effectLst/>
                        <a:latin typeface="Arial" panose="020B0604020202020204" pitchFamily="34" charset="0"/>
                        <a:cs typeface="Arial" panose="020B0604020202020204" pitchFamily="34" charset="0"/>
                      </a:endParaRPr>
                    </a:p>
                  </a:txBody>
                  <a:tcPr marL="3904" marR="3904" marT="2602" marB="2602"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endParaRPr lang="en-US" sz="1200" dirty="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extLst>
                  <a:ext uri="{0D108BD9-81ED-4DB2-BD59-A6C34878D82A}">
                    <a16:rowId xmlns:a16="http://schemas.microsoft.com/office/drawing/2014/main" val="2513866219"/>
                  </a:ext>
                </a:extLst>
              </a:tr>
              <a:tr h="240485">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l" rtl="0" fontAlgn="b"/>
                      <a:r>
                        <a:rPr lang="en-US" sz="1200" dirty="0">
                          <a:effectLst/>
                          <a:latin typeface="Arial Narrow" panose="020B0606020202030204" pitchFamily="34" charset="0"/>
                        </a:rPr>
                        <a:t>Missing</a:t>
                      </a:r>
                      <a:endParaRPr lang="en-US" sz="1200" b="0" dirty="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40 (1)</a:t>
                      </a:r>
                      <a:endParaRPr lang="en-US" sz="1200" b="0">
                        <a:effectLst/>
                        <a:latin typeface="Arial Narrow" panose="020B0606020202030204" pitchFamily="34" charset="0"/>
                        <a:cs typeface="Arial" panose="020B0604020202020204" pitchFamily="34" charset="0"/>
                      </a:endParaRPr>
                    </a:p>
                  </a:txBody>
                  <a:tcPr marL="0" marR="0" marT="2602" marB="2602" anchor="b"/>
                </a:tc>
                <a:tc>
                  <a:txBody>
                    <a:bodyPr/>
                    <a:lstStyle/>
                    <a:p>
                      <a:pPr algn="r" rtl="0" fontAlgn="b"/>
                      <a:r>
                        <a:rPr lang="en-US" sz="1200">
                          <a:effectLst/>
                          <a:latin typeface="Arial Narrow" panose="020B0606020202030204" pitchFamily="34" charset="0"/>
                        </a:rPr>
                        <a:t>2</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8</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dirty="0">
                          <a:effectLst/>
                          <a:latin typeface="Arial Narrow" panose="020B0606020202030204" pitchFamily="34" charset="0"/>
                        </a:rPr>
                        <a:t>3</a:t>
                      </a:r>
                      <a:endParaRPr lang="en-US" sz="1200" b="0" dirty="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9</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4</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1</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13</a:t>
                      </a:r>
                      <a:endParaRPr lang="en-US" sz="1200" b="0">
                        <a:effectLst/>
                        <a:latin typeface="Arial Narrow" panose="020B0606020202030204" pitchFamily="34" charset="0"/>
                        <a:cs typeface="Arial" panose="020B0604020202020204" pitchFamily="34" charset="0"/>
                      </a:endParaRPr>
                    </a:p>
                  </a:txBody>
                  <a:tcPr marL="3904" marR="3904" marT="2602" marB="2602" anchor="b"/>
                </a:tc>
                <a:extLst>
                  <a:ext uri="{0D108BD9-81ED-4DB2-BD59-A6C34878D82A}">
                    <a16:rowId xmlns:a16="http://schemas.microsoft.com/office/drawing/2014/main" val="3773487152"/>
                  </a:ext>
                </a:extLst>
              </a:tr>
              <a:tr h="240485">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l" rtl="0" fontAlgn="b"/>
                      <a:r>
                        <a:rPr lang="en-US" sz="1200" dirty="0">
                          <a:effectLst/>
                          <a:latin typeface="Arial Narrow" panose="020B0606020202030204" pitchFamily="34" charset="0"/>
                        </a:rPr>
                        <a:t>&lt;30</a:t>
                      </a:r>
                      <a:endParaRPr lang="en-US" sz="1200" b="0" dirty="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109 (3)</a:t>
                      </a:r>
                      <a:endParaRPr lang="en-US" sz="1200" b="0">
                        <a:effectLst/>
                        <a:latin typeface="Arial Narrow" panose="020B0606020202030204" pitchFamily="34" charset="0"/>
                        <a:cs typeface="Arial" panose="020B0604020202020204" pitchFamily="34" charset="0"/>
                      </a:endParaRPr>
                    </a:p>
                  </a:txBody>
                  <a:tcPr marL="0" marR="0" marT="2602" marB="2602" anchor="b"/>
                </a:tc>
                <a:tc>
                  <a:txBody>
                    <a:bodyPr/>
                    <a:lstStyle/>
                    <a:p>
                      <a:pPr algn="r" rtl="0" fontAlgn="b"/>
                      <a:r>
                        <a:rPr lang="en-US" sz="1200">
                          <a:effectLst/>
                          <a:latin typeface="Arial Narrow" panose="020B0606020202030204" pitchFamily="34" charset="0"/>
                        </a:rPr>
                        <a:t>23</a:t>
                      </a:r>
                      <a:endParaRPr lang="en-US" sz="1200" b="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31</a:t>
                      </a:r>
                      <a:endParaRPr lang="en-US" sz="1200" b="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4</a:t>
                      </a:r>
                      <a:endParaRPr lang="en-US" sz="1200" b="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11</a:t>
                      </a:r>
                      <a:endParaRPr lang="en-US" sz="1200" b="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7</a:t>
                      </a:r>
                      <a:endParaRPr lang="en-US" sz="1200" b="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1</a:t>
                      </a:r>
                      <a:endParaRPr lang="en-US" sz="1200" b="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32</a:t>
                      </a:r>
                      <a:endParaRPr lang="en-US" sz="1200" b="0">
                        <a:effectLst/>
                        <a:latin typeface="Arial Narrow" panose="020B0606020202030204" pitchFamily="34" charset="0"/>
                        <a:cs typeface="Arial" panose="020B0604020202020204" pitchFamily="34" charset="0"/>
                      </a:endParaRPr>
                    </a:p>
                  </a:txBody>
                  <a:tcPr marL="3904" marR="3904" marT="2602" marB="2602" anchor="b"/>
                </a:tc>
                <a:extLst>
                  <a:ext uri="{0D108BD9-81ED-4DB2-BD59-A6C34878D82A}">
                    <a16:rowId xmlns:a16="http://schemas.microsoft.com/office/drawing/2014/main" val="709790666"/>
                  </a:ext>
                </a:extLst>
              </a:tr>
              <a:tr h="240485">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l" rtl="0" fontAlgn="b"/>
                      <a:r>
                        <a:rPr lang="en-US" sz="1200" dirty="0">
                          <a:effectLst/>
                          <a:latin typeface="Arial Narrow" panose="020B0606020202030204" pitchFamily="34" charset="0"/>
                        </a:rPr>
                        <a:t>30-40</a:t>
                      </a:r>
                      <a:endParaRPr lang="en-US" sz="1200" b="0" dirty="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220 (7)</a:t>
                      </a:r>
                      <a:endParaRPr lang="en-US" sz="1200" b="0">
                        <a:effectLst/>
                        <a:latin typeface="Arial Narrow" panose="020B0606020202030204" pitchFamily="34" charset="0"/>
                        <a:cs typeface="Arial" panose="020B0604020202020204" pitchFamily="34" charset="0"/>
                      </a:endParaRPr>
                    </a:p>
                  </a:txBody>
                  <a:tcPr marL="0" marR="0" marT="2602" marB="2602" anchor="b"/>
                </a:tc>
                <a:tc>
                  <a:txBody>
                    <a:bodyPr/>
                    <a:lstStyle/>
                    <a:p>
                      <a:pPr algn="r" rtl="0" fontAlgn="b"/>
                      <a:r>
                        <a:rPr lang="en-US" sz="1200" dirty="0">
                          <a:effectLst/>
                          <a:latin typeface="Arial Narrow" panose="020B0606020202030204" pitchFamily="34" charset="0"/>
                        </a:rPr>
                        <a:t>45</a:t>
                      </a:r>
                      <a:endParaRPr lang="en-US" sz="1200" b="0" dirty="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74</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18</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27</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15</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3</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38</a:t>
                      </a:r>
                      <a:endParaRPr lang="en-US" sz="1200" b="0">
                        <a:effectLst/>
                        <a:latin typeface="Arial Narrow" panose="020B0606020202030204" pitchFamily="34" charset="0"/>
                        <a:cs typeface="Arial" panose="020B0604020202020204" pitchFamily="34" charset="0"/>
                      </a:endParaRPr>
                    </a:p>
                  </a:txBody>
                  <a:tcPr marL="3904" marR="3904" marT="2602" marB="2602" anchor="b"/>
                </a:tc>
                <a:extLst>
                  <a:ext uri="{0D108BD9-81ED-4DB2-BD59-A6C34878D82A}">
                    <a16:rowId xmlns:a16="http://schemas.microsoft.com/office/drawing/2014/main" val="3549760453"/>
                  </a:ext>
                </a:extLst>
              </a:tr>
              <a:tr h="240485">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l" rtl="0" fontAlgn="b"/>
                      <a:r>
                        <a:rPr lang="en-US" sz="1200">
                          <a:effectLst/>
                          <a:latin typeface="Arial Narrow" panose="020B0606020202030204" pitchFamily="34" charset="0"/>
                        </a:rPr>
                        <a:t>40-50</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dirty="0">
                          <a:effectLst/>
                          <a:latin typeface="Arial Narrow" panose="020B0606020202030204" pitchFamily="34" charset="0"/>
                        </a:rPr>
                        <a:t>586 (18)</a:t>
                      </a:r>
                      <a:endParaRPr lang="en-US" sz="1200" b="0" dirty="0">
                        <a:effectLst/>
                        <a:latin typeface="Arial Narrow" panose="020B0606020202030204" pitchFamily="34" charset="0"/>
                        <a:cs typeface="Arial" panose="020B0604020202020204" pitchFamily="34" charset="0"/>
                      </a:endParaRPr>
                    </a:p>
                  </a:txBody>
                  <a:tcPr marL="0" marR="0" marT="2602" marB="2602" anchor="b"/>
                </a:tc>
                <a:tc>
                  <a:txBody>
                    <a:bodyPr/>
                    <a:lstStyle/>
                    <a:p>
                      <a:pPr algn="r" rtl="0" fontAlgn="b"/>
                      <a:r>
                        <a:rPr lang="en-US" sz="1200">
                          <a:effectLst/>
                          <a:latin typeface="Arial Narrow" panose="020B0606020202030204" pitchFamily="34" charset="0"/>
                        </a:rPr>
                        <a:t>81</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151</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50</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105</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78</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20</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101</a:t>
                      </a:r>
                      <a:endParaRPr lang="en-US" sz="1200" b="0">
                        <a:effectLst/>
                        <a:latin typeface="Arial Narrow" panose="020B0606020202030204" pitchFamily="34" charset="0"/>
                        <a:cs typeface="Arial" panose="020B0604020202020204" pitchFamily="34" charset="0"/>
                      </a:endParaRPr>
                    </a:p>
                  </a:txBody>
                  <a:tcPr marL="3904" marR="3904" marT="2602" marB="2602" anchor="b"/>
                </a:tc>
                <a:extLst>
                  <a:ext uri="{0D108BD9-81ED-4DB2-BD59-A6C34878D82A}">
                    <a16:rowId xmlns:a16="http://schemas.microsoft.com/office/drawing/2014/main" val="88017475"/>
                  </a:ext>
                </a:extLst>
              </a:tr>
              <a:tr h="240485">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l" rtl="0" fontAlgn="b"/>
                      <a:r>
                        <a:rPr lang="en-US" sz="1200">
                          <a:effectLst/>
                          <a:latin typeface="Arial Narrow" panose="020B0606020202030204" pitchFamily="34" charset="0"/>
                        </a:rPr>
                        <a:t>50-60</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937 (29)</a:t>
                      </a:r>
                      <a:endParaRPr lang="en-US" sz="1200" b="0">
                        <a:effectLst/>
                        <a:latin typeface="Arial Narrow" panose="020B0606020202030204" pitchFamily="34" charset="0"/>
                        <a:cs typeface="Arial" panose="020B0604020202020204" pitchFamily="34" charset="0"/>
                      </a:endParaRPr>
                    </a:p>
                  </a:txBody>
                  <a:tcPr marL="0" marR="0" marT="2602" marB="2602" anchor="b"/>
                </a:tc>
                <a:tc>
                  <a:txBody>
                    <a:bodyPr/>
                    <a:lstStyle/>
                    <a:p>
                      <a:pPr algn="r" rtl="0" fontAlgn="b"/>
                      <a:r>
                        <a:rPr lang="en-US" sz="1200">
                          <a:effectLst/>
                          <a:latin typeface="Arial Narrow" panose="020B0606020202030204" pitchFamily="34" charset="0"/>
                        </a:rPr>
                        <a:t>108</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232</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86</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dirty="0">
                          <a:effectLst/>
                          <a:latin typeface="Arial Narrow" panose="020B0606020202030204" pitchFamily="34" charset="0"/>
                        </a:rPr>
                        <a:t>216</a:t>
                      </a:r>
                      <a:endParaRPr lang="en-US" sz="1200" b="0" dirty="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130</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19</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146</a:t>
                      </a:r>
                      <a:endParaRPr lang="en-US" sz="1200" b="0">
                        <a:effectLst/>
                        <a:latin typeface="Arial Narrow" panose="020B0606020202030204" pitchFamily="34" charset="0"/>
                        <a:cs typeface="Arial" panose="020B0604020202020204" pitchFamily="34" charset="0"/>
                      </a:endParaRPr>
                    </a:p>
                  </a:txBody>
                  <a:tcPr marL="3904" marR="3904" marT="2602" marB="2602" anchor="b"/>
                </a:tc>
                <a:extLst>
                  <a:ext uri="{0D108BD9-81ED-4DB2-BD59-A6C34878D82A}">
                    <a16:rowId xmlns:a16="http://schemas.microsoft.com/office/drawing/2014/main" val="2475198550"/>
                  </a:ext>
                </a:extLst>
              </a:tr>
              <a:tr h="240485">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l" rtl="0" fontAlgn="b"/>
                      <a:r>
                        <a:rPr lang="en-US" sz="1200" dirty="0">
                          <a:effectLst/>
                          <a:latin typeface="Arial Narrow" panose="020B0606020202030204" pitchFamily="34" charset="0"/>
                        </a:rPr>
                        <a:t>60-70</a:t>
                      </a:r>
                      <a:endParaRPr lang="en-US" sz="1200" b="0" dirty="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844 (26)</a:t>
                      </a:r>
                      <a:endParaRPr lang="en-US" sz="1200" b="0">
                        <a:effectLst/>
                        <a:latin typeface="Arial Narrow" panose="020B0606020202030204" pitchFamily="34" charset="0"/>
                        <a:cs typeface="Arial" panose="020B0604020202020204" pitchFamily="34" charset="0"/>
                      </a:endParaRPr>
                    </a:p>
                  </a:txBody>
                  <a:tcPr marL="0" marR="0" marT="2602" marB="2602" anchor="b"/>
                </a:tc>
                <a:tc>
                  <a:txBody>
                    <a:bodyPr/>
                    <a:lstStyle/>
                    <a:p>
                      <a:pPr algn="r" rtl="0" fontAlgn="b"/>
                      <a:r>
                        <a:rPr lang="en-US" sz="1200">
                          <a:effectLst/>
                          <a:latin typeface="Arial Narrow" panose="020B0606020202030204" pitchFamily="34" charset="0"/>
                        </a:rPr>
                        <a:t>81</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241</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72</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164</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110</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27</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149</a:t>
                      </a:r>
                      <a:endParaRPr lang="en-US" sz="1200" b="0">
                        <a:effectLst/>
                        <a:latin typeface="Arial Narrow" panose="020B0606020202030204" pitchFamily="34" charset="0"/>
                        <a:cs typeface="Arial" panose="020B0604020202020204" pitchFamily="34" charset="0"/>
                      </a:endParaRPr>
                    </a:p>
                  </a:txBody>
                  <a:tcPr marL="3904" marR="3904" marT="2602" marB="2602" anchor="b"/>
                </a:tc>
                <a:extLst>
                  <a:ext uri="{0D108BD9-81ED-4DB2-BD59-A6C34878D82A}">
                    <a16:rowId xmlns:a16="http://schemas.microsoft.com/office/drawing/2014/main" val="61177908"/>
                  </a:ext>
                </a:extLst>
              </a:tr>
              <a:tr h="240485">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l" rtl="0" fontAlgn="b"/>
                      <a:r>
                        <a:rPr lang="en-US" sz="1200" dirty="0">
                          <a:effectLst/>
                          <a:latin typeface="Arial Narrow" panose="020B0606020202030204" pitchFamily="34" charset="0"/>
                        </a:rPr>
                        <a:t>70-80</a:t>
                      </a:r>
                      <a:endParaRPr lang="en-US" sz="1200" b="0" dirty="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381 (12) </a:t>
                      </a:r>
                      <a:endParaRPr lang="en-US" sz="1200" b="0">
                        <a:effectLst/>
                        <a:latin typeface="Arial Narrow" panose="020B0606020202030204" pitchFamily="34" charset="0"/>
                        <a:cs typeface="Arial" panose="020B0604020202020204" pitchFamily="34" charset="0"/>
                      </a:endParaRPr>
                    </a:p>
                  </a:txBody>
                  <a:tcPr marL="0" marR="0" marT="2602" marB="2602" anchor="b"/>
                </a:tc>
                <a:tc>
                  <a:txBody>
                    <a:bodyPr/>
                    <a:lstStyle/>
                    <a:p>
                      <a:pPr algn="r" rtl="0" fontAlgn="b"/>
                      <a:r>
                        <a:rPr lang="en-US" sz="1200">
                          <a:effectLst/>
                          <a:latin typeface="Arial Narrow" panose="020B0606020202030204" pitchFamily="34" charset="0"/>
                        </a:rPr>
                        <a:t>22</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137</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43</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62</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36</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11</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70</a:t>
                      </a:r>
                      <a:endParaRPr lang="en-US" sz="1200" b="0">
                        <a:effectLst/>
                        <a:latin typeface="Arial Narrow" panose="020B0606020202030204" pitchFamily="34" charset="0"/>
                        <a:cs typeface="Arial" panose="020B0604020202020204" pitchFamily="34" charset="0"/>
                      </a:endParaRPr>
                    </a:p>
                  </a:txBody>
                  <a:tcPr marL="3904" marR="3904" marT="2602" marB="2602" anchor="b"/>
                </a:tc>
                <a:extLst>
                  <a:ext uri="{0D108BD9-81ED-4DB2-BD59-A6C34878D82A}">
                    <a16:rowId xmlns:a16="http://schemas.microsoft.com/office/drawing/2014/main" val="2406328894"/>
                  </a:ext>
                </a:extLst>
              </a:tr>
              <a:tr h="240485">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l" rtl="0" fontAlgn="b"/>
                      <a:r>
                        <a:rPr lang="en-US" sz="1200" dirty="0">
                          <a:effectLst/>
                          <a:latin typeface="Arial Narrow" panose="020B0606020202030204" pitchFamily="34" charset="0"/>
                        </a:rPr>
                        <a:t>&gt;80</a:t>
                      </a:r>
                      <a:endParaRPr lang="en-US" sz="1200" b="0" dirty="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130 (4) </a:t>
                      </a:r>
                      <a:endParaRPr lang="en-US" sz="1200" b="0">
                        <a:effectLst/>
                        <a:latin typeface="Arial Narrow" panose="020B0606020202030204" pitchFamily="34" charset="0"/>
                        <a:cs typeface="Arial" panose="020B0604020202020204" pitchFamily="34" charset="0"/>
                      </a:endParaRPr>
                    </a:p>
                  </a:txBody>
                  <a:tcPr marL="0" marR="0" marT="2602" marB="2602" anchor="b"/>
                </a:tc>
                <a:tc>
                  <a:txBody>
                    <a:bodyPr/>
                    <a:lstStyle/>
                    <a:p>
                      <a:pPr algn="r" rtl="0" fontAlgn="b"/>
                      <a:r>
                        <a:rPr lang="en-US" sz="1200">
                          <a:effectLst/>
                          <a:latin typeface="Arial Narrow" panose="020B0606020202030204" pitchFamily="34" charset="0"/>
                        </a:rPr>
                        <a:t>8</a:t>
                      </a:r>
                      <a:endParaRPr lang="en-US" sz="1200" b="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49</a:t>
                      </a:r>
                      <a:endParaRPr lang="en-US" sz="1200" b="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17</a:t>
                      </a:r>
                      <a:endParaRPr lang="en-US" sz="1200" b="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8</a:t>
                      </a:r>
                      <a:endParaRPr lang="en-US" sz="1200" b="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8</a:t>
                      </a:r>
                      <a:endParaRPr lang="en-US" sz="1200" b="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7</a:t>
                      </a:r>
                      <a:endParaRPr lang="en-US" sz="1200" b="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33</a:t>
                      </a:r>
                      <a:endParaRPr lang="en-US" sz="1200" b="0">
                        <a:effectLst/>
                        <a:latin typeface="Arial Narrow" panose="020B0606020202030204" pitchFamily="34" charset="0"/>
                        <a:cs typeface="Arial" panose="020B0604020202020204" pitchFamily="34" charset="0"/>
                      </a:endParaRPr>
                    </a:p>
                  </a:txBody>
                  <a:tcPr marL="3904" marR="3904" marT="2602" marB="2602" anchor="b"/>
                </a:tc>
                <a:extLst>
                  <a:ext uri="{0D108BD9-81ED-4DB2-BD59-A6C34878D82A}">
                    <a16:rowId xmlns:a16="http://schemas.microsoft.com/office/drawing/2014/main" val="357730826"/>
                  </a:ext>
                </a:extLst>
              </a:tr>
              <a:tr h="240485">
                <a:tc gridSpan="2">
                  <a:txBody>
                    <a:bodyPr/>
                    <a:lstStyle/>
                    <a:p>
                      <a:pPr algn="l" rtl="0" fontAlgn="b"/>
                      <a:r>
                        <a:rPr lang="en-US" sz="1200" b="1" dirty="0">
                          <a:effectLst/>
                          <a:latin typeface="Arial Narrow" panose="020B0606020202030204" pitchFamily="34" charset="0"/>
                        </a:rPr>
                        <a:t>Sex</a:t>
                      </a:r>
                      <a:endParaRPr lang="en-US" sz="1200" b="1" dirty="0">
                        <a:effectLst/>
                        <a:latin typeface="Arial Narrow" panose="020B0606020202030204" pitchFamily="34" charset="0"/>
                        <a:cs typeface="Arial" panose="020B0604020202020204" pitchFamily="34" charset="0"/>
                      </a:endParaRPr>
                    </a:p>
                  </a:txBody>
                  <a:tcPr marL="3904" marR="3904" marT="2602" marB="2602" anchor="b"/>
                </a:tc>
                <a:tc hMerge="1">
                  <a:txBody>
                    <a:bodyPr/>
                    <a:lstStyle/>
                    <a:p>
                      <a:pPr algn="r" rtl="0" fontAlgn="b"/>
                      <a:endParaRPr lang="en-US" sz="1400" b="1" dirty="0">
                        <a:effectLst/>
                        <a:latin typeface="Arial" panose="020B0604020202020204" pitchFamily="34" charset="0"/>
                        <a:cs typeface="Arial" panose="020B0604020202020204" pitchFamily="34" charset="0"/>
                      </a:endParaRPr>
                    </a:p>
                  </a:txBody>
                  <a:tcPr marL="3904" marR="3904" marT="2602" marB="2602"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extLst>
                  <a:ext uri="{0D108BD9-81ED-4DB2-BD59-A6C34878D82A}">
                    <a16:rowId xmlns:a16="http://schemas.microsoft.com/office/drawing/2014/main" val="2506910168"/>
                  </a:ext>
                </a:extLst>
              </a:tr>
              <a:tr h="240485">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l" rtl="0" fontAlgn="b"/>
                      <a:r>
                        <a:rPr lang="en-US" sz="1200" dirty="0">
                          <a:effectLst/>
                          <a:latin typeface="Arial Narrow" panose="020B0606020202030204" pitchFamily="34" charset="0"/>
                        </a:rPr>
                        <a:t>Male</a:t>
                      </a:r>
                      <a:endParaRPr lang="en-US" sz="1200" b="0" dirty="0">
                        <a:effectLst/>
                        <a:latin typeface="Arial Narrow" panose="020B0606020202030204" pitchFamily="34" charset="0"/>
                        <a:cs typeface="Arial" panose="020B0604020202020204" pitchFamily="34" charset="0"/>
                      </a:endParaRPr>
                    </a:p>
                  </a:txBody>
                  <a:tcPr marL="0" marR="0" marT="2602" marB="2602" anchor="b"/>
                </a:tc>
                <a:tc>
                  <a:txBody>
                    <a:bodyPr/>
                    <a:lstStyle/>
                    <a:p>
                      <a:pPr algn="r" rtl="0" fontAlgn="t"/>
                      <a:r>
                        <a:rPr lang="en-US" sz="1200" dirty="0">
                          <a:solidFill>
                            <a:srgbClr val="FF0000"/>
                          </a:solidFill>
                          <a:effectLst/>
                          <a:latin typeface="Arial Narrow" panose="020B0606020202030204" pitchFamily="34" charset="0"/>
                        </a:rPr>
                        <a:t>1836 (57)</a:t>
                      </a:r>
                      <a:r>
                        <a:rPr lang="en-US" sz="1200" dirty="0">
                          <a:effectLst/>
                          <a:latin typeface="Arial Narrow" panose="020B0606020202030204" pitchFamily="34" charset="0"/>
                        </a:rPr>
                        <a:t> </a:t>
                      </a:r>
                      <a:endParaRPr lang="en-US" sz="1200" b="0" dirty="0">
                        <a:effectLst/>
                        <a:latin typeface="Arial Narrow" panose="020B0606020202030204" pitchFamily="34" charset="0"/>
                        <a:cs typeface="Arial" panose="020B0604020202020204" pitchFamily="34" charset="0"/>
                      </a:endParaRPr>
                    </a:p>
                  </a:txBody>
                  <a:tcPr marL="3904" marR="3904" marT="2602" marB="2602"/>
                </a:tc>
                <a:tc>
                  <a:txBody>
                    <a:bodyPr/>
                    <a:lstStyle/>
                    <a:p>
                      <a:pPr algn="r" rtl="0" fontAlgn="b"/>
                      <a:r>
                        <a:rPr lang="en-US" sz="1200">
                          <a:effectLst/>
                          <a:latin typeface="Arial Narrow" panose="020B0606020202030204" pitchFamily="34" charset="0"/>
                        </a:rPr>
                        <a:t>160</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487</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150</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431</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246</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50</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312</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extLst>
                  <a:ext uri="{0D108BD9-81ED-4DB2-BD59-A6C34878D82A}">
                    <a16:rowId xmlns:a16="http://schemas.microsoft.com/office/drawing/2014/main" val="496239355"/>
                  </a:ext>
                </a:extLst>
              </a:tr>
              <a:tr h="240485">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l" rtl="0" fontAlgn="b"/>
                      <a:r>
                        <a:rPr lang="en-US" sz="1200" dirty="0">
                          <a:effectLst/>
                          <a:latin typeface="Arial Narrow" panose="020B0606020202030204" pitchFamily="34" charset="0"/>
                        </a:rPr>
                        <a:t>Female</a:t>
                      </a:r>
                      <a:endParaRPr lang="en-US" sz="1200" b="0" dirty="0">
                        <a:effectLst/>
                        <a:latin typeface="Arial Narrow" panose="020B0606020202030204" pitchFamily="34" charset="0"/>
                        <a:cs typeface="Arial" panose="020B0604020202020204" pitchFamily="34" charset="0"/>
                      </a:endParaRPr>
                    </a:p>
                  </a:txBody>
                  <a:tcPr marL="0" marR="0" marT="2602" marB="2602" anchor="b"/>
                </a:tc>
                <a:tc>
                  <a:txBody>
                    <a:bodyPr/>
                    <a:lstStyle/>
                    <a:p>
                      <a:pPr algn="r" rtl="0" fontAlgn="t"/>
                      <a:r>
                        <a:rPr lang="en-US" sz="1200" dirty="0">
                          <a:effectLst/>
                          <a:latin typeface="Arial Narrow" panose="020B0606020202030204" pitchFamily="34" charset="0"/>
                        </a:rPr>
                        <a:t>1411 (43) </a:t>
                      </a:r>
                      <a:endParaRPr lang="en-US" sz="1200" b="0" dirty="0">
                        <a:effectLst/>
                        <a:latin typeface="Arial Narrow" panose="020B0606020202030204" pitchFamily="34" charset="0"/>
                        <a:cs typeface="Arial" panose="020B0604020202020204" pitchFamily="34" charset="0"/>
                      </a:endParaRPr>
                    </a:p>
                  </a:txBody>
                  <a:tcPr marL="3904" marR="3904" marT="2602" marB="2602"/>
                </a:tc>
                <a:tc>
                  <a:txBody>
                    <a:bodyPr/>
                    <a:lstStyle/>
                    <a:p>
                      <a:pPr algn="r" rtl="0" fontAlgn="b"/>
                      <a:r>
                        <a:rPr lang="en-US" sz="1200">
                          <a:effectLst/>
                          <a:latin typeface="Arial Narrow" panose="020B0606020202030204" pitchFamily="34" charset="0"/>
                        </a:rPr>
                        <a:t>210</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436</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143</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171</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142</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39</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270</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extLst>
                  <a:ext uri="{0D108BD9-81ED-4DB2-BD59-A6C34878D82A}">
                    <a16:rowId xmlns:a16="http://schemas.microsoft.com/office/drawing/2014/main" val="81770449"/>
                  </a:ext>
                </a:extLst>
              </a:tr>
              <a:tr h="240485">
                <a:tc gridSpan="2">
                  <a:txBody>
                    <a:bodyPr/>
                    <a:lstStyle/>
                    <a:p>
                      <a:pPr algn="l" rtl="0" fontAlgn="b"/>
                      <a:r>
                        <a:rPr lang="en-US" sz="1200" b="1" dirty="0">
                          <a:effectLst/>
                          <a:latin typeface="Arial Narrow" panose="020B0606020202030204" pitchFamily="34" charset="0"/>
                        </a:rPr>
                        <a:t>Race</a:t>
                      </a:r>
                      <a:endParaRPr lang="en-US" sz="1200" b="1" dirty="0">
                        <a:effectLst/>
                        <a:latin typeface="Arial Narrow" panose="020B0606020202030204" pitchFamily="34" charset="0"/>
                        <a:cs typeface="Arial" panose="020B0604020202020204" pitchFamily="34" charset="0"/>
                      </a:endParaRPr>
                    </a:p>
                  </a:txBody>
                  <a:tcPr marL="3904" marR="3904" marT="2602" marB="2602" anchor="b"/>
                </a:tc>
                <a:tc hMerge="1">
                  <a:txBody>
                    <a:bodyPr/>
                    <a:lstStyle/>
                    <a:p>
                      <a:pPr rtl="0" fontAlgn="b"/>
                      <a:endParaRPr lang="en-US" sz="1400" dirty="0">
                        <a:effectLst/>
                      </a:endParaRPr>
                    </a:p>
                  </a:txBody>
                  <a:tcPr marL="3904" marR="3904" marT="2602" marB="2602"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t"/>
                      <a:endParaRPr lang="en-US" sz="1200" dirty="0">
                        <a:effectLst/>
                        <a:latin typeface="Arial Narrow" panose="020B0606020202030204" pitchFamily="34" charset="0"/>
                        <a:cs typeface="Arial" panose="020B0604020202020204" pitchFamily="34" charset="0"/>
                      </a:endParaRPr>
                    </a:p>
                  </a:txBody>
                  <a:tcPr marL="3904" marR="3904" marT="2602" marB="2602"/>
                </a:tc>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extLst>
                  <a:ext uri="{0D108BD9-81ED-4DB2-BD59-A6C34878D82A}">
                    <a16:rowId xmlns:a16="http://schemas.microsoft.com/office/drawing/2014/main" val="3365399533"/>
                  </a:ext>
                </a:extLst>
              </a:tr>
              <a:tr h="240485">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l" rtl="0" fontAlgn="b"/>
                      <a:r>
                        <a:rPr lang="en-US" sz="1200" dirty="0">
                          <a:effectLst/>
                          <a:latin typeface="Arial Narrow" panose="020B0606020202030204" pitchFamily="34" charset="0"/>
                        </a:rPr>
                        <a:t>Asian</a:t>
                      </a:r>
                      <a:endParaRPr lang="en-US" sz="1200" b="0" dirty="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dirty="0">
                          <a:effectLst/>
                          <a:latin typeface="Arial Narrow" panose="020B0606020202030204" pitchFamily="34" charset="0"/>
                        </a:rPr>
                        <a:t>33 (1) </a:t>
                      </a:r>
                      <a:endParaRPr lang="en-US" sz="1200" b="0" dirty="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6</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11</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0</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3</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5</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0</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8</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extLst>
                  <a:ext uri="{0D108BD9-81ED-4DB2-BD59-A6C34878D82A}">
                    <a16:rowId xmlns:a16="http://schemas.microsoft.com/office/drawing/2014/main" val="3238485290"/>
                  </a:ext>
                </a:extLst>
              </a:tr>
              <a:tr h="240485">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l" rtl="0" fontAlgn="b"/>
                      <a:r>
                        <a:rPr lang="en-US" sz="1200" dirty="0">
                          <a:effectLst/>
                          <a:latin typeface="Arial Narrow" panose="020B0606020202030204" pitchFamily="34" charset="0"/>
                        </a:rPr>
                        <a:t>African American</a:t>
                      </a:r>
                      <a:endParaRPr lang="en-US" sz="1200" b="0" dirty="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dirty="0">
                          <a:effectLst/>
                          <a:latin typeface="Arial Narrow" panose="020B0606020202030204" pitchFamily="34" charset="0"/>
                        </a:rPr>
                        <a:t>261 (8)</a:t>
                      </a:r>
                      <a:endParaRPr lang="en-US" sz="1200" b="0" dirty="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40</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67</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30</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34</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28</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8</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54</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extLst>
                  <a:ext uri="{0D108BD9-81ED-4DB2-BD59-A6C34878D82A}">
                    <a16:rowId xmlns:a16="http://schemas.microsoft.com/office/drawing/2014/main" val="89024277"/>
                  </a:ext>
                </a:extLst>
              </a:tr>
              <a:tr h="240485">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l" rtl="0" fontAlgn="b"/>
                      <a:r>
                        <a:rPr lang="en-US" sz="1200" dirty="0">
                          <a:effectLst/>
                          <a:latin typeface="Arial Narrow" panose="020B0606020202030204" pitchFamily="34" charset="0"/>
                        </a:rPr>
                        <a:t>Hispanic</a:t>
                      </a:r>
                      <a:endParaRPr lang="en-US" sz="1200" b="0" dirty="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dirty="0">
                          <a:effectLst/>
                          <a:latin typeface="Arial Narrow" panose="020B0606020202030204" pitchFamily="34" charset="0"/>
                        </a:rPr>
                        <a:t>45 (1)</a:t>
                      </a:r>
                      <a:endParaRPr lang="en-US" sz="1200" b="0" dirty="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5</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18</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2</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6</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6</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2</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6</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extLst>
                  <a:ext uri="{0D108BD9-81ED-4DB2-BD59-A6C34878D82A}">
                    <a16:rowId xmlns:a16="http://schemas.microsoft.com/office/drawing/2014/main" val="2523765168"/>
                  </a:ext>
                </a:extLst>
              </a:tr>
              <a:tr h="240485">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l" rtl="0" fontAlgn="b"/>
                      <a:r>
                        <a:rPr lang="en-US" sz="1200">
                          <a:effectLst/>
                          <a:latin typeface="Arial Narrow" panose="020B0606020202030204" pitchFamily="34" charset="0"/>
                        </a:rPr>
                        <a:t>Native American</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dirty="0">
                          <a:effectLst/>
                          <a:latin typeface="Arial Narrow" panose="020B0606020202030204" pitchFamily="34" charset="0"/>
                        </a:rPr>
                        <a:t>6 (0)</a:t>
                      </a:r>
                      <a:endParaRPr lang="en-US" sz="1200" b="0" dirty="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3</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0</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0</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0</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1</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2</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extLst>
                  <a:ext uri="{0D108BD9-81ED-4DB2-BD59-A6C34878D82A}">
                    <a16:rowId xmlns:a16="http://schemas.microsoft.com/office/drawing/2014/main" val="2038773979"/>
                  </a:ext>
                </a:extLst>
              </a:tr>
              <a:tr h="240485">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l" rtl="0" fontAlgn="b"/>
                      <a:r>
                        <a:rPr lang="en-US" sz="1200" dirty="0">
                          <a:effectLst/>
                          <a:latin typeface="Arial Narrow" panose="020B0606020202030204" pitchFamily="34" charset="0"/>
                        </a:rPr>
                        <a:t>Caucasian</a:t>
                      </a:r>
                      <a:endParaRPr lang="en-US" sz="1200" b="0" dirty="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dirty="0">
                          <a:solidFill>
                            <a:srgbClr val="FF0000"/>
                          </a:solidFill>
                          <a:effectLst/>
                          <a:latin typeface="Arial Narrow" panose="020B0606020202030204" pitchFamily="34" charset="0"/>
                        </a:rPr>
                        <a:t>2822 (87)</a:t>
                      </a:r>
                      <a:endParaRPr lang="en-US" sz="1200" b="0" dirty="0">
                        <a:solidFill>
                          <a:srgbClr val="FF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312</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813</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256</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544</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336</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75</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486</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extLst>
                  <a:ext uri="{0D108BD9-81ED-4DB2-BD59-A6C34878D82A}">
                    <a16:rowId xmlns:a16="http://schemas.microsoft.com/office/drawing/2014/main" val="1737084721"/>
                  </a:ext>
                </a:extLst>
              </a:tr>
              <a:tr h="240485">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l" rtl="0" fontAlgn="b"/>
                      <a:r>
                        <a:rPr lang="en-US" sz="1200" dirty="0">
                          <a:effectLst/>
                          <a:latin typeface="Arial Narrow" panose="020B0606020202030204" pitchFamily="34" charset="0"/>
                        </a:rPr>
                        <a:t>Other</a:t>
                      </a:r>
                      <a:endParaRPr lang="en-US" sz="1200" b="0" dirty="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9 (0)</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3</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2</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0</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2</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1</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0</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1</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extLst>
                  <a:ext uri="{0D108BD9-81ED-4DB2-BD59-A6C34878D82A}">
                    <a16:rowId xmlns:a16="http://schemas.microsoft.com/office/drawing/2014/main" val="2969615338"/>
                  </a:ext>
                </a:extLst>
              </a:tr>
              <a:tr h="240485">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l" rtl="0" fontAlgn="b"/>
                      <a:r>
                        <a:rPr lang="en-US" sz="1200" dirty="0">
                          <a:effectLst/>
                          <a:latin typeface="Arial Narrow" panose="020B0606020202030204" pitchFamily="34" charset="0"/>
                        </a:rPr>
                        <a:t>Missing</a:t>
                      </a:r>
                      <a:endParaRPr lang="en-US" sz="1200" b="0" dirty="0">
                        <a:effectLst/>
                        <a:latin typeface="Arial Narrow" panose="020B0606020202030204" pitchFamily="34" charset="0"/>
                        <a:cs typeface="Arial" panose="020B0604020202020204" pitchFamily="34" charset="0"/>
                      </a:endParaRPr>
                    </a:p>
                  </a:txBody>
                  <a:tcPr marL="0" marR="0" marT="2602" marB="2602" anchor="b"/>
                </a:tc>
                <a:tc>
                  <a:txBody>
                    <a:bodyPr/>
                    <a:lstStyle/>
                    <a:p>
                      <a:pPr algn="r" rtl="0" fontAlgn="b"/>
                      <a:r>
                        <a:rPr lang="en-US" sz="1200">
                          <a:effectLst/>
                          <a:latin typeface="Arial Narrow" panose="020B0606020202030204" pitchFamily="34" charset="0"/>
                        </a:rPr>
                        <a:t>71 (2)</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4</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9</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5</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13</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12</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3</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25</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extLst>
                  <a:ext uri="{0D108BD9-81ED-4DB2-BD59-A6C34878D82A}">
                    <a16:rowId xmlns:a16="http://schemas.microsoft.com/office/drawing/2014/main" val="1065005483"/>
                  </a:ext>
                </a:extLst>
              </a:tr>
              <a:tr h="240485">
                <a:tc gridSpan="2">
                  <a:txBody>
                    <a:bodyPr/>
                    <a:lstStyle/>
                    <a:p>
                      <a:pPr algn="l" rtl="0" fontAlgn="b"/>
                      <a:r>
                        <a:rPr lang="en-US" sz="1200" b="1" dirty="0">
                          <a:effectLst/>
                          <a:latin typeface="Arial Narrow" panose="020B0606020202030204" pitchFamily="34" charset="0"/>
                        </a:rPr>
                        <a:t>Ethnicity</a:t>
                      </a:r>
                      <a:endParaRPr lang="en-US" sz="1200" b="1" dirty="0">
                        <a:effectLst/>
                        <a:latin typeface="Arial Narrow" panose="020B0606020202030204" pitchFamily="34" charset="0"/>
                        <a:cs typeface="Arial" panose="020B0604020202020204" pitchFamily="34" charset="0"/>
                      </a:endParaRPr>
                    </a:p>
                  </a:txBody>
                  <a:tcPr marL="3904" marR="3904" marT="2602" marB="2602" anchor="b"/>
                </a:tc>
                <a:tc hMerge="1">
                  <a:txBody>
                    <a:bodyPr/>
                    <a:lstStyle/>
                    <a:p>
                      <a:pPr rtl="0" fontAlgn="b"/>
                      <a:endParaRPr lang="en-US" sz="1400" dirty="0">
                        <a:effectLst/>
                      </a:endParaRPr>
                    </a:p>
                  </a:txBody>
                  <a:tcPr marL="3904" marR="3904" marT="2602" marB="2602"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t"/>
                      <a:endParaRPr lang="en-US" sz="1200">
                        <a:effectLst/>
                        <a:latin typeface="Arial Narrow" panose="020B0606020202030204" pitchFamily="34" charset="0"/>
                        <a:cs typeface="Arial" panose="020B0604020202020204" pitchFamily="34" charset="0"/>
                      </a:endParaRPr>
                    </a:p>
                  </a:txBody>
                  <a:tcPr marL="3904" marR="3904" marT="2602" marB="2602"/>
                </a:tc>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extLst>
                  <a:ext uri="{0D108BD9-81ED-4DB2-BD59-A6C34878D82A}">
                    <a16:rowId xmlns:a16="http://schemas.microsoft.com/office/drawing/2014/main" val="1583464101"/>
                  </a:ext>
                </a:extLst>
              </a:tr>
              <a:tr h="240485">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l" rtl="0" fontAlgn="b"/>
                      <a:r>
                        <a:rPr lang="en-US" sz="1200" dirty="0">
                          <a:effectLst/>
                          <a:latin typeface="Arial Narrow" panose="020B0606020202030204" pitchFamily="34" charset="0"/>
                        </a:rPr>
                        <a:t>Hispanic</a:t>
                      </a:r>
                      <a:endParaRPr lang="en-US" sz="1200" b="0" dirty="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45 (1)</a:t>
                      </a:r>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5</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18</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2</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6</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6</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2</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6</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extLst>
                  <a:ext uri="{0D108BD9-81ED-4DB2-BD59-A6C34878D82A}">
                    <a16:rowId xmlns:a16="http://schemas.microsoft.com/office/drawing/2014/main" val="3935829418"/>
                  </a:ext>
                </a:extLst>
              </a:tr>
              <a:tr h="240485">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l" rtl="0" fontAlgn="b"/>
                      <a:r>
                        <a:rPr lang="en-US" sz="1200">
                          <a:effectLst/>
                          <a:latin typeface="Arial Narrow" panose="020B0606020202030204" pitchFamily="34" charset="0"/>
                        </a:rPr>
                        <a:t>Not Hispanic</a:t>
                      </a:r>
                      <a:endParaRPr lang="en-US" sz="1200" b="0">
                        <a:effectLst/>
                        <a:latin typeface="Arial Narrow" panose="020B0606020202030204" pitchFamily="34" charset="0"/>
                        <a:cs typeface="Arial" panose="020B0604020202020204" pitchFamily="34" charset="0"/>
                      </a:endParaRPr>
                    </a:p>
                  </a:txBody>
                  <a:tcPr marL="0" marR="0" marT="2602" marB="2602" anchor="b"/>
                </a:tc>
                <a:tc>
                  <a:txBody>
                    <a:bodyPr/>
                    <a:lstStyle/>
                    <a:p>
                      <a:pPr algn="r" rtl="0" fontAlgn="b"/>
                      <a:r>
                        <a:rPr lang="en-US" sz="1200" dirty="0">
                          <a:solidFill>
                            <a:srgbClr val="FF0000"/>
                          </a:solidFill>
                          <a:effectLst/>
                          <a:latin typeface="Arial Narrow" panose="020B0606020202030204" pitchFamily="34" charset="0"/>
                        </a:rPr>
                        <a:t>3115 (96)</a:t>
                      </a:r>
                      <a:endParaRPr lang="en-US" sz="1200" dirty="0">
                        <a:solidFill>
                          <a:srgbClr val="FF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361</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890</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284</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583</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372</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84</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541</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extLst>
                  <a:ext uri="{0D108BD9-81ED-4DB2-BD59-A6C34878D82A}">
                    <a16:rowId xmlns:a16="http://schemas.microsoft.com/office/drawing/2014/main" val="1329331492"/>
                  </a:ext>
                </a:extLst>
              </a:tr>
              <a:tr h="240485">
                <a:tc>
                  <a:txBody>
                    <a:bodyPr/>
                    <a:lstStyle/>
                    <a:p>
                      <a:pPr algn="r" rtl="0" fontAlgn="b"/>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l" rtl="0" fontAlgn="b"/>
                      <a:r>
                        <a:rPr lang="en-US" sz="1200" dirty="0">
                          <a:effectLst/>
                          <a:latin typeface="Arial Narrow" panose="020B0606020202030204" pitchFamily="34" charset="0"/>
                        </a:rPr>
                        <a:t>Unknown</a:t>
                      </a:r>
                      <a:endParaRPr lang="en-US" sz="1200" b="0" dirty="0">
                        <a:effectLst/>
                        <a:latin typeface="Arial Narrow" panose="020B0606020202030204" pitchFamily="34" charset="0"/>
                        <a:cs typeface="Arial" panose="020B0604020202020204" pitchFamily="34" charset="0"/>
                      </a:endParaRPr>
                    </a:p>
                  </a:txBody>
                  <a:tcPr marL="0" marR="0" marT="2602" marB="2602" anchor="b"/>
                </a:tc>
                <a:tc>
                  <a:txBody>
                    <a:bodyPr/>
                    <a:lstStyle/>
                    <a:p>
                      <a:pPr algn="r" rtl="0" fontAlgn="b"/>
                      <a:r>
                        <a:rPr lang="en-US" sz="1200">
                          <a:effectLst/>
                          <a:latin typeface="Arial Narrow" panose="020B0606020202030204" pitchFamily="34" charset="0"/>
                        </a:rPr>
                        <a:t>87 (3) </a:t>
                      </a:r>
                      <a:endParaRPr lang="en-US" sz="1200">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4</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15</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7</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13</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10</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a:effectLst/>
                          <a:latin typeface="Arial Narrow" panose="020B0606020202030204" pitchFamily="34" charset="0"/>
                        </a:rPr>
                        <a:t>3</a:t>
                      </a:r>
                      <a:endParaRPr lang="en-US" sz="1200" b="0">
                        <a:solidFill>
                          <a:srgbClr val="000000"/>
                        </a:solidFill>
                        <a:effectLst/>
                        <a:latin typeface="Arial Narrow" panose="020B0606020202030204" pitchFamily="34" charset="0"/>
                        <a:cs typeface="Arial" panose="020B0604020202020204" pitchFamily="34" charset="0"/>
                      </a:endParaRPr>
                    </a:p>
                  </a:txBody>
                  <a:tcPr marL="3904" marR="3904" marT="2602" marB="2602" anchor="b"/>
                </a:tc>
                <a:tc>
                  <a:txBody>
                    <a:bodyPr/>
                    <a:lstStyle/>
                    <a:p>
                      <a:pPr algn="r" rtl="0" fontAlgn="b"/>
                      <a:r>
                        <a:rPr lang="en-US" sz="1200" dirty="0">
                          <a:effectLst/>
                          <a:latin typeface="Arial Narrow" panose="020B0606020202030204" pitchFamily="34" charset="0"/>
                        </a:rPr>
                        <a:t>35</a:t>
                      </a:r>
                      <a:endParaRPr lang="en-US" sz="1200" b="0" dirty="0">
                        <a:solidFill>
                          <a:srgbClr val="000000"/>
                        </a:solidFill>
                        <a:effectLst/>
                        <a:latin typeface="Arial Narrow" panose="020B0606020202030204" pitchFamily="34" charset="0"/>
                        <a:cs typeface="Arial" panose="020B0604020202020204" pitchFamily="34" charset="0"/>
                      </a:endParaRPr>
                    </a:p>
                  </a:txBody>
                  <a:tcPr marL="3904" marR="3904" marT="2602" marB="2602" anchor="b"/>
                </a:tc>
                <a:extLst>
                  <a:ext uri="{0D108BD9-81ED-4DB2-BD59-A6C34878D82A}">
                    <a16:rowId xmlns:a16="http://schemas.microsoft.com/office/drawing/2014/main" val="371568415"/>
                  </a:ext>
                </a:extLst>
              </a:tr>
            </a:tbl>
          </a:graphicData>
        </a:graphic>
      </p:graphicFrame>
      <p:sp>
        <p:nvSpPr>
          <p:cNvPr id="9" name="Rectangle 8">
            <a:extLst>
              <a:ext uri="{FF2B5EF4-FFF2-40B4-BE49-F238E27FC236}">
                <a16:creationId xmlns:a16="http://schemas.microsoft.com/office/drawing/2014/main" id="{17B254DA-1A74-471E-BCDE-B6F16C26087E}"/>
              </a:ext>
            </a:extLst>
          </p:cNvPr>
          <p:cNvSpPr/>
          <p:nvPr/>
        </p:nvSpPr>
        <p:spPr>
          <a:xfrm>
            <a:off x="32741" y="6488668"/>
            <a:ext cx="12230100" cy="369332"/>
          </a:xfrm>
          <a:prstGeom prst="rect">
            <a:avLst/>
          </a:prstGeom>
        </p:spPr>
        <p:txBody>
          <a:bodyPr wrap="square">
            <a:spAutoFit/>
          </a:bodyPr>
          <a:lstStyle/>
          <a:p>
            <a:r>
              <a:rPr lang="en-US" b="1" dirty="0">
                <a:latin typeface="Arial Narrow" panose="020B0606020202030204" pitchFamily="34" charset="0"/>
              </a:rPr>
              <a:t>Table 1: Participant Demographics</a:t>
            </a:r>
          </a:p>
        </p:txBody>
      </p:sp>
    </p:spTree>
    <p:extLst>
      <p:ext uri="{BB962C8B-B14F-4D97-AF65-F5344CB8AC3E}">
        <p14:creationId xmlns:p14="http://schemas.microsoft.com/office/powerpoint/2010/main" val="3627163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EB66E-68AF-4EFA-8C8E-44E825C17CBB}"/>
              </a:ext>
            </a:extLst>
          </p:cNvPr>
          <p:cNvSpPr>
            <a:spLocks noGrp="1"/>
          </p:cNvSpPr>
          <p:nvPr>
            <p:ph type="title"/>
          </p:nvPr>
        </p:nvSpPr>
        <p:spPr/>
        <p:txBody>
          <a:bodyPr/>
          <a:lstStyle/>
          <a:p>
            <a:r>
              <a:rPr lang="en-US" dirty="0"/>
              <a:t>Frequency Distributions of Variables Included</a:t>
            </a:r>
          </a:p>
        </p:txBody>
      </p:sp>
      <p:sp>
        <p:nvSpPr>
          <p:cNvPr id="3" name="Text Placeholder 2">
            <a:extLst>
              <a:ext uri="{FF2B5EF4-FFF2-40B4-BE49-F238E27FC236}">
                <a16:creationId xmlns:a16="http://schemas.microsoft.com/office/drawing/2014/main" id="{33D4044B-601E-4F19-BFA5-E4085F796F93}"/>
              </a:ext>
            </a:extLst>
          </p:cNvPr>
          <p:cNvSpPr>
            <a:spLocks noGrp="1"/>
          </p:cNvSpPr>
          <p:nvPr>
            <p:ph type="body" idx="1"/>
          </p:nvPr>
        </p:nvSpPr>
        <p:spPr/>
        <p:txBody>
          <a:bodyPr/>
          <a:lstStyle/>
          <a:p>
            <a:r>
              <a:rPr lang="en-US" dirty="0"/>
              <a:t>Sample </a:t>
            </a:r>
          </a:p>
        </p:txBody>
      </p:sp>
      <p:sp>
        <p:nvSpPr>
          <p:cNvPr id="4" name="Content Placeholder 3">
            <a:extLst>
              <a:ext uri="{FF2B5EF4-FFF2-40B4-BE49-F238E27FC236}">
                <a16:creationId xmlns:a16="http://schemas.microsoft.com/office/drawing/2014/main" id="{7EB2AA9A-DD2D-44BD-9A5A-9DE55C98DC75}"/>
              </a:ext>
            </a:extLst>
          </p:cNvPr>
          <p:cNvSpPr>
            <a:spLocks noGrp="1"/>
          </p:cNvSpPr>
          <p:nvPr>
            <p:ph sz="half" idx="2"/>
          </p:nvPr>
        </p:nvSpPr>
        <p:spPr/>
        <p:txBody>
          <a:bodyPr/>
          <a:lstStyle/>
          <a:p>
            <a:endParaRPr lang="en-US"/>
          </a:p>
        </p:txBody>
      </p:sp>
      <p:sp>
        <p:nvSpPr>
          <p:cNvPr id="5" name="Text Placeholder 4">
            <a:extLst>
              <a:ext uri="{FF2B5EF4-FFF2-40B4-BE49-F238E27FC236}">
                <a16:creationId xmlns:a16="http://schemas.microsoft.com/office/drawing/2014/main" id="{2681406D-3D2F-40DF-9455-A9E7EC49BA12}"/>
              </a:ext>
            </a:extLst>
          </p:cNvPr>
          <p:cNvSpPr>
            <a:spLocks noGrp="1"/>
          </p:cNvSpPr>
          <p:nvPr>
            <p:ph type="body" sz="quarter" idx="3"/>
          </p:nvPr>
        </p:nvSpPr>
        <p:spPr/>
        <p:txBody>
          <a:bodyPr/>
          <a:lstStyle/>
          <a:p>
            <a:r>
              <a:rPr lang="en-US" dirty="0"/>
              <a:t>US Population</a:t>
            </a:r>
          </a:p>
        </p:txBody>
      </p:sp>
      <p:sp>
        <p:nvSpPr>
          <p:cNvPr id="6" name="Content Placeholder 5">
            <a:extLst>
              <a:ext uri="{FF2B5EF4-FFF2-40B4-BE49-F238E27FC236}">
                <a16:creationId xmlns:a16="http://schemas.microsoft.com/office/drawing/2014/main" id="{DCBB9E0D-8BCD-4BA2-B10D-56D9218830C6}"/>
              </a:ext>
            </a:extLst>
          </p:cNvPr>
          <p:cNvSpPr>
            <a:spLocks noGrp="1"/>
          </p:cNvSpPr>
          <p:nvPr>
            <p:ph sz="quarter" idx="4"/>
          </p:nvPr>
        </p:nvSpPr>
        <p:spPr/>
        <p:txBody>
          <a:bodyPr anchor="ctr" anchorCtr="0"/>
          <a:lstStyle/>
          <a:p>
            <a:pPr marL="0" indent="0" algn="ctr">
              <a:buNone/>
            </a:pPr>
            <a:r>
              <a:rPr lang="en-US" dirty="0"/>
              <a:t>?</a:t>
            </a:r>
          </a:p>
        </p:txBody>
      </p:sp>
      <p:pic>
        <p:nvPicPr>
          <p:cNvPr id="2050" name="Picture 2" descr="https://lh6.googleusercontent.com/n6GnE8NQlKnYbuKFS8i3T-GEGzIf_wlQj77MIVVczg5DjRVdylX0w0M5s8JqQUyw1RtRfQBNGxEidgq_ypGgcjJbUcOVuWstTJf4b_FWCsAjxJhBOjrVxXcRJOEtybmCxzgJXasc">
            <a:extLst>
              <a:ext uri="{FF2B5EF4-FFF2-40B4-BE49-F238E27FC236}">
                <a16:creationId xmlns:a16="http://schemas.microsoft.com/office/drawing/2014/main" id="{7017E888-A632-40DE-861E-2BF1F33AF1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839" y="3175571"/>
            <a:ext cx="3630289" cy="2628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881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008CC10-A47B-4C8E-B173-24B22E4CD3D5}"/>
              </a:ext>
            </a:extLst>
          </p:cNvPr>
          <p:cNvSpPr txBox="1"/>
          <p:nvPr/>
        </p:nvSpPr>
        <p:spPr>
          <a:xfrm>
            <a:off x="260185" y="6128657"/>
            <a:ext cx="11637901" cy="461665"/>
          </a:xfrm>
          <a:prstGeom prst="rect">
            <a:avLst/>
          </a:prstGeom>
          <a:noFill/>
        </p:spPr>
        <p:txBody>
          <a:bodyPr wrap="square" rtlCol="0">
            <a:spAutoFit/>
          </a:bodyPr>
          <a:lstStyle/>
          <a:p>
            <a:r>
              <a:rPr lang="en-US" sz="2400" b="1" dirty="0">
                <a:latin typeface="Arial Narrow" panose="020B0606020202030204" pitchFamily="34" charset="0"/>
              </a:rPr>
              <a:t>Table 2: Results of Ordered Logistic Regression for Cancer Stage at Presentation </a:t>
            </a:r>
          </a:p>
        </p:txBody>
      </p:sp>
      <p:graphicFrame>
        <p:nvGraphicFramePr>
          <p:cNvPr id="2" name="Table 1">
            <a:extLst>
              <a:ext uri="{FF2B5EF4-FFF2-40B4-BE49-F238E27FC236}">
                <a16:creationId xmlns:a16="http://schemas.microsoft.com/office/drawing/2014/main" id="{35A45078-8475-4D48-9994-0495D6FEB4A4}"/>
              </a:ext>
            </a:extLst>
          </p:cNvPr>
          <p:cNvGraphicFramePr>
            <a:graphicFrameLocks noGrp="1"/>
          </p:cNvGraphicFramePr>
          <p:nvPr>
            <p:extLst/>
          </p:nvPr>
        </p:nvGraphicFramePr>
        <p:xfrm>
          <a:off x="277049" y="1480683"/>
          <a:ext cx="11637901" cy="3820434"/>
        </p:xfrm>
        <a:graphic>
          <a:graphicData uri="http://schemas.openxmlformats.org/drawingml/2006/table">
            <a:tbl>
              <a:tblPr>
                <a:tableStyleId>{85BE263C-DBD7-4A20-BB59-AAB30ACAA65A}</a:tableStyleId>
              </a:tblPr>
              <a:tblGrid>
                <a:gridCol w="3480367">
                  <a:extLst>
                    <a:ext uri="{9D8B030D-6E8A-4147-A177-3AD203B41FA5}">
                      <a16:colId xmlns:a16="http://schemas.microsoft.com/office/drawing/2014/main" val="4055193233"/>
                    </a:ext>
                  </a:extLst>
                </a:gridCol>
                <a:gridCol w="1359589">
                  <a:extLst>
                    <a:ext uri="{9D8B030D-6E8A-4147-A177-3AD203B41FA5}">
                      <a16:colId xmlns:a16="http://schemas.microsoft.com/office/drawing/2014/main" val="1552756103"/>
                    </a:ext>
                  </a:extLst>
                </a:gridCol>
                <a:gridCol w="1359589">
                  <a:extLst>
                    <a:ext uri="{9D8B030D-6E8A-4147-A177-3AD203B41FA5}">
                      <a16:colId xmlns:a16="http://schemas.microsoft.com/office/drawing/2014/main" val="2775936122"/>
                    </a:ext>
                  </a:extLst>
                </a:gridCol>
                <a:gridCol w="1359589">
                  <a:extLst>
                    <a:ext uri="{9D8B030D-6E8A-4147-A177-3AD203B41FA5}">
                      <a16:colId xmlns:a16="http://schemas.microsoft.com/office/drawing/2014/main" val="261311471"/>
                    </a:ext>
                  </a:extLst>
                </a:gridCol>
                <a:gridCol w="1359589">
                  <a:extLst>
                    <a:ext uri="{9D8B030D-6E8A-4147-A177-3AD203B41FA5}">
                      <a16:colId xmlns:a16="http://schemas.microsoft.com/office/drawing/2014/main" val="945187433"/>
                    </a:ext>
                  </a:extLst>
                </a:gridCol>
                <a:gridCol w="1359589">
                  <a:extLst>
                    <a:ext uri="{9D8B030D-6E8A-4147-A177-3AD203B41FA5}">
                      <a16:colId xmlns:a16="http://schemas.microsoft.com/office/drawing/2014/main" val="3080361936"/>
                    </a:ext>
                  </a:extLst>
                </a:gridCol>
                <a:gridCol w="1359589">
                  <a:extLst>
                    <a:ext uri="{9D8B030D-6E8A-4147-A177-3AD203B41FA5}">
                      <a16:colId xmlns:a16="http://schemas.microsoft.com/office/drawing/2014/main" val="2575300300"/>
                    </a:ext>
                  </a:extLst>
                </a:gridCol>
              </a:tblGrid>
              <a:tr h="346095">
                <a:tc>
                  <a:txBody>
                    <a:bodyPr/>
                    <a:lstStyle/>
                    <a:p>
                      <a:pPr rtl="0" fontAlgn="b"/>
                      <a:endParaRPr lang="en-US" sz="1600" b="1" i="1" u="none" dirty="0">
                        <a:effectLst/>
                        <a:latin typeface="Arial Narrow" panose="020B0606020202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rtl="0" fontAlgn="b"/>
                      <a:r>
                        <a:rPr lang="en-US" sz="1600" b="1" i="0" u="none" dirty="0">
                          <a:effectLst/>
                          <a:latin typeface="Arial Narrow" panose="020B0606020202030204" pitchFamily="34" charset="0"/>
                        </a:rPr>
                        <a:t>UNADJUSTED</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rtl="0" fontAlgn="b"/>
                      <a:endParaRPr lang="en-US" sz="1600" b="1" i="1" u="none" dirty="0">
                        <a:effectLst/>
                        <a:latin typeface="Arial Narrow" panose="020B0606020202030204" pitchFamily="34" charset="0"/>
                      </a:endParaRPr>
                    </a:p>
                  </a:txBody>
                  <a:tcPr marL="45720" marR="4572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b"/>
                      <a:endParaRPr lang="en-US" sz="1600" b="1" i="1" u="none" dirty="0">
                        <a:effectLst/>
                        <a:latin typeface="Arial Narrow" panose="020B0606020202030204" pitchFamily="34" charset="0"/>
                      </a:endParaRPr>
                    </a:p>
                  </a:txBody>
                  <a:tcPr marL="45720" marR="4572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rtl="0" fontAlgn="b"/>
                      <a:r>
                        <a:rPr lang="en-US" sz="1600" b="1" i="0" u="none" dirty="0">
                          <a:effectLst/>
                          <a:latin typeface="Arial Narrow" panose="020B0606020202030204" pitchFamily="34" charset="0"/>
                        </a:rPr>
                        <a:t>ADJUSTED*</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rtl="0" fontAlgn="b"/>
                      <a:endParaRPr lang="en-US" sz="1600" b="1" i="1" u="none" dirty="0">
                        <a:effectLst/>
                        <a:latin typeface="Arial Narrow" panose="020B0606020202030204" pitchFamily="34" charset="0"/>
                      </a:endParaRPr>
                    </a:p>
                  </a:txBody>
                  <a:tcPr marL="45720" marR="4572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b"/>
                      <a:endParaRPr lang="en-US" sz="1600" b="1" i="1" u="none" dirty="0">
                        <a:effectLst/>
                        <a:latin typeface="Arial Narrow" panose="020B0606020202030204" pitchFamily="34" charset="0"/>
                      </a:endParaRPr>
                    </a:p>
                  </a:txBody>
                  <a:tcPr marL="45720" marR="4572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4386412"/>
                  </a:ext>
                </a:extLst>
              </a:tr>
              <a:tr h="274081">
                <a:tc>
                  <a:txBody>
                    <a:bodyPr/>
                    <a:lstStyle/>
                    <a:p>
                      <a:pPr rtl="0" fontAlgn="b"/>
                      <a:r>
                        <a:rPr lang="en-US" sz="1600" b="1" u="none" dirty="0">
                          <a:effectLst/>
                          <a:latin typeface="Arial Narrow" panose="020B0606020202030204" pitchFamily="34" charset="0"/>
                        </a:rPr>
                        <a:t>Census Variable Descriptions</a:t>
                      </a:r>
                      <a:endParaRPr lang="en-US" sz="1600" b="1" i="1" u="none" dirty="0">
                        <a:effectLst/>
                        <a:latin typeface="Arial Narrow" panose="020B0606020202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600" b="1" u="none" dirty="0">
                          <a:effectLst/>
                          <a:latin typeface="Arial Narrow" panose="020B0606020202030204" pitchFamily="34" charset="0"/>
                        </a:rPr>
                        <a:t>OR</a:t>
                      </a:r>
                      <a:endParaRPr lang="en-US" sz="1600" b="1" i="1" u="none" dirty="0">
                        <a:effectLst/>
                        <a:latin typeface="Arial Narrow" panose="020B0606020202030204" pitchFamily="34" charset="0"/>
                      </a:endParaRPr>
                    </a:p>
                  </a:txBody>
                  <a:tcPr marL="45720" marR="4572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600" b="1" u="none" dirty="0">
                          <a:effectLst/>
                          <a:latin typeface="Arial Narrow" panose="020B0606020202030204" pitchFamily="34" charset="0"/>
                        </a:rPr>
                        <a:t>CI</a:t>
                      </a:r>
                      <a:endParaRPr lang="en-US" sz="1600" b="1" i="1" u="none" dirty="0">
                        <a:effectLst/>
                        <a:latin typeface="Arial Narrow" panose="020B0606020202030204" pitchFamily="34" charset="0"/>
                      </a:endParaRPr>
                    </a:p>
                  </a:txBody>
                  <a:tcPr marL="45720" marR="4572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600" b="1" u="none" dirty="0">
                          <a:effectLst/>
                          <a:latin typeface="Arial Narrow" panose="020B0606020202030204" pitchFamily="34" charset="0"/>
                        </a:rPr>
                        <a:t>P-value</a:t>
                      </a:r>
                      <a:endParaRPr lang="en-US" sz="1600" b="1" i="1" u="none" dirty="0">
                        <a:effectLst/>
                        <a:latin typeface="Arial Narrow" panose="020B0606020202030204" pitchFamily="34" charset="0"/>
                      </a:endParaRP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600" b="1" u="none" dirty="0">
                          <a:effectLst/>
                          <a:latin typeface="Arial Narrow" panose="020B0606020202030204" pitchFamily="34" charset="0"/>
                        </a:rPr>
                        <a:t>OR</a:t>
                      </a:r>
                      <a:endParaRPr lang="en-US" sz="1600" b="1" i="1" u="none" dirty="0">
                        <a:effectLst/>
                        <a:latin typeface="Arial Narrow" panose="020B0606020202030204" pitchFamily="34" charset="0"/>
                      </a:endParaRPr>
                    </a:p>
                  </a:txBody>
                  <a:tcPr marL="45720" marR="4572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600" b="1" u="none" dirty="0">
                          <a:effectLst/>
                          <a:latin typeface="Arial Narrow" panose="020B0606020202030204" pitchFamily="34" charset="0"/>
                        </a:rPr>
                        <a:t>CI</a:t>
                      </a:r>
                      <a:endParaRPr lang="en-US" sz="1600" b="1" i="1" u="none" dirty="0">
                        <a:effectLst/>
                        <a:latin typeface="Arial Narrow" panose="020B0606020202030204" pitchFamily="34" charset="0"/>
                      </a:endParaRPr>
                    </a:p>
                  </a:txBody>
                  <a:tcPr marL="45720" marR="4572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600" b="1" u="none" dirty="0">
                          <a:effectLst/>
                          <a:latin typeface="Arial Narrow" panose="020B0606020202030204" pitchFamily="34" charset="0"/>
                        </a:rPr>
                        <a:t>P-value</a:t>
                      </a:r>
                      <a:endParaRPr lang="en-US" sz="1600" b="1" i="1" u="none" dirty="0">
                        <a:effectLst/>
                        <a:latin typeface="Arial Narrow" panose="020B0606020202030204" pitchFamily="34" charset="0"/>
                      </a:endParaRP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8069484"/>
                  </a:ext>
                </a:extLst>
              </a:tr>
              <a:tr h="448437">
                <a:tc>
                  <a:txBody>
                    <a:bodyPr/>
                    <a:lstStyle/>
                    <a:p>
                      <a:pPr rtl="0" fontAlgn="b"/>
                      <a:r>
                        <a:rPr lang="en-US" sz="1600" dirty="0">
                          <a:effectLst/>
                          <a:latin typeface="Arial Narrow" panose="020B0606020202030204" pitchFamily="34" charset="0"/>
                        </a:rPr>
                        <a:t>Deprivation Index</a:t>
                      </a:r>
                      <a:endParaRPr lang="en-US" sz="1600" b="1" dirty="0">
                        <a:effectLst/>
                        <a:latin typeface="Arial Narrow" panose="020B0606020202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b"/>
                      <a:r>
                        <a:rPr lang="en-US" sz="1600" dirty="0">
                          <a:solidFill>
                            <a:srgbClr val="000000"/>
                          </a:solidFill>
                          <a:effectLst/>
                          <a:latin typeface="Arial Narrow" panose="020B0606020202030204" pitchFamily="34" charset="0"/>
                          <a:cs typeface="Arial" panose="020B0604020202020204" pitchFamily="34" charset="0"/>
                        </a:rPr>
                        <a:t>1.45</a:t>
                      </a:r>
                    </a:p>
                  </a:txBody>
                  <a:tcPr marL="19050" marR="19050" marT="12700" marB="1270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b"/>
                      <a:r>
                        <a:rPr lang="en-US" sz="1600">
                          <a:solidFill>
                            <a:srgbClr val="000000"/>
                          </a:solidFill>
                          <a:effectLst/>
                          <a:latin typeface="Arial Narrow" panose="020B0606020202030204" pitchFamily="34" charset="0"/>
                          <a:cs typeface="Arial" panose="020B0604020202020204" pitchFamily="34" charset="0"/>
                        </a:rPr>
                        <a:t>(0.85, 2.53)</a:t>
                      </a:r>
                    </a:p>
                  </a:txBody>
                  <a:tcPr marL="19050" marR="19050" marT="12700" marB="12700" anchor="b">
                    <a:lnT w="12700" cap="flat" cmpd="sng" algn="ctr">
                      <a:solidFill>
                        <a:schemeClr val="tx1"/>
                      </a:solidFill>
                      <a:prstDash val="solid"/>
                      <a:round/>
                      <a:headEnd type="none" w="med" len="med"/>
                      <a:tailEnd type="none" w="med" len="med"/>
                    </a:lnT>
                  </a:tcPr>
                </a:tc>
                <a:tc>
                  <a:txBody>
                    <a:bodyPr/>
                    <a:lstStyle/>
                    <a:p>
                      <a:pPr algn="ctr" rtl="0" fontAlgn="b"/>
                      <a:r>
                        <a:rPr lang="en-US" sz="1600">
                          <a:solidFill>
                            <a:srgbClr val="000000"/>
                          </a:solidFill>
                          <a:effectLst/>
                          <a:latin typeface="Arial Narrow" panose="020B0606020202030204" pitchFamily="34" charset="0"/>
                          <a:cs typeface="Arial" panose="020B0604020202020204" pitchFamily="34" charset="0"/>
                        </a:rPr>
                        <a:t>0.17</a:t>
                      </a:r>
                    </a:p>
                  </a:txBody>
                  <a:tcPr marL="19050" marR="19050" marT="12700" marB="1270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b"/>
                      <a:r>
                        <a:rPr lang="en-US" sz="1600">
                          <a:solidFill>
                            <a:srgbClr val="000000"/>
                          </a:solidFill>
                          <a:effectLst/>
                          <a:latin typeface="Arial Narrow" panose="020B0606020202030204" pitchFamily="34" charset="0"/>
                          <a:cs typeface="Arial" panose="020B0604020202020204" pitchFamily="34" charset="0"/>
                        </a:rPr>
                        <a:t>1.38</a:t>
                      </a:r>
                    </a:p>
                  </a:txBody>
                  <a:tcPr marL="19050" marR="19050" marT="12700" marB="1270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b"/>
                      <a:r>
                        <a:rPr lang="en-US" sz="1600">
                          <a:solidFill>
                            <a:srgbClr val="000000"/>
                          </a:solidFill>
                          <a:effectLst/>
                          <a:latin typeface="Arial Narrow" panose="020B0606020202030204" pitchFamily="34" charset="0"/>
                          <a:cs typeface="Arial" panose="020B0604020202020204" pitchFamily="34" charset="0"/>
                        </a:rPr>
                        <a:t>(0.79, 2.41) </a:t>
                      </a:r>
                    </a:p>
                  </a:txBody>
                  <a:tcPr marL="19050" marR="19050" marT="12700" marB="12700" anchor="b">
                    <a:lnT w="12700" cap="flat" cmpd="sng" algn="ctr">
                      <a:solidFill>
                        <a:schemeClr val="tx1"/>
                      </a:solidFill>
                      <a:prstDash val="solid"/>
                      <a:round/>
                      <a:headEnd type="none" w="med" len="med"/>
                      <a:tailEnd type="none" w="med" len="med"/>
                    </a:lnT>
                  </a:tcPr>
                </a:tc>
                <a:tc>
                  <a:txBody>
                    <a:bodyPr/>
                    <a:lstStyle/>
                    <a:p>
                      <a:pPr algn="ctr" rtl="0" fontAlgn="b"/>
                      <a:r>
                        <a:rPr lang="en-US" sz="1600">
                          <a:solidFill>
                            <a:srgbClr val="000000"/>
                          </a:solidFill>
                          <a:effectLst/>
                          <a:latin typeface="Arial Narrow" panose="020B0606020202030204" pitchFamily="34" charset="0"/>
                          <a:cs typeface="Arial" panose="020B0604020202020204" pitchFamily="34" charset="0"/>
                        </a:rPr>
                        <a:t>0.25</a:t>
                      </a:r>
                    </a:p>
                  </a:txBody>
                  <a:tcPr marL="19050" marR="19050" marT="12700" marB="1270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62430915"/>
                  </a:ext>
                </a:extLst>
              </a:tr>
              <a:tr h="448437">
                <a:tc>
                  <a:txBody>
                    <a:bodyPr/>
                    <a:lstStyle/>
                    <a:p>
                      <a:pPr rtl="0" fontAlgn="b"/>
                      <a:r>
                        <a:rPr lang="en-US" sz="1600" dirty="0">
                          <a:effectLst/>
                          <a:latin typeface="Arial Narrow" panose="020B0606020202030204" pitchFamily="34" charset="0"/>
                        </a:rPr>
                        <a:t>Fraction Assisted Income</a:t>
                      </a:r>
                      <a:endParaRPr lang="en-US" sz="1600" b="1" dirty="0">
                        <a:effectLst/>
                        <a:latin typeface="Arial Narrow" panose="020B0606020202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b"/>
                      <a:r>
                        <a:rPr lang="en-US" sz="1600">
                          <a:solidFill>
                            <a:srgbClr val="000000"/>
                          </a:solidFill>
                          <a:effectLst/>
                          <a:latin typeface="Arial Narrow" panose="020B0606020202030204" pitchFamily="34" charset="0"/>
                          <a:cs typeface="Arial" panose="020B0604020202020204" pitchFamily="34" charset="0"/>
                        </a:rPr>
                        <a:t>1.59</a:t>
                      </a:r>
                    </a:p>
                  </a:txBody>
                  <a:tcPr marL="19050" marR="19050" marT="12700" marB="12700" anchor="b">
                    <a:lnL w="12700" cap="flat" cmpd="sng" algn="ctr">
                      <a:solidFill>
                        <a:schemeClr val="tx1"/>
                      </a:solidFill>
                      <a:prstDash val="solid"/>
                      <a:round/>
                      <a:headEnd type="none" w="med" len="med"/>
                      <a:tailEnd type="none" w="med" len="med"/>
                    </a:lnL>
                  </a:tcPr>
                </a:tc>
                <a:tc>
                  <a:txBody>
                    <a:bodyPr/>
                    <a:lstStyle/>
                    <a:p>
                      <a:pPr algn="ctr" rtl="0" fontAlgn="b"/>
                      <a:r>
                        <a:rPr lang="en-US" sz="1600">
                          <a:solidFill>
                            <a:srgbClr val="000000"/>
                          </a:solidFill>
                          <a:effectLst/>
                          <a:latin typeface="Arial Narrow" panose="020B0606020202030204" pitchFamily="34" charset="0"/>
                          <a:cs typeface="Arial" panose="020B0604020202020204" pitchFamily="34" charset="0"/>
                        </a:rPr>
                        <a:t>(0.88, 2.85)</a:t>
                      </a:r>
                    </a:p>
                  </a:txBody>
                  <a:tcPr marL="19050" marR="19050" marT="12700" marB="12700" anchor="b"/>
                </a:tc>
                <a:tc>
                  <a:txBody>
                    <a:bodyPr/>
                    <a:lstStyle/>
                    <a:p>
                      <a:pPr algn="ctr" rtl="0" fontAlgn="b"/>
                      <a:r>
                        <a:rPr lang="en-US" sz="1600">
                          <a:solidFill>
                            <a:srgbClr val="000000"/>
                          </a:solidFill>
                          <a:effectLst/>
                          <a:latin typeface="Arial Narrow" panose="020B0606020202030204" pitchFamily="34" charset="0"/>
                          <a:cs typeface="Arial" panose="020B0604020202020204" pitchFamily="34" charset="0"/>
                        </a:rPr>
                        <a:t>0.12</a:t>
                      </a:r>
                    </a:p>
                  </a:txBody>
                  <a:tcPr marL="19050" marR="19050" marT="12700" marB="12700" anchor="b">
                    <a:lnR w="12700" cap="flat" cmpd="sng" algn="ctr">
                      <a:solidFill>
                        <a:schemeClr val="tx1"/>
                      </a:solidFill>
                      <a:prstDash val="solid"/>
                      <a:round/>
                      <a:headEnd type="none" w="med" len="med"/>
                      <a:tailEnd type="none" w="med" len="med"/>
                    </a:lnR>
                  </a:tcPr>
                </a:tc>
                <a:tc>
                  <a:txBody>
                    <a:bodyPr/>
                    <a:lstStyle/>
                    <a:p>
                      <a:pPr algn="ctr" rtl="0" fontAlgn="b"/>
                      <a:r>
                        <a:rPr lang="en-US" sz="1600">
                          <a:solidFill>
                            <a:srgbClr val="000000"/>
                          </a:solidFill>
                          <a:effectLst/>
                          <a:latin typeface="Arial Narrow" panose="020B0606020202030204" pitchFamily="34" charset="0"/>
                          <a:cs typeface="Arial" panose="020B0604020202020204" pitchFamily="34" charset="0"/>
                        </a:rPr>
                        <a:t>1.45</a:t>
                      </a:r>
                    </a:p>
                  </a:txBody>
                  <a:tcPr marL="19050" marR="19050" marT="12700" marB="12700" anchor="b">
                    <a:lnL w="12700" cap="flat" cmpd="sng" algn="ctr">
                      <a:solidFill>
                        <a:schemeClr val="tx1"/>
                      </a:solidFill>
                      <a:prstDash val="solid"/>
                      <a:round/>
                      <a:headEnd type="none" w="med" len="med"/>
                      <a:tailEnd type="none" w="med" len="med"/>
                    </a:lnL>
                  </a:tcPr>
                </a:tc>
                <a:tc>
                  <a:txBody>
                    <a:bodyPr/>
                    <a:lstStyle/>
                    <a:p>
                      <a:pPr algn="ctr" rtl="0" fontAlgn="b"/>
                      <a:r>
                        <a:rPr lang="en-US" sz="1600">
                          <a:solidFill>
                            <a:srgbClr val="000000"/>
                          </a:solidFill>
                          <a:effectLst/>
                          <a:latin typeface="Arial Narrow" panose="020B0606020202030204" pitchFamily="34" charset="0"/>
                          <a:cs typeface="Arial" panose="020B0604020202020204" pitchFamily="34" charset="0"/>
                        </a:rPr>
                        <a:t>(0.79, 2.65)</a:t>
                      </a:r>
                    </a:p>
                  </a:txBody>
                  <a:tcPr marL="19050" marR="19050" marT="12700" marB="12700" anchor="b"/>
                </a:tc>
                <a:tc>
                  <a:txBody>
                    <a:bodyPr/>
                    <a:lstStyle/>
                    <a:p>
                      <a:pPr algn="ctr" rtl="0" fontAlgn="b"/>
                      <a:r>
                        <a:rPr lang="en-US" sz="1600">
                          <a:solidFill>
                            <a:srgbClr val="000000"/>
                          </a:solidFill>
                          <a:effectLst/>
                          <a:latin typeface="Arial Narrow" panose="020B0606020202030204" pitchFamily="34" charset="0"/>
                          <a:cs typeface="Arial" panose="020B0604020202020204" pitchFamily="34" charset="0"/>
                        </a:rPr>
                        <a:t>0.23</a:t>
                      </a:r>
                    </a:p>
                  </a:txBody>
                  <a:tcPr marL="19050" marR="19050" marT="12700" marB="1270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89176729"/>
                  </a:ext>
                </a:extLst>
              </a:tr>
              <a:tr h="448437">
                <a:tc>
                  <a:txBody>
                    <a:bodyPr/>
                    <a:lstStyle/>
                    <a:p>
                      <a:pPr rtl="0" fontAlgn="b"/>
                      <a:r>
                        <a:rPr lang="en-US" sz="1600" dirty="0">
                          <a:effectLst/>
                          <a:latin typeface="Arial Narrow" panose="020B0606020202030204" pitchFamily="34" charset="0"/>
                        </a:rPr>
                        <a:t>Fraction High School Education </a:t>
                      </a:r>
                      <a:endParaRPr lang="en-US" sz="1600" b="1" dirty="0">
                        <a:effectLst/>
                        <a:latin typeface="Arial Narrow" panose="020B0606020202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b"/>
                      <a:r>
                        <a:rPr lang="en-US" sz="1600">
                          <a:solidFill>
                            <a:srgbClr val="000000"/>
                          </a:solidFill>
                          <a:effectLst/>
                          <a:latin typeface="Arial Narrow" panose="020B0606020202030204" pitchFamily="34" charset="0"/>
                          <a:cs typeface="Arial" panose="020B0604020202020204" pitchFamily="34" charset="0"/>
                        </a:rPr>
                        <a:t>0.56</a:t>
                      </a:r>
                    </a:p>
                  </a:txBody>
                  <a:tcPr marL="19050" marR="19050" marT="12700" marB="12700" anchor="b">
                    <a:lnL w="12700" cap="flat" cmpd="sng" algn="ctr">
                      <a:solidFill>
                        <a:schemeClr val="tx1"/>
                      </a:solidFill>
                      <a:prstDash val="solid"/>
                      <a:round/>
                      <a:headEnd type="none" w="med" len="med"/>
                      <a:tailEnd type="none" w="med" len="med"/>
                    </a:lnL>
                  </a:tcPr>
                </a:tc>
                <a:tc>
                  <a:txBody>
                    <a:bodyPr/>
                    <a:lstStyle/>
                    <a:p>
                      <a:pPr algn="ctr" rtl="0" fontAlgn="b"/>
                      <a:r>
                        <a:rPr lang="en-US" sz="1600">
                          <a:solidFill>
                            <a:srgbClr val="000000"/>
                          </a:solidFill>
                          <a:effectLst/>
                          <a:latin typeface="Arial Narrow" panose="020B0606020202030204" pitchFamily="34" charset="0"/>
                          <a:cs typeface="Arial" panose="020B0604020202020204" pitchFamily="34" charset="0"/>
                        </a:rPr>
                        <a:t>(0.26, 1.20)</a:t>
                      </a:r>
                    </a:p>
                  </a:txBody>
                  <a:tcPr marL="19050" marR="19050" marT="12700" marB="12700" anchor="b"/>
                </a:tc>
                <a:tc>
                  <a:txBody>
                    <a:bodyPr/>
                    <a:lstStyle/>
                    <a:p>
                      <a:pPr algn="ctr" rtl="0" fontAlgn="b"/>
                      <a:r>
                        <a:rPr lang="en-US" sz="1600">
                          <a:solidFill>
                            <a:srgbClr val="000000"/>
                          </a:solidFill>
                          <a:effectLst/>
                          <a:latin typeface="Arial Narrow" panose="020B0606020202030204" pitchFamily="34" charset="0"/>
                          <a:cs typeface="Arial" panose="020B0604020202020204" pitchFamily="34" charset="0"/>
                        </a:rPr>
                        <a:t>0.14</a:t>
                      </a:r>
                    </a:p>
                  </a:txBody>
                  <a:tcPr marL="19050" marR="19050" marT="12700" marB="12700" anchor="b">
                    <a:lnR w="12700" cap="flat" cmpd="sng" algn="ctr">
                      <a:solidFill>
                        <a:schemeClr val="tx1"/>
                      </a:solidFill>
                      <a:prstDash val="solid"/>
                      <a:round/>
                      <a:headEnd type="none" w="med" len="med"/>
                      <a:tailEnd type="none" w="med" len="med"/>
                    </a:lnR>
                  </a:tcPr>
                </a:tc>
                <a:tc>
                  <a:txBody>
                    <a:bodyPr/>
                    <a:lstStyle/>
                    <a:p>
                      <a:pPr algn="ctr" rtl="0" fontAlgn="b"/>
                      <a:r>
                        <a:rPr lang="en-US" sz="1600">
                          <a:solidFill>
                            <a:srgbClr val="000000"/>
                          </a:solidFill>
                          <a:effectLst/>
                          <a:latin typeface="Arial Narrow" panose="020B0606020202030204" pitchFamily="34" charset="0"/>
                          <a:cs typeface="Arial" panose="020B0604020202020204" pitchFamily="34" charset="0"/>
                        </a:rPr>
                        <a:t>0.60</a:t>
                      </a:r>
                    </a:p>
                  </a:txBody>
                  <a:tcPr marL="19050" marR="19050" marT="12700" marB="12700" anchor="b">
                    <a:lnL w="12700" cap="flat" cmpd="sng" algn="ctr">
                      <a:solidFill>
                        <a:schemeClr val="tx1"/>
                      </a:solidFill>
                      <a:prstDash val="solid"/>
                      <a:round/>
                      <a:headEnd type="none" w="med" len="med"/>
                      <a:tailEnd type="none" w="med" len="med"/>
                    </a:lnL>
                  </a:tcPr>
                </a:tc>
                <a:tc>
                  <a:txBody>
                    <a:bodyPr/>
                    <a:lstStyle/>
                    <a:p>
                      <a:pPr algn="ctr" rtl="0" fontAlgn="b"/>
                      <a:r>
                        <a:rPr lang="en-US" sz="1600">
                          <a:solidFill>
                            <a:srgbClr val="000000"/>
                          </a:solidFill>
                          <a:effectLst/>
                          <a:latin typeface="Arial Narrow" panose="020B0606020202030204" pitchFamily="34" charset="0"/>
                          <a:cs typeface="Arial" panose="020B0604020202020204" pitchFamily="34" charset="0"/>
                        </a:rPr>
                        <a:t>(0.28, 1.28)</a:t>
                      </a:r>
                    </a:p>
                  </a:txBody>
                  <a:tcPr marL="19050" marR="19050" marT="12700" marB="12700" anchor="b"/>
                </a:tc>
                <a:tc>
                  <a:txBody>
                    <a:bodyPr/>
                    <a:lstStyle/>
                    <a:p>
                      <a:pPr algn="ctr" rtl="0" fontAlgn="b"/>
                      <a:r>
                        <a:rPr lang="en-US" sz="1600">
                          <a:solidFill>
                            <a:srgbClr val="000000"/>
                          </a:solidFill>
                          <a:effectLst/>
                          <a:latin typeface="Arial Narrow" panose="020B0606020202030204" pitchFamily="34" charset="0"/>
                          <a:cs typeface="Arial" panose="020B0604020202020204" pitchFamily="34" charset="0"/>
                        </a:rPr>
                        <a:t>0.18</a:t>
                      </a:r>
                    </a:p>
                  </a:txBody>
                  <a:tcPr marL="19050" marR="19050" marT="12700" marB="1270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9657291"/>
                  </a:ext>
                </a:extLst>
              </a:tr>
              <a:tr h="448437">
                <a:tc>
                  <a:txBody>
                    <a:bodyPr/>
                    <a:lstStyle/>
                    <a:p>
                      <a:pPr rtl="0" fontAlgn="b"/>
                      <a:r>
                        <a:rPr lang="en-US" sz="1600" dirty="0">
                          <a:effectLst/>
                          <a:latin typeface="Arial Narrow" panose="020B0606020202030204" pitchFamily="34" charset="0"/>
                        </a:rPr>
                        <a:t>Median Income</a:t>
                      </a:r>
                      <a:endParaRPr lang="en-US" sz="1600" b="1" dirty="0">
                        <a:effectLst/>
                        <a:latin typeface="Arial Narrow" panose="020B0606020202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b"/>
                      <a:r>
                        <a:rPr lang="en-US" sz="1600" dirty="0">
                          <a:solidFill>
                            <a:srgbClr val="000000"/>
                          </a:solidFill>
                          <a:effectLst/>
                          <a:latin typeface="Arial Narrow" panose="020B0606020202030204" pitchFamily="34" charset="0"/>
                          <a:cs typeface="Arial" panose="020B0604020202020204" pitchFamily="34" charset="0"/>
                        </a:rPr>
                        <a:t>1.00</a:t>
                      </a:r>
                    </a:p>
                  </a:txBody>
                  <a:tcPr marL="19050" marR="19050" marT="12700" marB="12700" anchor="b">
                    <a:lnL w="12700" cap="flat" cmpd="sng" algn="ctr">
                      <a:solidFill>
                        <a:schemeClr val="tx1"/>
                      </a:solidFill>
                      <a:prstDash val="solid"/>
                      <a:round/>
                      <a:headEnd type="none" w="med" len="med"/>
                      <a:tailEnd type="none" w="med" len="med"/>
                    </a:lnL>
                  </a:tcPr>
                </a:tc>
                <a:tc>
                  <a:txBody>
                    <a:bodyPr/>
                    <a:lstStyle/>
                    <a:p>
                      <a:pPr algn="ctr" rtl="0" fontAlgn="b"/>
                      <a:r>
                        <a:rPr lang="en-US" sz="1600">
                          <a:solidFill>
                            <a:srgbClr val="000000"/>
                          </a:solidFill>
                          <a:effectLst/>
                          <a:latin typeface="Arial Narrow" panose="020B0606020202030204" pitchFamily="34" charset="0"/>
                          <a:cs typeface="Arial" panose="020B0604020202020204" pitchFamily="34" charset="0"/>
                        </a:rPr>
                        <a:t>(1.00, 1.00)</a:t>
                      </a:r>
                    </a:p>
                  </a:txBody>
                  <a:tcPr marL="19050" marR="19050" marT="12700" marB="12700" anchor="b"/>
                </a:tc>
                <a:tc>
                  <a:txBody>
                    <a:bodyPr/>
                    <a:lstStyle/>
                    <a:p>
                      <a:pPr algn="ctr" rtl="0" fontAlgn="b"/>
                      <a:r>
                        <a:rPr lang="en-US" sz="1600">
                          <a:solidFill>
                            <a:srgbClr val="000000"/>
                          </a:solidFill>
                          <a:effectLst/>
                          <a:latin typeface="Arial Narrow" panose="020B0606020202030204" pitchFamily="34" charset="0"/>
                          <a:cs typeface="Arial" panose="020B0604020202020204" pitchFamily="34" charset="0"/>
                        </a:rPr>
                        <a:t>0.33</a:t>
                      </a:r>
                    </a:p>
                  </a:txBody>
                  <a:tcPr marL="19050" marR="19050" marT="12700" marB="12700" anchor="b">
                    <a:lnR w="12700" cap="flat" cmpd="sng" algn="ctr">
                      <a:solidFill>
                        <a:schemeClr val="tx1"/>
                      </a:solidFill>
                      <a:prstDash val="solid"/>
                      <a:round/>
                      <a:headEnd type="none" w="med" len="med"/>
                      <a:tailEnd type="none" w="med" len="med"/>
                    </a:lnR>
                  </a:tcPr>
                </a:tc>
                <a:tc>
                  <a:txBody>
                    <a:bodyPr/>
                    <a:lstStyle/>
                    <a:p>
                      <a:pPr algn="ctr" rtl="0" fontAlgn="b"/>
                      <a:r>
                        <a:rPr lang="en-US" sz="1600">
                          <a:solidFill>
                            <a:srgbClr val="000000"/>
                          </a:solidFill>
                          <a:effectLst/>
                          <a:latin typeface="Arial Narrow" panose="020B0606020202030204" pitchFamily="34" charset="0"/>
                          <a:cs typeface="Arial" panose="020B0604020202020204" pitchFamily="34" charset="0"/>
                        </a:rPr>
                        <a:t>1.00</a:t>
                      </a:r>
                    </a:p>
                  </a:txBody>
                  <a:tcPr marL="19050" marR="19050" marT="12700" marB="12700" anchor="b">
                    <a:lnL w="12700" cap="flat" cmpd="sng" algn="ctr">
                      <a:solidFill>
                        <a:schemeClr val="tx1"/>
                      </a:solidFill>
                      <a:prstDash val="solid"/>
                      <a:round/>
                      <a:headEnd type="none" w="med" len="med"/>
                      <a:tailEnd type="none" w="med" len="med"/>
                    </a:lnL>
                  </a:tcPr>
                </a:tc>
                <a:tc>
                  <a:txBody>
                    <a:bodyPr/>
                    <a:lstStyle/>
                    <a:p>
                      <a:pPr algn="ctr" rtl="0" fontAlgn="b"/>
                      <a:r>
                        <a:rPr lang="en-US" sz="1600">
                          <a:solidFill>
                            <a:srgbClr val="000000"/>
                          </a:solidFill>
                          <a:effectLst/>
                          <a:latin typeface="Arial Narrow" panose="020B0606020202030204" pitchFamily="34" charset="0"/>
                          <a:cs typeface="Arial" panose="020B0604020202020204" pitchFamily="34" charset="0"/>
                        </a:rPr>
                        <a:t>(1.00,1.00)</a:t>
                      </a:r>
                    </a:p>
                  </a:txBody>
                  <a:tcPr marL="19050" marR="19050" marT="12700" marB="12700" anchor="b"/>
                </a:tc>
                <a:tc>
                  <a:txBody>
                    <a:bodyPr/>
                    <a:lstStyle/>
                    <a:p>
                      <a:pPr algn="ctr" rtl="0" fontAlgn="b"/>
                      <a:r>
                        <a:rPr lang="en-US" sz="1600">
                          <a:solidFill>
                            <a:srgbClr val="000000"/>
                          </a:solidFill>
                          <a:effectLst/>
                          <a:latin typeface="Arial Narrow" panose="020B0606020202030204" pitchFamily="34" charset="0"/>
                          <a:cs typeface="Arial" panose="020B0604020202020204" pitchFamily="34" charset="0"/>
                        </a:rPr>
                        <a:t>0.39</a:t>
                      </a:r>
                    </a:p>
                  </a:txBody>
                  <a:tcPr marL="19050" marR="19050" marT="12700" marB="1270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98392725"/>
                  </a:ext>
                </a:extLst>
              </a:tr>
              <a:tr h="448437">
                <a:tc>
                  <a:txBody>
                    <a:bodyPr/>
                    <a:lstStyle/>
                    <a:p>
                      <a:pPr rtl="0" fontAlgn="b"/>
                      <a:r>
                        <a:rPr lang="en-US" sz="1600" dirty="0">
                          <a:effectLst/>
                          <a:latin typeface="Arial Narrow" panose="020B0606020202030204" pitchFamily="34" charset="0"/>
                        </a:rPr>
                        <a:t>Fraction No Health Insurance</a:t>
                      </a:r>
                      <a:endParaRPr lang="en-US" sz="1600" b="1" dirty="0">
                        <a:effectLst/>
                        <a:latin typeface="Arial Narrow" panose="020B0606020202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b"/>
                      <a:r>
                        <a:rPr lang="en-US" sz="1600">
                          <a:solidFill>
                            <a:srgbClr val="000000"/>
                          </a:solidFill>
                          <a:effectLst/>
                          <a:latin typeface="Arial Narrow" panose="020B0606020202030204" pitchFamily="34" charset="0"/>
                          <a:cs typeface="Arial" panose="020B0604020202020204" pitchFamily="34" charset="0"/>
                        </a:rPr>
                        <a:t>1.37</a:t>
                      </a:r>
                    </a:p>
                  </a:txBody>
                  <a:tcPr marL="19050" marR="19050" marT="12700" marB="12700" anchor="b">
                    <a:lnL w="12700" cap="flat" cmpd="sng" algn="ctr">
                      <a:solidFill>
                        <a:schemeClr val="tx1"/>
                      </a:solidFill>
                      <a:prstDash val="solid"/>
                      <a:round/>
                      <a:headEnd type="none" w="med" len="med"/>
                      <a:tailEnd type="none" w="med" len="med"/>
                    </a:lnL>
                  </a:tcPr>
                </a:tc>
                <a:tc>
                  <a:txBody>
                    <a:bodyPr/>
                    <a:lstStyle/>
                    <a:p>
                      <a:pPr algn="ctr" rtl="0" fontAlgn="b"/>
                      <a:r>
                        <a:rPr lang="en-US" sz="1600">
                          <a:solidFill>
                            <a:srgbClr val="000000"/>
                          </a:solidFill>
                          <a:effectLst/>
                          <a:latin typeface="Arial Narrow" panose="020B0606020202030204" pitchFamily="34" charset="0"/>
                          <a:cs typeface="Arial" panose="020B0604020202020204" pitchFamily="34" charset="0"/>
                        </a:rPr>
                        <a:t>(0.49, 3.88)</a:t>
                      </a:r>
                    </a:p>
                  </a:txBody>
                  <a:tcPr marL="19050" marR="19050" marT="12700" marB="12700" anchor="b"/>
                </a:tc>
                <a:tc>
                  <a:txBody>
                    <a:bodyPr/>
                    <a:lstStyle/>
                    <a:p>
                      <a:pPr algn="ctr" rtl="0" fontAlgn="b"/>
                      <a:r>
                        <a:rPr lang="en-US" sz="1600">
                          <a:solidFill>
                            <a:srgbClr val="000000"/>
                          </a:solidFill>
                          <a:effectLst/>
                          <a:latin typeface="Arial Narrow" panose="020B0606020202030204" pitchFamily="34" charset="0"/>
                          <a:cs typeface="Arial" panose="020B0604020202020204" pitchFamily="34" charset="0"/>
                        </a:rPr>
                        <a:t>0.55</a:t>
                      </a:r>
                    </a:p>
                  </a:txBody>
                  <a:tcPr marL="19050" marR="19050" marT="12700" marB="12700" anchor="b">
                    <a:lnR w="12700" cap="flat" cmpd="sng" algn="ctr">
                      <a:solidFill>
                        <a:schemeClr val="tx1"/>
                      </a:solidFill>
                      <a:prstDash val="solid"/>
                      <a:round/>
                      <a:headEnd type="none" w="med" len="med"/>
                      <a:tailEnd type="none" w="med" len="med"/>
                    </a:lnR>
                  </a:tcPr>
                </a:tc>
                <a:tc>
                  <a:txBody>
                    <a:bodyPr/>
                    <a:lstStyle/>
                    <a:p>
                      <a:pPr algn="ctr" rtl="0" fontAlgn="b"/>
                      <a:r>
                        <a:rPr lang="en-US" sz="1600">
                          <a:solidFill>
                            <a:srgbClr val="000000"/>
                          </a:solidFill>
                          <a:effectLst/>
                          <a:latin typeface="Arial Narrow" panose="020B0606020202030204" pitchFamily="34" charset="0"/>
                          <a:cs typeface="Arial" panose="020B0604020202020204" pitchFamily="34" charset="0"/>
                        </a:rPr>
                        <a:t>1.28</a:t>
                      </a:r>
                    </a:p>
                  </a:txBody>
                  <a:tcPr marL="19050" marR="19050" marT="12700" marB="12700" anchor="b">
                    <a:lnL w="12700" cap="flat" cmpd="sng" algn="ctr">
                      <a:solidFill>
                        <a:schemeClr val="tx1"/>
                      </a:solidFill>
                      <a:prstDash val="solid"/>
                      <a:round/>
                      <a:headEnd type="none" w="med" len="med"/>
                      <a:tailEnd type="none" w="med" len="med"/>
                    </a:lnL>
                  </a:tcPr>
                </a:tc>
                <a:tc>
                  <a:txBody>
                    <a:bodyPr/>
                    <a:lstStyle/>
                    <a:p>
                      <a:pPr algn="ctr" rtl="0" fontAlgn="b"/>
                      <a:r>
                        <a:rPr lang="en-US" sz="1600">
                          <a:solidFill>
                            <a:srgbClr val="000000"/>
                          </a:solidFill>
                          <a:effectLst/>
                          <a:latin typeface="Arial Narrow" panose="020B0606020202030204" pitchFamily="34" charset="0"/>
                          <a:cs typeface="Arial" panose="020B0604020202020204" pitchFamily="34" charset="0"/>
                        </a:rPr>
                        <a:t>(0.45, 3.70)</a:t>
                      </a:r>
                    </a:p>
                  </a:txBody>
                  <a:tcPr marL="19050" marR="19050" marT="12700" marB="12700" anchor="b"/>
                </a:tc>
                <a:tc>
                  <a:txBody>
                    <a:bodyPr/>
                    <a:lstStyle/>
                    <a:p>
                      <a:pPr algn="ctr" rtl="0" fontAlgn="b"/>
                      <a:r>
                        <a:rPr lang="en-US" sz="1600">
                          <a:solidFill>
                            <a:srgbClr val="000000"/>
                          </a:solidFill>
                          <a:effectLst/>
                          <a:latin typeface="Arial Narrow" panose="020B0606020202030204" pitchFamily="34" charset="0"/>
                          <a:cs typeface="Arial" panose="020B0604020202020204" pitchFamily="34" charset="0"/>
                        </a:rPr>
                        <a:t>0.64</a:t>
                      </a:r>
                    </a:p>
                  </a:txBody>
                  <a:tcPr marL="19050" marR="19050" marT="12700" marB="1270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23309932"/>
                  </a:ext>
                </a:extLst>
              </a:tr>
              <a:tr h="448437">
                <a:tc>
                  <a:txBody>
                    <a:bodyPr/>
                    <a:lstStyle/>
                    <a:p>
                      <a:pPr rtl="0" fontAlgn="b"/>
                      <a:r>
                        <a:rPr lang="en-US" sz="1600" dirty="0">
                          <a:effectLst/>
                          <a:latin typeface="Arial Narrow" panose="020B0606020202030204" pitchFamily="34" charset="0"/>
                        </a:rPr>
                        <a:t>Fraction Poverty</a:t>
                      </a:r>
                      <a:endParaRPr lang="en-US" sz="1600" b="1" dirty="0">
                        <a:effectLst/>
                        <a:latin typeface="Arial Narrow" panose="020B0606020202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b"/>
                      <a:r>
                        <a:rPr lang="en-US" sz="1600">
                          <a:solidFill>
                            <a:srgbClr val="000000"/>
                          </a:solidFill>
                          <a:effectLst/>
                          <a:latin typeface="Arial Narrow" panose="020B0606020202030204" pitchFamily="34" charset="0"/>
                          <a:cs typeface="Arial" panose="020B0604020202020204" pitchFamily="34" charset="0"/>
                        </a:rPr>
                        <a:t>1.38</a:t>
                      </a:r>
                    </a:p>
                  </a:txBody>
                  <a:tcPr marL="19050" marR="19050" marT="12700" marB="12700" anchor="b">
                    <a:lnL w="12700" cap="flat" cmpd="sng" algn="ctr">
                      <a:solidFill>
                        <a:schemeClr val="tx1"/>
                      </a:solidFill>
                      <a:prstDash val="solid"/>
                      <a:round/>
                      <a:headEnd type="none" w="med" len="med"/>
                      <a:tailEnd type="none" w="med" len="med"/>
                    </a:lnL>
                  </a:tcPr>
                </a:tc>
                <a:tc>
                  <a:txBody>
                    <a:bodyPr/>
                    <a:lstStyle/>
                    <a:p>
                      <a:pPr algn="ctr" rtl="0" fontAlgn="b"/>
                      <a:r>
                        <a:rPr lang="en-US" sz="1600">
                          <a:solidFill>
                            <a:srgbClr val="000000"/>
                          </a:solidFill>
                          <a:effectLst/>
                          <a:latin typeface="Arial Narrow" panose="020B0606020202030204" pitchFamily="34" charset="0"/>
                          <a:cs typeface="Arial" panose="020B0604020202020204" pitchFamily="34" charset="0"/>
                        </a:rPr>
                        <a:t>(0.76, 2.48)</a:t>
                      </a:r>
                    </a:p>
                  </a:txBody>
                  <a:tcPr marL="19050" marR="19050" marT="12700" marB="12700" anchor="b"/>
                </a:tc>
                <a:tc>
                  <a:txBody>
                    <a:bodyPr/>
                    <a:lstStyle/>
                    <a:p>
                      <a:pPr algn="ctr" rtl="0" fontAlgn="b"/>
                      <a:r>
                        <a:rPr lang="en-US" sz="1600">
                          <a:solidFill>
                            <a:srgbClr val="000000"/>
                          </a:solidFill>
                          <a:effectLst/>
                          <a:latin typeface="Arial Narrow" panose="020B0606020202030204" pitchFamily="34" charset="0"/>
                          <a:cs typeface="Arial" panose="020B0604020202020204" pitchFamily="34" charset="0"/>
                        </a:rPr>
                        <a:t>0.29</a:t>
                      </a:r>
                    </a:p>
                  </a:txBody>
                  <a:tcPr marL="19050" marR="19050" marT="12700" marB="12700" anchor="b">
                    <a:lnR w="12700" cap="flat" cmpd="sng" algn="ctr">
                      <a:solidFill>
                        <a:schemeClr val="tx1"/>
                      </a:solidFill>
                      <a:prstDash val="solid"/>
                      <a:round/>
                      <a:headEnd type="none" w="med" len="med"/>
                      <a:tailEnd type="none" w="med" len="med"/>
                    </a:lnR>
                  </a:tcPr>
                </a:tc>
                <a:tc>
                  <a:txBody>
                    <a:bodyPr/>
                    <a:lstStyle/>
                    <a:p>
                      <a:pPr algn="ctr" rtl="0" fontAlgn="b"/>
                      <a:r>
                        <a:rPr lang="en-US" sz="1600">
                          <a:solidFill>
                            <a:srgbClr val="000000"/>
                          </a:solidFill>
                          <a:effectLst/>
                          <a:latin typeface="Arial Narrow" panose="020B0606020202030204" pitchFamily="34" charset="0"/>
                          <a:cs typeface="Arial" panose="020B0604020202020204" pitchFamily="34" charset="0"/>
                        </a:rPr>
                        <a:t>1.26</a:t>
                      </a:r>
                    </a:p>
                  </a:txBody>
                  <a:tcPr marL="19050" marR="19050" marT="12700" marB="12700" anchor="b">
                    <a:lnL w="12700" cap="flat" cmpd="sng" algn="ctr">
                      <a:solidFill>
                        <a:schemeClr val="tx1"/>
                      </a:solidFill>
                      <a:prstDash val="solid"/>
                      <a:round/>
                      <a:headEnd type="none" w="med" len="med"/>
                      <a:tailEnd type="none" w="med" len="med"/>
                    </a:lnL>
                  </a:tcPr>
                </a:tc>
                <a:tc>
                  <a:txBody>
                    <a:bodyPr/>
                    <a:lstStyle/>
                    <a:p>
                      <a:pPr algn="ctr" rtl="0" fontAlgn="b"/>
                      <a:r>
                        <a:rPr lang="en-US" sz="1600">
                          <a:solidFill>
                            <a:srgbClr val="000000"/>
                          </a:solidFill>
                          <a:effectLst/>
                          <a:latin typeface="Arial Narrow" panose="020B0606020202030204" pitchFamily="34" charset="0"/>
                          <a:cs typeface="Arial" panose="020B0604020202020204" pitchFamily="34" charset="0"/>
                        </a:rPr>
                        <a:t>(0.69, 2.32)</a:t>
                      </a:r>
                    </a:p>
                  </a:txBody>
                  <a:tcPr marL="19050" marR="19050" marT="12700" marB="12700" anchor="b"/>
                </a:tc>
                <a:tc>
                  <a:txBody>
                    <a:bodyPr/>
                    <a:lstStyle/>
                    <a:p>
                      <a:pPr algn="ctr" rtl="0" fontAlgn="b"/>
                      <a:r>
                        <a:rPr lang="en-US" sz="1600">
                          <a:solidFill>
                            <a:srgbClr val="000000"/>
                          </a:solidFill>
                          <a:effectLst/>
                          <a:latin typeface="Arial Narrow" panose="020B0606020202030204" pitchFamily="34" charset="0"/>
                          <a:cs typeface="Arial" panose="020B0604020202020204" pitchFamily="34" charset="0"/>
                        </a:rPr>
                        <a:t>0.46</a:t>
                      </a:r>
                    </a:p>
                  </a:txBody>
                  <a:tcPr marL="19050" marR="19050" marT="12700" marB="1270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46829918"/>
                  </a:ext>
                </a:extLst>
              </a:tr>
              <a:tr h="448437">
                <a:tc>
                  <a:txBody>
                    <a:bodyPr/>
                    <a:lstStyle/>
                    <a:p>
                      <a:pPr rtl="0" fontAlgn="b"/>
                      <a:r>
                        <a:rPr lang="en-US" sz="1600" dirty="0">
                          <a:effectLst/>
                          <a:latin typeface="Arial Narrow" panose="020B0606020202030204" pitchFamily="34" charset="0"/>
                        </a:rPr>
                        <a:t>Fraction Vacant Housing</a:t>
                      </a:r>
                      <a:endParaRPr lang="en-US" sz="1600" b="1" dirty="0">
                        <a:effectLst/>
                        <a:latin typeface="Arial Narrow" panose="020B0606020202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b"/>
                      <a:r>
                        <a:rPr lang="en-US" sz="1600">
                          <a:solidFill>
                            <a:srgbClr val="000000"/>
                          </a:solidFill>
                          <a:effectLst/>
                          <a:latin typeface="Arial Narrow" panose="020B0606020202030204" pitchFamily="34" charset="0"/>
                          <a:cs typeface="Arial" panose="020B0604020202020204" pitchFamily="34" charset="0"/>
                        </a:rPr>
                        <a:t>1.67</a:t>
                      </a:r>
                    </a:p>
                  </a:txBody>
                  <a:tcPr marL="19050" marR="19050" marT="12700" marB="12700" anchor="b">
                    <a:lnL w="12700" cap="flat" cmpd="sng" algn="ctr">
                      <a:solidFill>
                        <a:schemeClr val="tx1"/>
                      </a:solidFill>
                      <a:prstDash val="solid"/>
                      <a:round/>
                      <a:headEnd type="none" w="med" len="med"/>
                      <a:tailEnd type="none" w="med" len="med"/>
                    </a:lnL>
                  </a:tcPr>
                </a:tc>
                <a:tc>
                  <a:txBody>
                    <a:bodyPr/>
                    <a:lstStyle/>
                    <a:p>
                      <a:pPr algn="ctr" rtl="0" fontAlgn="b"/>
                      <a:r>
                        <a:rPr lang="en-US" sz="1600">
                          <a:solidFill>
                            <a:srgbClr val="000000"/>
                          </a:solidFill>
                          <a:effectLst/>
                          <a:latin typeface="Arial Narrow" panose="020B0606020202030204" pitchFamily="34" charset="0"/>
                          <a:cs typeface="Arial" panose="020B0604020202020204" pitchFamily="34" charset="0"/>
                        </a:rPr>
                        <a:t>(0.74, 3.91)</a:t>
                      </a:r>
                    </a:p>
                  </a:txBody>
                  <a:tcPr marL="19050" marR="19050" marT="12700" marB="12700" anchor="b"/>
                </a:tc>
                <a:tc>
                  <a:txBody>
                    <a:bodyPr/>
                    <a:lstStyle/>
                    <a:p>
                      <a:pPr algn="ctr" rtl="0" fontAlgn="b"/>
                      <a:r>
                        <a:rPr lang="en-US" sz="1600">
                          <a:solidFill>
                            <a:srgbClr val="000000"/>
                          </a:solidFill>
                          <a:effectLst/>
                          <a:latin typeface="Arial Narrow" panose="020B0606020202030204" pitchFamily="34" charset="0"/>
                          <a:cs typeface="Arial" panose="020B0604020202020204" pitchFamily="34" charset="0"/>
                        </a:rPr>
                        <a:t>0.21</a:t>
                      </a:r>
                    </a:p>
                  </a:txBody>
                  <a:tcPr marL="19050" marR="19050" marT="12700" marB="12700" anchor="b">
                    <a:lnR w="12700" cap="flat" cmpd="sng" algn="ctr">
                      <a:solidFill>
                        <a:schemeClr val="tx1"/>
                      </a:solidFill>
                      <a:prstDash val="solid"/>
                      <a:round/>
                      <a:headEnd type="none" w="med" len="med"/>
                      <a:tailEnd type="none" w="med" len="med"/>
                    </a:lnR>
                  </a:tcPr>
                </a:tc>
                <a:tc>
                  <a:txBody>
                    <a:bodyPr/>
                    <a:lstStyle/>
                    <a:p>
                      <a:pPr algn="ctr" rtl="0" fontAlgn="b"/>
                      <a:r>
                        <a:rPr lang="en-US" sz="1600">
                          <a:solidFill>
                            <a:srgbClr val="000000"/>
                          </a:solidFill>
                          <a:effectLst/>
                          <a:latin typeface="Arial Narrow" panose="020B0606020202030204" pitchFamily="34" charset="0"/>
                          <a:cs typeface="Arial" panose="020B0604020202020204" pitchFamily="34" charset="0"/>
                        </a:rPr>
                        <a:t>1.71</a:t>
                      </a:r>
                    </a:p>
                  </a:txBody>
                  <a:tcPr marL="19050" marR="19050" marT="12700" marB="12700" anchor="b">
                    <a:lnL w="12700" cap="flat" cmpd="sng" algn="ctr">
                      <a:solidFill>
                        <a:schemeClr val="tx1"/>
                      </a:solidFill>
                      <a:prstDash val="solid"/>
                      <a:round/>
                      <a:headEnd type="none" w="med" len="med"/>
                      <a:tailEnd type="none" w="med" len="med"/>
                    </a:lnL>
                  </a:tcPr>
                </a:tc>
                <a:tc>
                  <a:txBody>
                    <a:bodyPr/>
                    <a:lstStyle/>
                    <a:p>
                      <a:pPr algn="ctr" rtl="0" fontAlgn="b"/>
                      <a:r>
                        <a:rPr lang="en-US" sz="1600">
                          <a:solidFill>
                            <a:srgbClr val="000000"/>
                          </a:solidFill>
                          <a:effectLst/>
                          <a:latin typeface="Arial Narrow" panose="020B0606020202030204" pitchFamily="34" charset="0"/>
                          <a:cs typeface="Arial" panose="020B0604020202020204" pitchFamily="34" charset="0"/>
                        </a:rPr>
                        <a:t>(0.74, 3.96)</a:t>
                      </a:r>
                    </a:p>
                  </a:txBody>
                  <a:tcPr marL="19050" marR="19050" marT="12700" marB="12700" anchor="b"/>
                </a:tc>
                <a:tc>
                  <a:txBody>
                    <a:bodyPr/>
                    <a:lstStyle/>
                    <a:p>
                      <a:pPr algn="ctr" rtl="0" fontAlgn="b"/>
                      <a:r>
                        <a:rPr lang="en-US" sz="1600" dirty="0">
                          <a:solidFill>
                            <a:srgbClr val="000000"/>
                          </a:solidFill>
                          <a:effectLst/>
                          <a:latin typeface="Arial Narrow" panose="020B0606020202030204" pitchFamily="34" charset="0"/>
                          <a:cs typeface="Arial" panose="020B0604020202020204" pitchFamily="34" charset="0"/>
                        </a:rPr>
                        <a:t>0.21</a:t>
                      </a:r>
                    </a:p>
                  </a:txBody>
                  <a:tcPr marL="19050" marR="19050" marT="12700" marB="1270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0675971"/>
                  </a:ext>
                </a:extLst>
              </a:tr>
            </a:tbl>
          </a:graphicData>
        </a:graphic>
      </p:graphicFrame>
    </p:spTree>
    <p:extLst>
      <p:ext uri="{BB962C8B-B14F-4D97-AF65-F5344CB8AC3E}">
        <p14:creationId xmlns:p14="http://schemas.microsoft.com/office/powerpoint/2010/main" val="1949793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9F3B2-2FB1-4BAB-BFDB-1E3553F06C30}"/>
              </a:ext>
            </a:extLst>
          </p:cNvPr>
          <p:cNvSpPr>
            <a:spLocks noGrp="1"/>
          </p:cNvSpPr>
          <p:nvPr>
            <p:ph type="title"/>
          </p:nvPr>
        </p:nvSpPr>
        <p:spPr/>
        <p:txBody>
          <a:bodyPr>
            <a:normAutofit/>
          </a:bodyPr>
          <a:lstStyle/>
          <a:p>
            <a:r>
              <a:rPr lang="en-US" sz="3500" dirty="0">
                <a:latin typeface="Georgia" panose="02040502050405020303" pitchFamily="18" charset="0"/>
              </a:rPr>
              <a:t>Conclusion</a:t>
            </a:r>
          </a:p>
        </p:txBody>
      </p:sp>
      <p:sp>
        <p:nvSpPr>
          <p:cNvPr id="3" name="Content Placeholder 2">
            <a:extLst>
              <a:ext uri="{FF2B5EF4-FFF2-40B4-BE49-F238E27FC236}">
                <a16:creationId xmlns:a16="http://schemas.microsoft.com/office/drawing/2014/main" id="{58F7DED5-2AF3-4140-8005-C738109AD834}"/>
              </a:ext>
            </a:extLst>
          </p:cNvPr>
          <p:cNvSpPr>
            <a:spLocks noGrp="1"/>
          </p:cNvSpPr>
          <p:nvPr>
            <p:ph sz="quarter" idx="11"/>
          </p:nvPr>
        </p:nvSpPr>
        <p:spPr>
          <a:xfrm>
            <a:off x="800100" y="2286000"/>
            <a:ext cx="8913282" cy="2590800"/>
          </a:xfrm>
          <a:solidFill>
            <a:srgbClr val="E0BC70"/>
          </a:solidFill>
          <a:ln w="88900">
            <a:solidFill>
              <a:schemeClr val="tx1"/>
            </a:solidFill>
          </a:ln>
        </p:spPr>
        <p:style>
          <a:lnRef idx="3">
            <a:schemeClr val="lt1"/>
          </a:lnRef>
          <a:fillRef idx="1">
            <a:schemeClr val="accent2"/>
          </a:fillRef>
          <a:effectRef idx="1">
            <a:schemeClr val="accent2"/>
          </a:effectRef>
          <a:fontRef idx="minor">
            <a:schemeClr val="lt1"/>
          </a:fontRef>
        </p:style>
        <p:txBody>
          <a:bodyPr anchor="ctr">
            <a:normAutofit/>
          </a:bodyPr>
          <a:lstStyle/>
          <a:p>
            <a:pPr marL="0" indent="0" algn="ctr">
              <a:lnSpc>
                <a:spcPct val="150000"/>
              </a:lnSpc>
              <a:buNone/>
            </a:pPr>
            <a:r>
              <a:rPr lang="en-US" b="1" dirty="0">
                <a:ln w="0"/>
                <a:solidFill>
                  <a:schemeClr val="tx1"/>
                </a:solidFill>
                <a:latin typeface="Tahoma" panose="020B0604030504040204" pitchFamily="34" charset="0"/>
                <a:ea typeface="Tahoma" panose="020B0604030504040204" pitchFamily="34" charset="0"/>
                <a:cs typeface="Tahoma" panose="020B0604030504040204" pitchFamily="34" charset="0"/>
              </a:rPr>
              <a:t>There is not enough evidence to suggest that area deprivation is significantly associated with stage at presentation in a cohort of HPV-related cancers.</a:t>
            </a:r>
          </a:p>
        </p:txBody>
      </p:sp>
    </p:spTree>
    <p:extLst>
      <p:ext uri="{BB962C8B-B14F-4D97-AF65-F5344CB8AC3E}">
        <p14:creationId xmlns:p14="http://schemas.microsoft.com/office/powerpoint/2010/main" val="3592601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637C44-CC73-4D89-A099-4B15E95B0C70}"/>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ED8BD241-E2A6-4970-AC06-769ECCB72ED0}"/>
              </a:ext>
            </a:extLst>
          </p:cNvPr>
          <p:cNvSpPr>
            <a:spLocks noGrp="1"/>
          </p:cNvSpPr>
          <p:nvPr>
            <p:ph type="title"/>
          </p:nvPr>
        </p:nvSpPr>
        <p:spPr/>
        <p:txBody>
          <a:bodyPr>
            <a:noAutofit/>
          </a:bodyPr>
          <a:lstStyle/>
          <a:p>
            <a:r>
              <a:rPr lang="en-US" sz="4800" dirty="0"/>
              <a:t>Findings from scoping review on area deprivation index </a:t>
            </a:r>
          </a:p>
        </p:txBody>
      </p:sp>
    </p:spTree>
    <p:extLst>
      <p:ext uri="{BB962C8B-B14F-4D97-AF65-F5344CB8AC3E}">
        <p14:creationId xmlns:p14="http://schemas.microsoft.com/office/powerpoint/2010/main" val="4187592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CCEBAD7-1171-49C4-A7E8-57C5709E0151}"/>
              </a:ext>
            </a:extLst>
          </p:cNvPr>
          <p:cNvSpPr>
            <a:spLocks noGrp="1"/>
          </p:cNvSpPr>
          <p:nvPr>
            <p:ph type="body" idx="19"/>
          </p:nvPr>
        </p:nvSpPr>
        <p:spPr>
          <a:xfrm>
            <a:off x="4335828" y="552490"/>
            <a:ext cx="3438144" cy="603210"/>
          </a:xfrm>
        </p:spPr>
        <p:txBody>
          <a:bodyPr/>
          <a:lstStyle/>
          <a:p>
            <a:r>
              <a:rPr lang="en-US" dirty="0"/>
              <a:t>Methods</a:t>
            </a:r>
          </a:p>
        </p:txBody>
      </p:sp>
      <p:sp>
        <p:nvSpPr>
          <p:cNvPr id="10" name="Text Placeholder 9">
            <a:extLst>
              <a:ext uri="{FF2B5EF4-FFF2-40B4-BE49-F238E27FC236}">
                <a16:creationId xmlns:a16="http://schemas.microsoft.com/office/drawing/2014/main" id="{FDDF91F9-1748-46EB-9324-8C4C3A868E85}"/>
              </a:ext>
            </a:extLst>
          </p:cNvPr>
          <p:cNvSpPr>
            <a:spLocks noGrp="1"/>
          </p:cNvSpPr>
          <p:nvPr>
            <p:ph type="body" idx="22"/>
          </p:nvPr>
        </p:nvSpPr>
        <p:spPr>
          <a:xfrm>
            <a:off x="466561" y="552490"/>
            <a:ext cx="3438144" cy="603210"/>
          </a:xfrm>
        </p:spPr>
        <p:txBody>
          <a:bodyPr>
            <a:normAutofit fontScale="92500"/>
          </a:bodyPr>
          <a:lstStyle/>
          <a:p>
            <a:r>
              <a:rPr lang="en-US" dirty="0"/>
              <a:t>“AREA DEPRIVATION INDEX” Articles [n = 47]</a:t>
            </a:r>
          </a:p>
        </p:txBody>
      </p:sp>
      <p:graphicFrame>
        <p:nvGraphicFramePr>
          <p:cNvPr id="18" name="Content Placeholder 17">
            <a:extLst>
              <a:ext uri="{FF2B5EF4-FFF2-40B4-BE49-F238E27FC236}">
                <a16:creationId xmlns:a16="http://schemas.microsoft.com/office/drawing/2014/main" id="{DAF13FF1-48E0-4758-8AE5-8EDBA22F88F8}"/>
              </a:ext>
            </a:extLst>
          </p:cNvPr>
          <p:cNvGraphicFramePr>
            <a:graphicFrameLocks noGrp="1"/>
          </p:cNvGraphicFramePr>
          <p:nvPr>
            <p:ph sz="half" idx="23"/>
            <p:extLst>
              <p:ext uri="{D42A27DB-BD31-4B8C-83A1-F6EECF244321}">
                <p14:modId xmlns:p14="http://schemas.microsoft.com/office/powerpoint/2010/main" val="2054971840"/>
              </p:ext>
            </p:extLst>
          </p:nvPr>
        </p:nvGraphicFramePr>
        <p:xfrm>
          <a:off x="8201025" y="1257300"/>
          <a:ext cx="3433763" cy="470058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12">
            <a:extLst>
              <a:ext uri="{FF2B5EF4-FFF2-40B4-BE49-F238E27FC236}">
                <a16:creationId xmlns:a16="http://schemas.microsoft.com/office/drawing/2014/main" id="{BD052F7E-0F59-4B3C-8D79-E4E5E2A5CD00}"/>
              </a:ext>
            </a:extLst>
          </p:cNvPr>
          <p:cNvSpPr>
            <a:spLocks noGrp="1"/>
          </p:cNvSpPr>
          <p:nvPr>
            <p:ph type="body" idx="25"/>
          </p:nvPr>
        </p:nvSpPr>
        <p:spPr>
          <a:xfrm>
            <a:off x="8200818" y="552490"/>
            <a:ext cx="3438144" cy="603210"/>
          </a:xfrm>
        </p:spPr>
        <p:txBody>
          <a:bodyPr/>
          <a:lstStyle/>
          <a:p>
            <a:r>
              <a:rPr lang="en-US" dirty="0"/>
              <a:t>ADI USED [n =22]</a:t>
            </a:r>
          </a:p>
        </p:txBody>
      </p:sp>
      <p:graphicFrame>
        <p:nvGraphicFramePr>
          <p:cNvPr id="25" name="Content Placeholder 24">
            <a:extLst>
              <a:ext uri="{FF2B5EF4-FFF2-40B4-BE49-F238E27FC236}">
                <a16:creationId xmlns:a16="http://schemas.microsoft.com/office/drawing/2014/main" id="{63352A43-7959-4F0E-AA48-53304700A56A}"/>
              </a:ext>
            </a:extLst>
          </p:cNvPr>
          <p:cNvGraphicFramePr>
            <a:graphicFrameLocks noGrp="1"/>
          </p:cNvGraphicFramePr>
          <p:nvPr>
            <p:ph sz="half" idx="20"/>
            <p:extLst>
              <p:ext uri="{D42A27DB-BD31-4B8C-83A1-F6EECF244321}">
                <p14:modId xmlns:p14="http://schemas.microsoft.com/office/powerpoint/2010/main" val="2264379215"/>
              </p:ext>
            </p:extLst>
          </p:nvPr>
        </p:nvGraphicFramePr>
        <p:xfrm>
          <a:off x="466725" y="1257301"/>
          <a:ext cx="3433763" cy="47005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Content Placeholder 29">
            <a:extLst>
              <a:ext uri="{FF2B5EF4-FFF2-40B4-BE49-F238E27FC236}">
                <a16:creationId xmlns:a16="http://schemas.microsoft.com/office/drawing/2014/main" id="{74939936-46AA-4DA4-BD98-10D8BFF5428A}"/>
              </a:ext>
            </a:extLst>
          </p:cNvPr>
          <p:cNvGraphicFramePr>
            <a:graphicFrameLocks noGrp="1"/>
          </p:cNvGraphicFramePr>
          <p:nvPr>
            <p:ph sz="half" idx="14"/>
            <p:extLst>
              <p:ext uri="{D42A27DB-BD31-4B8C-83A1-F6EECF244321}">
                <p14:modId xmlns:p14="http://schemas.microsoft.com/office/powerpoint/2010/main" val="2551421558"/>
              </p:ext>
            </p:extLst>
          </p:nvPr>
        </p:nvGraphicFramePr>
        <p:xfrm>
          <a:off x="4335463" y="1460501"/>
          <a:ext cx="3433762" cy="44973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0028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3D10485-2410-4545-A16B-897BD6D16085}"/>
              </a:ext>
            </a:extLst>
          </p:cNvPr>
          <p:cNvGraphicFramePr>
            <a:graphicFrameLocks noGrp="1"/>
          </p:cNvGraphicFramePr>
          <p:nvPr>
            <p:ph sz="half" idx="4294967295"/>
            <p:extLst>
              <p:ext uri="{D42A27DB-BD31-4B8C-83A1-F6EECF244321}">
                <p14:modId xmlns:p14="http://schemas.microsoft.com/office/powerpoint/2010/main" val="3314238431"/>
              </p:ext>
            </p:extLst>
          </p:nvPr>
        </p:nvGraphicFramePr>
        <p:xfrm>
          <a:off x="2548467" y="123108"/>
          <a:ext cx="9303399" cy="6621948"/>
        </p:xfrm>
        <a:graphic>
          <a:graphicData uri="http://schemas.openxmlformats.org/drawingml/2006/table">
            <a:tbl>
              <a:tblPr firstRow="1" bandRow="1">
                <a:tableStyleId>{5C22544A-7EE6-4342-B048-85BDC9FD1C3A}</a:tableStyleId>
              </a:tblPr>
              <a:tblGrid>
                <a:gridCol w="2683933">
                  <a:extLst>
                    <a:ext uri="{9D8B030D-6E8A-4147-A177-3AD203B41FA5}">
                      <a16:colId xmlns:a16="http://schemas.microsoft.com/office/drawing/2014/main" val="3301036698"/>
                    </a:ext>
                  </a:extLst>
                </a:gridCol>
                <a:gridCol w="945638">
                  <a:extLst>
                    <a:ext uri="{9D8B030D-6E8A-4147-A177-3AD203B41FA5}">
                      <a16:colId xmlns:a16="http://schemas.microsoft.com/office/drawing/2014/main" val="1735912614"/>
                    </a:ext>
                  </a:extLst>
                </a:gridCol>
                <a:gridCol w="945638">
                  <a:extLst>
                    <a:ext uri="{9D8B030D-6E8A-4147-A177-3AD203B41FA5}">
                      <a16:colId xmlns:a16="http://schemas.microsoft.com/office/drawing/2014/main" val="2097393951"/>
                    </a:ext>
                  </a:extLst>
                </a:gridCol>
                <a:gridCol w="945638">
                  <a:extLst>
                    <a:ext uri="{9D8B030D-6E8A-4147-A177-3AD203B41FA5}">
                      <a16:colId xmlns:a16="http://schemas.microsoft.com/office/drawing/2014/main" val="367005303"/>
                    </a:ext>
                  </a:extLst>
                </a:gridCol>
                <a:gridCol w="945638">
                  <a:extLst>
                    <a:ext uri="{9D8B030D-6E8A-4147-A177-3AD203B41FA5}">
                      <a16:colId xmlns:a16="http://schemas.microsoft.com/office/drawing/2014/main" val="2411572918"/>
                    </a:ext>
                  </a:extLst>
                </a:gridCol>
                <a:gridCol w="945638">
                  <a:extLst>
                    <a:ext uri="{9D8B030D-6E8A-4147-A177-3AD203B41FA5}">
                      <a16:colId xmlns:a16="http://schemas.microsoft.com/office/drawing/2014/main" val="2238031400"/>
                    </a:ext>
                  </a:extLst>
                </a:gridCol>
                <a:gridCol w="945638">
                  <a:extLst>
                    <a:ext uri="{9D8B030D-6E8A-4147-A177-3AD203B41FA5}">
                      <a16:colId xmlns:a16="http://schemas.microsoft.com/office/drawing/2014/main" val="2066439579"/>
                    </a:ext>
                  </a:extLst>
                </a:gridCol>
                <a:gridCol w="945638">
                  <a:extLst>
                    <a:ext uri="{9D8B030D-6E8A-4147-A177-3AD203B41FA5}">
                      <a16:colId xmlns:a16="http://schemas.microsoft.com/office/drawing/2014/main" val="2796037131"/>
                    </a:ext>
                  </a:extLst>
                </a:gridCol>
              </a:tblGrid>
              <a:tr h="327246">
                <a:tc>
                  <a:txBody>
                    <a:bodyPr/>
                    <a:lstStyle/>
                    <a:p>
                      <a:endParaRPr lang="en-US" sz="1400" dirty="0"/>
                    </a:p>
                  </a:txBody>
                  <a:tcPr anchor="ctr"/>
                </a:tc>
                <a:tc>
                  <a:txBody>
                    <a:bodyPr/>
                    <a:lstStyle/>
                    <a:p>
                      <a:pPr algn="ctr"/>
                      <a:r>
                        <a:rPr lang="en-US" sz="1400" dirty="0"/>
                        <a:t>Singh (1990)/ Wisconsin</a:t>
                      </a:r>
                    </a:p>
                  </a:txBody>
                  <a:tcPr anchor="ctr"/>
                </a:tc>
                <a:tc>
                  <a:txBody>
                    <a:bodyPr/>
                    <a:lstStyle/>
                    <a:p>
                      <a:pPr algn="ctr"/>
                      <a:r>
                        <a:rPr lang="en-US" sz="1400" dirty="0"/>
                        <a:t>Brokamp (2015)</a:t>
                      </a:r>
                    </a:p>
                  </a:txBody>
                  <a:tcPr anchor="ctr"/>
                </a:tc>
                <a:tc>
                  <a:txBody>
                    <a:bodyPr/>
                    <a:lstStyle/>
                    <a:p>
                      <a:pPr algn="ctr"/>
                      <a:r>
                        <a:rPr lang="en-US" sz="1400" dirty="0"/>
                        <a:t>NDI  </a:t>
                      </a:r>
                    </a:p>
                    <a:p>
                      <a:pPr algn="ctr"/>
                      <a:r>
                        <a:rPr lang="en-US" sz="1400" dirty="0"/>
                        <a:t>(2000)</a:t>
                      </a:r>
                    </a:p>
                  </a:txBody>
                  <a:tcPr anchor="ctr"/>
                </a:tc>
                <a:tc>
                  <a:txBody>
                    <a:bodyPr/>
                    <a:lstStyle/>
                    <a:p>
                      <a:pPr algn="ctr"/>
                      <a:r>
                        <a:rPr lang="en-US" sz="1200" dirty="0"/>
                        <a:t>Disadvantage Index (2010)</a:t>
                      </a:r>
                      <a:endParaRPr lang="en-US" sz="1400" dirty="0"/>
                    </a:p>
                  </a:txBody>
                  <a:tcPr anchor="ctr"/>
                </a:tc>
                <a:tc>
                  <a:txBody>
                    <a:bodyPr/>
                    <a:lstStyle/>
                    <a:p>
                      <a:pPr algn="ctr"/>
                      <a:r>
                        <a:rPr lang="en-US" sz="1400" dirty="0"/>
                        <a:t>SVI (2014)</a:t>
                      </a:r>
                    </a:p>
                  </a:txBody>
                  <a:tcPr anchor="ctr"/>
                </a:tc>
                <a:tc>
                  <a:txBody>
                    <a:bodyPr/>
                    <a:lstStyle/>
                    <a:p>
                      <a:pPr algn="ctr"/>
                      <a:r>
                        <a:rPr lang="en-US" sz="1400" dirty="0"/>
                        <a:t>Palmetto SADI (2011)</a:t>
                      </a:r>
                    </a:p>
                  </a:txBody>
                  <a:tcPr anchor="ctr"/>
                </a:tc>
                <a:tc>
                  <a:txBody>
                    <a:bodyPr/>
                    <a:lstStyle/>
                    <a:p>
                      <a:pPr algn="ctr"/>
                      <a:r>
                        <a:rPr lang="en-US" sz="1400" dirty="0"/>
                        <a:t>SDI</a:t>
                      </a:r>
                    </a:p>
                    <a:p>
                      <a:pPr algn="ctr"/>
                      <a:r>
                        <a:rPr lang="en-US" sz="1400" dirty="0"/>
                        <a:t>(2009)</a:t>
                      </a:r>
                    </a:p>
                  </a:txBody>
                  <a:tcPr anchor="ctr"/>
                </a:tc>
                <a:extLst>
                  <a:ext uri="{0D108BD9-81ED-4DB2-BD59-A6C34878D82A}">
                    <a16:rowId xmlns:a16="http://schemas.microsoft.com/office/drawing/2014/main" val="3556198390"/>
                  </a:ext>
                </a:extLst>
              </a:tr>
              <a:tr h="327246">
                <a:tc>
                  <a:txBody>
                    <a:bodyPr/>
                    <a:lstStyle/>
                    <a:p>
                      <a:r>
                        <a:rPr lang="en-US" sz="1400" dirty="0"/>
                        <a:t>&lt;9 y of education</a:t>
                      </a:r>
                    </a:p>
                  </a:txBody>
                  <a:tcPr/>
                </a:tc>
                <a:tc>
                  <a:txBody>
                    <a:bodyPr/>
                    <a:lstStyle/>
                    <a:p>
                      <a:pPr algn="ctr"/>
                      <a:r>
                        <a:rPr lang="en-US" sz="1400" dirty="0"/>
                        <a:t>X</a:t>
                      </a:r>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r>
                        <a:rPr lang="en-US" sz="1400" dirty="0"/>
                        <a:t>(X)</a:t>
                      </a:r>
                    </a:p>
                  </a:txBody>
                  <a:tcPr/>
                </a:tc>
                <a:extLst>
                  <a:ext uri="{0D108BD9-81ED-4DB2-BD59-A6C34878D82A}">
                    <a16:rowId xmlns:a16="http://schemas.microsoft.com/office/drawing/2014/main" val="3033416351"/>
                  </a:ext>
                </a:extLst>
              </a:tr>
              <a:tr h="327246">
                <a:tc>
                  <a:txBody>
                    <a:bodyPr/>
                    <a:lstStyle/>
                    <a:p>
                      <a:r>
                        <a:rPr lang="en-US" sz="1400" dirty="0"/>
                        <a:t>High school diploma</a:t>
                      </a:r>
                    </a:p>
                  </a:txBody>
                  <a:tcPr/>
                </a:tc>
                <a:tc>
                  <a:txBody>
                    <a:bodyPr/>
                    <a:lstStyle/>
                    <a:p>
                      <a:pPr algn="ctr"/>
                      <a:r>
                        <a:rPr lang="en-US" sz="1400" dirty="0"/>
                        <a:t>X</a:t>
                      </a:r>
                    </a:p>
                  </a:txBody>
                  <a:tcPr/>
                </a:tc>
                <a:tc>
                  <a:txBody>
                    <a:bodyPr/>
                    <a:lstStyle/>
                    <a:p>
                      <a:pPr algn="ctr"/>
                      <a:r>
                        <a:rPr lang="en-US" sz="1400" dirty="0"/>
                        <a:t>X</a:t>
                      </a:r>
                    </a:p>
                  </a:txBody>
                  <a:tcPr/>
                </a:tc>
                <a:tc>
                  <a:txBody>
                    <a:bodyPr/>
                    <a:lstStyle/>
                    <a:p>
                      <a:pPr algn="ctr"/>
                      <a:r>
                        <a:rPr lang="en-US" sz="1400" dirty="0"/>
                        <a:t>(X)</a:t>
                      </a:r>
                    </a:p>
                  </a:txBody>
                  <a:tcPr/>
                </a:tc>
                <a:tc>
                  <a:txBody>
                    <a:bodyPr/>
                    <a:lstStyle/>
                    <a:p>
                      <a:pPr algn="ctr"/>
                      <a:r>
                        <a:rPr lang="en-US" sz="1400" dirty="0"/>
                        <a:t>X</a:t>
                      </a:r>
                    </a:p>
                  </a:txBody>
                  <a:tcPr/>
                </a:tc>
                <a:tc>
                  <a:txBody>
                    <a:bodyPr/>
                    <a:lstStyle/>
                    <a:p>
                      <a:pPr algn="ctr"/>
                      <a:r>
                        <a:rPr lang="en-US" sz="1400" dirty="0"/>
                        <a:t>X</a:t>
                      </a:r>
                    </a:p>
                  </a:txBody>
                  <a:tcPr/>
                </a:tc>
                <a:tc>
                  <a:txBody>
                    <a:bodyPr/>
                    <a:lstStyle/>
                    <a:p>
                      <a:pPr algn="ctr"/>
                      <a:r>
                        <a:rPr lang="en-US" sz="1400" dirty="0"/>
                        <a:t>X</a:t>
                      </a:r>
                    </a:p>
                  </a:txBody>
                  <a:tcPr/>
                </a:tc>
                <a:tc>
                  <a:txBody>
                    <a:bodyPr/>
                    <a:lstStyle/>
                    <a:p>
                      <a:pPr algn="ctr"/>
                      <a:endParaRPr lang="en-US" sz="1400" dirty="0"/>
                    </a:p>
                  </a:txBody>
                  <a:tcPr/>
                </a:tc>
                <a:extLst>
                  <a:ext uri="{0D108BD9-81ED-4DB2-BD59-A6C34878D82A}">
                    <a16:rowId xmlns:a16="http://schemas.microsoft.com/office/drawing/2014/main" val="3229898089"/>
                  </a:ext>
                </a:extLst>
              </a:tr>
              <a:tr h="327246">
                <a:tc>
                  <a:txBody>
                    <a:bodyPr/>
                    <a:lstStyle/>
                    <a:p>
                      <a:r>
                        <a:rPr lang="en-US" sz="1400" dirty="0"/>
                        <a:t>White collar employees</a:t>
                      </a:r>
                    </a:p>
                  </a:txBody>
                  <a:tcPr/>
                </a:tc>
                <a:tc>
                  <a:txBody>
                    <a:bodyPr/>
                    <a:lstStyle/>
                    <a:p>
                      <a:pPr algn="ctr"/>
                      <a:r>
                        <a:rPr lang="en-US" sz="1400" dirty="0"/>
                        <a:t>X</a:t>
                      </a:r>
                    </a:p>
                  </a:txBody>
                  <a:tcPr/>
                </a:tc>
                <a:tc>
                  <a:txBody>
                    <a:bodyPr/>
                    <a:lstStyle/>
                    <a:p>
                      <a:pPr algn="ctr"/>
                      <a:endParaRPr lang="en-US" sz="1400" dirty="0"/>
                    </a:p>
                  </a:txBody>
                  <a:tcPr/>
                </a:tc>
                <a:tc>
                  <a:txBody>
                    <a:bodyPr/>
                    <a:lstStyle/>
                    <a:p>
                      <a:pPr algn="ctr"/>
                      <a:r>
                        <a:rPr lang="en-US" sz="1400" dirty="0"/>
                        <a:t>(X)</a:t>
                      </a:r>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325924769"/>
                  </a:ext>
                </a:extLst>
              </a:tr>
              <a:tr h="327246">
                <a:tc>
                  <a:txBody>
                    <a:bodyPr/>
                    <a:lstStyle/>
                    <a:p>
                      <a:r>
                        <a:rPr lang="en-US" sz="1400" dirty="0"/>
                        <a:t>Median income</a:t>
                      </a:r>
                    </a:p>
                  </a:txBody>
                  <a:tcPr/>
                </a:tc>
                <a:tc>
                  <a:txBody>
                    <a:bodyPr/>
                    <a:lstStyle/>
                    <a:p>
                      <a:pPr algn="ctr"/>
                      <a:r>
                        <a:rPr lang="en-US" sz="1400" dirty="0"/>
                        <a:t>X</a:t>
                      </a:r>
                    </a:p>
                  </a:txBody>
                  <a:tcPr/>
                </a:tc>
                <a:tc>
                  <a:txBody>
                    <a:bodyPr/>
                    <a:lstStyle/>
                    <a:p>
                      <a:pPr algn="ctr"/>
                      <a:r>
                        <a:rPr lang="en-US" sz="1400" dirty="0"/>
                        <a:t>X</a:t>
                      </a:r>
                    </a:p>
                  </a:txBody>
                  <a:tcPr/>
                </a:tc>
                <a:tc>
                  <a:txBody>
                    <a:bodyPr/>
                    <a:lstStyle/>
                    <a:p>
                      <a:pPr algn="ctr"/>
                      <a:endParaRPr lang="en-US" sz="1400" dirty="0"/>
                    </a:p>
                  </a:txBody>
                  <a:tcPr/>
                </a:tc>
                <a:tc>
                  <a:txBody>
                    <a:bodyPr/>
                    <a:lstStyle/>
                    <a:p>
                      <a:pPr algn="ctr"/>
                      <a:r>
                        <a:rPr lang="en-US" sz="1400" dirty="0"/>
                        <a:t>X</a:t>
                      </a:r>
                    </a:p>
                  </a:txBody>
                  <a:tcPr/>
                </a:tc>
                <a:tc>
                  <a:txBody>
                    <a:bodyPr/>
                    <a:lstStyle/>
                    <a:p>
                      <a:pPr algn="ctr"/>
                      <a:r>
                        <a:rPr lang="en-US" sz="1400" dirty="0"/>
                        <a:t>X</a:t>
                      </a:r>
                    </a:p>
                  </a:txBody>
                  <a:tcPr/>
                </a:tc>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2295152049"/>
                  </a:ext>
                </a:extLst>
              </a:tr>
              <a:tr h="327246">
                <a:tc>
                  <a:txBody>
                    <a:bodyPr/>
                    <a:lstStyle/>
                    <a:p>
                      <a:r>
                        <a:rPr lang="en-US" sz="1400" dirty="0"/>
                        <a:t>Income disparity</a:t>
                      </a:r>
                    </a:p>
                  </a:txBody>
                  <a:tcPr/>
                </a:tc>
                <a:tc>
                  <a:txBody>
                    <a:bodyPr/>
                    <a:lstStyle/>
                    <a:p>
                      <a:pPr algn="ctr"/>
                      <a:r>
                        <a:rPr lang="en-US" sz="1400" dirty="0"/>
                        <a:t>X</a:t>
                      </a:r>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418546828"/>
                  </a:ext>
                </a:extLst>
              </a:tr>
              <a:tr h="327246">
                <a:tc>
                  <a:txBody>
                    <a:bodyPr/>
                    <a:lstStyle/>
                    <a:p>
                      <a:r>
                        <a:rPr lang="en-US" sz="1400" dirty="0"/>
                        <a:t>Median home value</a:t>
                      </a:r>
                    </a:p>
                  </a:txBody>
                  <a:tcPr/>
                </a:tc>
                <a:tc>
                  <a:txBody>
                    <a:bodyPr/>
                    <a:lstStyle/>
                    <a:p>
                      <a:pPr algn="ctr"/>
                      <a:r>
                        <a:rPr lang="en-US" sz="1400" dirty="0"/>
                        <a:t>X</a:t>
                      </a:r>
                    </a:p>
                  </a:txBody>
                  <a:tcPr/>
                </a:tc>
                <a:tc>
                  <a:txBody>
                    <a:bodyPr/>
                    <a:lstStyle/>
                    <a:p>
                      <a:pPr algn="ctr"/>
                      <a:endParaRPr lang="en-US" sz="1400" dirty="0"/>
                    </a:p>
                  </a:txBody>
                  <a:tcPr/>
                </a:tc>
                <a:tc>
                  <a:txBody>
                    <a:bodyPr/>
                    <a:lstStyle/>
                    <a:p>
                      <a:pPr algn="ctr"/>
                      <a:r>
                        <a:rPr lang="en-US" sz="1400" dirty="0"/>
                        <a:t>X</a:t>
                      </a:r>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2146548420"/>
                  </a:ext>
                </a:extLst>
              </a:tr>
              <a:tr h="327246">
                <a:tc>
                  <a:txBody>
                    <a:bodyPr/>
                    <a:lstStyle/>
                    <a:p>
                      <a:r>
                        <a:rPr lang="en-US" sz="1400" dirty="0"/>
                        <a:t>Median gross rent</a:t>
                      </a:r>
                    </a:p>
                  </a:txBody>
                  <a:tcPr/>
                </a:tc>
                <a:tc>
                  <a:txBody>
                    <a:bodyPr/>
                    <a:lstStyle/>
                    <a:p>
                      <a:pPr algn="ctr"/>
                      <a:r>
                        <a:rPr lang="en-US" sz="1400" dirty="0"/>
                        <a:t>X</a:t>
                      </a:r>
                    </a:p>
                  </a:txBody>
                  <a:tcPr/>
                </a:tc>
                <a:tc>
                  <a:txBody>
                    <a:bodyPr/>
                    <a:lstStyle/>
                    <a:p>
                      <a:pPr algn="ctr"/>
                      <a:endParaRPr lang="en-US" sz="1400" dirty="0"/>
                    </a:p>
                  </a:txBody>
                  <a:tcPr/>
                </a:tc>
                <a:tc>
                  <a:txBody>
                    <a:bodyPr/>
                    <a:lstStyle/>
                    <a:p>
                      <a:pPr algn="ctr"/>
                      <a:r>
                        <a:rPr lang="en-US" sz="1400" dirty="0"/>
                        <a:t>(X)</a:t>
                      </a:r>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1861220692"/>
                  </a:ext>
                </a:extLst>
              </a:tr>
              <a:tr h="327246">
                <a:tc>
                  <a:txBody>
                    <a:bodyPr/>
                    <a:lstStyle/>
                    <a:p>
                      <a:r>
                        <a:rPr lang="en-US" sz="1400" dirty="0"/>
                        <a:t>Median monthly mortgage</a:t>
                      </a:r>
                    </a:p>
                  </a:txBody>
                  <a:tcPr/>
                </a:tc>
                <a:tc>
                  <a:txBody>
                    <a:bodyPr/>
                    <a:lstStyle/>
                    <a:p>
                      <a:pPr algn="ctr"/>
                      <a:r>
                        <a:rPr lang="en-US" sz="1400" dirty="0"/>
                        <a:t>X</a:t>
                      </a:r>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2654153811"/>
                  </a:ext>
                </a:extLst>
              </a:tr>
              <a:tr h="327246">
                <a:tc>
                  <a:txBody>
                    <a:bodyPr/>
                    <a:lstStyle/>
                    <a:p>
                      <a:r>
                        <a:rPr lang="en-US" sz="1400" dirty="0"/>
                        <a:t>Owner-occupied housing</a:t>
                      </a:r>
                    </a:p>
                  </a:txBody>
                  <a:tcPr/>
                </a:tc>
                <a:tc>
                  <a:txBody>
                    <a:bodyPr/>
                    <a:lstStyle/>
                    <a:p>
                      <a:pPr algn="ctr"/>
                      <a:r>
                        <a:rPr lang="en-US" sz="1400" dirty="0"/>
                        <a:t>X</a:t>
                      </a:r>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1865137297"/>
                  </a:ext>
                </a:extLst>
              </a:tr>
              <a:tr h="327246">
                <a:tc>
                  <a:txBody>
                    <a:bodyPr/>
                    <a:lstStyle/>
                    <a:p>
                      <a:r>
                        <a:rPr lang="en-US" sz="1400" dirty="0"/>
                        <a:t>Unemployment rate</a:t>
                      </a:r>
                    </a:p>
                  </a:txBody>
                  <a:tcPr/>
                </a:tc>
                <a:tc>
                  <a:txBody>
                    <a:bodyPr/>
                    <a:lstStyle/>
                    <a:p>
                      <a:pPr algn="ctr"/>
                      <a:r>
                        <a:rPr lang="en-US" sz="1400" dirty="0"/>
                        <a:t>X</a:t>
                      </a:r>
                    </a:p>
                  </a:txBody>
                  <a:tcPr/>
                </a:tc>
                <a:tc>
                  <a:txBody>
                    <a:bodyPr/>
                    <a:lstStyle/>
                    <a:p>
                      <a:pPr algn="ctr"/>
                      <a:endParaRPr lang="en-US" sz="1400" dirty="0"/>
                    </a:p>
                  </a:txBody>
                  <a:tcPr/>
                </a:tc>
                <a:tc>
                  <a:txBody>
                    <a:bodyPr/>
                    <a:lstStyle/>
                    <a:p>
                      <a:pPr algn="ctr"/>
                      <a:r>
                        <a:rPr lang="en-US" sz="1400" dirty="0"/>
                        <a:t>X</a:t>
                      </a:r>
                    </a:p>
                  </a:txBody>
                  <a:tcPr/>
                </a:tc>
                <a:tc>
                  <a:txBody>
                    <a:bodyPr/>
                    <a:lstStyle/>
                    <a:p>
                      <a:pPr algn="ctr"/>
                      <a:endParaRPr lang="en-US" sz="1400" dirty="0"/>
                    </a:p>
                  </a:txBody>
                  <a:tcPr/>
                </a:tc>
                <a:tc>
                  <a:txBody>
                    <a:bodyPr/>
                    <a:lstStyle/>
                    <a:p>
                      <a:pPr algn="ctr"/>
                      <a:r>
                        <a:rPr lang="en-US" sz="1400" dirty="0"/>
                        <a:t>X</a:t>
                      </a:r>
                    </a:p>
                  </a:txBody>
                  <a:tcPr/>
                </a:tc>
                <a:tc>
                  <a:txBody>
                    <a:bodyPr/>
                    <a:lstStyle/>
                    <a:p>
                      <a:pPr algn="ctr"/>
                      <a:endParaRPr lang="en-US" sz="1400" dirty="0"/>
                    </a:p>
                  </a:txBody>
                  <a:tcPr/>
                </a:tc>
                <a:tc>
                  <a:txBody>
                    <a:bodyPr/>
                    <a:lstStyle/>
                    <a:p>
                      <a:pPr algn="ctr"/>
                      <a:r>
                        <a:rPr lang="en-US" sz="1400" dirty="0"/>
                        <a:t>X</a:t>
                      </a:r>
                    </a:p>
                  </a:txBody>
                  <a:tcPr/>
                </a:tc>
                <a:extLst>
                  <a:ext uri="{0D108BD9-81ED-4DB2-BD59-A6C34878D82A}">
                    <a16:rowId xmlns:a16="http://schemas.microsoft.com/office/drawing/2014/main" val="3397562049"/>
                  </a:ext>
                </a:extLst>
              </a:tr>
              <a:tr h="327246">
                <a:tc>
                  <a:txBody>
                    <a:bodyPr/>
                    <a:lstStyle/>
                    <a:p>
                      <a:r>
                        <a:rPr lang="en-US" sz="1400" dirty="0"/>
                        <a:t>Families below poverty level</a:t>
                      </a:r>
                    </a:p>
                  </a:txBody>
                  <a:tcPr/>
                </a:tc>
                <a:tc>
                  <a:txBody>
                    <a:bodyPr/>
                    <a:lstStyle/>
                    <a:p>
                      <a:pPr algn="ctr"/>
                      <a:r>
                        <a:rPr lang="en-US" sz="1400" dirty="0"/>
                        <a:t>X</a:t>
                      </a:r>
                    </a:p>
                  </a:txBody>
                  <a:tcPr/>
                </a:tc>
                <a:tc>
                  <a:txBody>
                    <a:bodyPr/>
                    <a:lstStyle/>
                    <a:p>
                      <a:pPr algn="ctr"/>
                      <a:r>
                        <a:rPr lang="en-US" sz="1400" dirty="0"/>
                        <a:t>X</a:t>
                      </a:r>
                    </a:p>
                  </a:txBody>
                  <a:tcPr/>
                </a:tc>
                <a:tc>
                  <a:txBody>
                    <a:bodyPr/>
                    <a:lstStyle/>
                    <a:p>
                      <a:pPr algn="ctr"/>
                      <a:r>
                        <a:rPr lang="en-US" sz="1400" dirty="0"/>
                        <a:t>X</a:t>
                      </a:r>
                    </a:p>
                  </a:txBody>
                  <a:tcPr/>
                </a:tc>
                <a:tc>
                  <a:txBody>
                    <a:bodyPr/>
                    <a:lstStyle/>
                    <a:p>
                      <a:pPr algn="ctr"/>
                      <a:r>
                        <a:rPr lang="en-US" sz="1400" dirty="0"/>
                        <a:t>X</a:t>
                      </a:r>
                    </a:p>
                  </a:txBody>
                  <a:tcPr/>
                </a:tc>
                <a:tc>
                  <a:txBody>
                    <a:bodyPr/>
                    <a:lstStyle/>
                    <a:p>
                      <a:pPr algn="ctr"/>
                      <a:r>
                        <a:rPr lang="en-US" sz="1400" dirty="0"/>
                        <a:t>X</a:t>
                      </a:r>
                    </a:p>
                  </a:txBody>
                  <a:tcPr/>
                </a:tc>
                <a:tc>
                  <a:txBody>
                    <a:bodyPr/>
                    <a:lstStyle/>
                    <a:p>
                      <a:pPr algn="ctr"/>
                      <a:r>
                        <a:rPr lang="en-US" sz="1400" dirty="0"/>
                        <a:t>X</a:t>
                      </a:r>
                    </a:p>
                  </a:txBody>
                  <a:tcPr/>
                </a:tc>
                <a:tc>
                  <a:txBody>
                    <a:bodyPr/>
                    <a:lstStyle/>
                    <a:p>
                      <a:pPr algn="ctr"/>
                      <a:r>
                        <a:rPr lang="en-US" sz="1400" dirty="0"/>
                        <a:t>X</a:t>
                      </a:r>
                    </a:p>
                  </a:txBody>
                  <a:tcPr/>
                </a:tc>
                <a:extLst>
                  <a:ext uri="{0D108BD9-81ED-4DB2-BD59-A6C34878D82A}">
                    <a16:rowId xmlns:a16="http://schemas.microsoft.com/office/drawing/2014/main" val="966017193"/>
                  </a:ext>
                </a:extLst>
              </a:tr>
              <a:tr h="327246">
                <a:tc>
                  <a:txBody>
                    <a:bodyPr/>
                    <a:lstStyle/>
                    <a:p>
                      <a:r>
                        <a:rPr lang="en-US" sz="1400" dirty="0"/>
                        <a:t>Families below 150% FPL</a:t>
                      </a:r>
                    </a:p>
                  </a:txBody>
                  <a:tcPr/>
                </a:tc>
                <a:tc>
                  <a:txBody>
                    <a:bodyPr/>
                    <a:lstStyle/>
                    <a:p>
                      <a:pPr algn="ctr"/>
                      <a:r>
                        <a:rPr lang="en-US" sz="1400" dirty="0"/>
                        <a:t>X</a:t>
                      </a:r>
                    </a:p>
                  </a:txBody>
                  <a:tcPr/>
                </a:tc>
                <a:tc>
                  <a:txBody>
                    <a:bodyPr/>
                    <a:lstStyle/>
                    <a:p>
                      <a:pPr algn="ctr"/>
                      <a:endParaRPr lang="en-US" sz="1400" dirty="0"/>
                    </a:p>
                  </a:txBody>
                  <a:tcPr/>
                </a:tc>
                <a:tc>
                  <a:txBody>
                    <a:bodyPr/>
                    <a:lstStyle/>
                    <a:p>
                      <a:pPr algn="ctr"/>
                      <a:r>
                        <a:rPr lang="en-US" sz="1400" dirty="0"/>
                        <a:t>(X)</a:t>
                      </a:r>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3734714306"/>
                  </a:ext>
                </a:extLst>
              </a:tr>
              <a:tr h="327246">
                <a:tc>
                  <a:txBody>
                    <a:bodyPr/>
                    <a:lstStyle/>
                    <a:p>
                      <a:r>
                        <a:rPr lang="en-US" sz="1400" dirty="0"/>
                        <a:t>Single Parent Household</a:t>
                      </a:r>
                    </a:p>
                  </a:txBody>
                  <a:tcPr/>
                </a:tc>
                <a:tc>
                  <a:txBody>
                    <a:bodyPr/>
                    <a:lstStyle/>
                    <a:p>
                      <a:pPr algn="ctr"/>
                      <a:r>
                        <a:rPr lang="en-US" sz="1400" dirty="0"/>
                        <a:t>X</a:t>
                      </a:r>
                    </a:p>
                  </a:txBody>
                  <a:tcPr/>
                </a:tc>
                <a:tc>
                  <a:txBody>
                    <a:bodyPr/>
                    <a:lstStyle/>
                    <a:p>
                      <a:pPr algn="ctr"/>
                      <a:endParaRPr lang="en-US" sz="1400" dirty="0"/>
                    </a:p>
                  </a:txBody>
                  <a:tcPr/>
                </a:tc>
                <a:tc>
                  <a:txBody>
                    <a:bodyPr/>
                    <a:lstStyle/>
                    <a:p>
                      <a:pPr algn="ctr"/>
                      <a:r>
                        <a:rPr lang="en-US" sz="1400" dirty="0"/>
                        <a:t>(X)</a:t>
                      </a:r>
                    </a:p>
                  </a:txBody>
                  <a:tcPr/>
                </a:tc>
                <a:tc>
                  <a:txBody>
                    <a:bodyPr/>
                    <a:lstStyle/>
                    <a:p>
                      <a:pPr algn="ctr"/>
                      <a:r>
                        <a:rPr lang="en-US" sz="1400" dirty="0"/>
                        <a:t>(X)</a:t>
                      </a:r>
                    </a:p>
                  </a:txBody>
                  <a:tcPr/>
                </a:tc>
                <a:tc>
                  <a:txBody>
                    <a:bodyPr/>
                    <a:lstStyle/>
                    <a:p>
                      <a:pPr algn="ctr"/>
                      <a:r>
                        <a:rPr lang="en-US" sz="1400" dirty="0"/>
                        <a:t>X</a:t>
                      </a:r>
                    </a:p>
                  </a:txBody>
                  <a:tcPr/>
                </a:tc>
                <a:tc>
                  <a:txBody>
                    <a:bodyPr/>
                    <a:lstStyle/>
                    <a:p>
                      <a:pPr algn="ctr"/>
                      <a:endParaRPr lang="en-US" sz="1400" dirty="0"/>
                    </a:p>
                  </a:txBody>
                  <a:tcPr/>
                </a:tc>
                <a:tc>
                  <a:txBody>
                    <a:bodyPr/>
                    <a:lstStyle/>
                    <a:p>
                      <a:pPr algn="ctr"/>
                      <a:r>
                        <a:rPr lang="en-US" sz="1400" dirty="0"/>
                        <a:t>X</a:t>
                      </a:r>
                    </a:p>
                  </a:txBody>
                  <a:tcPr/>
                </a:tc>
                <a:extLst>
                  <a:ext uri="{0D108BD9-81ED-4DB2-BD59-A6C34878D82A}">
                    <a16:rowId xmlns:a16="http://schemas.microsoft.com/office/drawing/2014/main" val="2680747001"/>
                  </a:ext>
                </a:extLst>
              </a:tr>
              <a:tr h="327246">
                <a:tc>
                  <a:txBody>
                    <a:bodyPr/>
                    <a:lstStyle/>
                    <a:p>
                      <a:r>
                        <a:rPr lang="en-US" sz="1400" dirty="0"/>
                        <a:t>Households without vehicle</a:t>
                      </a:r>
                    </a:p>
                  </a:txBody>
                  <a:tcPr/>
                </a:tc>
                <a:tc>
                  <a:txBody>
                    <a:bodyPr/>
                    <a:lstStyle/>
                    <a:p>
                      <a:pPr algn="ctr"/>
                      <a:r>
                        <a:rPr lang="en-US" sz="1400" dirty="0"/>
                        <a:t>X</a:t>
                      </a:r>
                    </a:p>
                  </a:txBody>
                  <a:tcPr/>
                </a:tc>
                <a:tc>
                  <a:txBody>
                    <a:bodyPr/>
                    <a:lstStyle/>
                    <a:p>
                      <a:pPr algn="ctr"/>
                      <a:endParaRPr lang="en-US" sz="1400" dirty="0"/>
                    </a:p>
                  </a:txBody>
                  <a:tcPr/>
                </a:tc>
                <a:tc>
                  <a:txBody>
                    <a:bodyPr/>
                    <a:lstStyle/>
                    <a:p>
                      <a:pPr algn="ctr"/>
                      <a:r>
                        <a:rPr lang="en-US" sz="1400" dirty="0"/>
                        <a:t>X</a:t>
                      </a:r>
                    </a:p>
                  </a:txBody>
                  <a:tcPr/>
                </a:tc>
                <a:tc>
                  <a:txBody>
                    <a:bodyPr/>
                    <a:lstStyle/>
                    <a:p>
                      <a:pPr algn="ctr"/>
                      <a:endParaRPr lang="en-US" sz="1400" dirty="0"/>
                    </a:p>
                  </a:txBody>
                  <a:tcPr/>
                </a:tc>
                <a:tc>
                  <a:txBody>
                    <a:bodyPr/>
                    <a:lstStyle/>
                    <a:p>
                      <a:pPr algn="ctr"/>
                      <a:r>
                        <a:rPr lang="en-US" sz="1400" dirty="0"/>
                        <a:t>X</a:t>
                      </a:r>
                    </a:p>
                  </a:txBody>
                  <a:tcPr/>
                </a:tc>
                <a:tc>
                  <a:txBody>
                    <a:bodyPr/>
                    <a:lstStyle/>
                    <a:p>
                      <a:pPr algn="ctr"/>
                      <a:r>
                        <a:rPr lang="en-US" sz="1400" dirty="0"/>
                        <a:t>X</a:t>
                      </a:r>
                    </a:p>
                  </a:txBody>
                  <a:tcPr/>
                </a:tc>
                <a:tc>
                  <a:txBody>
                    <a:bodyPr/>
                    <a:lstStyle/>
                    <a:p>
                      <a:pPr algn="ctr"/>
                      <a:r>
                        <a:rPr lang="en-US" sz="1400" dirty="0"/>
                        <a:t>X</a:t>
                      </a:r>
                    </a:p>
                  </a:txBody>
                  <a:tcPr/>
                </a:tc>
                <a:extLst>
                  <a:ext uri="{0D108BD9-81ED-4DB2-BD59-A6C34878D82A}">
                    <a16:rowId xmlns:a16="http://schemas.microsoft.com/office/drawing/2014/main" val="1285419622"/>
                  </a:ext>
                </a:extLst>
              </a:tr>
              <a:tr h="327246">
                <a:tc>
                  <a:txBody>
                    <a:bodyPr/>
                    <a:lstStyle/>
                    <a:p>
                      <a:r>
                        <a:rPr lang="en-US" sz="1400" dirty="0"/>
                        <a:t>Households without phone</a:t>
                      </a:r>
                    </a:p>
                  </a:txBody>
                  <a:tcPr/>
                </a:tc>
                <a:tc>
                  <a:txBody>
                    <a:bodyPr/>
                    <a:lstStyle/>
                    <a:p>
                      <a:pPr algn="ctr"/>
                      <a:r>
                        <a:rPr lang="en-US" sz="1400" dirty="0"/>
                        <a:t>X</a:t>
                      </a:r>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4052936696"/>
                  </a:ext>
                </a:extLst>
              </a:tr>
              <a:tr h="327246">
                <a:tc>
                  <a:txBody>
                    <a:bodyPr/>
                    <a:lstStyle/>
                    <a:p>
                      <a:r>
                        <a:rPr lang="en-US" sz="1400" dirty="0"/>
                        <a:t>Households without plumbing</a:t>
                      </a:r>
                    </a:p>
                  </a:txBody>
                  <a:tcPr/>
                </a:tc>
                <a:tc>
                  <a:txBody>
                    <a:bodyPr/>
                    <a:lstStyle/>
                    <a:p>
                      <a:pPr algn="ctr"/>
                      <a:r>
                        <a:rPr lang="en-US" sz="1400" dirty="0"/>
                        <a:t>X</a:t>
                      </a:r>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3487789393"/>
                  </a:ext>
                </a:extLst>
              </a:tr>
              <a:tr h="327246">
                <a:tc>
                  <a:txBody>
                    <a:bodyPr/>
                    <a:lstStyle/>
                    <a:p>
                      <a:r>
                        <a:rPr lang="en-US" sz="1400" dirty="0"/>
                        <a:t>Crowding</a:t>
                      </a:r>
                    </a:p>
                  </a:txBody>
                  <a:tcPr/>
                </a:tc>
                <a:tc>
                  <a:txBody>
                    <a:bodyPr/>
                    <a:lstStyle/>
                    <a:p>
                      <a:pPr algn="ctr"/>
                      <a:r>
                        <a:rPr lang="en-US" sz="1400" dirty="0"/>
                        <a:t>X</a:t>
                      </a:r>
                    </a:p>
                  </a:txBody>
                  <a:tcPr/>
                </a:tc>
                <a:tc>
                  <a:txBody>
                    <a:bodyPr/>
                    <a:lstStyle/>
                    <a:p>
                      <a:pPr algn="ctr"/>
                      <a:endParaRPr lang="en-US" sz="1400" dirty="0"/>
                    </a:p>
                  </a:txBody>
                  <a:tcPr/>
                </a:tc>
                <a:tc>
                  <a:txBody>
                    <a:bodyPr/>
                    <a:lstStyle/>
                    <a:p>
                      <a:pPr algn="ctr"/>
                      <a:r>
                        <a:rPr lang="en-US" sz="1400" dirty="0"/>
                        <a:t>X</a:t>
                      </a:r>
                    </a:p>
                  </a:txBody>
                  <a:tcPr/>
                </a:tc>
                <a:tc>
                  <a:txBody>
                    <a:bodyPr/>
                    <a:lstStyle/>
                    <a:p>
                      <a:pPr algn="ctr"/>
                      <a:endParaRPr lang="en-US" sz="1400" dirty="0"/>
                    </a:p>
                  </a:txBody>
                  <a:tcPr/>
                </a:tc>
                <a:tc>
                  <a:txBody>
                    <a:bodyPr/>
                    <a:lstStyle/>
                    <a:p>
                      <a:pPr algn="ctr"/>
                      <a:r>
                        <a:rPr lang="en-US" sz="1400" dirty="0"/>
                        <a:t>X</a:t>
                      </a:r>
                    </a:p>
                  </a:txBody>
                  <a:tcPr/>
                </a:tc>
                <a:tc>
                  <a:txBody>
                    <a:bodyPr/>
                    <a:lstStyle/>
                    <a:p>
                      <a:pPr algn="ctr"/>
                      <a:endParaRPr lang="en-US" sz="1400" dirty="0"/>
                    </a:p>
                  </a:txBody>
                  <a:tcPr/>
                </a:tc>
                <a:tc>
                  <a:txBody>
                    <a:bodyPr/>
                    <a:lstStyle/>
                    <a:p>
                      <a:pPr algn="ctr"/>
                      <a:r>
                        <a:rPr lang="en-US" sz="1400" dirty="0"/>
                        <a:t>X</a:t>
                      </a:r>
                    </a:p>
                  </a:txBody>
                  <a:tcPr/>
                </a:tc>
                <a:extLst>
                  <a:ext uri="{0D108BD9-81ED-4DB2-BD59-A6C34878D82A}">
                    <a16:rowId xmlns:a16="http://schemas.microsoft.com/office/drawing/2014/main" val="2508162601"/>
                  </a:ext>
                </a:extLst>
              </a:tr>
              <a:tr h="327246">
                <a:tc>
                  <a:txBody>
                    <a:bodyPr/>
                    <a:lstStyle/>
                    <a:p>
                      <a:r>
                        <a:rPr lang="en-US" sz="1400" dirty="0"/>
                        <a:t>Other</a:t>
                      </a:r>
                    </a:p>
                  </a:txBody>
                  <a:tcPr/>
                </a:tc>
                <a:tc>
                  <a:txBody>
                    <a:bodyPr/>
                    <a:lstStyle/>
                    <a:p>
                      <a:pPr algn="ctr"/>
                      <a:endParaRPr lang="en-US" sz="1400" dirty="0"/>
                    </a:p>
                  </a:txBody>
                  <a:tcPr/>
                </a:tc>
                <a:tc>
                  <a:txBody>
                    <a:bodyPr/>
                    <a:lstStyle/>
                    <a:p>
                      <a:pPr algn="ctr"/>
                      <a:r>
                        <a:rPr lang="en-US" sz="1400" dirty="0"/>
                        <a:t>+3</a:t>
                      </a:r>
                    </a:p>
                  </a:txBody>
                  <a:tcPr/>
                </a:tc>
                <a:tc>
                  <a:txBody>
                    <a:bodyPr/>
                    <a:lstStyle/>
                    <a:p>
                      <a:pPr algn="ctr"/>
                      <a:r>
                        <a:rPr lang="en-US" sz="1400" dirty="0"/>
                        <a:t>+1</a:t>
                      </a:r>
                    </a:p>
                  </a:txBody>
                  <a:tcPr/>
                </a:tc>
                <a:tc>
                  <a:txBody>
                    <a:bodyPr/>
                    <a:lstStyle/>
                    <a:p>
                      <a:pPr algn="ctr"/>
                      <a:r>
                        <a:rPr lang="en-US" sz="1400" dirty="0"/>
                        <a:t>+4</a:t>
                      </a:r>
                    </a:p>
                  </a:txBody>
                  <a:tcPr/>
                </a:tc>
                <a:tc>
                  <a:txBody>
                    <a:bodyPr/>
                    <a:lstStyle/>
                    <a:p>
                      <a:pPr algn="ctr"/>
                      <a:r>
                        <a:rPr lang="en-US" sz="1400" dirty="0"/>
                        <a:t>+8</a:t>
                      </a:r>
                    </a:p>
                  </a:txBody>
                  <a:tcPr/>
                </a:tc>
                <a:tc>
                  <a:txBody>
                    <a:bodyPr/>
                    <a:lstStyle/>
                    <a:p>
                      <a:pPr algn="ctr"/>
                      <a:endParaRPr lang="en-US" sz="1400" dirty="0"/>
                    </a:p>
                  </a:txBody>
                  <a:tcPr/>
                </a:tc>
                <a:tc>
                  <a:txBody>
                    <a:bodyPr/>
                    <a:lstStyle/>
                    <a:p>
                      <a:pPr algn="ctr"/>
                      <a:r>
                        <a:rPr lang="en-US" sz="1400" dirty="0"/>
                        <a:t>+2</a:t>
                      </a:r>
                    </a:p>
                  </a:txBody>
                  <a:tcPr/>
                </a:tc>
                <a:extLst>
                  <a:ext uri="{0D108BD9-81ED-4DB2-BD59-A6C34878D82A}">
                    <a16:rowId xmlns:a16="http://schemas.microsoft.com/office/drawing/2014/main" val="1596656334"/>
                  </a:ext>
                </a:extLst>
              </a:tr>
            </a:tbl>
          </a:graphicData>
        </a:graphic>
      </p:graphicFrame>
      <p:sp>
        <p:nvSpPr>
          <p:cNvPr id="6" name="Title 3">
            <a:extLst>
              <a:ext uri="{FF2B5EF4-FFF2-40B4-BE49-F238E27FC236}">
                <a16:creationId xmlns:a16="http://schemas.microsoft.com/office/drawing/2014/main" id="{A4D76481-361C-4D8F-8F89-EC5747DD82DF}"/>
              </a:ext>
            </a:extLst>
          </p:cNvPr>
          <p:cNvSpPr txBox="1">
            <a:spLocks/>
          </p:cNvSpPr>
          <p:nvPr/>
        </p:nvSpPr>
        <p:spPr>
          <a:xfrm>
            <a:off x="-80433" y="2399056"/>
            <a:ext cx="2690934" cy="3510677"/>
          </a:xfrm>
          <a:prstGeom prst="rect">
            <a:avLst/>
          </a:prstGeom>
        </p:spPr>
        <p:txBody>
          <a:bodyPr/>
          <a:lstStyle>
            <a:lvl1pPr algn="l" defTabSz="914400" rtl="0" eaLnBrk="1" latinLnBrk="0" hangingPunct="1">
              <a:lnSpc>
                <a:spcPct val="90000"/>
              </a:lnSpc>
              <a:spcBef>
                <a:spcPct val="0"/>
              </a:spcBef>
              <a:buNone/>
              <a:defRPr sz="4000" b="1" i="0" kern="1200" cap="all" spc="30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a:lnSpc>
                <a:spcPct val="150000"/>
              </a:lnSpc>
            </a:pPr>
            <a:r>
              <a:rPr lang="en-US" sz="3200" dirty="0"/>
              <a:t>Variety of indices</a:t>
            </a:r>
          </a:p>
        </p:txBody>
      </p:sp>
    </p:spTree>
    <p:extLst>
      <p:ext uri="{BB962C8B-B14F-4D97-AF65-F5344CB8AC3E}">
        <p14:creationId xmlns:p14="http://schemas.microsoft.com/office/powerpoint/2010/main" val="3107896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D7B64E-DD76-4725-B5A8-C89A58D5C592}"/>
              </a:ext>
            </a:extLst>
          </p:cNvPr>
          <p:cNvSpPr>
            <a:spLocks noGrp="1"/>
          </p:cNvSpPr>
          <p:nvPr>
            <p:ph type="title"/>
          </p:nvPr>
        </p:nvSpPr>
        <p:spPr>
          <a:xfrm>
            <a:off x="1353123" y="959723"/>
            <a:ext cx="8976741" cy="1325563"/>
          </a:xfrm>
        </p:spPr>
        <p:txBody>
          <a:bodyPr/>
          <a:lstStyle/>
          <a:p>
            <a:r>
              <a:rPr lang="en-US" dirty="0"/>
              <a:t>ADI Associations* [n = 24]</a:t>
            </a:r>
          </a:p>
        </p:txBody>
      </p:sp>
      <p:sp>
        <p:nvSpPr>
          <p:cNvPr id="3" name="Content Placeholder 2">
            <a:extLst>
              <a:ext uri="{FF2B5EF4-FFF2-40B4-BE49-F238E27FC236}">
                <a16:creationId xmlns:a16="http://schemas.microsoft.com/office/drawing/2014/main" id="{61BA2A80-1C88-4484-B21B-6957D4C629D8}"/>
              </a:ext>
            </a:extLst>
          </p:cNvPr>
          <p:cNvSpPr>
            <a:spLocks noGrp="1"/>
          </p:cNvSpPr>
          <p:nvPr>
            <p:ph idx="1"/>
          </p:nvPr>
        </p:nvSpPr>
        <p:spPr/>
        <p:txBody>
          <a:bodyPr/>
          <a:lstStyle/>
          <a:p>
            <a:endParaRPr lang="en-US"/>
          </a:p>
        </p:txBody>
      </p:sp>
      <p:graphicFrame>
        <p:nvGraphicFramePr>
          <p:cNvPr id="6" name="Content Placeholder 14">
            <a:extLst>
              <a:ext uri="{FF2B5EF4-FFF2-40B4-BE49-F238E27FC236}">
                <a16:creationId xmlns:a16="http://schemas.microsoft.com/office/drawing/2014/main" id="{F266D852-0126-4F0A-93CE-540CFAB4322E}"/>
              </a:ext>
            </a:extLst>
          </p:cNvPr>
          <p:cNvGraphicFramePr>
            <a:graphicFrameLocks/>
          </p:cNvGraphicFramePr>
          <p:nvPr>
            <p:extLst>
              <p:ext uri="{D42A27DB-BD31-4B8C-83A1-F6EECF244321}">
                <p14:modId xmlns:p14="http://schemas.microsoft.com/office/powerpoint/2010/main" val="3655494635"/>
              </p:ext>
            </p:extLst>
          </p:nvPr>
        </p:nvGraphicFramePr>
        <p:xfrm>
          <a:off x="1353122" y="2475787"/>
          <a:ext cx="10457877" cy="3710700"/>
        </p:xfrm>
        <a:graphic>
          <a:graphicData uri="http://schemas.openxmlformats.org/drawingml/2006/table">
            <a:tbl>
              <a:tblPr firstCol="1" bandRow="1">
                <a:tableStyleId>{5C22544A-7EE6-4342-B048-85BDC9FD1C3A}</a:tableStyleId>
              </a:tblPr>
              <a:tblGrid>
                <a:gridCol w="3485959">
                  <a:extLst>
                    <a:ext uri="{9D8B030D-6E8A-4147-A177-3AD203B41FA5}">
                      <a16:colId xmlns:a16="http://schemas.microsoft.com/office/drawing/2014/main" val="2959226397"/>
                    </a:ext>
                  </a:extLst>
                </a:gridCol>
                <a:gridCol w="724138">
                  <a:extLst>
                    <a:ext uri="{9D8B030D-6E8A-4147-A177-3AD203B41FA5}">
                      <a16:colId xmlns:a16="http://schemas.microsoft.com/office/drawing/2014/main" val="1950210188"/>
                    </a:ext>
                  </a:extLst>
                </a:gridCol>
                <a:gridCol w="6247780">
                  <a:extLst>
                    <a:ext uri="{9D8B030D-6E8A-4147-A177-3AD203B41FA5}">
                      <a16:colId xmlns:a16="http://schemas.microsoft.com/office/drawing/2014/main" val="1101718445"/>
                    </a:ext>
                  </a:extLst>
                </a:gridCol>
              </a:tblGrid>
              <a:tr h="431244">
                <a:tc>
                  <a:txBody>
                    <a:bodyPr/>
                    <a:lstStyle/>
                    <a:p>
                      <a:r>
                        <a:rPr lang="en-US" dirty="0">
                          <a:latin typeface="Tahoma" panose="020B0604030504040204" pitchFamily="34" charset="0"/>
                          <a:ea typeface="Tahoma" panose="020B0604030504040204" pitchFamily="34" charset="0"/>
                          <a:cs typeface="Tahoma" panose="020B0604030504040204" pitchFamily="34" charset="0"/>
                        </a:rPr>
                        <a:t>Cardiology</a:t>
                      </a:r>
                    </a:p>
                  </a:txBody>
                  <a:tcPr/>
                </a:tc>
                <a:tc>
                  <a: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3</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Drug eluting stents, peripheral artery disease, heart failure</a:t>
                      </a:r>
                    </a:p>
                  </a:txBody>
                  <a:tcPr/>
                </a:tc>
                <a:extLst>
                  <a:ext uri="{0D108BD9-81ED-4DB2-BD59-A6C34878D82A}">
                    <a16:rowId xmlns:a16="http://schemas.microsoft.com/office/drawing/2014/main" val="682254942"/>
                  </a:ext>
                </a:extLst>
              </a:tr>
              <a:tr h="469766">
                <a:tc>
                  <a:txBody>
                    <a:bodyPr/>
                    <a:lstStyle/>
                    <a:p>
                      <a:r>
                        <a:rPr lang="en-US" dirty="0">
                          <a:latin typeface="Tahoma" panose="020B0604030504040204" pitchFamily="34" charset="0"/>
                          <a:ea typeface="Tahoma" panose="020B0604030504040204" pitchFamily="34" charset="0"/>
                          <a:cs typeface="Tahoma" panose="020B0604030504040204" pitchFamily="34" charset="0"/>
                        </a:rPr>
                        <a:t>Gen. Medicine</a:t>
                      </a:r>
                    </a:p>
                  </a:txBody>
                  <a:tcPr/>
                </a:tc>
                <a:tc>
                  <a: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6</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Mortality, chronic condition prevalence, CMV seropositivity, diabetes prevalence, HEDIS measures, diabetic foot ulcer healing, functional limitations</a:t>
                      </a:r>
                    </a:p>
                  </a:txBody>
                  <a:tcPr/>
                </a:tc>
                <a:extLst>
                  <a:ext uri="{0D108BD9-81ED-4DB2-BD59-A6C34878D82A}">
                    <a16:rowId xmlns:a16="http://schemas.microsoft.com/office/drawing/2014/main" val="2875631227"/>
                  </a:ext>
                </a:extLst>
              </a:tr>
              <a:tr h="469766">
                <a:tc>
                  <a:txBody>
                    <a:bodyPr/>
                    <a:lstStyle/>
                    <a:p>
                      <a:r>
                        <a:rPr lang="en-US" dirty="0">
                          <a:latin typeface="Tahoma" panose="020B0604030504040204" pitchFamily="34" charset="0"/>
                          <a:ea typeface="Tahoma" panose="020B0604030504040204" pitchFamily="34" charset="0"/>
                          <a:cs typeface="Tahoma" panose="020B0604030504040204" pitchFamily="34" charset="0"/>
                        </a:rPr>
                        <a:t>Health Services</a:t>
                      </a:r>
                    </a:p>
                  </a:txBody>
                  <a:tcPr/>
                </a:tc>
                <a:tc>
                  <a: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7</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Readmissions, surgical expenditures, utilization, hospitalizations </a:t>
                      </a:r>
                    </a:p>
                  </a:txBody>
                  <a:tcPr/>
                </a:tc>
                <a:extLst>
                  <a:ext uri="{0D108BD9-81ED-4DB2-BD59-A6C34878D82A}">
                    <a16:rowId xmlns:a16="http://schemas.microsoft.com/office/drawing/2014/main" val="17250888"/>
                  </a:ext>
                </a:extLst>
              </a:tr>
              <a:tr h="431244">
                <a:tc>
                  <a:txBody>
                    <a:bodyPr/>
                    <a:lstStyle/>
                    <a:p>
                      <a:r>
                        <a:rPr lang="en-US" dirty="0">
                          <a:latin typeface="Tahoma" panose="020B0604030504040204" pitchFamily="34" charset="0"/>
                          <a:ea typeface="Tahoma" panose="020B0604030504040204" pitchFamily="34" charset="0"/>
                          <a:cs typeface="Tahoma" panose="020B0604030504040204" pitchFamily="34" charset="0"/>
                        </a:rPr>
                        <a:t>Oncology</a:t>
                      </a:r>
                    </a:p>
                  </a:txBody>
                  <a:tcPr/>
                </a:tc>
                <a:tc>
                  <a: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1</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Adjuvant endocrine therapy</a:t>
                      </a:r>
                    </a:p>
                  </a:txBody>
                  <a:tcPr/>
                </a:tc>
                <a:extLst>
                  <a:ext uri="{0D108BD9-81ED-4DB2-BD59-A6C34878D82A}">
                    <a16:rowId xmlns:a16="http://schemas.microsoft.com/office/drawing/2014/main" val="204035682"/>
                  </a:ext>
                </a:extLst>
              </a:tr>
              <a:tr h="431244">
                <a:tc>
                  <a:txBody>
                    <a:bodyPr/>
                    <a:lstStyle/>
                    <a:p>
                      <a:r>
                        <a:rPr lang="en-US" dirty="0">
                          <a:latin typeface="Tahoma" panose="020B0604030504040204" pitchFamily="34" charset="0"/>
                          <a:ea typeface="Tahoma" panose="020B0604030504040204" pitchFamily="34" charset="0"/>
                          <a:cs typeface="Tahoma" panose="020B0604030504040204" pitchFamily="34" charset="0"/>
                        </a:rPr>
                        <a:t>Orthopedics</a:t>
                      </a:r>
                    </a:p>
                  </a:txBody>
                  <a:tcPr/>
                </a:tc>
                <a:tc>
                  <a: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3</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PROMIS </a:t>
                      </a:r>
                    </a:p>
                  </a:txBody>
                  <a:tcPr/>
                </a:tc>
                <a:extLst>
                  <a:ext uri="{0D108BD9-81ED-4DB2-BD59-A6C34878D82A}">
                    <a16:rowId xmlns:a16="http://schemas.microsoft.com/office/drawing/2014/main" val="2056942680"/>
                  </a:ext>
                </a:extLst>
              </a:tr>
              <a:tr h="431244">
                <a:tc>
                  <a:txBody>
                    <a:bodyPr/>
                    <a:lstStyle/>
                    <a:p>
                      <a:r>
                        <a:rPr lang="en-US" dirty="0">
                          <a:latin typeface="Tahoma" panose="020B0604030504040204" pitchFamily="34" charset="0"/>
                          <a:ea typeface="Tahoma" panose="020B0604030504040204" pitchFamily="34" charset="0"/>
                          <a:cs typeface="Tahoma" panose="020B0604030504040204" pitchFamily="34" charset="0"/>
                        </a:rPr>
                        <a:t>Pediatrics</a:t>
                      </a:r>
                    </a:p>
                  </a:txBody>
                  <a:tcPr/>
                </a:tc>
                <a:tc>
                  <a: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1</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Activity level</a:t>
                      </a:r>
                    </a:p>
                  </a:txBody>
                  <a:tcPr/>
                </a:tc>
                <a:extLst>
                  <a:ext uri="{0D108BD9-81ED-4DB2-BD59-A6C34878D82A}">
                    <a16:rowId xmlns:a16="http://schemas.microsoft.com/office/drawing/2014/main" val="2314854221"/>
                  </a:ext>
                </a:extLst>
              </a:tr>
              <a:tr h="431244">
                <a:tc>
                  <a:txBody>
                    <a:bodyPr/>
                    <a:lstStyle/>
                    <a:p>
                      <a:r>
                        <a:rPr lang="en-US" dirty="0">
                          <a:latin typeface="Tahoma" panose="020B0604030504040204" pitchFamily="34" charset="0"/>
                          <a:ea typeface="Tahoma" panose="020B0604030504040204" pitchFamily="34" charset="0"/>
                          <a:cs typeface="Tahoma" panose="020B0604030504040204" pitchFamily="34" charset="0"/>
                        </a:rPr>
                        <a:t>Other</a:t>
                      </a:r>
                    </a:p>
                  </a:txBody>
                  <a:tcPr/>
                </a:tc>
                <a:tc>
                  <a: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3</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Health literacy, subjective emotional indicators</a:t>
                      </a:r>
                    </a:p>
                  </a:txBody>
                  <a:tcPr/>
                </a:tc>
                <a:extLst>
                  <a:ext uri="{0D108BD9-81ED-4DB2-BD59-A6C34878D82A}">
                    <a16:rowId xmlns:a16="http://schemas.microsoft.com/office/drawing/2014/main" val="3772809597"/>
                  </a:ext>
                </a:extLst>
              </a:tr>
            </a:tbl>
          </a:graphicData>
        </a:graphic>
      </p:graphicFrame>
      <p:sp>
        <p:nvSpPr>
          <p:cNvPr id="2" name="TextBox 1">
            <a:extLst>
              <a:ext uri="{FF2B5EF4-FFF2-40B4-BE49-F238E27FC236}">
                <a16:creationId xmlns:a16="http://schemas.microsoft.com/office/drawing/2014/main" id="{E1BD8FEB-0D05-4066-AC78-936CAC558BBF}"/>
              </a:ext>
            </a:extLst>
          </p:cNvPr>
          <p:cNvSpPr txBox="1"/>
          <p:nvPr/>
        </p:nvSpPr>
        <p:spPr>
          <a:xfrm>
            <a:off x="5283200" y="6400800"/>
            <a:ext cx="6033190" cy="338554"/>
          </a:xfrm>
          <a:prstGeom prst="rect">
            <a:avLst/>
          </a:prstGeom>
          <a:noFill/>
        </p:spPr>
        <p:txBody>
          <a:bodyPr wrap="none" rtlCol="0">
            <a:spAutoFit/>
          </a:bodyPr>
          <a:lstStyle/>
          <a:p>
            <a:pPr algn="l">
              <a:lnSpc>
                <a:spcPct val="100000"/>
              </a:lnSpc>
            </a:pPr>
            <a:r>
              <a:rPr lang="en-US" sz="1600" b="0" i="0" spc="150" baseline="0" dirty="0">
                <a:latin typeface="Tahoma" panose="020B0604030504040204" pitchFamily="34" charset="0"/>
                <a:ea typeface="Tahoma" panose="020B0604030504040204" pitchFamily="34" charset="0"/>
                <a:cs typeface="Tahoma" panose="020B0604030504040204" pitchFamily="34" charset="0"/>
              </a:rPr>
              <a:t>*Many studies only show correlation for 85 percentile</a:t>
            </a:r>
          </a:p>
        </p:txBody>
      </p:sp>
    </p:spTree>
    <p:extLst>
      <p:ext uri="{BB962C8B-B14F-4D97-AF65-F5344CB8AC3E}">
        <p14:creationId xmlns:p14="http://schemas.microsoft.com/office/powerpoint/2010/main" val="3257152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B83243-1952-463E-8767-8D53DD5EE6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094029" cy="6802891"/>
          </a:xfrm>
          <a:prstGeom prst="rect">
            <a:avLst/>
          </a:prstGeom>
        </p:spPr>
      </p:pic>
      <p:pic>
        <p:nvPicPr>
          <p:cNvPr id="6" name="Content Placeholder 4">
            <a:extLst>
              <a:ext uri="{FF2B5EF4-FFF2-40B4-BE49-F238E27FC236}">
                <a16:creationId xmlns:a16="http://schemas.microsoft.com/office/drawing/2014/main" id="{F4998C72-4D77-4C2C-96EE-E056FDEA22D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858118" y="2259853"/>
            <a:ext cx="2453991" cy="2338294"/>
          </a:xfrm>
          <a:prstGeom prst="ellipse">
            <a:avLst/>
          </a:prstGeom>
          <a:ln w="63500" cap="rnd">
            <a:noFill/>
          </a:ln>
          <a:effectLst/>
        </p:spPr>
      </p:pic>
      <p:sp>
        <p:nvSpPr>
          <p:cNvPr id="2" name="TextBox 1">
            <a:extLst>
              <a:ext uri="{FF2B5EF4-FFF2-40B4-BE49-F238E27FC236}">
                <a16:creationId xmlns:a16="http://schemas.microsoft.com/office/drawing/2014/main" id="{65861D3A-FB89-4DE0-B1DC-C32EDEB5D8AC}"/>
              </a:ext>
            </a:extLst>
          </p:cNvPr>
          <p:cNvSpPr txBox="1"/>
          <p:nvPr/>
        </p:nvSpPr>
        <p:spPr>
          <a:xfrm>
            <a:off x="8763000" y="5938102"/>
            <a:ext cx="3429000" cy="830997"/>
          </a:xfrm>
          <a:prstGeom prst="rect">
            <a:avLst/>
          </a:prstGeom>
          <a:noFill/>
        </p:spPr>
        <p:txBody>
          <a:bodyPr wrap="square" rtlCol="0">
            <a:spAutoFit/>
          </a:bodyPr>
          <a:lstStyle/>
          <a:p>
            <a:pPr algn="r"/>
            <a:r>
              <a:rPr lang="en-US" sz="1600" dirty="0">
                <a:hlinkClick r:id="rId5"/>
              </a:rPr>
              <a:t>Robert Wood Johnson Foundation “A New Way to Talk about the Social Determinants of Health” </a:t>
            </a:r>
            <a:endParaRPr lang="en-US" sz="1600" b="0" i="0" spc="150" baseline="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95671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CB3551-3343-4360-B5E1-DECF123FFE33}"/>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A83F66BB-FA08-4203-B403-87F42520621F}"/>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3931115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DE6E0-03F6-47DD-A834-B7B43742CC5D}"/>
              </a:ext>
            </a:extLst>
          </p:cNvPr>
          <p:cNvSpPr>
            <a:spLocks noGrp="1"/>
          </p:cNvSpPr>
          <p:nvPr>
            <p:ph type="title"/>
          </p:nvPr>
        </p:nvSpPr>
        <p:spPr/>
        <p:txBody>
          <a:bodyPr/>
          <a:lstStyle/>
          <a:p>
            <a:r>
              <a:rPr lang="en-US" dirty="0"/>
              <a:t>DISCUSSION QUESTIONS</a:t>
            </a:r>
          </a:p>
        </p:txBody>
      </p:sp>
      <p:sp>
        <p:nvSpPr>
          <p:cNvPr id="3" name="Content Placeholder 2">
            <a:extLst>
              <a:ext uri="{FF2B5EF4-FFF2-40B4-BE49-F238E27FC236}">
                <a16:creationId xmlns:a16="http://schemas.microsoft.com/office/drawing/2014/main" id="{9EB9A840-0349-4D37-8B7E-A43E9A9BACD6}"/>
              </a:ext>
            </a:extLst>
          </p:cNvPr>
          <p:cNvSpPr>
            <a:spLocks noGrp="1"/>
          </p:cNvSpPr>
          <p:nvPr>
            <p:ph idx="1"/>
          </p:nvPr>
        </p:nvSpPr>
        <p:spPr/>
        <p:txBody>
          <a:bodyPr/>
          <a:lstStyle/>
          <a:p>
            <a:pPr lvl="0">
              <a:lnSpc>
                <a:spcPct val="150000"/>
              </a:lnSpc>
            </a:pPr>
            <a:r>
              <a:rPr lang="en-US" dirty="0"/>
              <a:t>What challenges did you encounter when working with this indicator? (statistical, logistical, political, etc.) </a:t>
            </a:r>
          </a:p>
          <a:p>
            <a:pPr lvl="0">
              <a:lnSpc>
                <a:spcPct val="150000"/>
              </a:lnSpc>
            </a:pPr>
            <a:r>
              <a:rPr lang="en-US" dirty="0"/>
              <a:t>How might the proposed “Citizenship Question” impact work in this area? </a:t>
            </a:r>
          </a:p>
          <a:p>
            <a:pPr lvl="0">
              <a:lnSpc>
                <a:spcPct val="150000"/>
              </a:lnSpc>
            </a:pPr>
            <a:r>
              <a:rPr lang="en-US" dirty="0"/>
              <a:t>Are you planning to continue work in this area? Or know anyone else that is? </a:t>
            </a:r>
          </a:p>
          <a:p>
            <a:pPr lvl="0">
              <a:lnSpc>
                <a:spcPct val="150000"/>
              </a:lnSpc>
            </a:pPr>
            <a:r>
              <a:rPr lang="en-US" dirty="0"/>
              <a:t>Are there other techniques for measuring social determinants of health that you have seen utilized? </a:t>
            </a:r>
          </a:p>
          <a:p>
            <a:pPr lvl="0">
              <a:lnSpc>
                <a:spcPct val="150000"/>
              </a:lnSpc>
            </a:pPr>
            <a:r>
              <a:rPr lang="en-US" dirty="0"/>
              <a:t>Are there other resources/websites you would recommend to people interested in this space? </a:t>
            </a:r>
          </a:p>
        </p:txBody>
      </p:sp>
      <p:sp>
        <p:nvSpPr>
          <p:cNvPr id="5" name="Footer Placeholder 4">
            <a:extLst>
              <a:ext uri="{FF2B5EF4-FFF2-40B4-BE49-F238E27FC236}">
                <a16:creationId xmlns:a16="http://schemas.microsoft.com/office/drawing/2014/main" id="{DBD28985-63E9-4582-AE52-C2787DD72C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F6342F-67F3-4944-9037-F45D8FDFEAE0}"/>
              </a:ext>
            </a:extLst>
          </p:cNvPr>
          <p:cNvSpPr>
            <a:spLocks noGrp="1"/>
          </p:cNvSpPr>
          <p:nvPr>
            <p:ph type="sldNum" sz="quarter" idx="12"/>
          </p:nvPr>
        </p:nvSpPr>
        <p:spPr/>
        <p:txBody>
          <a:bodyPr/>
          <a:lstStyle/>
          <a:p>
            <a:fld id="{2CC5187B-C2EA-441B-A1C9-59180378BE6C}" type="slidenum">
              <a:rPr lang="en-US" smtClean="0"/>
              <a:t>21</a:t>
            </a:fld>
            <a:endParaRPr lang="en-US"/>
          </a:p>
        </p:txBody>
      </p:sp>
    </p:spTree>
    <p:extLst>
      <p:ext uri="{BB962C8B-B14F-4D97-AF65-F5344CB8AC3E}">
        <p14:creationId xmlns:p14="http://schemas.microsoft.com/office/powerpoint/2010/main" val="235452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6F5912-AEE3-4C86-9F65-F22B223324CB}"/>
              </a:ext>
            </a:extLst>
          </p:cNvPr>
          <p:cNvSpPr>
            <a:spLocks noGrp="1"/>
          </p:cNvSpPr>
          <p:nvPr>
            <p:ph type="body" idx="1"/>
          </p:nvPr>
        </p:nvSpPr>
        <p:spPr>
          <a:xfrm>
            <a:off x="1104900" y="1576501"/>
            <a:ext cx="9351433" cy="4028432"/>
          </a:xfrm>
        </p:spPr>
        <p:txBody>
          <a:bodyPr>
            <a:normAutofit lnSpcReduction="10000"/>
          </a:bodyPr>
          <a:lstStyle/>
          <a:p>
            <a:pPr marL="342900" indent="-342900">
              <a:buFont typeface="Arial" panose="020B0604020202020204" pitchFamily="34" charset="0"/>
              <a:buChar char="•"/>
            </a:pPr>
            <a:r>
              <a:rPr lang="en-US" dirty="0"/>
              <a:t>Neighborhood Index (Univ. of Wisconsin): </a:t>
            </a:r>
            <a:r>
              <a:rPr lang="en-US" dirty="0">
                <a:hlinkClick r:id="rId2"/>
              </a:rPr>
              <a:t>https://www.neighborhoodatlas.medicine.wisc.edu/</a:t>
            </a:r>
            <a:endParaRPr lang="en-US" dirty="0"/>
          </a:p>
          <a:p>
            <a:pPr marL="342900" indent="-342900">
              <a:buFont typeface="Arial" panose="020B0604020202020204" pitchFamily="34" charset="0"/>
              <a:buChar char="•"/>
            </a:pPr>
            <a:r>
              <a:rPr lang="en-US" dirty="0"/>
              <a:t>Data Set Director of Social Determinants of Health at the Local Level (CDC): </a:t>
            </a:r>
            <a:r>
              <a:rPr lang="en-US" dirty="0">
                <a:hlinkClick r:id="rId3"/>
              </a:rPr>
              <a:t>https://www.cdc.gov/dhdsp/docs/data_set_directory.pdf</a:t>
            </a:r>
            <a:r>
              <a:rPr lang="en-US" dirty="0"/>
              <a:t> </a:t>
            </a:r>
          </a:p>
          <a:p>
            <a:pPr marL="342900" indent="-342900">
              <a:buFont typeface="Arial" panose="020B0604020202020204" pitchFamily="34" charset="0"/>
              <a:buChar char="•"/>
            </a:pPr>
            <a:r>
              <a:rPr lang="en-US" dirty="0"/>
              <a:t>Community Commons GIS Tool (Univ. of Missouri): </a:t>
            </a:r>
            <a:r>
              <a:rPr lang="en-US" dirty="0">
                <a:hlinkClick r:id="rId4"/>
              </a:rPr>
              <a:t>https://www.communitycommons.org/map/</a:t>
            </a:r>
            <a:r>
              <a:rPr lang="en-US" dirty="0"/>
              <a:t> </a:t>
            </a:r>
          </a:p>
          <a:p>
            <a:pPr marL="342900" indent="-342900">
              <a:buFont typeface="Arial" panose="020B0604020202020204" pitchFamily="34" charset="0"/>
              <a:buChar char="•"/>
            </a:pPr>
            <a:r>
              <a:rPr lang="en-US" dirty="0"/>
              <a:t>Population Health Curriculum (American Board of Family Medicine): </a:t>
            </a:r>
            <a:r>
              <a:rPr lang="en-US" dirty="0">
                <a:hlinkClick r:id="rId5"/>
              </a:rPr>
              <a:t>https://www.graham-center.org/rgc/maps-data-tools/tools/phate.html</a:t>
            </a:r>
            <a:r>
              <a:rPr lang="en-US" dirty="0"/>
              <a:t> </a:t>
            </a:r>
          </a:p>
          <a:p>
            <a:pPr marL="342900" indent="-342900">
              <a:buFont typeface="Arial" panose="020B0604020202020204" pitchFamily="34" charset="0"/>
              <a:buChar char="•"/>
            </a:pPr>
            <a:r>
              <a:rPr lang="en-US" dirty="0"/>
              <a:t>2-1-1 (United Way): </a:t>
            </a:r>
            <a:r>
              <a:rPr lang="en-US" dirty="0">
                <a:hlinkClick r:id="rId6"/>
              </a:rPr>
              <a:t>http://211tn.org/</a:t>
            </a:r>
            <a:r>
              <a:rPr lang="en-US" dirty="0"/>
              <a:t> </a:t>
            </a:r>
          </a:p>
          <a:p>
            <a:pPr marL="342900" indent="-34290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CC01009B-1636-413B-8DDA-6F7FC2ECCC80}"/>
              </a:ext>
            </a:extLst>
          </p:cNvPr>
          <p:cNvSpPr>
            <a:spLocks noGrp="1"/>
          </p:cNvSpPr>
          <p:nvPr>
            <p:ph type="title"/>
          </p:nvPr>
        </p:nvSpPr>
        <p:spPr>
          <a:xfrm>
            <a:off x="800099" y="213012"/>
            <a:ext cx="11010901" cy="1497255"/>
          </a:xfrm>
        </p:spPr>
        <p:txBody>
          <a:bodyPr>
            <a:noAutofit/>
          </a:bodyPr>
          <a:lstStyle/>
          <a:p>
            <a:r>
              <a:rPr lang="en-US" sz="4800" dirty="0"/>
              <a:t>Additional FREE Resources</a:t>
            </a:r>
          </a:p>
        </p:txBody>
      </p:sp>
    </p:spTree>
    <p:extLst>
      <p:ext uri="{BB962C8B-B14F-4D97-AF65-F5344CB8AC3E}">
        <p14:creationId xmlns:p14="http://schemas.microsoft.com/office/powerpoint/2010/main" val="129894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666631-62FB-41B0-94A9-D32C48AF209D}"/>
              </a:ext>
            </a:extLst>
          </p:cNvPr>
          <p:cNvSpPr>
            <a:spLocks noGrp="1"/>
          </p:cNvSpPr>
          <p:nvPr>
            <p:ph type="title"/>
          </p:nvPr>
        </p:nvSpPr>
        <p:spPr/>
        <p:txBody>
          <a:bodyPr/>
          <a:lstStyle/>
          <a:p>
            <a:r>
              <a:rPr lang="en-US" dirty="0"/>
              <a:t>ADI Takeaways</a:t>
            </a:r>
          </a:p>
        </p:txBody>
      </p:sp>
      <p:sp>
        <p:nvSpPr>
          <p:cNvPr id="3" name="Text Placeholder 2">
            <a:extLst>
              <a:ext uri="{FF2B5EF4-FFF2-40B4-BE49-F238E27FC236}">
                <a16:creationId xmlns:a16="http://schemas.microsoft.com/office/drawing/2014/main" id="{E03A6BB4-CBCD-45E2-ACC8-16B5DE30FA84}"/>
              </a:ext>
            </a:extLst>
          </p:cNvPr>
          <p:cNvSpPr>
            <a:spLocks noGrp="1"/>
          </p:cNvSpPr>
          <p:nvPr>
            <p:ph type="body" idx="1"/>
          </p:nvPr>
        </p:nvSpPr>
        <p:spPr/>
        <p:txBody>
          <a:bodyPr/>
          <a:lstStyle/>
          <a:p>
            <a:r>
              <a:rPr lang="en-US" dirty="0"/>
              <a:t>Strengths</a:t>
            </a:r>
          </a:p>
        </p:txBody>
      </p:sp>
      <p:sp>
        <p:nvSpPr>
          <p:cNvPr id="5" name="Content Placeholder 4">
            <a:extLst>
              <a:ext uri="{FF2B5EF4-FFF2-40B4-BE49-F238E27FC236}">
                <a16:creationId xmlns:a16="http://schemas.microsoft.com/office/drawing/2014/main" id="{E8D86341-5368-4EEA-9445-F96BB3093B8E}"/>
              </a:ext>
            </a:extLst>
          </p:cNvPr>
          <p:cNvSpPr>
            <a:spLocks noGrp="1"/>
          </p:cNvSpPr>
          <p:nvPr>
            <p:ph sz="half" idx="2"/>
          </p:nvPr>
        </p:nvSpPr>
        <p:spPr/>
        <p:txBody>
          <a:bodyPr/>
          <a:lstStyle/>
          <a:p>
            <a:pPr>
              <a:lnSpc>
                <a:spcPct val="150000"/>
              </a:lnSpc>
            </a:pPr>
            <a:r>
              <a:rPr lang="en-US" dirty="0"/>
              <a:t>More specific compared to zip code </a:t>
            </a:r>
          </a:p>
          <a:p>
            <a:pPr>
              <a:lnSpc>
                <a:spcPct val="150000"/>
              </a:lnSpc>
            </a:pPr>
            <a:r>
              <a:rPr lang="en-US" dirty="0"/>
              <a:t>Freely available</a:t>
            </a:r>
          </a:p>
          <a:p>
            <a:pPr>
              <a:lnSpc>
                <a:spcPct val="150000"/>
              </a:lnSpc>
            </a:pPr>
            <a:r>
              <a:rPr lang="en-US" dirty="0"/>
              <a:t>Low-resource intensive</a:t>
            </a:r>
          </a:p>
          <a:p>
            <a:pPr>
              <a:lnSpc>
                <a:spcPct val="150000"/>
              </a:lnSpc>
            </a:pPr>
            <a:r>
              <a:rPr lang="en-US" dirty="0"/>
              <a:t>National and international data supports its use </a:t>
            </a:r>
          </a:p>
        </p:txBody>
      </p:sp>
      <p:sp>
        <p:nvSpPr>
          <p:cNvPr id="6" name="Text Placeholder 5">
            <a:extLst>
              <a:ext uri="{FF2B5EF4-FFF2-40B4-BE49-F238E27FC236}">
                <a16:creationId xmlns:a16="http://schemas.microsoft.com/office/drawing/2014/main" id="{8FA41F55-8136-4D2A-8214-590E241B914E}"/>
              </a:ext>
            </a:extLst>
          </p:cNvPr>
          <p:cNvSpPr>
            <a:spLocks noGrp="1"/>
          </p:cNvSpPr>
          <p:nvPr>
            <p:ph type="body" sz="quarter" idx="3"/>
          </p:nvPr>
        </p:nvSpPr>
        <p:spPr/>
        <p:txBody>
          <a:bodyPr/>
          <a:lstStyle/>
          <a:p>
            <a:r>
              <a:rPr lang="en-US" dirty="0"/>
              <a:t>Weaknesses</a:t>
            </a:r>
          </a:p>
        </p:txBody>
      </p:sp>
      <p:sp>
        <p:nvSpPr>
          <p:cNvPr id="7" name="Content Placeholder 6">
            <a:extLst>
              <a:ext uri="{FF2B5EF4-FFF2-40B4-BE49-F238E27FC236}">
                <a16:creationId xmlns:a16="http://schemas.microsoft.com/office/drawing/2014/main" id="{790830EC-BD11-4F66-8CB3-CA427BDCFCC9}"/>
              </a:ext>
            </a:extLst>
          </p:cNvPr>
          <p:cNvSpPr>
            <a:spLocks noGrp="1"/>
          </p:cNvSpPr>
          <p:nvPr>
            <p:ph sz="quarter" idx="4"/>
          </p:nvPr>
        </p:nvSpPr>
        <p:spPr/>
        <p:txBody>
          <a:bodyPr/>
          <a:lstStyle/>
          <a:p>
            <a:pPr>
              <a:lnSpc>
                <a:spcPct val="150000"/>
              </a:lnSpc>
            </a:pPr>
            <a:r>
              <a:rPr lang="en-US" dirty="0"/>
              <a:t>Measurement error  </a:t>
            </a:r>
          </a:p>
          <a:p>
            <a:pPr>
              <a:lnSpc>
                <a:spcPct val="150000"/>
              </a:lnSpc>
            </a:pPr>
            <a:r>
              <a:rPr lang="en-US" dirty="0"/>
              <a:t>Old data </a:t>
            </a:r>
          </a:p>
          <a:p>
            <a:pPr>
              <a:lnSpc>
                <a:spcPct val="150000"/>
              </a:lnSpc>
            </a:pPr>
            <a:r>
              <a:rPr lang="en-US" dirty="0"/>
              <a:t>Variety of indices </a:t>
            </a:r>
          </a:p>
          <a:p>
            <a:pPr>
              <a:lnSpc>
                <a:spcPct val="150000"/>
              </a:lnSpc>
            </a:pPr>
            <a:r>
              <a:rPr lang="en-US" dirty="0"/>
              <a:t>Resilience </a:t>
            </a:r>
          </a:p>
        </p:txBody>
      </p:sp>
    </p:spTree>
    <p:extLst>
      <p:ext uri="{BB962C8B-B14F-4D97-AF65-F5344CB8AC3E}">
        <p14:creationId xmlns:p14="http://schemas.microsoft.com/office/powerpoint/2010/main" val="3434508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59FE-813F-4BF9-8E9C-3D3296314FFF}"/>
              </a:ext>
            </a:extLst>
          </p:cNvPr>
          <p:cNvSpPr>
            <a:spLocks noGrp="1"/>
          </p:cNvSpPr>
          <p:nvPr>
            <p:ph type="title"/>
          </p:nvPr>
        </p:nvSpPr>
        <p:spPr/>
        <p:txBody>
          <a:bodyPr/>
          <a:lstStyle/>
          <a:p>
            <a:r>
              <a:rPr lang="en-US" dirty="0">
                <a:latin typeface="Arial Narrow" panose="020B0606020202030204" pitchFamily="34" charset="0"/>
              </a:rPr>
              <a:t>References</a:t>
            </a:r>
          </a:p>
        </p:txBody>
      </p:sp>
      <p:sp>
        <p:nvSpPr>
          <p:cNvPr id="3" name="Content Placeholder 2">
            <a:extLst>
              <a:ext uri="{FF2B5EF4-FFF2-40B4-BE49-F238E27FC236}">
                <a16:creationId xmlns:a16="http://schemas.microsoft.com/office/drawing/2014/main" id="{9C84F784-21DB-4254-B403-B8D844145B5F}"/>
              </a:ext>
            </a:extLst>
          </p:cNvPr>
          <p:cNvSpPr>
            <a:spLocks noGrp="1"/>
          </p:cNvSpPr>
          <p:nvPr>
            <p:ph idx="1"/>
          </p:nvPr>
        </p:nvSpPr>
        <p:spPr/>
        <p:txBody>
          <a:bodyPr>
            <a:normAutofit fontScale="55000" lnSpcReduction="20000"/>
          </a:bodyPr>
          <a:lstStyle/>
          <a:p>
            <a:pPr marL="0" indent="0">
              <a:lnSpc>
                <a:spcPct val="120000"/>
              </a:lnSpc>
              <a:spcBef>
                <a:spcPts val="0"/>
              </a:spcBef>
              <a:buNone/>
            </a:pPr>
            <a:r>
              <a:rPr lang="en-US" dirty="0">
                <a:latin typeface="Arial Narrow" panose="020B0606020202030204" pitchFamily="34" charset="0"/>
              </a:rPr>
              <a:t>Adler, N. E., &amp; Stead, W. W. (2015). Patients in context—EHR capture of social and behavioral determinants of health. New England Journal of Medicine, 372(8), 698-701.</a:t>
            </a:r>
          </a:p>
          <a:p>
            <a:pPr marL="0" indent="0">
              <a:lnSpc>
                <a:spcPct val="120000"/>
              </a:lnSpc>
              <a:spcBef>
                <a:spcPts val="0"/>
              </a:spcBef>
              <a:buNone/>
            </a:pPr>
            <a:r>
              <a:rPr lang="en-US" dirty="0">
                <a:latin typeface="Arial Narrow" panose="020B0606020202030204" pitchFamily="34" charset="0"/>
              </a:rPr>
              <a:t>Damiani, G., Basso, D., </a:t>
            </a:r>
            <a:r>
              <a:rPr lang="en-US" dirty="0" err="1">
                <a:latin typeface="Arial Narrow" panose="020B0606020202030204" pitchFamily="34" charset="0"/>
              </a:rPr>
              <a:t>Acampora</a:t>
            </a:r>
            <a:r>
              <a:rPr lang="en-US" dirty="0">
                <a:latin typeface="Arial Narrow" panose="020B0606020202030204" pitchFamily="34" charset="0"/>
              </a:rPr>
              <a:t>, A., Bianchi, C. B. N. A., </a:t>
            </a:r>
            <a:r>
              <a:rPr lang="en-US" dirty="0" err="1">
                <a:latin typeface="Arial Narrow" panose="020B0606020202030204" pitchFamily="34" charset="0"/>
              </a:rPr>
              <a:t>Silvestrini</a:t>
            </a:r>
            <a:r>
              <a:rPr lang="en-US" dirty="0">
                <a:latin typeface="Arial Narrow" panose="020B0606020202030204" pitchFamily="34" charset="0"/>
              </a:rPr>
              <a:t>, G., </a:t>
            </a:r>
            <a:r>
              <a:rPr lang="en-US" dirty="0" err="1">
                <a:latin typeface="Arial Narrow" panose="020B0606020202030204" pitchFamily="34" charset="0"/>
              </a:rPr>
              <a:t>Frisicale</a:t>
            </a:r>
            <a:r>
              <a:rPr lang="en-US" dirty="0">
                <a:latin typeface="Arial Narrow" panose="020B0606020202030204" pitchFamily="34" charset="0"/>
              </a:rPr>
              <a:t>, E. M., … Ricciardi, W. (2015). The impact of level of education on adherence to breast and cervical cancer screening: Evidence from a systematic review and meta-analysis. </a:t>
            </a:r>
            <a:r>
              <a:rPr lang="en-US" i="1" dirty="0">
                <a:latin typeface="Arial Narrow" panose="020B0606020202030204" pitchFamily="34" charset="0"/>
              </a:rPr>
              <a:t>Preventive Medicine</a:t>
            </a:r>
            <a:r>
              <a:rPr lang="en-US" dirty="0">
                <a:latin typeface="Arial Narrow" panose="020B0606020202030204" pitchFamily="34" charset="0"/>
              </a:rPr>
              <a:t>, </a:t>
            </a:r>
            <a:r>
              <a:rPr lang="en-US" i="1" dirty="0">
                <a:latin typeface="Arial Narrow" panose="020B0606020202030204" pitchFamily="34" charset="0"/>
              </a:rPr>
              <a:t>81</a:t>
            </a:r>
            <a:r>
              <a:rPr lang="en-US" dirty="0">
                <a:latin typeface="Arial Narrow" panose="020B0606020202030204" pitchFamily="34" charset="0"/>
              </a:rPr>
              <a:t>, 281–289. https://doi.org/10.1016/j.ypmed.2015.09.011</a:t>
            </a:r>
          </a:p>
          <a:p>
            <a:pPr marL="0" indent="0">
              <a:lnSpc>
                <a:spcPct val="120000"/>
              </a:lnSpc>
              <a:spcBef>
                <a:spcPts val="0"/>
              </a:spcBef>
              <a:buNone/>
            </a:pPr>
            <a:r>
              <a:rPr lang="en-US" dirty="0">
                <a:latin typeface="Arial Narrow" panose="020B0606020202030204" pitchFamily="34" charset="0"/>
              </a:rPr>
              <a:t>Hiatt, R. A., &amp; Breen, N. (2008). The Social Determinants of Cancer: A Challenge for Transdisciplinary Science. </a:t>
            </a:r>
            <a:r>
              <a:rPr lang="en-US" i="1" dirty="0">
                <a:latin typeface="Arial Narrow" panose="020B0606020202030204" pitchFamily="34" charset="0"/>
              </a:rPr>
              <a:t>American Journal of Preventive Medicine</a:t>
            </a:r>
            <a:r>
              <a:rPr lang="en-US" dirty="0">
                <a:latin typeface="Arial Narrow" panose="020B0606020202030204" pitchFamily="34" charset="0"/>
              </a:rPr>
              <a:t>, </a:t>
            </a:r>
            <a:r>
              <a:rPr lang="en-US" i="1" dirty="0">
                <a:latin typeface="Arial Narrow" panose="020B0606020202030204" pitchFamily="34" charset="0"/>
              </a:rPr>
              <a:t>35</a:t>
            </a:r>
            <a:r>
              <a:rPr lang="en-US" dirty="0">
                <a:latin typeface="Arial Narrow" panose="020B0606020202030204" pitchFamily="34" charset="0"/>
              </a:rPr>
              <a:t>(2, Supplement), S141–S150. https://doi.org/10.1016/j.amepre.2008.05.006</a:t>
            </a:r>
          </a:p>
          <a:p>
            <a:pPr marL="0" indent="0">
              <a:lnSpc>
                <a:spcPct val="120000"/>
              </a:lnSpc>
              <a:spcBef>
                <a:spcPts val="0"/>
              </a:spcBef>
              <a:buNone/>
            </a:pPr>
            <a:r>
              <a:rPr lang="en-US" dirty="0">
                <a:latin typeface="Arial Narrow" panose="020B0606020202030204" pitchFamily="34" charset="0"/>
              </a:rPr>
              <a:t>Hu, J., Kind, A. J. H., &amp; </a:t>
            </a:r>
            <a:r>
              <a:rPr lang="en-US" dirty="0" err="1">
                <a:latin typeface="Arial Narrow" panose="020B0606020202030204" pitchFamily="34" charset="0"/>
              </a:rPr>
              <a:t>Nerenz</a:t>
            </a:r>
            <a:r>
              <a:rPr lang="en-US" dirty="0">
                <a:latin typeface="Arial Narrow" panose="020B0606020202030204" pitchFamily="34" charset="0"/>
              </a:rPr>
              <a:t>, D. (2018). Area Deprivation Index Predicts Readmission Risk at an Urban Teaching Hospital. </a:t>
            </a:r>
            <a:r>
              <a:rPr lang="en-US" i="1" dirty="0">
                <a:latin typeface="Arial Narrow" panose="020B0606020202030204" pitchFamily="34" charset="0"/>
              </a:rPr>
              <a:t>American Journal of Medical Quality</a:t>
            </a:r>
            <a:r>
              <a:rPr lang="en-US" dirty="0">
                <a:latin typeface="Arial Narrow" panose="020B0606020202030204" pitchFamily="34" charset="0"/>
              </a:rPr>
              <a:t>, 1062860617753063. https://doi.org/10.1177/1062860617753063</a:t>
            </a:r>
          </a:p>
          <a:p>
            <a:pPr marL="0" indent="0">
              <a:lnSpc>
                <a:spcPct val="120000"/>
              </a:lnSpc>
              <a:spcBef>
                <a:spcPts val="0"/>
              </a:spcBef>
              <a:buNone/>
            </a:pPr>
            <a:r>
              <a:rPr lang="en-US" dirty="0">
                <a:latin typeface="Arial Narrow" panose="020B0606020202030204" pitchFamily="34" charset="0"/>
              </a:rPr>
              <a:t>Kind, A. J. H., Jencks, S., Brock, J., Yu, M., Bartels, C., </a:t>
            </a:r>
            <a:r>
              <a:rPr lang="en-US" dirty="0" err="1">
                <a:latin typeface="Arial Narrow" panose="020B0606020202030204" pitchFamily="34" charset="0"/>
              </a:rPr>
              <a:t>Ehlenbach</a:t>
            </a:r>
            <a:r>
              <a:rPr lang="en-US" dirty="0">
                <a:latin typeface="Arial Narrow" panose="020B0606020202030204" pitchFamily="34" charset="0"/>
              </a:rPr>
              <a:t>, W., … Smith, M. (2014). Neighborhood Socioeconomic Disadvantage and 30-Day Rehospitalization: A Retrospective Cohort Study. </a:t>
            </a:r>
            <a:r>
              <a:rPr lang="en-US" i="1" dirty="0">
                <a:latin typeface="Arial Narrow" panose="020B0606020202030204" pitchFamily="34" charset="0"/>
              </a:rPr>
              <a:t>Annals of Internal Medicine</a:t>
            </a:r>
            <a:r>
              <a:rPr lang="en-US" dirty="0">
                <a:latin typeface="Arial Narrow" panose="020B0606020202030204" pitchFamily="34" charset="0"/>
              </a:rPr>
              <a:t>, </a:t>
            </a:r>
            <a:r>
              <a:rPr lang="en-US" i="1" dirty="0">
                <a:latin typeface="Arial Narrow" panose="020B0606020202030204" pitchFamily="34" charset="0"/>
              </a:rPr>
              <a:t>161</a:t>
            </a:r>
            <a:r>
              <a:rPr lang="en-US" dirty="0">
                <a:latin typeface="Arial Narrow" panose="020B0606020202030204" pitchFamily="34" charset="0"/>
              </a:rPr>
              <a:t>(11), 765. https://doi.org/10.7326/M13-2946</a:t>
            </a:r>
          </a:p>
          <a:p>
            <a:pPr marL="0" indent="0">
              <a:lnSpc>
                <a:spcPct val="120000"/>
              </a:lnSpc>
              <a:spcBef>
                <a:spcPts val="0"/>
              </a:spcBef>
              <a:buNone/>
            </a:pPr>
            <a:r>
              <a:rPr lang="en-US" dirty="0">
                <a:latin typeface="Arial Narrow" panose="020B0606020202030204" pitchFamily="34" charset="0"/>
              </a:rPr>
              <a:t>Li, X., </a:t>
            </a:r>
            <a:r>
              <a:rPr lang="en-US" dirty="0" err="1">
                <a:latin typeface="Arial Narrow" panose="020B0606020202030204" pitchFamily="34" charset="0"/>
              </a:rPr>
              <a:t>Sundquist</a:t>
            </a:r>
            <a:r>
              <a:rPr lang="en-US" dirty="0">
                <a:latin typeface="Arial Narrow" panose="020B0606020202030204" pitchFamily="34" charset="0"/>
              </a:rPr>
              <a:t>, K., &amp; </a:t>
            </a:r>
            <a:r>
              <a:rPr lang="en-US" dirty="0" err="1">
                <a:latin typeface="Arial Narrow" panose="020B0606020202030204" pitchFamily="34" charset="0"/>
              </a:rPr>
              <a:t>Sundquist</a:t>
            </a:r>
            <a:r>
              <a:rPr lang="en-US" dirty="0">
                <a:latin typeface="Arial Narrow" panose="020B0606020202030204" pitchFamily="34" charset="0"/>
              </a:rPr>
              <a:t>, J. (2012). Neighborhood deprivation and prostate cancer mortality: a multilevel analysis from Sweden. </a:t>
            </a:r>
            <a:r>
              <a:rPr lang="en-US" i="1" dirty="0">
                <a:latin typeface="Arial Narrow" panose="020B0606020202030204" pitchFamily="34" charset="0"/>
              </a:rPr>
              <a:t>Prostate Cancer and Prostatic Diseases</a:t>
            </a:r>
            <a:r>
              <a:rPr lang="en-US" dirty="0">
                <a:latin typeface="Arial Narrow" panose="020B0606020202030204" pitchFamily="34" charset="0"/>
              </a:rPr>
              <a:t>, </a:t>
            </a:r>
            <a:r>
              <a:rPr lang="en-US" i="1" dirty="0">
                <a:latin typeface="Arial Narrow" panose="020B0606020202030204" pitchFamily="34" charset="0"/>
              </a:rPr>
              <a:t>15</a:t>
            </a:r>
            <a:r>
              <a:rPr lang="en-US" dirty="0">
                <a:latin typeface="Arial Narrow" panose="020B0606020202030204" pitchFamily="34" charset="0"/>
              </a:rPr>
              <a:t>(2), 128–134. https://doi.org/10.1038/pcan.2011.46</a:t>
            </a:r>
          </a:p>
          <a:p>
            <a:pPr marL="0" indent="0">
              <a:lnSpc>
                <a:spcPct val="120000"/>
              </a:lnSpc>
              <a:spcBef>
                <a:spcPts val="0"/>
              </a:spcBef>
              <a:buNone/>
            </a:pPr>
            <a:r>
              <a:rPr lang="en-US" dirty="0">
                <a:latin typeface="Arial Narrow" panose="020B0606020202030204" pitchFamily="34" charset="0"/>
              </a:rPr>
              <a:t>Li, </a:t>
            </a:r>
            <a:r>
              <a:rPr lang="en-US" dirty="0" err="1">
                <a:latin typeface="Arial Narrow" panose="020B0606020202030204" pitchFamily="34" charset="0"/>
              </a:rPr>
              <a:t>Xinjun</a:t>
            </a:r>
            <a:r>
              <a:rPr lang="en-US" dirty="0">
                <a:latin typeface="Arial Narrow" panose="020B0606020202030204" pitchFamily="34" charset="0"/>
              </a:rPr>
              <a:t>, </a:t>
            </a:r>
            <a:r>
              <a:rPr lang="en-US" dirty="0" err="1">
                <a:latin typeface="Arial Narrow" panose="020B0606020202030204" pitchFamily="34" charset="0"/>
              </a:rPr>
              <a:t>Sundquist</a:t>
            </a:r>
            <a:r>
              <a:rPr lang="en-US" dirty="0">
                <a:latin typeface="Arial Narrow" panose="020B0606020202030204" pitchFamily="34" charset="0"/>
              </a:rPr>
              <a:t>, J., Calling, S., </a:t>
            </a:r>
            <a:r>
              <a:rPr lang="en-US" dirty="0" err="1">
                <a:latin typeface="Arial Narrow" panose="020B0606020202030204" pitchFamily="34" charset="0"/>
              </a:rPr>
              <a:t>Zöller</a:t>
            </a:r>
            <a:r>
              <a:rPr lang="en-US" dirty="0">
                <a:latin typeface="Arial Narrow" panose="020B0606020202030204" pitchFamily="34" charset="0"/>
              </a:rPr>
              <a:t>, B., &amp; </a:t>
            </a:r>
            <a:r>
              <a:rPr lang="en-US" dirty="0" err="1">
                <a:latin typeface="Arial Narrow" panose="020B0606020202030204" pitchFamily="34" charset="0"/>
              </a:rPr>
              <a:t>Sundquist</a:t>
            </a:r>
            <a:r>
              <a:rPr lang="en-US" dirty="0">
                <a:latin typeface="Arial Narrow" panose="020B0606020202030204" pitchFamily="34" charset="0"/>
              </a:rPr>
              <a:t>, K. (2012). Neighborhood deprivation and risk of cervical cancer morbidity and mortality: A multilevel analysis from Sweden. </a:t>
            </a:r>
            <a:r>
              <a:rPr lang="en-US" i="1" dirty="0">
                <a:latin typeface="Arial Narrow" panose="020B0606020202030204" pitchFamily="34" charset="0"/>
              </a:rPr>
              <a:t>Gynecologic Oncology</a:t>
            </a:r>
            <a:r>
              <a:rPr lang="en-US" dirty="0">
                <a:latin typeface="Arial Narrow" panose="020B0606020202030204" pitchFamily="34" charset="0"/>
              </a:rPr>
              <a:t>, </a:t>
            </a:r>
            <a:r>
              <a:rPr lang="en-US" i="1" dirty="0">
                <a:latin typeface="Arial Narrow" panose="020B0606020202030204" pitchFamily="34" charset="0"/>
              </a:rPr>
              <a:t>127</a:t>
            </a:r>
            <a:r>
              <a:rPr lang="en-US" dirty="0">
                <a:latin typeface="Arial Narrow" panose="020B0606020202030204" pitchFamily="34" charset="0"/>
              </a:rPr>
              <a:t>(2), 283–289. https://doi.org/10.1016/j.ygyno.2012.07.103</a:t>
            </a:r>
          </a:p>
          <a:p>
            <a:pPr marL="0" indent="0">
              <a:lnSpc>
                <a:spcPct val="120000"/>
              </a:lnSpc>
              <a:spcBef>
                <a:spcPts val="0"/>
              </a:spcBef>
              <a:buNone/>
            </a:pPr>
            <a:r>
              <a:rPr lang="en-US" dirty="0">
                <a:latin typeface="Arial Narrow" panose="020B0606020202030204" pitchFamily="34" charset="0"/>
              </a:rPr>
              <a:t>Li, </a:t>
            </a:r>
            <a:r>
              <a:rPr lang="en-US" dirty="0" err="1">
                <a:latin typeface="Arial Narrow" panose="020B0606020202030204" pitchFamily="34" charset="0"/>
              </a:rPr>
              <a:t>Xinjun</a:t>
            </a:r>
            <a:r>
              <a:rPr lang="en-US" dirty="0">
                <a:latin typeface="Arial Narrow" panose="020B0606020202030204" pitchFamily="34" charset="0"/>
              </a:rPr>
              <a:t>, </a:t>
            </a:r>
            <a:r>
              <a:rPr lang="en-US" dirty="0" err="1">
                <a:latin typeface="Arial Narrow" panose="020B0606020202030204" pitchFamily="34" charset="0"/>
              </a:rPr>
              <a:t>Sundquist</a:t>
            </a:r>
            <a:r>
              <a:rPr lang="en-US" dirty="0">
                <a:latin typeface="Arial Narrow" panose="020B0606020202030204" pitchFamily="34" charset="0"/>
              </a:rPr>
              <a:t>, J., </a:t>
            </a:r>
            <a:r>
              <a:rPr lang="en-US" dirty="0" err="1">
                <a:latin typeface="Arial Narrow" panose="020B0606020202030204" pitchFamily="34" charset="0"/>
              </a:rPr>
              <a:t>Zöller</a:t>
            </a:r>
            <a:r>
              <a:rPr lang="en-US" dirty="0">
                <a:latin typeface="Arial Narrow" panose="020B0606020202030204" pitchFamily="34" charset="0"/>
              </a:rPr>
              <a:t>, B., &amp; </a:t>
            </a:r>
            <a:r>
              <a:rPr lang="en-US" dirty="0" err="1">
                <a:latin typeface="Arial Narrow" panose="020B0606020202030204" pitchFamily="34" charset="0"/>
              </a:rPr>
              <a:t>Sundquist</a:t>
            </a:r>
            <a:r>
              <a:rPr lang="en-US" dirty="0">
                <a:latin typeface="Arial Narrow" panose="020B0606020202030204" pitchFamily="34" charset="0"/>
              </a:rPr>
              <a:t>, K. (2015). Neighborhood Deprivation and Lung Cancer Incidence and Mortality: A Multilevel Analysis from Sweden. </a:t>
            </a:r>
            <a:r>
              <a:rPr lang="en-US" i="1" dirty="0">
                <a:latin typeface="Arial Narrow" panose="020B0606020202030204" pitchFamily="34" charset="0"/>
              </a:rPr>
              <a:t>Journal of Thoracic Oncology</a:t>
            </a:r>
            <a:r>
              <a:rPr lang="en-US" dirty="0">
                <a:latin typeface="Arial Narrow" panose="020B0606020202030204" pitchFamily="34" charset="0"/>
              </a:rPr>
              <a:t>, </a:t>
            </a:r>
            <a:r>
              <a:rPr lang="en-US" i="1" dirty="0">
                <a:latin typeface="Arial Narrow" panose="020B0606020202030204" pitchFamily="34" charset="0"/>
              </a:rPr>
              <a:t>10</a:t>
            </a:r>
            <a:r>
              <a:rPr lang="en-US" dirty="0">
                <a:latin typeface="Arial Narrow" panose="020B0606020202030204" pitchFamily="34" charset="0"/>
              </a:rPr>
              <a:t>(2), 256–263. https://doi.org/10.1097/JTO.0000000000000417</a:t>
            </a:r>
          </a:p>
          <a:p>
            <a:pPr marL="0" indent="0">
              <a:lnSpc>
                <a:spcPct val="120000"/>
              </a:lnSpc>
              <a:spcBef>
                <a:spcPts val="0"/>
              </a:spcBef>
              <a:buNone/>
            </a:pPr>
            <a:r>
              <a:rPr lang="en-US" dirty="0" err="1">
                <a:latin typeface="Arial Narrow" panose="020B0606020202030204" pitchFamily="34" charset="0"/>
              </a:rPr>
              <a:t>Moriceau</a:t>
            </a:r>
            <a:r>
              <a:rPr lang="en-US" dirty="0">
                <a:latin typeface="Arial Narrow" panose="020B0606020202030204" pitchFamily="34" charset="0"/>
              </a:rPr>
              <a:t>, G., </a:t>
            </a:r>
            <a:r>
              <a:rPr lang="en-US" dirty="0" err="1">
                <a:latin typeface="Arial Narrow" panose="020B0606020202030204" pitchFamily="34" charset="0"/>
              </a:rPr>
              <a:t>Bourmaud</a:t>
            </a:r>
            <a:r>
              <a:rPr lang="en-US" dirty="0">
                <a:latin typeface="Arial Narrow" panose="020B0606020202030204" pitchFamily="34" charset="0"/>
              </a:rPr>
              <a:t>, A., </a:t>
            </a:r>
            <a:r>
              <a:rPr lang="en-US" dirty="0" err="1">
                <a:latin typeface="Arial Narrow" panose="020B0606020202030204" pitchFamily="34" charset="0"/>
              </a:rPr>
              <a:t>Tinquaut</a:t>
            </a:r>
            <a:r>
              <a:rPr lang="en-US" dirty="0">
                <a:latin typeface="Arial Narrow" panose="020B0606020202030204" pitchFamily="34" charset="0"/>
              </a:rPr>
              <a:t>, F., Oriol, M., </a:t>
            </a:r>
            <a:r>
              <a:rPr lang="en-US" dirty="0" err="1">
                <a:latin typeface="Arial Narrow" panose="020B0606020202030204" pitchFamily="34" charset="0"/>
              </a:rPr>
              <a:t>Jacquin</a:t>
            </a:r>
            <a:r>
              <a:rPr lang="en-US" dirty="0">
                <a:latin typeface="Arial Narrow" panose="020B0606020202030204" pitchFamily="34" charset="0"/>
              </a:rPr>
              <a:t>, J.-P., Fournel, P., … Chauvin, F. (2015). Social inequalities and cancer: can the European deprivation index predict patients’ difficulties in health care access? a pilot study. </a:t>
            </a:r>
            <a:r>
              <a:rPr lang="en-US" i="1" dirty="0" err="1">
                <a:latin typeface="Arial Narrow" panose="020B0606020202030204" pitchFamily="34" charset="0"/>
              </a:rPr>
              <a:t>Oncotarget</a:t>
            </a:r>
            <a:r>
              <a:rPr lang="en-US" dirty="0">
                <a:latin typeface="Arial Narrow" panose="020B0606020202030204" pitchFamily="34" charset="0"/>
              </a:rPr>
              <a:t>, </a:t>
            </a:r>
            <a:r>
              <a:rPr lang="en-US" i="1" dirty="0">
                <a:latin typeface="Arial Narrow" panose="020B0606020202030204" pitchFamily="34" charset="0"/>
              </a:rPr>
              <a:t>7</a:t>
            </a:r>
            <a:r>
              <a:rPr lang="en-US" dirty="0">
                <a:latin typeface="Arial Narrow" panose="020B0606020202030204" pitchFamily="34" charset="0"/>
              </a:rPr>
              <a:t>(1), 1055–1065. https://doi.org/10.18632/oncotarget.6274</a:t>
            </a:r>
          </a:p>
          <a:p>
            <a:pPr marL="0" indent="0">
              <a:lnSpc>
                <a:spcPct val="120000"/>
              </a:lnSpc>
              <a:spcBef>
                <a:spcPts val="0"/>
              </a:spcBef>
              <a:buNone/>
            </a:pPr>
            <a:endParaRPr lang="en-US" dirty="0">
              <a:latin typeface="Arial Narrow" panose="020B0606020202030204" pitchFamily="34" charset="0"/>
            </a:endParaRPr>
          </a:p>
          <a:p>
            <a:endParaRPr lang="en-US" dirty="0">
              <a:latin typeface="Arial Narrow" panose="020B0606020202030204" pitchFamily="34" charset="0"/>
            </a:endParaRPr>
          </a:p>
        </p:txBody>
      </p:sp>
    </p:spTree>
    <p:extLst>
      <p:ext uri="{BB962C8B-B14F-4D97-AF65-F5344CB8AC3E}">
        <p14:creationId xmlns:p14="http://schemas.microsoft.com/office/powerpoint/2010/main" val="2602049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D2D16-F88C-4126-9953-43A73AA46F69}"/>
              </a:ext>
            </a:extLst>
          </p:cNvPr>
          <p:cNvSpPr>
            <a:spLocks noGrp="1"/>
          </p:cNvSpPr>
          <p:nvPr>
            <p:ph type="title"/>
          </p:nvPr>
        </p:nvSpPr>
        <p:spPr/>
        <p:txBody>
          <a:bodyPr/>
          <a:lstStyle/>
          <a:p>
            <a:r>
              <a:rPr lang="en-US" dirty="0">
                <a:latin typeface="Arial Narrow" panose="020B0606020202030204" pitchFamily="34" charset="0"/>
              </a:rPr>
              <a:t>References (cont.) </a:t>
            </a:r>
          </a:p>
        </p:txBody>
      </p:sp>
      <p:sp>
        <p:nvSpPr>
          <p:cNvPr id="3" name="Content Placeholder 2">
            <a:extLst>
              <a:ext uri="{FF2B5EF4-FFF2-40B4-BE49-F238E27FC236}">
                <a16:creationId xmlns:a16="http://schemas.microsoft.com/office/drawing/2014/main" id="{2347B912-340E-43F7-A5E7-59847561AFE1}"/>
              </a:ext>
            </a:extLst>
          </p:cNvPr>
          <p:cNvSpPr>
            <a:spLocks noGrp="1"/>
          </p:cNvSpPr>
          <p:nvPr>
            <p:ph idx="1"/>
          </p:nvPr>
        </p:nvSpPr>
        <p:spPr/>
        <p:txBody>
          <a:bodyPr>
            <a:normAutofit fontScale="62500" lnSpcReduction="20000"/>
          </a:bodyPr>
          <a:lstStyle/>
          <a:p>
            <a:pPr marL="0" indent="0">
              <a:lnSpc>
                <a:spcPct val="120000"/>
              </a:lnSpc>
              <a:spcBef>
                <a:spcPts val="0"/>
              </a:spcBef>
              <a:buNone/>
            </a:pPr>
            <a:r>
              <a:rPr lang="en-US" dirty="0">
                <a:latin typeface="Arial Narrow" panose="020B0606020202030204" pitchFamily="34" charset="0"/>
              </a:rPr>
              <a:t>Musselwhite, L. W., Oliveira, C. M., </a:t>
            </a:r>
            <a:r>
              <a:rPr lang="en-US" dirty="0" err="1">
                <a:latin typeface="Arial Narrow" panose="020B0606020202030204" pitchFamily="34" charset="0"/>
              </a:rPr>
              <a:t>Kwaramba</a:t>
            </a:r>
            <a:r>
              <a:rPr lang="en-US" dirty="0">
                <a:latin typeface="Arial Narrow" panose="020B0606020202030204" pitchFamily="34" charset="0"/>
              </a:rPr>
              <a:t>, T., de Paula </a:t>
            </a:r>
            <a:r>
              <a:rPr lang="en-US" dirty="0" err="1">
                <a:latin typeface="Arial Narrow" panose="020B0606020202030204" pitchFamily="34" charset="0"/>
              </a:rPr>
              <a:t>Pantano</a:t>
            </a:r>
            <a:r>
              <a:rPr lang="en-US" dirty="0">
                <a:latin typeface="Arial Narrow" panose="020B0606020202030204" pitchFamily="34" charset="0"/>
              </a:rPr>
              <a:t>, N., Smith, J. S., </a:t>
            </a:r>
            <a:r>
              <a:rPr lang="en-US" dirty="0" err="1">
                <a:latin typeface="Arial Narrow" panose="020B0606020202030204" pitchFamily="34" charset="0"/>
              </a:rPr>
              <a:t>Fregnani</a:t>
            </a:r>
            <a:r>
              <a:rPr lang="en-US" dirty="0">
                <a:latin typeface="Arial Narrow" panose="020B0606020202030204" pitchFamily="34" charset="0"/>
              </a:rPr>
              <a:t>, J. H., … </a:t>
            </a:r>
            <a:r>
              <a:rPr lang="en-US" dirty="0" err="1">
                <a:latin typeface="Arial Narrow" panose="020B0606020202030204" pitchFamily="34" charset="0"/>
              </a:rPr>
              <a:t>Longatto</a:t>
            </a:r>
            <a:r>
              <a:rPr lang="en-US" dirty="0">
                <a:latin typeface="Arial Narrow" panose="020B0606020202030204" pitchFamily="34" charset="0"/>
              </a:rPr>
              <a:t>-Filho, A. (2016). Racial/Ethnic Disparities in Cervical Cancer Screening and Outcomes. </a:t>
            </a:r>
            <a:r>
              <a:rPr lang="en-US" i="1" dirty="0">
                <a:latin typeface="Arial Narrow" panose="020B0606020202030204" pitchFamily="34" charset="0"/>
              </a:rPr>
              <a:t>Acta </a:t>
            </a:r>
            <a:r>
              <a:rPr lang="en-US" i="1" dirty="0" err="1">
                <a:latin typeface="Arial Narrow" panose="020B0606020202030204" pitchFamily="34" charset="0"/>
              </a:rPr>
              <a:t>Cytologica</a:t>
            </a:r>
            <a:r>
              <a:rPr lang="en-US" dirty="0">
                <a:latin typeface="Arial Narrow" panose="020B0606020202030204" pitchFamily="34" charset="0"/>
              </a:rPr>
              <a:t>, </a:t>
            </a:r>
            <a:r>
              <a:rPr lang="en-US" i="1" dirty="0">
                <a:latin typeface="Arial Narrow" panose="020B0606020202030204" pitchFamily="34" charset="0"/>
              </a:rPr>
              <a:t>60</a:t>
            </a:r>
            <a:r>
              <a:rPr lang="en-US" dirty="0">
                <a:latin typeface="Arial Narrow" panose="020B0606020202030204" pitchFamily="34" charset="0"/>
              </a:rPr>
              <a:t>(6), 518–526. https://doi.org/10.1159/000452240</a:t>
            </a:r>
          </a:p>
          <a:p>
            <a:pPr marL="0" indent="0">
              <a:lnSpc>
                <a:spcPct val="120000"/>
              </a:lnSpc>
              <a:spcBef>
                <a:spcPts val="0"/>
              </a:spcBef>
              <a:buNone/>
            </a:pPr>
            <a:r>
              <a:rPr lang="en-US" dirty="0" err="1">
                <a:latin typeface="Arial Narrow" panose="020B0606020202030204" pitchFamily="34" charset="0"/>
              </a:rPr>
              <a:t>Palència</a:t>
            </a:r>
            <a:r>
              <a:rPr lang="en-US" dirty="0">
                <a:latin typeface="Arial Narrow" panose="020B0606020202030204" pitchFamily="34" charset="0"/>
              </a:rPr>
              <a:t>, L., </a:t>
            </a:r>
            <a:r>
              <a:rPr lang="en-US" dirty="0" err="1">
                <a:latin typeface="Arial Narrow" panose="020B0606020202030204" pitchFamily="34" charset="0"/>
              </a:rPr>
              <a:t>Espelt</a:t>
            </a:r>
            <a:r>
              <a:rPr lang="en-US" dirty="0">
                <a:latin typeface="Arial Narrow" panose="020B0606020202030204" pitchFamily="34" charset="0"/>
              </a:rPr>
              <a:t>, A., Rodríguez-Sanz, M., </a:t>
            </a:r>
            <a:r>
              <a:rPr lang="en-US" dirty="0" err="1">
                <a:latin typeface="Arial Narrow" panose="020B0606020202030204" pitchFamily="34" charset="0"/>
              </a:rPr>
              <a:t>Puigpinós</a:t>
            </a:r>
            <a:r>
              <a:rPr lang="en-US" dirty="0">
                <a:latin typeface="Arial Narrow" panose="020B0606020202030204" pitchFamily="34" charset="0"/>
              </a:rPr>
              <a:t>, R., Pons-</a:t>
            </a:r>
            <a:r>
              <a:rPr lang="en-US" dirty="0" err="1">
                <a:latin typeface="Arial Narrow" panose="020B0606020202030204" pitchFamily="34" charset="0"/>
              </a:rPr>
              <a:t>Vigués</a:t>
            </a:r>
            <a:r>
              <a:rPr lang="en-US" dirty="0">
                <a:latin typeface="Arial Narrow" panose="020B0606020202030204" pitchFamily="34" charset="0"/>
              </a:rPr>
              <a:t>, M., </a:t>
            </a:r>
            <a:r>
              <a:rPr lang="en-US" dirty="0" err="1">
                <a:latin typeface="Arial Narrow" panose="020B0606020202030204" pitchFamily="34" charset="0"/>
              </a:rPr>
              <a:t>Pasarín</a:t>
            </a:r>
            <a:r>
              <a:rPr lang="en-US" dirty="0">
                <a:latin typeface="Arial Narrow" panose="020B0606020202030204" pitchFamily="34" charset="0"/>
              </a:rPr>
              <a:t>, M. I., … Borrell, C. (2010). Socio-economic inequalities in breast and cervical cancer screening practices in Europe: influence of the type of screening program. </a:t>
            </a:r>
            <a:r>
              <a:rPr lang="en-US" i="1" dirty="0">
                <a:latin typeface="Arial Narrow" panose="020B0606020202030204" pitchFamily="34" charset="0"/>
              </a:rPr>
              <a:t>International Journal of Epidemiology</a:t>
            </a:r>
            <a:r>
              <a:rPr lang="en-US" dirty="0">
                <a:latin typeface="Arial Narrow" panose="020B0606020202030204" pitchFamily="34" charset="0"/>
              </a:rPr>
              <a:t>, </a:t>
            </a:r>
            <a:r>
              <a:rPr lang="en-US" i="1" dirty="0">
                <a:latin typeface="Arial Narrow" panose="020B0606020202030204" pitchFamily="34" charset="0"/>
              </a:rPr>
              <a:t>39</a:t>
            </a:r>
            <a:r>
              <a:rPr lang="en-US" dirty="0">
                <a:latin typeface="Arial Narrow" panose="020B0606020202030204" pitchFamily="34" charset="0"/>
              </a:rPr>
              <a:t>(3), 757–765. https://doi.org/10.1093/ije/dyq003</a:t>
            </a:r>
          </a:p>
          <a:p>
            <a:pPr marL="0" indent="0">
              <a:lnSpc>
                <a:spcPct val="120000"/>
              </a:lnSpc>
              <a:spcBef>
                <a:spcPts val="0"/>
              </a:spcBef>
              <a:buNone/>
            </a:pPr>
            <a:r>
              <a:rPr lang="en-US" dirty="0">
                <a:latin typeface="Arial Narrow" panose="020B0606020202030204" pitchFamily="34" charset="0"/>
              </a:rPr>
              <a:t>Shack, L., Jordan, C., Thomson, C. S., </a:t>
            </a:r>
            <a:r>
              <a:rPr lang="en-US" dirty="0" err="1">
                <a:latin typeface="Arial Narrow" panose="020B0606020202030204" pitchFamily="34" charset="0"/>
              </a:rPr>
              <a:t>Mak</a:t>
            </a:r>
            <a:r>
              <a:rPr lang="en-US" dirty="0">
                <a:latin typeface="Arial Narrow" panose="020B0606020202030204" pitchFamily="34" charset="0"/>
              </a:rPr>
              <a:t>, V., &amp; </a:t>
            </a:r>
            <a:r>
              <a:rPr lang="en-US" dirty="0" err="1">
                <a:latin typeface="Arial Narrow" panose="020B0606020202030204" pitchFamily="34" charset="0"/>
              </a:rPr>
              <a:t>Møller</a:t>
            </a:r>
            <a:r>
              <a:rPr lang="en-US" dirty="0">
                <a:latin typeface="Arial Narrow" panose="020B0606020202030204" pitchFamily="34" charset="0"/>
              </a:rPr>
              <a:t>, H. (2008). Variation in incidence of breast, lung and cervical cancer and malignant melanoma of skin by socioeconomic group in England. </a:t>
            </a:r>
            <a:r>
              <a:rPr lang="en-US" i="1" dirty="0">
                <a:latin typeface="Arial Narrow" panose="020B0606020202030204" pitchFamily="34" charset="0"/>
              </a:rPr>
              <a:t>BMC Cancer</a:t>
            </a:r>
            <a:r>
              <a:rPr lang="en-US" dirty="0">
                <a:latin typeface="Arial Narrow" panose="020B0606020202030204" pitchFamily="34" charset="0"/>
              </a:rPr>
              <a:t>, </a:t>
            </a:r>
            <a:r>
              <a:rPr lang="en-US" i="1" dirty="0">
                <a:latin typeface="Arial Narrow" panose="020B0606020202030204" pitchFamily="34" charset="0"/>
              </a:rPr>
              <a:t>8</a:t>
            </a:r>
            <a:r>
              <a:rPr lang="en-US" dirty="0">
                <a:latin typeface="Arial Narrow" panose="020B0606020202030204" pitchFamily="34" charset="0"/>
              </a:rPr>
              <a:t>, 271. https://doi.org/10.1186/1471-2407-8-271</a:t>
            </a:r>
          </a:p>
          <a:p>
            <a:pPr marL="0" indent="0">
              <a:lnSpc>
                <a:spcPct val="120000"/>
              </a:lnSpc>
              <a:spcBef>
                <a:spcPts val="0"/>
              </a:spcBef>
              <a:buNone/>
            </a:pPr>
            <a:r>
              <a:rPr lang="en-US" dirty="0">
                <a:latin typeface="Arial Narrow" panose="020B0606020202030204" pitchFamily="34" charset="0"/>
              </a:rPr>
              <a:t>Singh, G. K., Miller, B. A., Hankey, B. F., &amp; Edwards, B. K. (n.d.). Persistent area socioeconomic disparities in U.S. incidence of cervical cancer, mortality, stage, and survival, 1975–2000. </a:t>
            </a:r>
            <a:r>
              <a:rPr lang="en-US" i="1" dirty="0">
                <a:latin typeface="Arial Narrow" panose="020B0606020202030204" pitchFamily="34" charset="0"/>
              </a:rPr>
              <a:t>Cancer</a:t>
            </a:r>
            <a:r>
              <a:rPr lang="en-US" dirty="0">
                <a:latin typeface="Arial Narrow" panose="020B0606020202030204" pitchFamily="34" charset="0"/>
              </a:rPr>
              <a:t>, </a:t>
            </a:r>
            <a:r>
              <a:rPr lang="en-US" i="1" dirty="0">
                <a:latin typeface="Arial Narrow" panose="020B0606020202030204" pitchFamily="34" charset="0"/>
              </a:rPr>
              <a:t>101</a:t>
            </a:r>
            <a:r>
              <a:rPr lang="en-US" dirty="0">
                <a:latin typeface="Arial Narrow" panose="020B0606020202030204" pitchFamily="34" charset="0"/>
              </a:rPr>
              <a:t>(5), 1051–1057. https://doi.org/10.1002/cncr.20467</a:t>
            </a:r>
          </a:p>
          <a:p>
            <a:pPr marL="0" indent="0">
              <a:lnSpc>
                <a:spcPct val="120000"/>
              </a:lnSpc>
              <a:spcBef>
                <a:spcPts val="0"/>
              </a:spcBef>
              <a:buNone/>
            </a:pPr>
            <a:r>
              <a:rPr lang="en-US" dirty="0">
                <a:latin typeface="Arial Narrow" panose="020B0606020202030204" pitchFamily="34" charset="0"/>
              </a:rPr>
              <a:t>Singh, G. K., Williams, S. D., </a:t>
            </a:r>
            <a:r>
              <a:rPr lang="en-US" dirty="0" err="1">
                <a:latin typeface="Arial Narrow" panose="020B0606020202030204" pitchFamily="34" charset="0"/>
              </a:rPr>
              <a:t>Siahpush</a:t>
            </a:r>
            <a:r>
              <a:rPr lang="en-US" dirty="0">
                <a:latin typeface="Arial Narrow" panose="020B0606020202030204" pitchFamily="34" charset="0"/>
              </a:rPr>
              <a:t>, M., &amp; </a:t>
            </a:r>
            <a:r>
              <a:rPr lang="en-US" dirty="0" err="1">
                <a:latin typeface="Arial Narrow" panose="020B0606020202030204" pitchFamily="34" charset="0"/>
              </a:rPr>
              <a:t>Mulhollen</a:t>
            </a:r>
            <a:r>
              <a:rPr lang="en-US" dirty="0">
                <a:latin typeface="Arial Narrow" panose="020B0606020202030204" pitchFamily="34" charset="0"/>
              </a:rPr>
              <a:t>, A. (2011). Socioeconomic, Rural-Urban, and Racial Inequalities in US Cancer Mortality: Part I—All Cancers and Lung Cancer and Part II—Colorectal, Prostate, Breast, and Cervical Cancers. </a:t>
            </a:r>
            <a:r>
              <a:rPr lang="en-US" i="1" dirty="0">
                <a:latin typeface="Arial Narrow" panose="020B0606020202030204" pitchFamily="34" charset="0"/>
              </a:rPr>
              <a:t>Journal of Cancer Epidemiology</a:t>
            </a:r>
            <a:r>
              <a:rPr lang="en-US" dirty="0">
                <a:latin typeface="Arial Narrow" panose="020B0606020202030204" pitchFamily="34" charset="0"/>
              </a:rPr>
              <a:t>, </a:t>
            </a:r>
            <a:r>
              <a:rPr lang="en-US" i="1" dirty="0">
                <a:latin typeface="Arial Narrow" panose="020B0606020202030204" pitchFamily="34" charset="0"/>
              </a:rPr>
              <a:t>2011</a:t>
            </a:r>
            <a:r>
              <a:rPr lang="en-US" dirty="0">
                <a:latin typeface="Arial Narrow" panose="020B0606020202030204" pitchFamily="34" charset="0"/>
              </a:rPr>
              <a:t>. https://doi.org/10.1155/2011/107497</a:t>
            </a:r>
          </a:p>
          <a:p>
            <a:pPr marL="0" indent="0">
              <a:lnSpc>
                <a:spcPct val="120000"/>
              </a:lnSpc>
              <a:spcBef>
                <a:spcPts val="0"/>
              </a:spcBef>
              <a:buNone/>
            </a:pPr>
            <a:r>
              <a:rPr lang="en-US" dirty="0" err="1">
                <a:latin typeface="Arial Narrow" panose="020B0606020202030204" pitchFamily="34" charset="0"/>
              </a:rPr>
              <a:t>Spadea</a:t>
            </a:r>
            <a:r>
              <a:rPr lang="en-US" dirty="0">
                <a:latin typeface="Arial Narrow" panose="020B0606020202030204" pitchFamily="34" charset="0"/>
              </a:rPr>
              <a:t>, T., </a:t>
            </a:r>
            <a:r>
              <a:rPr lang="en-US" dirty="0" err="1">
                <a:latin typeface="Arial Narrow" panose="020B0606020202030204" pitchFamily="34" charset="0"/>
              </a:rPr>
              <a:t>dʼErrico</a:t>
            </a:r>
            <a:r>
              <a:rPr lang="en-US" dirty="0">
                <a:latin typeface="Arial Narrow" panose="020B0606020202030204" pitchFamily="34" charset="0"/>
              </a:rPr>
              <a:t>, A., Demaria, M., </a:t>
            </a:r>
            <a:r>
              <a:rPr lang="en-US" dirty="0" err="1">
                <a:latin typeface="Arial Narrow" panose="020B0606020202030204" pitchFamily="34" charset="0"/>
              </a:rPr>
              <a:t>Faggiano</a:t>
            </a:r>
            <a:r>
              <a:rPr lang="en-US" dirty="0">
                <a:latin typeface="Arial Narrow" panose="020B0606020202030204" pitchFamily="34" charset="0"/>
              </a:rPr>
              <a:t>, F., Pasian, S., Zanetti, R., … Costa, G. (2009). Educational inequalities in cancer incidence in Turin, Italy: </a:t>
            </a:r>
            <a:r>
              <a:rPr lang="en-US" i="1" dirty="0">
                <a:latin typeface="Arial Narrow" panose="020B0606020202030204" pitchFamily="34" charset="0"/>
              </a:rPr>
              <a:t>European Journal of Cancer Prevention</a:t>
            </a:r>
            <a:r>
              <a:rPr lang="en-US" dirty="0">
                <a:latin typeface="Arial Narrow" panose="020B0606020202030204" pitchFamily="34" charset="0"/>
              </a:rPr>
              <a:t>, </a:t>
            </a:r>
            <a:r>
              <a:rPr lang="en-US" i="1" dirty="0">
                <a:latin typeface="Arial Narrow" panose="020B0606020202030204" pitchFamily="34" charset="0"/>
              </a:rPr>
              <a:t>18</a:t>
            </a:r>
            <a:r>
              <a:rPr lang="en-US" dirty="0">
                <a:latin typeface="Arial Narrow" panose="020B0606020202030204" pitchFamily="34" charset="0"/>
              </a:rPr>
              <a:t>(3), 169–178. https://doi.org/10.1097/CEJ.0b013e3283265bc9</a:t>
            </a:r>
          </a:p>
          <a:p>
            <a:pPr marL="0" indent="0">
              <a:lnSpc>
                <a:spcPct val="120000"/>
              </a:lnSpc>
              <a:spcBef>
                <a:spcPts val="0"/>
              </a:spcBef>
              <a:buNone/>
            </a:pPr>
            <a:r>
              <a:rPr lang="en-US" dirty="0">
                <a:latin typeface="Arial Narrow" panose="020B0606020202030204" pitchFamily="34" charset="0"/>
              </a:rPr>
              <a:t>Williams-Brennan, L., </a:t>
            </a:r>
            <a:r>
              <a:rPr lang="en-US" dirty="0" err="1">
                <a:latin typeface="Arial Narrow" panose="020B0606020202030204" pitchFamily="34" charset="0"/>
              </a:rPr>
              <a:t>Gastaldo</a:t>
            </a:r>
            <a:r>
              <a:rPr lang="en-US" dirty="0">
                <a:latin typeface="Arial Narrow" panose="020B0606020202030204" pitchFamily="34" charset="0"/>
              </a:rPr>
              <a:t>, D., Cole, D. C., &amp; </a:t>
            </a:r>
            <a:r>
              <a:rPr lang="en-US" dirty="0" err="1">
                <a:latin typeface="Arial Narrow" panose="020B0606020202030204" pitchFamily="34" charset="0"/>
              </a:rPr>
              <a:t>Paszat</a:t>
            </a:r>
            <a:r>
              <a:rPr lang="en-US" dirty="0">
                <a:latin typeface="Arial Narrow" panose="020B0606020202030204" pitchFamily="34" charset="0"/>
              </a:rPr>
              <a:t>, L. (2012). Social determinants of health associated with cervical cancer screening among women living in developing countries: a scoping review. </a:t>
            </a:r>
            <a:r>
              <a:rPr lang="en-US" i="1" dirty="0">
                <a:latin typeface="Arial Narrow" panose="020B0606020202030204" pitchFamily="34" charset="0"/>
              </a:rPr>
              <a:t>Archives of Gynecology and Obstetrics</a:t>
            </a:r>
            <a:r>
              <a:rPr lang="en-US" dirty="0">
                <a:latin typeface="Arial Narrow" panose="020B0606020202030204" pitchFamily="34" charset="0"/>
              </a:rPr>
              <a:t>, </a:t>
            </a:r>
            <a:r>
              <a:rPr lang="en-US" i="1" dirty="0">
                <a:latin typeface="Arial Narrow" panose="020B0606020202030204" pitchFamily="34" charset="0"/>
              </a:rPr>
              <a:t>286</a:t>
            </a:r>
            <a:r>
              <a:rPr lang="en-US" dirty="0">
                <a:latin typeface="Arial Narrow" panose="020B0606020202030204" pitchFamily="34" charset="0"/>
              </a:rPr>
              <a:t>(6), 1487–1505. https://doi.org/10.1007/s00404-012-2575-0</a:t>
            </a:r>
          </a:p>
          <a:p>
            <a:pPr marL="0" indent="0">
              <a:buNone/>
            </a:pPr>
            <a:endParaRPr lang="en-US" dirty="0">
              <a:latin typeface="Arial Narrow" panose="020B0606020202030204" pitchFamily="34" charset="0"/>
            </a:endParaRPr>
          </a:p>
        </p:txBody>
      </p:sp>
    </p:spTree>
    <p:extLst>
      <p:ext uri="{BB962C8B-B14F-4D97-AF65-F5344CB8AC3E}">
        <p14:creationId xmlns:p14="http://schemas.microsoft.com/office/powerpoint/2010/main" val="1315156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5474C13-2721-41AA-B3F7-D300FC54174F}"/>
              </a:ext>
            </a:extLst>
          </p:cNvPr>
          <p:cNvSpPr>
            <a:spLocks noGrp="1"/>
          </p:cNvSpPr>
          <p:nvPr>
            <p:ph type="body" idx="1"/>
          </p:nvPr>
        </p:nvSpPr>
        <p:spPr/>
        <p:txBody>
          <a:bodyPr/>
          <a:lstStyle/>
          <a:p>
            <a:endParaRPr lang="en-US"/>
          </a:p>
        </p:txBody>
      </p:sp>
      <p:sp>
        <p:nvSpPr>
          <p:cNvPr id="4" name="Title 3">
            <a:extLst>
              <a:ext uri="{FF2B5EF4-FFF2-40B4-BE49-F238E27FC236}">
                <a16:creationId xmlns:a16="http://schemas.microsoft.com/office/drawing/2014/main" id="{75C7BF28-9715-4CD4-9DFA-01BF9085FF9D}"/>
              </a:ext>
            </a:extLst>
          </p:cNvPr>
          <p:cNvSpPr>
            <a:spLocks noGrp="1"/>
          </p:cNvSpPr>
          <p:nvPr>
            <p:ph type="title"/>
          </p:nvPr>
        </p:nvSpPr>
        <p:spPr/>
        <p:txBody>
          <a:bodyPr/>
          <a:lstStyle/>
          <a:p>
            <a:r>
              <a:rPr lang="en-US" dirty="0"/>
              <a:t>Appendix</a:t>
            </a:r>
          </a:p>
        </p:txBody>
      </p:sp>
    </p:spTree>
    <p:extLst>
      <p:ext uri="{BB962C8B-B14F-4D97-AF65-F5344CB8AC3E}">
        <p14:creationId xmlns:p14="http://schemas.microsoft.com/office/powerpoint/2010/main" val="4288807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76C0E48-10FC-4743-959C-D727514B5319}"/>
              </a:ext>
            </a:extLst>
          </p:cNvPr>
          <p:cNvSpPr txBox="1"/>
          <p:nvPr/>
        </p:nvSpPr>
        <p:spPr>
          <a:xfrm>
            <a:off x="8403770" y="167887"/>
            <a:ext cx="3298372" cy="6455227"/>
          </a:xfrm>
          <a:prstGeom prst="rect">
            <a:avLst/>
          </a:prstGeom>
          <a:solidFill>
            <a:srgbClr val="F7EEDB"/>
          </a:solidFill>
          <a:ln>
            <a:solidFill>
              <a:srgbClr val="E1AA49"/>
            </a:solidFill>
          </a:ln>
        </p:spPr>
        <p:txBody>
          <a:bodyPr wrap="square" rtlCol="0">
            <a:spAutoFit/>
          </a:bodyPr>
          <a:lstStyle/>
          <a:p>
            <a:endParaRPr lang="en-US" dirty="0"/>
          </a:p>
        </p:txBody>
      </p:sp>
      <p:sp>
        <p:nvSpPr>
          <p:cNvPr id="12" name="TextBox 11">
            <a:extLst>
              <a:ext uri="{FF2B5EF4-FFF2-40B4-BE49-F238E27FC236}">
                <a16:creationId xmlns:a16="http://schemas.microsoft.com/office/drawing/2014/main" id="{D4BD458B-B883-4516-A20C-F85D1FB3D40A}"/>
              </a:ext>
            </a:extLst>
          </p:cNvPr>
          <p:cNvSpPr txBox="1"/>
          <p:nvPr/>
        </p:nvSpPr>
        <p:spPr>
          <a:xfrm>
            <a:off x="4446814" y="174173"/>
            <a:ext cx="3298372" cy="6455227"/>
          </a:xfrm>
          <a:prstGeom prst="rect">
            <a:avLst/>
          </a:prstGeom>
          <a:solidFill>
            <a:srgbClr val="F7EEDB"/>
          </a:solidFill>
          <a:ln>
            <a:solidFill>
              <a:srgbClr val="E1AA49"/>
            </a:solidFill>
          </a:ln>
        </p:spPr>
        <p:txBody>
          <a:bodyPr wrap="square" rtlCol="0">
            <a:spAutoFit/>
          </a:bodyPr>
          <a:lstStyle/>
          <a:p>
            <a:endParaRPr lang="en-US" dirty="0"/>
          </a:p>
        </p:txBody>
      </p:sp>
      <p:sp>
        <p:nvSpPr>
          <p:cNvPr id="11" name="TextBox 10">
            <a:extLst>
              <a:ext uri="{FF2B5EF4-FFF2-40B4-BE49-F238E27FC236}">
                <a16:creationId xmlns:a16="http://schemas.microsoft.com/office/drawing/2014/main" id="{173DDDA4-5291-415A-A9E9-8A9563BBDB6F}"/>
              </a:ext>
            </a:extLst>
          </p:cNvPr>
          <p:cNvSpPr txBox="1"/>
          <p:nvPr/>
        </p:nvSpPr>
        <p:spPr>
          <a:xfrm>
            <a:off x="489858" y="174173"/>
            <a:ext cx="3298372" cy="6455227"/>
          </a:xfrm>
          <a:prstGeom prst="rect">
            <a:avLst/>
          </a:prstGeom>
          <a:solidFill>
            <a:srgbClr val="F7EEDB"/>
          </a:solidFill>
          <a:ln>
            <a:solidFill>
              <a:srgbClr val="E1AA49"/>
            </a:solidFill>
          </a:ln>
        </p:spPr>
        <p:txBody>
          <a:bodyPr wrap="square" rtlCol="0">
            <a:spAutoFit/>
          </a:bodyPr>
          <a:lstStyle/>
          <a:p>
            <a:endParaRPr lang="en-US" dirty="0"/>
          </a:p>
        </p:txBody>
      </p:sp>
      <p:pic>
        <p:nvPicPr>
          <p:cNvPr id="5" name="Content Placeholder 4">
            <a:extLst>
              <a:ext uri="{FF2B5EF4-FFF2-40B4-BE49-F238E27FC236}">
                <a16:creationId xmlns:a16="http://schemas.microsoft.com/office/drawing/2014/main" id="{0FB6003E-687D-4E3F-AF67-03A703576F8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4876800" y="348599"/>
            <a:ext cx="2275114" cy="2197367"/>
          </a:xfrm>
          <a:prstGeom prst="ellipse">
            <a:avLst/>
          </a:prstGeom>
          <a:ln w="63500" cap="rnd">
            <a:noFill/>
          </a:ln>
          <a:effectLst/>
        </p:spPr>
      </p:pic>
      <p:pic>
        <p:nvPicPr>
          <p:cNvPr id="6" name="Content Placeholder 4">
            <a:extLst>
              <a:ext uri="{FF2B5EF4-FFF2-40B4-BE49-F238E27FC236}">
                <a16:creationId xmlns:a16="http://schemas.microsoft.com/office/drawing/2014/main" id="{406C0075-A445-4947-92D3-249BABB82BD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752113" y="304805"/>
            <a:ext cx="2453991" cy="2338294"/>
          </a:xfrm>
          <a:prstGeom prst="ellipse">
            <a:avLst/>
          </a:prstGeom>
          <a:ln w="63500" cap="rnd">
            <a:noFill/>
          </a:ln>
          <a:effectLst/>
        </p:spPr>
      </p:pic>
      <p:pic>
        <p:nvPicPr>
          <p:cNvPr id="7" name="Content Placeholder 4">
            <a:extLst>
              <a:ext uri="{FF2B5EF4-FFF2-40B4-BE49-F238E27FC236}">
                <a16:creationId xmlns:a16="http://schemas.microsoft.com/office/drawing/2014/main" id="{09587C80-3624-4D52-8450-85BC7BFA9DF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985896" y="381067"/>
            <a:ext cx="2356017" cy="2197367"/>
          </a:xfrm>
          <a:prstGeom prst="ellipse">
            <a:avLst/>
          </a:prstGeom>
          <a:ln w="63500" cap="rnd">
            <a:noFill/>
          </a:ln>
          <a:effectLst/>
        </p:spPr>
      </p:pic>
      <p:sp>
        <p:nvSpPr>
          <p:cNvPr id="8" name="TextBox 7">
            <a:extLst>
              <a:ext uri="{FF2B5EF4-FFF2-40B4-BE49-F238E27FC236}">
                <a16:creationId xmlns:a16="http://schemas.microsoft.com/office/drawing/2014/main" id="{D2F025E2-897E-4794-8947-70E9E653F849}"/>
              </a:ext>
            </a:extLst>
          </p:cNvPr>
          <p:cNvSpPr txBox="1"/>
          <p:nvPr/>
        </p:nvSpPr>
        <p:spPr>
          <a:xfrm>
            <a:off x="1369245" y="2905780"/>
            <a:ext cx="1556657" cy="523220"/>
          </a:xfrm>
          <a:prstGeom prst="rect">
            <a:avLst/>
          </a:prstGeom>
          <a:noFill/>
        </p:spPr>
        <p:txBody>
          <a:bodyPr wrap="square" rtlCol="0">
            <a:spAutoFit/>
          </a:bodyPr>
          <a:lstStyle/>
          <a:p>
            <a:pPr algn="ctr"/>
            <a:r>
              <a:rPr lang="en-US" sz="2800" dirty="0">
                <a:solidFill>
                  <a:srgbClr val="E44330"/>
                </a:solidFill>
                <a:latin typeface="Arial Narrow" panose="020B0606020202030204" pitchFamily="34" charset="0"/>
              </a:rPr>
              <a:t>Genetics</a:t>
            </a:r>
            <a:endParaRPr lang="en-US" dirty="0">
              <a:solidFill>
                <a:srgbClr val="E44330"/>
              </a:solidFill>
              <a:latin typeface="Arial Narrow" panose="020B0606020202030204" pitchFamily="34" charset="0"/>
            </a:endParaRPr>
          </a:p>
        </p:txBody>
      </p:sp>
      <p:sp>
        <p:nvSpPr>
          <p:cNvPr id="9" name="TextBox 8">
            <a:extLst>
              <a:ext uri="{FF2B5EF4-FFF2-40B4-BE49-F238E27FC236}">
                <a16:creationId xmlns:a16="http://schemas.microsoft.com/office/drawing/2014/main" id="{FE2771FD-8279-4454-8851-6AF7CBAF37C4}"/>
              </a:ext>
            </a:extLst>
          </p:cNvPr>
          <p:cNvSpPr txBox="1"/>
          <p:nvPr/>
        </p:nvSpPr>
        <p:spPr>
          <a:xfrm>
            <a:off x="5285012" y="2905780"/>
            <a:ext cx="1556657" cy="523220"/>
          </a:xfrm>
          <a:prstGeom prst="rect">
            <a:avLst/>
          </a:prstGeom>
          <a:noFill/>
        </p:spPr>
        <p:txBody>
          <a:bodyPr wrap="square" rtlCol="0">
            <a:spAutoFit/>
          </a:bodyPr>
          <a:lstStyle/>
          <a:p>
            <a:pPr algn="ctr"/>
            <a:r>
              <a:rPr lang="en-US" sz="2800" dirty="0">
                <a:solidFill>
                  <a:srgbClr val="24C2CB"/>
                </a:solidFill>
                <a:latin typeface="Arial Narrow" panose="020B0606020202030204" pitchFamily="34" charset="0"/>
              </a:rPr>
              <a:t>Medicine</a:t>
            </a:r>
            <a:endParaRPr lang="en-US" dirty="0">
              <a:solidFill>
                <a:srgbClr val="24C2CB"/>
              </a:solidFill>
              <a:latin typeface="Arial Narrow" panose="020B0606020202030204" pitchFamily="34" charset="0"/>
            </a:endParaRPr>
          </a:p>
        </p:txBody>
      </p:sp>
      <p:sp>
        <p:nvSpPr>
          <p:cNvPr id="10" name="TextBox 9">
            <a:extLst>
              <a:ext uri="{FF2B5EF4-FFF2-40B4-BE49-F238E27FC236}">
                <a16:creationId xmlns:a16="http://schemas.microsoft.com/office/drawing/2014/main" id="{0C265913-20B1-45D1-9A29-B93134ACEA4A}"/>
              </a:ext>
            </a:extLst>
          </p:cNvPr>
          <p:cNvSpPr txBox="1"/>
          <p:nvPr/>
        </p:nvSpPr>
        <p:spPr>
          <a:xfrm>
            <a:off x="9052645" y="2872281"/>
            <a:ext cx="1852925" cy="523220"/>
          </a:xfrm>
          <a:prstGeom prst="rect">
            <a:avLst/>
          </a:prstGeom>
          <a:noFill/>
        </p:spPr>
        <p:txBody>
          <a:bodyPr wrap="square" rtlCol="0">
            <a:spAutoFit/>
          </a:bodyPr>
          <a:lstStyle/>
          <a:p>
            <a:pPr algn="ctr"/>
            <a:r>
              <a:rPr lang="en-US" sz="2800" dirty="0">
                <a:solidFill>
                  <a:srgbClr val="B1D130"/>
                </a:solidFill>
                <a:latin typeface="Arial Narrow" panose="020B0606020202030204" pitchFamily="34" charset="0"/>
              </a:rPr>
              <a:t>Environment</a:t>
            </a:r>
            <a:endParaRPr lang="en-US" dirty="0">
              <a:solidFill>
                <a:srgbClr val="B1D130"/>
              </a:solidFill>
              <a:latin typeface="Arial Narrow" panose="020B0606020202030204" pitchFamily="34" charset="0"/>
            </a:endParaRPr>
          </a:p>
        </p:txBody>
      </p:sp>
      <p:sp>
        <p:nvSpPr>
          <p:cNvPr id="15" name="Rectangle 14">
            <a:extLst>
              <a:ext uri="{FF2B5EF4-FFF2-40B4-BE49-F238E27FC236}">
                <a16:creationId xmlns:a16="http://schemas.microsoft.com/office/drawing/2014/main" id="{C4A00558-234B-48D9-9288-66E57340E7F7}"/>
              </a:ext>
            </a:extLst>
          </p:cNvPr>
          <p:cNvSpPr/>
          <p:nvPr/>
        </p:nvSpPr>
        <p:spPr>
          <a:xfrm>
            <a:off x="489858" y="6099894"/>
            <a:ext cx="3298372" cy="523220"/>
          </a:xfrm>
          <a:prstGeom prst="rect">
            <a:avLst/>
          </a:prstGeom>
          <a:solidFill>
            <a:srgbClr val="D8AB4C"/>
          </a:solidFill>
          <a:ln>
            <a:solidFill>
              <a:srgbClr val="BD58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Arial Narrow" panose="020B0606020202030204" pitchFamily="34" charset="0"/>
              </a:rPr>
              <a:t>BioVU</a:t>
            </a:r>
            <a:endParaRPr lang="en-US" dirty="0">
              <a:latin typeface="Arial Narrow" panose="020B0606020202030204" pitchFamily="34" charset="0"/>
            </a:endParaRPr>
          </a:p>
        </p:txBody>
      </p:sp>
      <p:sp>
        <p:nvSpPr>
          <p:cNvPr id="16" name="Rectangle 15">
            <a:extLst>
              <a:ext uri="{FF2B5EF4-FFF2-40B4-BE49-F238E27FC236}">
                <a16:creationId xmlns:a16="http://schemas.microsoft.com/office/drawing/2014/main" id="{0698AEC0-E390-433F-8466-EBCE3BFCF89C}"/>
              </a:ext>
            </a:extLst>
          </p:cNvPr>
          <p:cNvSpPr/>
          <p:nvPr/>
        </p:nvSpPr>
        <p:spPr>
          <a:xfrm>
            <a:off x="4446814" y="6099894"/>
            <a:ext cx="3298372" cy="523220"/>
          </a:xfrm>
          <a:prstGeom prst="rect">
            <a:avLst/>
          </a:prstGeom>
          <a:solidFill>
            <a:srgbClr val="D8AB4C"/>
          </a:solidFill>
          <a:ln>
            <a:solidFill>
              <a:srgbClr val="BD58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Narrow" panose="020B0606020202030204" pitchFamily="34" charset="0"/>
              </a:rPr>
              <a:t>Electronic Health Record</a:t>
            </a:r>
          </a:p>
        </p:txBody>
      </p:sp>
      <p:sp>
        <p:nvSpPr>
          <p:cNvPr id="17" name="Rectangle 16">
            <a:extLst>
              <a:ext uri="{FF2B5EF4-FFF2-40B4-BE49-F238E27FC236}">
                <a16:creationId xmlns:a16="http://schemas.microsoft.com/office/drawing/2014/main" id="{0783C541-1332-45F8-9DE5-D0610E016181}"/>
              </a:ext>
            </a:extLst>
          </p:cNvPr>
          <p:cNvSpPr/>
          <p:nvPr/>
        </p:nvSpPr>
        <p:spPr>
          <a:xfrm>
            <a:off x="8414656" y="6095291"/>
            <a:ext cx="3298372" cy="523220"/>
          </a:xfrm>
          <a:prstGeom prst="rect">
            <a:avLst/>
          </a:prstGeom>
          <a:solidFill>
            <a:srgbClr val="D8AB4C"/>
          </a:solidFill>
          <a:ln>
            <a:solidFill>
              <a:srgbClr val="BD58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Narrow" panose="020B0606020202030204" pitchFamily="34" charset="0"/>
              </a:rPr>
              <a:t>?</a:t>
            </a:r>
          </a:p>
        </p:txBody>
      </p:sp>
      <p:sp>
        <p:nvSpPr>
          <p:cNvPr id="18" name="TextBox 17">
            <a:extLst>
              <a:ext uri="{FF2B5EF4-FFF2-40B4-BE49-F238E27FC236}">
                <a16:creationId xmlns:a16="http://schemas.microsoft.com/office/drawing/2014/main" id="{1C671C28-4CCB-4484-82A7-7F9A0196E793}"/>
              </a:ext>
            </a:extLst>
          </p:cNvPr>
          <p:cNvSpPr txBox="1"/>
          <p:nvPr/>
        </p:nvSpPr>
        <p:spPr>
          <a:xfrm>
            <a:off x="718457" y="3635829"/>
            <a:ext cx="2862943" cy="1286442"/>
          </a:xfrm>
          <a:prstGeom prst="rect">
            <a:avLst/>
          </a:prstGeom>
          <a:noFill/>
        </p:spPr>
        <p:txBody>
          <a:bodyPr wrap="square" rtlCol="0">
            <a:spAutoFit/>
          </a:bodyPr>
          <a:lstStyle/>
          <a:p>
            <a:pPr algn="ctr">
              <a:lnSpc>
                <a:spcPct val="150000"/>
              </a:lnSpc>
            </a:pPr>
            <a:r>
              <a:rPr lang="en-US" dirty="0">
                <a:latin typeface="Arial Narrow" panose="020B0606020202030204" pitchFamily="34" charset="0"/>
              </a:rPr>
              <a:t>Genetic Ancestry</a:t>
            </a:r>
          </a:p>
          <a:p>
            <a:pPr algn="ctr">
              <a:lnSpc>
                <a:spcPct val="150000"/>
              </a:lnSpc>
            </a:pPr>
            <a:r>
              <a:rPr lang="en-US" dirty="0">
                <a:latin typeface="Arial Narrow" panose="020B0606020202030204" pitchFamily="34" charset="0"/>
              </a:rPr>
              <a:t>Biological Risk Factors</a:t>
            </a:r>
          </a:p>
          <a:p>
            <a:pPr algn="ctr">
              <a:lnSpc>
                <a:spcPct val="150000"/>
              </a:lnSpc>
            </a:pPr>
            <a:r>
              <a:rPr lang="en-US" dirty="0">
                <a:latin typeface="Arial Narrow" panose="020B0606020202030204" pitchFamily="34" charset="0"/>
              </a:rPr>
              <a:t> </a:t>
            </a:r>
          </a:p>
        </p:txBody>
      </p:sp>
      <p:sp>
        <p:nvSpPr>
          <p:cNvPr id="19" name="TextBox 18">
            <a:extLst>
              <a:ext uri="{FF2B5EF4-FFF2-40B4-BE49-F238E27FC236}">
                <a16:creationId xmlns:a16="http://schemas.microsoft.com/office/drawing/2014/main" id="{9C3C9FB7-C9AC-46B5-82A1-1D392645C4B7}"/>
              </a:ext>
            </a:extLst>
          </p:cNvPr>
          <p:cNvSpPr txBox="1"/>
          <p:nvPr/>
        </p:nvSpPr>
        <p:spPr>
          <a:xfrm>
            <a:off x="4653642" y="3696747"/>
            <a:ext cx="2862943" cy="1701941"/>
          </a:xfrm>
          <a:prstGeom prst="rect">
            <a:avLst/>
          </a:prstGeom>
          <a:noFill/>
        </p:spPr>
        <p:txBody>
          <a:bodyPr wrap="square" rtlCol="0">
            <a:spAutoFit/>
          </a:bodyPr>
          <a:lstStyle/>
          <a:p>
            <a:pPr algn="ctr">
              <a:lnSpc>
                <a:spcPct val="150000"/>
              </a:lnSpc>
            </a:pPr>
            <a:r>
              <a:rPr lang="en-US" dirty="0">
                <a:latin typeface="Arial Narrow" panose="020B0606020202030204" pitchFamily="34" charset="0"/>
              </a:rPr>
              <a:t>Vaccination</a:t>
            </a:r>
          </a:p>
          <a:p>
            <a:pPr algn="ctr">
              <a:lnSpc>
                <a:spcPct val="150000"/>
              </a:lnSpc>
            </a:pPr>
            <a:r>
              <a:rPr lang="en-US" dirty="0">
                <a:latin typeface="Arial Narrow" panose="020B0606020202030204" pitchFamily="34" charset="0"/>
              </a:rPr>
              <a:t>Screening </a:t>
            </a:r>
          </a:p>
          <a:p>
            <a:pPr algn="ctr">
              <a:lnSpc>
                <a:spcPct val="150000"/>
              </a:lnSpc>
            </a:pPr>
            <a:r>
              <a:rPr lang="en-US" dirty="0">
                <a:latin typeface="Arial Narrow" panose="020B0606020202030204" pitchFamily="34" charset="0"/>
              </a:rPr>
              <a:t>Early Intervention</a:t>
            </a:r>
          </a:p>
          <a:p>
            <a:pPr algn="ctr">
              <a:lnSpc>
                <a:spcPct val="150000"/>
              </a:lnSpc>
            </a:pPr>
            <a:r>
              <a:rPr lang="en-US" dirty="0">
                <a:latin typeface="Arial Narrow" panose="020B0606020202030204" pitchFamily="34" charset="0"/>
              </a:rPr>
              <a:t>Type of Treatment</a:t>
            </a:r>
          </a:p>
        </p:txBody>
      </p:sp>
      <p:sp>
        <p:nvSpPr>
          <p:cNvPr id="20" name="TextBox 19">
            <a:extLst>
              <a:ext uri="{FF2B5EF4-FFF2-40B4-BE49-F238E27FC236}">
                <a16:creationId xmlns:a16="http://schemas.microsoft.com/office/drawing/2014/main" id="{9C743CB0-5F81-4BD9-AE7D-9EA5C48AE181}"/>
              </a:ext>
            </a:extLst>
          </p:cNvPr>
          <p:cNvSpPr txBox="1"/>
          <p:nvPr/>
        </p:nvSpPr>
        <p:spPr>
          <a:xfrm>
            <a:off x="8610600" y="3696747"/>
            <a:ext cx="2862943" cy="1701941"/>
          </a:xfrm>
          <a:prstGeom prst="rect">
            <a:avLst/>
          </a:prstGeom>
          <a:noFill/>
        </p:spPr>
        <p:txBody>
          <a:bodyPr wrap="square" rtlCol="0">
            <a:spAutoFit/>
          </a:bodyPr>
          <a:lstStyle/>
          <a:p>
            <a:pPr algn="ctr">
              <a:lnSpc>
                <a:spcPct val="150000"/>
              </a:lnSpc>
            </a:pPr>
            <a:r>
              <a:rPr lang="en-US" dirty="0">
                <a:latin typeface="Arial Narrow" panose="020B0606020202030204" pitchFamily="34" charset="0"/>
              </a:rPr>
              <a:t>Neighborhood Poverty </a:t>
            </a:r>
          </a:p>
          <a:p>
            <a:pPr algn="ctr">
              <a:lnSpc>
                <a:spcPct val="150000"/>
              </a:lnSpc>
            </a:pPr>
            <a:r>
              <a:rPr lang="en-US" dirty="0">
                <a:latin typeface="Arial Narrow" panose="020B0606020202030204" pitchFamily="34" charset="0"/>
              </a:rPr>
              <a:t>Access to Education </a:t>
            </a:r>
          </a:p>
          <a:p>
            <a:pPr algn="ctr">
              <a:lnSpc>
                <a:spcPct val="150000"/>
              </a:lnSpc>
            </a:pPr>
            <a:r>
              <a:rPr lang="en-US" dirty="0">
                <a:latin typeface="Arial Narrow" panose="020B0606020202030204" pitchFamily="34" charset="0"/>
              </a:rPr>
              <a:t>Healthcare Access </a:t>
            </a:r>
          </a:p>
          <a:p>
            <a:pPr algn="ctr">
              <a:lnSpc>
                <a:spcPct val="150000"/>
              </a:lnSpc>
            </a:pPr>
            <a:r>
              <a:rPr lang="en-US" dirty="0">
                <a:latin typeface="Arial Narrow" panose="020B0606020202030204" pitchFamily="34" charset="0"/>
              </a:rPr>
              <a:t>Pollution </a:t>
            </a:r>
          </a:p>
        </p:txBody>
      </p:sp>
    </p:spTree>
    <p:extLst>
      <p:ext uri="{BB962C8B-B14F-4D97-AF65-F5344CB8AC3E}">
        <p14:creationId xmlns:p14="http://schemas.microsoft.com/office/powerpoint/2010/main" val="2856489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ECB5FFC-357C-4E8E-A0DE-A6E944ECBC4D}"/>
              </a:ext>
            </a:extLst>
          </p:cNvPr>
          <p:cNvGraphicFramePr>
            <a:graphicFrameLocks noGrp="1"/>
          </p:cNvGraphicFramePr>
          <p:nvPr>
            <p:ph idx="1"/>
            <p:extLst/>
          </p:nvPr>
        </p:nvGraphicFramePr>
        <p:xfrm>
          <a:off x="465221" y="368968"/>
          <a:ext cx="11438021" cy="6320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Content Placeholder 4">
            <a:extLst>
              <a:ext uri="{FF2B5EF4-FFF2-40B4-BE49-F238E27FC236}">
                <a16:creationId xmlns:a16="http://schemas.microsoft.com/office/drawing/2014/main" id="{10A51E8E-4011-4604-BCF0-9469EFD1D895}"/>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276264" y="1331494"/>
            <a:ext cx="1646574" cy="1535697"/>
          </a:xfrm>
          <a:prstGeom prst="ellipse">
            <a:avLst/>
          </a:prstGeom>
          <a:ln w="63500" cap="rnd">
            <a:noFill/>
          </a:ln>
          <a:effectLst/>
        </p:spPr>
      </p:pic>
      <p:pic>
        <p:nvPicPr>
          <p:cNvPr id="8" name="Content Placeholder 4">
            <a:extLst>
              <a:ext uri="{FF2B5EF4-FFF2-40B4-BE49-F238E27FC236}">
                <a16:creationId xmlns:a16="http://schemas.microsoft.com/office/drawing/2014/main" id="{B77F977B-AFD3-42EB-B5D9-2AF2C6774225}"/>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6128084" y="897974"/>
            <a:ext cx="1590033" cy="1535697"/>
          </a:xfrm>
          <a:prstGeom prst="ellipse">
            <a:avLst/>
          </a:prstGeom>
          <a:ln w="63500" cap="rnd">
            <a:noFill/>
          </a:ln>
          <a:effectLst/>
        </p:spPr>
      </p:pic>
      <p:pic>
        <p:nvPicPr>
          <p:cNvPr id="9" name="Content Placeholder 4">
            <a:extLst>
              <a:ext uri="{FF2B5EF4-FFF2-40B4-BE49-F238E27FC236}">
                <a16:creationId xmlns:a16="http://schemas.microsoft.com/office/drawing/2014/main" id="{E3090009-FE41-4F8D-A463-A07A1A7C6E9B}"/>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5587017" y="2683617"/>
            <a:ext cx="1590033" cy="1515069"/>
          </a:xfrm>
          <a:prstGeom prst="ellipse">
            <a:avLst/>
          </a:prstGeom>
          <a:ln w="63500" cap="rnd">
            <a:noFill/>
          </a:ln>
          <a:effectLst/>
        </p:spPr>
      </p:pic>
    </p:spTree>
    <p:extLst>
      <p:ext uri="{BB962C8B-B14F-4D97-AF65-F5344CB8AC3E}">
        <p14:creationId xmlns:p14="http://schemas.microsoft.com/office/powerpoint/2010/main" val="3945915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EB66E-68AF-4EFA-8C8E-44E825C17CBB}"/>
              </a:ext>
            </a:extLst>
          </p:cNvPr>
          <p:cNvSpPr>
            <a:spLocks noGrp="1"/>
          </p:cNvSpPr>
          <p:nvPr>
            <p:ph type="title"/>
          </p:nvPr>
        </p:nvSpPr>
        <p:spPr/>
        <p:txBody>
          <a:bodyPr/>
          <a:lstStyle/>
          <a:p>
            <a:r>
              <a:rPr lang="en-US" dirty="0"/>
              <a:t>Frequency Distributions of Variables Included</a:t>
            </a:r>
          </a:p>
        </p:txBody>
      </p:sp>
      <p:pic>
        <p:nvPicPr>
          <p:cNvPr id="2050" name="Picture 2" descr="https://lh6.googleusercontent.com/n6GnE8NQlKnYbuKFS8i3T-GEGzIf_wlQj77MIVVczg5DjRVdylX0w0M5s8JqQUyw1RtRfQBNGxEidgq_ypGgcjJbUcOVuWstTJf4b_FWCsAjxJhBOjrVxXcRJOEtybmCxzgJXasc">
            <a:extLst>
              <a:ext uri="{FF2B5EF4-FFF2-40B4-BE49-F238E27FC236}">
                <a16:creationId xmlns:a16="http://schemas.microsoft.com/office/drawing/2014/main" id="{7017E888-A632-40DE-861E-2BF1F33AF1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456" y="1969071"/>
            <a:ext cx="2381250" cy="17240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4.googleusercontent.com/nqp4Mf7wB5fs4_z4cUtYPPD_X5KvmBC3HqmLNoB9o8BB8k0427OxLa6tnNtt5vbAYGQA8QVBvKaGWUsRYa89-pJ7aODac287A1mEsiLAbZWaVwIZ9FgLEP9q5wPcnt8nNdJM5hsB">
            <a:extLst>
              <a:ext uri="{FF2B5EF4-FFF2-40B4-BE49-F238E27FC236}">
                <a16:creationId xmlns:a16="http://schemas.microsoft.com/office/drawing/2014/main" id="{9812DDB2-8272-4A0F-9156-8B204334D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627" y="1935014"/>
            <a:ext cx="2266950" cy="16478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h3.googleusercontent.com/r_fOZHQbdVKzUTy1TUy5YmzYnhuHxOTvTgZ7LMMOUMpjXYtvNV1hph8DT9Gd8twdiShFrAh72g31sYW9aVgUWEaX8YeAArBK9WGdRisfIhBKXK2i1emY7vRgKwvfCc7DQlGdL96w">
            <a:extLst>
              <a:ext uri="{FF2B5EF4-FFF2-40B4-BE49-F238E27FC236}">
                <a16:creationId xmlns:a16="http://schemas.microsoft.com/office/drawing/2014/main" id="{4C1E9347-6F8A-43F4-B269-799885E669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5029" y="1754039"/>
            <a:ext cx="25241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lh6.googleusercontent.com/eQhDKCMhPkPC-odb4aXhuHpppSW5sIkaXqZ81URb14rbDBHpTAjurp7c4CPtU_2jkwm-_KC2K0keQ33e--uys9LDeDYBCSAlEFyriPMLnDGSardor06IYdupHom1c3hA7teDEFiZ">
            <a:extLst>
              <a:ext uri="{FF2B5EF4-FFF2-40B4-BE49-F238E27FC236}">
                <a16:creationId xmlns:a16="http://schemas.microsoft.com/office/drawing/2014/main" id="{E1FB14D9-8BB9-4037-9691-C677D535D0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201" y="4363618"/>
            <a:ext cx="24193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lh6.googleusercontent.com/M1UIszLacXzZ_v5vma8StZVunKHJSgb7TfNDukvq7GYlMjiuHb9OsmOanmmQSOXa4nZ6zsHWddugAJIwhozWRS0jS37nxRgdHU7WN3t6mnWcWAlhDZuTPF0ofHgaRdsJMJ-PYkrs">
            <a:extLst>
              <a:ext uri="{FF2B5EF4-FFF2-40B4-BE49-F238E27FC236}">
                <a16:creationId xmlns:a16="http://schemas.microsoft.com/office/drawing/2014/main" id="{A292F8D3-9932-4DCB-BB4E-4C869AF551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377" y="4125493"/>
            <a:ext cx="2752725" cy="199072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lh3.googleusercontent.com/Vg6e-SMBwQPAOndFTsvDc6UfUs6X52EMUZRAkFg2b5bruxtk_TpGE20lO7uHpgX4Nr_i3k7p2nHOQi-90A40shv1gZ8HoVzevYH6WoQhj65nEcKpZ_UbXmuKDR5wfEqG4vNI9ISD">
            <a:extLst>
              <a:ext uri="{FF2B5EF4-FFF2-40B4-BE49-F238E27FC236}">
                <a16:creationId xmlns:a16="http://schemas.microsoft.com/office/drawing/2014/main" id="{3DAA8E71-AC48-4DD3-9979-C41B21CA94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9928" y="4168355"/>
            <a:ext cx="26289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lh6.googleusercontent.com/lwS1Lt2jPFLVbFcLuwt7lr1YV5GwBs5Em2V2ZVIdl_3O_vxRFrDT5Uk-Ko1uobJ7ZJjn1EQUUjXHlLSCRvVfdl3f3HIgfT16cTCEWMYAQhKxpS80hGrPKvgZ3ExXBQekOvqckD1r">
            <a:extLst>
              <a:ext uri="{FF2B5EF4-FFF2-40B4-BE49-F238E27FC236}">
                <a16:creationId xmlns:a16="http://schemas.microsoft.com/office/drawing/2014/main" id="{A040CD1B-DF8B-4287-8524-225D1850B9F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30574" y="4016314"/>
            <a:ext cx="294322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673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693022-DAEE-43B0-864C-9A8172D386EB}"/>
              </a:ext>
            </a:extLst>
          </p:cNvPr>
          <p:cNvSpPr/>
          <p:nvPr/>
        </p:nvSpPr>
        <p:spPr>
          <a:xfrm>
            <a:off x="459754" y="5054600"/>
            <a:ext cx="2182812" cy="1346200"/>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Title 9">
            <a:extLst>
              <a:ext uri="{FF2B5EF4-FFF2-40B4-BE49-F238E27FC236}">
                <a16:creationId xmlns:a16="http://schemas.microsoft.com/office/drawing/2014/main" id="{68B9F3F9-B7A8-418D-AEE6-1C9DAE769DA8}"/>
              </a:ext>
            </a:extLst>
          </p:cNvPr>
          <p:cNvSpPr>
            <a:spLocks noGrp="1"/>
          </p:cNvSpPr>
          <p:nvPr>
            <p:ph type="title"/>
          </p:nvPr>
        </p:nvSpPr>
        <p:spPr/>
        <p:txBody>
          <a:bodyPr/>
          <a:lstStyle/>
          <a:p>
            <a:r>
              <a:rPr lang="en-US" dirty="0"/>
              <a:t>Existing Screening tools:</a:t>
            </a:r>
          </a:p>
        </p:txBody>
      </p:sp>
      <p:sp>
        <p:nvSpPr>
          <p:cNvPr id="6" name="Slide Number Placeholder 5">
            <a:extLst>
              <a:ext uri="{FF2B5EF4-FFF2-40B4-BE49-F238E27FC236}">
                <a16:creationId xmlns:a16="http://schemas.microsoft.com/office/drawing/2014/main" id="{1CAA5A30-B56A-4B7E-B504-5C21495E09A2}"/>
              </a:ext>
            </a:extLst>
          </p:cNvPr>
          <p:cNvSpPr>
            <a:spLocks noGrp="1"/>
          </p:cNvSpPr>
          <p:nvPr>
            <p:ph type="sldNum" sz="quarter" idx="4294967295"/>
          </p:nvPr>
        </p:nvSpPr>
        <p:spPr>
          <a:xfrm>
            <a:off x="0" y="6400800"/>
            <a:ext cx="649288" cy="342900"/>
          </a:xfrm>
        </p:spPr>
        <p:txBody>
          <a:bodyPr/>
          <a:lstStyle/>
          <a:p>
            <a:fld id="{2CC5187B-C2EA-441B-A1C9-59180378BE6C}" type="slidenum">
              <a:rPr lang="en-US" smtClean="0"/>
              <a:t>3</a:t>
            </a:fld>
            <a:endParaRPr lang="en-US"/>
          </a:p>
        </p:txBody>
      </p:sp>
      <p:pic>
        <p:nvPicPr>
          <p:cNvPr id="1028" name="Picture 4" descr="Image result for prapare">
            <a:extLst>
              <a:ext uri="{FF2B5EF4-FFF2-40B4-BE49-F238E27FC236}">
                <a16:creationId xmlns:a16="http://schemas.microsoft.com/office/drawing/2014/main" id="{238D612B-4771-44F9-922C-8D38E6715C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44" y="2277623"/>
            <a:ext cx="5153025"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ms logo">
            <a:extLst>
              <a:ext uri="{FF2B5EF4-FFF2-40B4-BE49-F238E27FC236}">
                <a16:creationId xmlns:a16="http://schemas.microsoft.com/office/drawing/2014/main" id="{204DEE79-90EB-4E62-BC2D-CB1A2EE609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2850" y="1790442"/>
            <a:ext cx="3507193" cy="19461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health leads">
            <a:extLst>
              <a:ext uri="{FF2B5EF4-FFF2-40B4-BE49-F238E27FC236}">
                <a16:creationId xmlns:a16="http://schemas.microsoft.com/office/drawing/2014/main" id="{4C803AAE-72E4-4815-AD3E-36FF6CA390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204" y="4036057"/>
            <a:ext cx="3823646" cy="16256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institute of medicine logo">
            <a:extLst>
              <a:ext uri="{FF2B5EF4-FFF2-40B4-BE49-F238E27FC236}">
                <a16:creationId xmlns:a16="http://schemas.microsoft.com/office/drawing/2014/main" id="{807A9C60-BD6B-4783-B1A4-5F0948ED24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8059" y="4321385"/>
            <a:ext cx="1851587" cy="185158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Image result for healthy nashville logo">
            <a:extLst>
              <a:ext uri="{FF2B5EF4-FFF2-40B4-BE49-F238E27FC236}">
                <a16:creationId xmlns:a16="http://schemas.microsoft.com/office/drawing/2014/main" id="{FDF3BA25-1F25-4A15-948A-CC4128A6DD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9288" y="5386330"/>
            <a:ext cx="1803745" cy="786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679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849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B83243-1952-463E-8767-8D53DD5EE6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094029" cy="6802891"/>
          </a:xfrm>
          <a:prstGeom prst="rect">
            <a:avLst/>
          </a:prstGeom>
        </p:spPr>
      </p:pic>
      <p:pic>
        <p:nvPicPr>
          <p:cNvPr id="6" name="Content Placeholder 4">
            <a:extLst>
              <a:ext uri="{FF2B5EF4-FFF2-40B4-BE49-F238E27FC236}">
                <a16:creationId xmlns:a16="http://schemas.microsoft.com/office/drawing/2014/main" id="{F4998C72-4D77-4C2C-96EE-E056FDEA22D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858118" y="2259853"/>
            <a:ext cx="2453991" cy="2338294"/>
          </a:xfrm>
          <a:prstGeom prst="ellipse">
            <a:avLst/>
          </a:prstGeom>
          <a:ln w="63500" cap="rnd">
            <a:noFill/>
          </a:ln>
          <a:effectLst/>
        </p:spPr>
      </p:pic>
      <p:sp>
        <p:nvSpPr>
          <p:cNvPr id="7" name="Arrow: Pentagon 6">
            <a:extLst>
              <a:ext uri="{FF2B5EF4-FFF2-40B4-BE49-F238E27FC236}">
                <a16:creationId xmlns:a16="http://schemas.microsoft.com/office/drawing/2014/main" id="{27808BBD-F1F9-4CEB-8213-444E099DEBE9}"/>
              </a:ext>
            </a:extLst>
          </p:cNvPr>
          <p:cNvSpPr/>
          <p:nvPr/>
        </p:nvSpPr>
        <p:spPr>
          <a:xfrm>
            <a:off x="850682" y="1668380"/>
            <a:ext cx="2453991" cy="993568"/>
          </a:xfrm>
          <a:prstGeom prst="homePlate">
            <a:avLst/>
          </a:prstGeom>
          <a:solidFill>
            <a:srgbClr val="D8AB4C"/>
          </a:solidFill>
          <a:ln>
            <a:solidFill>
              <a:srgbClr val="BD58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Household income</a:t>
            </a:r>
          </a:p>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Employment status</a:t>
            </a:r>
          </a:p>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Occupation type</a:t>
            </a:r>
          </a:p>
        </p:txBody>
      </p:sp>
      <p:sp>
        <p:nvSpPr>
          <p:cNvPr id="11" name="Oval 10">
            <a:extLst>
              <a:ext uri="{FF2B5EF4-FFF2-40B4-BE49-F238E27FC236}">
                <a16:creationId xmlns:a16="http://schemas.microsoft.com/office/drawing/2014/main" id="{2450FA4A-0C0B-4B01-9977-6BEB388E1B7E}"/>
              </a:ext>
            </a:extLst>
          </p:cNvPr>
          <p:cNvSpPr/>
          <p:nvPr/>
        </p:nvSpPr>
        <p:spPr>
          <a:xfrm>
            <a:off x="5214026" y="2515920"/>
            <a:ext cx="1780673" cy="1809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12" name="Arrow: Pentagon 11">
            <a:extLst>
              <a:ext uri="{FF2B5EF4-FFF2-40B4-BE49-F238E27FC236}">
                <a16:creationId xmlns:a16="http://schemas.microsoft.com/office/drawing/2014/main" id="{65FB0204-8DE6-443E-ACAD-45313B739DB9}"/>
              </a:ext>
            </a:extLst>
          </p:cNvPr>
          <p:cNvSpPr/>
          <p:nvPr/>
        </p:nvSpPr>
        <p:spPr>
          <a:xfrm>
            <a:off x="1299862" y="4933986"/>
            <a:ext cx="2453991" cy="993568"/>
          </a:xfrm>
          <a:prstGeom prst="homePlate">
            <a:avLst/>
          </a:prstGeom>
          <a:solidFill>
            <a:srgbClr val="D8AB4C"/>
          </a:solidFill>
          <a:ln>
            <a:solidFill>
              <a:srgbClr val="BD58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Disability status</a:t>
            </a:r>
          </a:p>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Insurance</a:t>
            </a:r>
          </a:p>
        </p:txBody>
      </p:sp>
      <p:sp>
        <p:nvSpPr>
          <p:cNvPr id="14" name="Arrow: Pentagon 13">
            <a:extLst>
              <a:ext uri="{FF2B5EF4-FFF2-40B4-BE49-F238E27FC236}">
                <a16:creationId xmlns:a16="http://schemas.microsoft.com/office/drawing/2014/main" id="{38D4186C-B33C-466C-B29E-F9A5A470182B}"/>
              </a:ext>
            </a:extLst>
          </p:cNvPr>
          <p:cNvSpPr/>
          <p:nvPr/>
        </p:nvSpPr>
        <p:spPr>
          <a:xfrm flipH="1">
            <a:off x="8887329" y="1763069"/>
            <a:ext cx="2453991" cy="993568"/>
          </a:xfrm>
          <a:prstGeom prst="homePlate">
            <a:avLst/>
          </a:prstGeom>
          <a:solidFill>
            <a:srgbClr val="D8AB4C"/>
          </a:solidFill>
          <a:ln>
            <a:solidFill>
              <a:srgbClr val="BD58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Median  rent</a:t>
            </a:r>
          </a:p>
          <a:p>
            <a:pPr marL="285750" indent="-285750" algn="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Owner-occupied</a:t>
            </a:r>
          </a:p>
        </p:txBody>
      </p:sp>
      <p:pic>
        <p:nvPicPr>
          <p:cNvPr id="1026" name="Picture 2" descr="Image result for census logo">
            <a:extLst>
              <a:ext uri="{FF2B5EF4-FFF2-40B4-BE49-F238E27FC236}">
                <a16:creationId xmlns:a16="http://schemas.microsoft.com/office/drawing/2014/main" id="{998D45D8-C4D4-414E-BED0-C8C2B63FE9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1003" y="3141746"/>
            <a:ext cx="1532022" cy="574508"/>
          </a:xfrm>
          <a:prstGeom prst="rect">
            <a:avLst/>
          </a:prstGeom>
          <a:noFill/>
          <a:extLst>
            <a:ext uri="{909E8E84-426E-40DD-AFC4-6F175D3DCCD1}">
              <a14:hiddenFill xmlns:a14="http://schemas.microsoft.com/office/drawing/2010/main">
                <a:solidFill>
                  <a:srgbClr val="FFFFFF"/>
                </a:solidFill>
              </a14:hiddenFill>
            </a:ext>
          </a:extLst>
        </p:spPr>
      </p:pic>
      <p:sp>
        <p:nvSpPr>
          <p:cNvPr id="18" name="Arrow: Pentagon 17">
            <a:extLst>
              <a:ext uri="{FF2B5EF4-FFF2-40B4-BE49-F238E27FC236}">
                <a16:creationId xmlns:a16="http://schemas.microsoft.com/office/drawing/2014/main" id="{BAB95479-F96C-4944-B825-304F4344B0EC}"/>
              </a:ext>
            </a:extLst>
          </p:cNvPr>
          <p:cNvSpPr/>
          <p:nvPr/>
        </p:nvSpPr>
        <p:spPr>
          <a:xfrm>
            <a:off x="2134050" y="433662"/>
            <a:ext cx="2453991" cy="993568"/>
          </a:xfrm>
          <a:prstGeom prst="homePlate">
            <a:avLst/>
          </a:prstGeom>
          <a:solidFill>
            <a:srgbClr val="D8AB4C"/>
          </a:solidFill>
          <a:ln>
            <a:solidFill>
              <a:srgbClr val="BD58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Race</a:t>
            </a:r>
          </a:p>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Language at Home</a:t>
            </a:r>
          </a:p>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Immigration</a:t>
            </a:r>
          </a:p>
        </p:txBody>
      </p:sp>
      <p:sp>
        <p:nvSpPr>
          <p:cNvPr id="20" name="Arrow: Pentagon 19">
            <a:extLst>
              <a:ext uri="{FF2B5EF4-FFF2-40B4-BE49-F238E27FC236}">
                <a16:creationId xmlns:a16="http://schemas.microsoft.com/office/drawing/2014/main" id="{EA969A49-231C-4D08-AE7C-CA40E43659ED}"/>
              </a:ext>
            </a:extLst>
          </p:cNvPr>
          <p:cNvSpPr/>
          <p:nvPr/>
        </p:nvSpPr>
        <p:spPr>
          <a:xfrm>
            <a:off x="495082" y="3420695"/>
            <a:ext cx="2453991" cy="993568"/>
          </a:xfrm>
          <a:prstGeom prst="homePlate">
            <a:avLst/>
          </a:prstGeom>
          <a:solidFill>
            <a:srgbClr val="D8AB4C"/>
          </a:solidFill>
          <a:ln>
            <a:solidFill>
              <a:srgbClr val="BD58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Family structure: marital status, caregiver status</a:t>
            </a:r>
          </a:p>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Geographic mobility</a:t>
            </a:r>
          </a:p>
        </p:txBody>
      </p:sp>
      <p:sp>
        <p:nvSpPr>
          <p:cNvPr id="21" name="Arrow: Pentagon 20">
            <a:extLst>
              <a:ext uri="{FF2B5EF4-FFF2-40B4-BE49-F238E27FC236}">
                <a16:creationId xmlns:a16="http://schemas.microsoft.com/office/drawing/2014/main" id="{F18F959F-FDC5-4673-B4CA-FB62799BEAD1}"/>
              </a:ext>
            </a:extLst>
          </p:cNvPr>
          <p:cNvSpPr/>
          <p:nvPr/>
        </p:nvSpPr>
        <p:spPr>
          <a:xfrm flipH="1">
            <a:off x="8188829" y="4933986"/>
            <a:ext cx="2453991" cy="993568"/>
          </a:xfrm>
          <a:prstGeom prst="homePlate">
            <a:avLst/>
          </a:prstGeom>
          <a:solidFill>
            <a:srgbClr val="D8AB4C"/>
          </a:solidFill>
          <a:ln>
            <a:solidFill>
              <a:srgbClr val="BD58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Method of transportation to work </a:t>
            </a:r>
          </a:p>
        </p:txBody>
      </p:sp>
      <p:sp>
        <p:nvSpPr>
          <p:cNvPr id="22" name="Arrow: Pentagon 21">
            <a:extLst>
              <a:ext uri="{FF2B5EF4-FFF2-40B4-BE49-F238E27FC236}">
                <a16:creationId xmlns:a16="http://schemas.microsoft.com/office/drawing/2014/main" id="{5FE8661E-B1AB-466F-94D3-C172C2219C30}"/>
              </a:ext>
            </a:extLst>
          </p:cNvPr>
          <p:cNvSpPr/>
          <p:nvPr/>
        </p:nvSpPr>
        <p:spPr>
          <a:xfrm flipH="1">
            <a:off x="6226008" y="6037177"/>
            <a:ext cx="2453991" cy="656091"/>
          </a:xfrm>
          <a:prstGeom prst="homePlate">
            <a:avLst/>
          </a:prstGeom>
          <a:solidFill>
            <a:srgbClr val="D8AB4C"/>
          </a:solidFill>
          <a:ln>
            <a:solidFill>
              <a:srgbClr val="BD58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School enrollment</a:t>
            </a:r>
          </a:p>
          <a:p>
            <a:pPr marL="285750" indent="-285750" algn="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High school graduation</a:t>
            </a:r>
          </a:p>
        </p:txBody>
      </p:sp>
      <p:sp>
        <p:nvSpPr>
          <p:cNvPr id="24" name="Arrow: Pentagon 23">
            <a:extLst>
              <a:ext uri="{FF2B5EF4-FFF2-40B4-BE49-F238E27FC236}">
                <a16:creationId xmlns:a16="http://schemas.microsoft.com/office/drawing/2014/main" id="{4173E7E5-0DFF-4B46-AEC9-D3CDF602EC48}"/>
              </a:ext>
            </a:extLst>
          </p:cNvPr>
          <p:cNvSpPr/>
          <p:nvPr/>
        </p:nvSpPr>
        <p:spPr>
          <a:xfrm flipH="1">
            <a:off x="7452229" y="550256"/>
            <a:ext cx="2453991" cy="993568"/>
          </a:xfrm>
          <a:prstGeom prst="homePlate">
            <a:avLst/>
          </a:prstGeom>
          <a:solidFill>
            <a:srgbClr val="D8AB4C"/>
          </a:solidFill>
          <a:ln>
            <a:solidFill>
              <a:srgbClr val="BD58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Food stamps</a:t>
            </a:r>
          </a:p>
        </p:txBody>
      </p:sp>
    </p:spTree>
    <p:extLst>
      <p:ext uri="{BB962C8B-B14F-4D97-AF65-F5344CB8AC3E}">
        <p14:creationId xmlns:p14="http://schemas.microsoft.com/office/powerpoint/2010/main" val="2594518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0074417-2076-4058-A718-4F71CA56266B}"/>
              </a:ext>
            </a:extLst>
          </p:cNvPr>
          <p:cNvSpPr>
            <a:spLocks noGrp="1"/>
          </p:cNvSpPr>
          <p:nvPr>
            <p:ph type="title"/>
          </p:nvPr>
        </p:nvSpPr>
        <p:spPr/>
        <p:txBody>
          <a:bodyPr/>
          <a:lstStyle/>
          <a:p>
            <a:r>
              <a:rPr lang="en-US" dirty="0"/>
              <a:t>GEOCODING</a:t>
            </a:r>
          </a:p>
        </p:txBody>
      </p:sp>
      <p:pic>
        <p:nvPicPr>
          <p:cNvPr id="10" name="Content Placeholder 9">
            <a:extLst>
              <a:ext uri="{FF2B5EF4-FFF2-40B4-BE49-F238E27FC236}">
                <a16:creationId xmlns:a16="http://schemas.microsoft.com/office/drawing/2014/main" id="{349A93F7-1C75-48DD-B702-16290C72583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3123" y="2587537"/>
            <a:ext cx="5680075" cy="2185105"/>
          </a:xfrm>
        </p:spPr>
      </p:pic>
      <p:sp>
        <p:nvSpPr>
          <p:cNvPr id="11" name="TextBox 10">
            <a:extLst>
              <a:ext uri="{FF2B5EF4-FFF2-40B4-BE49-F238E27FC236}">
                <a16:creationId xmlns:a16="http://schemas.microsoft.com/office/drawing/2014/main" id="{D2649315-50C7-4B91-B874-0DC16B8B88BB}"/>
              </a:ext>
            </a:extLst>
          </p:cNvPr>
          <p:cNvSpPr txBox="1"/>
          <p:nvPr/>
        </p:nvSpPr>
        <p:spPr>
          <a:xfrm>
            <a:off x="1353123" y="4995390"/>
            <a:ext cx="6308265" cy="646331"/>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hlinkClick r:id="rId4"/>
              </a:rPr>
              <a:t>https://www.neighborhoodatlas.medicine.wisc.edu/mapping</a:t>
            </a:r>
            <a:endParaRPr lang="en-US" dirty="0">
              <a:latin typeface="Tahoma" panose="020B0604030504040204" pitchFamily="34" charset="0"/>
              <a:ea typeface="Tahoma" panose="020B0604030504040204" pitchFamily="34" charset="0"/>
              <a:cs typeface="Tahoma" panose="020B0604030504040204" pitchFamily="34" charset="0"/>
            </a:endParaRPr>
          </a:p>
          <a:p>
            <a:r>
              <a:rPr lang="fi-FI" dirty="0">
                <a:latin typeface="Tahoma" panose="020B0604030504040204" pitchFamily="34" charset="0"/>
                <a:ea typeface="Tahoma" panose="020B0604030504040204" pitchFamily="34" charset="0"/>
                <a:cs typeface="Tahoma" panose="020B0604030504040204" pitchFamily="34" charset="0"/>
              </a:rPr>
              <a:t>911 Buchanan St, Nashville, TN 37208</a:t>
            </a:r>
            <a:endParaRPr lang="en-US" i="0" spc="150" baseline="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48944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637C44-CC73-4D89-A099-4B15E95B0C70}"/>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ED8BD241-E2A6-4970-AC06-769ECCB72ED0}"/>
              </a:ext>
            </a:extLst>
          </p:cNvPr>
          <p:cNvSpPr>
            <a:spLocks noGrp="1"/>
          </p:cNvSpPr>
          <p:nvPr>
            <p:ph type="title"/>
          </p:nvPr>
        </p:nvSpPr>
        <p:spPr/>
        <p:txBody>
          <a:bodyPr>
            <a:noAutofit/>
          </a:bodyPr>
          <a:lstStyle/>
          <a:p>
            <a:r>
              <a:rPr lang="en-US" sz="4800" dirty="0"/>
              <a:t>ADI and HPV-related Cancers</a:t>
            </a:r>
          </a:p>
        </p:txBody>
      </p:sp>
    </p:spTree>
    <p:extLst>
      <p:ext uri="{BB962C8B-B14F-4D97-AF65-F5344CB8AC3E}">
        <p14:creationId xmlns:p14="http://schemas.microsoft.com/office/powerpoint/2010/main" val="1805116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7395-BA8D-4A89-9002-A9E2557B079C}"/>
              </a:ext>
            </a:extLst>
          </p:cNvPr>
          <p:cNvSpPr>
            <a:spLocks noGrp="1"/>
          </p:cNvSpPr>
          <p:nvPr>
            <p:ph type="title"/>
          </p:nvPr>
        </p:nvSpPr>
        <p:spPr/>
        <p:txBody>
          <a:bodyPr>
            <a:normAutofit fontScale="90000"/>
          </a:bodyPr>
          <a:lstStyle/>
          <a:p>
            <a:r>
              <a:rPr lang="en-US" sz="4000" u="sng" dirty="0"/>
              <a:t>Area Deprivation Index</a:t>
            </a:r>
          </a:p>
        </p:txBody>
      </p:sp>
      <p:sp>
        <p:nvSpPr>
          <p:cNvPr id="3" name="Content Placeholder 2">
            <a:extLst>
              <a:ext uri="{FF2B5EF4-FFF2-40B4-BE49-F238E27FC236}">
                <a16:creationId xmlns:a16="http://schemas.microsoft.com/office/drawing/2014/main" id="{BC3BD6CE-C6F8-42E6-B1D1-08B626AC6866}"/>
              </a:ext>
            </a:extLst>
          </p:cNvPr>
          <p:cNvSpPr>
            <a:spLocks noGrp="1"/>
          </p:cNvSpPr>
          <p:nvPr>
            <p:ph idx="1"/>
          </p:nvPr>
        </p:nvSpPr>
        <p:spPr/>
        <p:txBody>
          <a:bodyPr>
            <a:normAutofit fontScale="92500"/>
          </a:bodyPr>
          <a:lstStyle/>
          <a:p>
            <a:r>
              <a:rPr lang="en-US" sz="2000" dirty="0"/>
              <a:t>Developed by Cole Brokamp from 2015 5-year ACS data </a:t>
            </a:r>
          </a:p>
          <a:p>
            <a:r>
              <a:rPr lang="en-US" sz="2000" dirty="0"/>
              <a:t>Used by </a:t>
            </a:r>
            <a:r>
              <a:rPr lang="en-US" sz="2000" dirty="0" err="1"/>
              <a:t>eMERGE</a:t>
            </a:r>
            <a:r>
              <a:rPr lang="en-US" sz="2000" dirty="0"/>
              <a:t> network </a:t>
            </a:r>
          </a:p>
          <a:p>
            <a:r>
              <a:rPr lang="en-US" sz="2000" dirty="0"/>
              <a:t>Developed based on a principal component analysis </a:t>
            </a:r>
          </a:p>
          <a:p>
            <a:r>
              <a:rPr lang="en-US" sz="2000" dirty="0"/>
              <a:t>Includes the following census tract variables: </a:t>
            </a:r>
          </a:p>
          <a:p>
            <a:pPr lvl="1"/>
            <a:r>
              <a:rPr lang="en-US" sz="1600" dirty="0"/>
              <a:t>Fraction of households with income in past 12 months below poverty level</a:t>
            </a:r>
          </a:p>
          <a:p>
            <a:pPr lvl="1"/>
            <a:r>
              <a:rPr lang="en-US" sz="1600" dirty="0"/>
              <a:t>Median household income in past 12 months in 2015 inflation adjusted dollars </a:t>
            </a:r>
          </a:p>
          <a:p>
            <a:pPr lvl="1"/>
            <a:r>
              <a:rPr lang="en-US" sz="1600" dirty="0"/>
              <a:t>Fraction of population with no health insurance </a:t>
            </a:r>
          </a:p>
          <a:p>
            <a:pPr lvl="1"/>
            <a:r>
              <a:rPr lang="en-US" sz="1600" dirty="0"/>
              <a:t>Fraction of households receiving public assistance income or food stamps in the last 12 months </a:t>
            </a:r>
          </a:p>
          <a:p>
            <a:pPr lvl="1"/>
            <a:r>
              <a:rPr lang="en-US" sz="1600" dirty="0"/>
              <a:t>Fraction of houses that are vacant</a:t>
            </a:r>
          </a:p>
          <a:p>
            <a:pPr lvl="1"/>
            <a:r>
              <a:rPr lang="en-US" sz="1600" dirty="0"/>
              <a:t>Fraction of population 25 and older with educational attainment of at least high school graduation (includes GED equivalency)</a:t>
            </a:r>
          </a:p>
        </p:txBody>
      </p:sp>
      <p:sp>
        <p:nvSpPr>
          <p:cNvPr id="5" name="Text Placeholder 4">
            <a:extLst>
              <a:ext uri="{FF2B5EF4-FFF2-40B4-BE49-F238E27FC236}">
                <a16:creationId xmlns:a16="http://schemas.microsoft.com/office/drawing/2014/main" id="{2EB8EA31-4B6B-437A-98A2-84E335602C86}"/>
              </a:ext>
            </a:extLst>
          </p:cNvPr>
          <p:cNvSpPr>
            <a:spLocks noGrp="1"/>
          </p:cNvSpPr>
          <p:nvPr>
            <p:ph type="body" sz="half" idx="2"/>
          </p:nvPr>
        </p:nvSpPr>
        <p:spPr/>
        <p:txBody>
          <a:bodyPr/>
          <a:lstStyle/>
          <a:p>
            <a:endParaRPr lang="en-US"/>
          </a:p>
        </p:txBody>
      </p:sp>
      <p:pic>
        <p:nvPicPr>
          <p:cNvPr id="6" name="Picture 5">
            <a:extLst>
              <a:ext uri="{FF2B5EF4-FFF2-40B4-BE49-F238E27FC236}">
                <a16:creationId xmlns:a16="http://schemas.microsoft.com/office/drawing/2014/main" id="{2C6B37B9-1CE7-46CA-BF33-B3CA3D35B5A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47632" y="3424239"/>
            <a:ext cx="1099257" cy="1029003"/>
          </a:xfrm>
          <a:prstGeom prst="ellipse">
            <a:avLst/>
          </a:prstGeom>
        </p:spPr>
      </p:pic>
      <p:pic>
        <p:nvPicPr>
          <p:cNvPr id="8" name="Picture 7">
            <a:extLst>
              <a:ext uri="{FF2B5EF4-FFF2-40B4-BE49-F238E27FC236}">
                <a16:creationId xmlns:a16="http://schemas.microsoft.com/office/drawing/2014/main" id="{263EB821-DE3F-4FB8-88FD-D709044B859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95243" y="2429977"/>
            <a:ext cx="1004036" cy="994262"/>
          </a:xfrm>
          <a:prstGeom prst="ellipse">
            <a:avLst/>
          </a:prstGeom>
        </p:spPr>
      </p:pic>
      <p:pic>
        <p:nvPicPr>
          <p:cNvPr id="9" name="Picture 8">
            <a:extLst>
              <a:ext uri="{FF2B5EF4-FFF2-40B4-BE49-F238E27FC236}">
                <a16:creationId xmlns:a16="http://schemas.microsoft.com/office/drawing/2014/main" id="{227B1AC3-7330-4C86-9320-423B6016D83F}"/>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804160" y="3541455"/>
            <a:ext cx="1108356" cy="916686"/>
          </a:xfrm>
          <a:prstGeom prst="ellipse">
            <a:avLst/>
          </a:prstGeom>
        </p:spPr>
      </p:pic>
      <p:pic>
        <p:nvPicPr>
          <p:cNvPr id="10" name="Picture 9">
            <a:extLst>
              <a:ext uri="{FF2B5EF4-FFF2-40B4-BE49-F238E27FC236}">
                <a16:creationId xmlns:a16="http://schemas.microsoft.com/office/drawing/2014/main" id="{DD824473-E2DF-4BAB-9536-F36F95DD3B81}"/>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836612" y="2429977"/>
            <a:ext cx="1043452" cy="994262"/>
          </a:xfrm>
          <a:prstGeom prst="ellipse">
            <a:avLst/>
          </a:prstGeom>
        </p:spPr>
      </p:pic>
    </p:spTree>
    <p:extLst>
      <p:ext uri="{BB962C8B-B14F-4D97-AF65-F5344CB8AC3E}">
        <p14:creationId xmlns:p14="http://schemas.microsoft.com/office/powerpoint/2010/main" val="2439511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B1DE7-BBAB-4371-97BF-F4A3EF741A48}"/>
              </a:ext>
            </a:extLst>
          </p:cNvPr>
          <p:cNvSpPr>
            <a:spLocks noGrp="1"/>
          </p:cNvSpPr>
          <p:nvPr>
            <p:ph type="title"/>
          </p:nvPr>
        </p:nvSpPr>
        <p:spPr>
          <a:xfrm>
            <a:off x="838200" y="365127"/>
            <a:ext cx="10515600" cy="1325563"/>
          </a:xfrm>
        </p:spPr>
        <p:txBody>
          <a:bodyPr>
            <a:normAutofit/>
          </a:bodyPr>
          <a:lstStyle/>
          <a:p>
            <a:r>
              <a:rPr lang="en-US" sz="4000" dirty="0">
                <a:latin typeface="Arial Narrow" panose="020B0606020202030204" pitchFamily="34" charset="0"/>
              </a:rPr>
              <a:t>Research Derivative Cohort: HPV Related Cancers</a:t>
            </a:r>
          </a:p>
        </p:txBody>
      </p:sp>
      <p:sp>
        <p:nvSpPr>
          <p:cNvPr id="12" name="Oval 11">
            <a:extLst>
              <a:ext uri="{FF2B5EF4-FFF2-40B4-BE49-F238E27FC236}">
                <a16:creationId xmlns:a16="http://schemas.microsoft.com/office/drawing/2014/main" id="{8903EC59-755C-4010-87D5-7C37506A1235}"/>
              </a:ext>
            </a:extLst>
          </p:cNvPr>
          <p:cNvSpPr/>
          <p:nvPr/>
        </p:nvSpPr>
        <p:spPr>
          <a:xfrm>
            <a:off x="663033" y="1865376"/>
            <a:ext cx="2421064" cy="1991701"/>
          </a:xfrm>
          <a:prstGeom prst="ellipse">
            <a:avLst/>
          </a:prstGeom>
          <a:solidFill>
            <a:srgbClr val="512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Qualifying Diagnosis</a:t>
            </a:r>
          </a:p>
        </p:txBody>
      </p:sp>
      <p:sp>
        <p:nvSpPr>
          <p:cNvPr id="13" name="Rectangle 12">
            <a:extLst>
              <a:ext uri="{FF2B5EF4-FFF2-40B4-BE49-F238E27FC236}">
                <a16:creationId xmlns:a16="http://schemas.microsoft.com/office/drawing/2014/main" id="{5B7E15C9-F850-49BD-800D-AABE016ADB94}"/>
              </a:ext>
            </a:extLst>
          </p:cNvPr>
          <p:cNvSpPr/>
          <p:nvPr/>
        </p:nvSpPr>
        <p:spPr>
          <a:xfrm>
            <a:off x="1789724" y="3576304"/>
            <a:ext cx="2369195" cy="2308324"/>
          </a:xfrm>
          <a:prstGeom prst="rect">
            <a:avLst/>
          </a:prstGeom>
          <a:solidFill>
            <a:srgbClr val="E1AA49"/>
          </a:solidFill>
        </p:spPr>
        <p:txBody>
          <a:bodyPr wrap="square" anchor="ctr">
            <a:spAutoFit/>
          </a:bodyPr>
          <a:lstStyle/>
          <a:p>
            <a:pPr algn="ctr"/>
            <a:r>
              <a:rPr lang="en-US" dirty="0">
                <a:latin typeface="+mj-lt"/>
              </a:rPr>
              <a:t>Oropharyngeal</a:t>
            </a:r>
          </a:p>
          <a:p>
            <a:pPr algn="ctr"/>
            <a:r>
              <a:rPr lang="en-US" dirty="0">
                <a:latin typeface="+mj-lt"/>
              </a:rPr>
              <a:t>Rectal</a:t>
            </a:r>
          </a:p>
          <a:p>
            <a:pPr algn="ctr"/>
            <a:r>
              <a:rPr lang="en-US" dirty="0">
                <a:latin typeface="+mj-lt"/>
              </a:rPr>
              <a:t>Anal</a:t>
            </a:r>
          </a:p>
          <a:p>
            <a:pPr algn="ctr"/>
            <a:r>
              <a:rPr lang="en-US" dirty="0">
                <a:latin typeface="+mj-lt"/>
              </a:rPr>
              <a:t>Vulvar</a:t>
            </a:r>
          </a:p>
          <a:p>
            <a:pPr algn="ctr"/>
            <a:r>
              <a:rPr lang="en-US" dirty="0">
                <a:latin typeface="+mj-lt"/>
              </a:rPr>
              <a:t>Vaginal</a:t>
            </a:r>
          </a:p>
          <a:p>
            <a:pPr algn="ctr"/>
            <a:r>
              <a:rPr lang="en-US" dirty="0">
                <a:latin typeface="+mj-lt"/>
              </a:rPr>
              <a:t>Cervical</a:t>
            </a:r>
          </a:p>
          <a:p>
            <a:pPr algn="ctr"/>
            <a:r>
              <a:rPr lang="en-US" dirty="0">
                <a:latin typeface="+mj-lt"/>
              </a:rPr>
              <a:t>Penile</a:t>
            </a:r>
          </a:p>
          <a:p>
            <a:pPr algn="ctr"/>
            <a:r>
              <a:rPr lang="en-US" i="1" dirty="0">
                <a:latin typeface="+mj-lt"/>
              </a:rPr>
              <a:t>(within 10 years)</a:t>
            </a:r>
          </a:p>
        </p:txBody>
      </p:sp>
      <p:sp>
        <p:nvSpPr>
          <p:cNvPr id="14" name="Plus Sign 13">
            <a:extLst>
              <a:ext uri="{FF2B5EF4-FFF2-40B4-BE49-F238E27FC236}">
                <a16:creationId xmlns:a16="http://schemas.microsoft.com/office/drawing/2014/main" id="{6DC13FC4-6D2E-4C20-8FEB-B2F7CB8B2EF7}"/>
              </a:ext>
            </a:extLst>
          </p:cNvPr>
          <p:cNvSpPr/>
          <p:nvPr/>
        </p:nvSpPr>
        <p:spPr>
          <a:xfrm>
            <a:off x="3170174" y="2642386"/>
            <a:ext cx="741949" cy="728918"/>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mj-lt"/>
            </a:endParaRPr>
          </a:p>
        </p:txBody>
      </p:sp>
      <p:sp>
        <p:nvSpPr>
          <p:cNvPr id="15" name="Oval 14">
            <a:extLst>
              <a:ext uri="{FF2B5EF4-FFF2-40B4-BE49-F238E27FC236}">
                <a16:creationId xmlns:a16="http://schemas.microsoft.com/office/drawing/2014/main" id="{5C39875C-7302-4ECC-8903-1882F040B94D}"/>
              </a:ext>
            </a:extLst>
          </p:cNvPr>
          <p:cNvSpPr/>
          <p:nvPr/>
        </p:nvSpPr>
        <p:spPr>
          <a:xfrm>
            <a:off x="4010198" y="1918085"/>
            <a:ext cx="2318319" cy="1991701"/>
          </a:xfrm>
          <a:prstGeom prst="ellipse">
            <a:avLst/>
          </a:prstGeom>
          <a:solidFill>
            <a:srgbClr val="512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Geocoded Address</a:t>
            </a:r>
          </a:p>
        </p:txBody>
      </p:sp>
      <p:sp>
        <p:nvSpPr>
          <p:cNvPr id="16" name="Plus Sign 15">
            <a:extLst>
              <a:ext uri="{FF2B5EF4-FFF2-40B4-BE49-F238E27FC236}">
                <a16:creationId xmlns:a16="http://schemas.microsoft.com/office/drawing/2014/main" id="{B3288DB9-9568-45BD-AA00-720ED6257865}"/>
              </a:ext>
            </a:extLst>
          </p:cNvPr>
          <p:cNvSpPr/>
          <p:nvPr/>
        </p:nvSpPr>
        <p:spPr>
          <a:xfrm>
            <a:off x="6414279" y="2642386"/>
            <a:ext cx="741949" cy="728918"/>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mj-lt"/>
            </a:endParaRPr>
          </a:p>
        </p:txBody>
      </p:sp>
      <p:sp>
        <p:nvSpPr>
          <p:cNvPr id="17" name="Oval 16">
            <a:extLst>
              <a:ext uri="{FF2B5EF4-FFF2-40B4-BE49-F238E27FC236}">
                <a16:creationId xmlns:a16="http://schemas.microsoft.com/office/drawing/2014/main" id="{7D91AA1B-3FA2-47FA-B607-E5827FA59AF3}"/>
              </a:ext>
            </a:extLst>
          </p:cNvPr>
          <p:cNvSpPr/>
          <p:nvPr/>
        </p:nvSpPr>
        <p:spPr>
          <a:xfrm>
            <a:off x="7236759" y="1918085"/>
            <a:ext cx="2229852" cy="1938992"/>
          </a:xfrm>
          <a:prstGeom prst="ellipse">
            <a:avLst/>
          </a:prstGeom>
          <a:solidFill>
            <a:srgbClr val="512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Tumor Registry</a:t>
            </a:r>
          </a:p>
        </p:txBody>
      </p:sp>
      <p:sp>
        <p:nvSpPr>
          <p:cNvPr id="18" name="Rectangle 17">
            <a:extLst>
              <a:ext uri="{FF2B5EF4-FFF2-40B4-BE49-F238E27FC236}">
                <a16:creationId xmlns:a16="http://schemas.microsoft.com/office/drawing/2014/main" id="{DC01A88F-7DC3-478D-987E-998C76EA21E2}"/>
              </a:ext>
            </a:extLst>
          </p:cNvPr>
          <p:cNvSpPr/>
          <p:nvPr/>
        </p:nvSpPr>
        <p:spPr>
          <a:xfrm>
            <a:off x="5365508" y="3710757"/>
            <a:ext cx="1872917" cy="923330"/>
          </a:xfrm>
          <a:prstGeom prst="rect">
            <a:avLst/>
          </a:prstGeom>
          <a:solidFill>
            <a:srgbClr val="E1AA49"/>
          </a:solidFill>
        </p:spPr>
        <p:txBody>
          <a:bodyPr wrap="square" anchor="ctr">
            <a:spAutoFit/>
          </a:bodyPr>
          <a:lstStyle/>
          <a:p>
            <a:pPr algn="ctr"/>
            <a:r>
              <a:rPr lang="en-US" dirty="0">
                <a:latin typeface="+mj-lt"/>
              </a:rPr>
              <a:t>Only one address associated with each record</a:t>
            </a:r>
            <a:endParaRPr lang="en-US" i="1" dirty="0">
              <a:latin typeface="+mj-lt"/>
            </a:endParaRPr>
          </a:p>
        </p:txBody>
      </p:sp>
      <p:sp>
        <p:nvSpPr>
          <p:cNvPr id="19" name="Equals 18">
            <a:extLst>
              <a:ext uri="{FF2B5EF4-FFF2-40B4-BE49-F238E27FC236}">
                <a16:creationId xmlns:a16="http://schemas.microsoft.com/office/drawing/2014/main" id="{BE93D48F-9488-4C8E-B77C-432B11B58CF7}"/>
              </a:ext>
            </a:extLst>
          </p:cNvPr>
          <p:cNvSpPr/>
          <p:nvPr/>
        </p:nvSpPr>
        <p:spPr>
          <a:xfrm>
            <a:off x="9484899" y="2661440"/>
            <a:ext cx="741953" cy="793893"/>
          </a:xfrm>
          <a:prstGeom prst="math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id="{1E5468B1-07B7-41E2-A1B5-5C4DD79450D3}"/>
              </a:ext>
            </a:extLst>
          </p:cNvPr>
          <p:cNvSpPr/>
          <p:nvPr/>
        </p:nvSpPr>
        <p:spPr>
          <a:xfrm>
            <a:off x="10423003" y="2570367"/>
            <a:ext cx="1588897" cy="923330"/>
          </a:xfrm>
          <a:prstGeom prst="rect">
            <a:avLst/>
          </a:prstGeom>
          <a:noFill/>
        </p:spPr>
        <p:txBody>
          <a:bodyPr wrap="none" lIns="91440" tIns="45720" rIns="91440" bIns="45720">
            <a:spAutoFit/>
          </a:bodyPr>
          <a:lstStyle/>
          <a:p>
            <a:pPr algn="ctr"/>
            <a:r>
              <a:rPr lang="en-US" sz="5400" b="1" dirty="0">
                <a:ln w="9525">
                  <a:solidFill>
                    <a:schemeClr val="tx1"/>
                  </a:solidFill>
                  <a:prstDash val="solid"/>
                </a:ln>
                <a:effectLst>
                  <a:outerShdw blurRad="12700" dist="38100" dir="2700000" algn="tl" rotWithShape="0">
                    <a:schemeClr val="bg1">
                      <a:lumMod val="50000"/>
                    </a:schemeClr>
                  </a:outerShdw>
                </a:effectLst>
              </a:rPr>
              <a:t>3247</a:t>
            </a:r>
            <a:endParaRPr lang="en-US" sz="5400" b="1" cap="none" spc="0" dirty="0">
              <a:ln w="9525">
                <a:solidFill>
                  <a:schemeClr val="tx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577196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1E92B-F5F7-45F9-95A2-B45BED8E6D5D}"/>
              </a:ext>
            </a:extLst>
          </p:cNvPr>
          <p:cNvSpPr>
            <a:spLocks noGrp="1"/>
          </p:cNvSpPr>
          <p:nvPr>
            <p:ph type="title"/>
          </p:nvPr>
        </p:nvSpPr>
        <p:spPr/>
        <p:txBody>
          <a:bodyPr/>
          <a:lstStyle/>
          <a:p>
            <a:r>
              <a:rPr lang="en-US" dirty="0">
                <a:latin typeface="Arial Narrow" panose="020B0606020202030204" pitchFamily="34" charset="0"/>
              </a:rPr>
              <a:t>Model Components</a:t>
            </a:r>
          </a:p>
        </p:txBody>
      </p:sp>
      <p:sp>
        <p:nvSpPr>
          <p:cNvPr id="15" name="Title 1">
            <a:extLst>
              <a:ext uri="{FF2B5EF4-FFF2-40B4-BE49-F238E27FC236}">
                <a16:creationId xmlns:a16="http://schemas.microsoft.com/office/drawing/2014/main" id="{4398F960-73FE-435E-B9A9-ECFB2522610C}"/>
              </a:ext>
            </a:extLst>
          </p:cNvPr>
          <p:cNvSpPr txBox="1">
            <a:spLocks/>
          </p:cNvSpPr>
          <p:nvPr/>
        </p:nvSpPr>
        <p:spPr>
          <a:xfrm>
            <a:off x="6561282" y="4732214"/>
            <a:ext cx="2453992" cy="7289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latin typeface="Arial Narrow" panose="020B0606020202030204" pitchFamily="34" charset="0"/>
              </a:rPr>
              <a:t>Area Deprivation Index</a:t>
            </a:r>
          </a:p>
        </p:txBody>
      </p:sp>
      <p:sp>
        <p:nvSpPr>
          <p:cNvPr id="16" name="Title 1">
            <a:extLst>
              <a:ext uri="{FF2B5EF4-FFF2-40B4-BE49-F238E27FC236}">
                <a16:creationId xmlns:a16="http://schemas.microsoft.com/office/drawing/2014/main" id="{029319AD-D95B-4A06-9811-703B609B6FE0}"/>
              </a:ext>
            </a:extLst>
          </p:cNvPr>
          <p:cNvSpPr txBox="1">
            <a:spLocks/>
          </p:cNvSpPr>
          <p:nvPr/>
        </p:nvSpPr>
        <p:spPr>
          <a:xfrm>
            <a:off x="3652133" y="4407089"/>
            <a:ext cx="1760394" cy="12874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latin typeface="Arial Narrow" panose="020B0606020202030204" pitchFamily="34" charset="0"/>
              </a:rPr>
              <a:t>Age at Presentation</a:t>
            </a:r>
          </a:p>
        </p:txBody>
      </p:sp>
      <p:sp>
        <p:nvSpPr>
          <p:cNvPr id="17" name="Plus Sign 16">
            <a:extLst>
              <a:ext uri="{FF2B5EF4-FFF2-40B4-BE49-F238E27FC236}">
                <a16:creationId xmlns:a16="http://schemas.microsoft.com/office/drawing/2014/main" id="{2EED2D15-F106-4054-943A-2388A5A4FAF7}"/>
              </a:ext>
            </a:extLst>
          </p:cNvPr>
          <p:cNvSpPr/>
          <p:nvPr/>
        </p:nvSpPr>
        <p:spPr>
          <a:xfrm>
            <a:off x="2672381" y="2585395"/>
            <a:ext cx="741949" cy="728918"/>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Plus Sign 17">
            <a:extLst>
              <a:ext uri="{FF2B5EF4-FFF2-40B4-BE49-F238E27FC236}">
                <a16:creationId xmlns:a16="http://schemas.microsoft.com/office/drawing/2014/main" id="{9225FFE7-D6BA-432E-B6C3-DBBC530C22B2}"/>
              </a:ext>
            </a:extLst>
          </p:cNvPr>
          <p:cNvSpPr/>
          <p:nvPr/>
        </p:nvSpPr>
        <p:spPr>
          <a:xfrm>
            <a:off x="5819333" y="2631154"/>
            <a:ext cx="741949" cy="728918"/>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BA37EF-217B-4D6C-8C03-91CA5E81A987}"/>
              </a:ext>
            </a:extLst>
          </p:cNvPr>
          <p:cNvSpPr/>
          <p:nvPr/>
        </p:nvSpPr>
        <p:spPr>
          <a:xfrm>
            <a:off x="1063869" y="4819986"/>
            <a:ext cx="776175" cy="461665"/>
          </a:xfrm>
          <a:prstGeom prst="rect">
            <a:avLst/>
          </a:prstGeom>
        </p:spPr>
        <p:txBody>
          <a:bodyPr wrap="none">
            <a:spAutoFit/>
          </a:bodyPr>
          <a:lstStyle/>
          <a:p>
            <a:pPr algn="ctr"/>
            <a:r>
              <a:rPr lang="en-US" sz="2400" dirty="0">
                <a:latin typeface="Arial Narrow" panose="020B0606020202030204" pitchFamily="34" charset="0"/>
              </a:rPr>
              <a:t>Race</a:t>
            </a:r>
            <a:endParaRPr lang="en-US" dirty="0">
              <a:latin typeface="Arial Narrow" panose="020B0606020202030204" pitchFamily="34" charset="0"/>
            </a:endParaRPr>
          </a:p>
        </p:txBody>
      </p:sp>
      <p:pic>
        <p:nvPicPr>
          <p:cNvPr id="22" name="Content Placeholder 4">
            <a:extLst>
              <a:ext uri="{FF2B5EF4-FFF2-40B4-BE49-F238E27FC236}">
                <a16:creationId xmlns:a16="http://schemas.microsoft.com/office/drawing/2014/main" id="{383636D6-FEC3-40E1-A9E9-D8C5A9EA6C7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568202" y="1817915"/>
            <a:ext cx="2453991" cy="2338294"/>
          </a:xfrm>
          <a:prstGeom prst="ellipse">
            <a:avLst/>
          </a:prstGeom>
          <a:ln w="63500" cap="rnd">
            <a:noFill/>
          </a:ln>
          <a:effectLst/>
        </p:spPr>
      </p:pic>
      <p:pic>
        <p:nvPicPr>
          <p:cNvPr id="23" name="Content Placeholder 4">
            <a:extLst>
              <a:ext uri="{FF2B5EF4-FFF2-40B4-BE49-F238E27FC236}">
                <a16:creationId xmlns:a16="http://schemas.microsoft.com/office/drawing/2014/main" id="{57C1D6E5-3337-4A9F-92AA-1C84CCD923E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394773" y="1806780"/>
            <a:ext cx="2275114" cy="2197367"/>
          </a:xfrm>
          <a:prstGeom prst="ellipse">
            <a:avLst/>
          </a:prstGeom>
          <a:ln w="63500" cap="rnd">
            <a:noFill/>
          </a:ln>
          <a:effectLst/>
        </p:spPr>
      </p:pic>
      <p:pic>
        <p:nvPicPr>
          <p:cNvPr id="24" name="Content Placeholder 4">
            <a:extLst>
              <a:ext uri="{FF2B5EF4-FFF2-40B4-BE49-F238E27FC236}">
                <a16:creationId xmlns:a16="http://schemas.microsoft.com/office/drawing/2014/main" id="{B627CBE7-206E-44E6-B9E3-842304C8BC6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73949" y="1712151"/>
            <a:ext cx="2356017" cy="2197367"/>
          </a:xfrm>
          <a:prstGeom prst="ellipse">
            <a:avLst/>
          </a:prstGeom>
          <a:ln w="63500" cap="rnd">
            <a:noFill/>
          </a:ln>
          <a:effectLst/>
        </p:spPr>
      </p:pic>
      <p:sp>
        <p:nvSpPr>
          <p:cNvPr id="25" name="Equals 24">
            <a:extLst>
              <a:ext uri="{FF2B5EF4-FFF2-40B4-BE49-F238E27FC236}">
                <a16:creationId xmlns:a16="http://schemas.microsoft.com/office/drawing/2014/main" id="{3B822006-5896-4B78-988E-679C6282005C}"/>
              </a:ext>
            </a:extLst>
          </p:cNvPr>
          <p:cNvSpPr/>
          <p:nvPr/>
        </p:nvSpPr>
        <p:spPr>
          <a:xfrm>
            <a:off x="8968180" y="2651049"/>
            <a:ext cx="741953" cy="793893"/>
          </a:xfrm>
          <a:prstGeom prst="math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26" name="Title 1">
            <a:extLst>
              <a:ext uri="{FF2B5EF4-FFF2-40B4-BE49-F238E27FC236}">
                <a16:creationId xmlns:a16="http://schemas.microsoft.com/office/drawing/2014/main" id="{CB83EDF2-19FF-4022-B68C-B4837CB70E69}"/>
              </a:ext>
            </a:extLst>
          </p:cNvPr>
          <p:cNvSpPr txBox="1">
            <a:spLocks/>
          </p:cNvSpPr>
          <p:nvPr/>
        </p:nvSpPr>
        <p:spPr>
          <a:xfrm>
            <a:off x="10425104" y="2388322"/>
            <a:ext cx="1760394" cy="12874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400" dirty="0">
              <a:latin typeface="Arial Narrow" panose="020B0606020202030204" pitchFamily="34" charset="0"/>
            </a:endParaRPr>
          </a:p>
        </p:txBody>
      </p:sp>
      <p:sp>
        <p:nvSpPr>
          <p:cNvPr id="27" name="Oval 26">
            <a:extLst>
              <a:ext uri="{FF2B5EF4-FFF2-40B4-BE49-F238E27FC236}">
                <a16:creationId xmlns:a16="http://schemas.microsoft.com/office/drawing/2014/main" id="{8882B37A-6A17-470C-AD09-020A6867D49C}"/>
              </a:ext>
            </a:extLst>
          </p:cNvPr>
          <p:cNvSpPr/>
          <p:nvPr/>
        </p:nvSpPr>
        <p:spPr>
          <a:xfrm>
            <a:off x="9920508" y="2149264"/>
            <a:ext cx="1863784" cy="1851269"/>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a:latin typeface="Arial Narrow" panose="020B0606020202030204" pitchFamily="34" charset="0"/>
              </a:rPr>
              <a:t>Stage at Presentation</a:t>
            </a:r>
          </a:p>
        </p:txBody>
      </p:sp>
      <p:pic>
        <p:nvPicPr>
          <p:cNvPr id="8" name="Picture 7">
            <a:extLst>
              <a:ext uri="{FF2B5EF4-FFF2-40B4-BE49-F238E27FC236}">
                <a16:creationId xmlns:a16="http://schemas.microsoft.com/office/drawing/2014/main" id="{04A73315-F535-415E-A89D-379C413025FA}"/>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561282" y="3613587"/>
            <a:ext cx="870703" cy="829657"/>
          </a:xfrm>
          <a:prstGeom prst="ellipse">
            <a:avLst/>
          </a:prstGeom>
        </p:spPr>
      </p:pic>
      <p:pic>
        <p:nvPicPr>
          <p:cNvPr id="7" name="Picture 6">
            <a:extLst>
              <a:ext uri="{FF2B5EF4-FFF2-40B4-BE49-F238E27FC236}">
                <a16:creationId xmlns:a16="http://schemas.microsoft.com/office/drawing/2014/main" id="{DE8D143A-A1FF-4053-AE9C-D5114E5E702F}"/>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8149748" y="3618071"/>
            <a:ext cx="924862" cy="764924"/>
          </a:xfrm>
          <a:prstGeom prst="ellipse">
            <a:avLst/>
          </a:prstGeom>
        </p:spPr>
      </p:pic>
      <p:pic>
        <p:nvPicPr>
          <p:cNvPr id="6" name="Picture 5">
            <a:extLst>
              <a:ext uri="{FF2B5EF4-FFF2-40B4-BE49-F238E27FC236}">
                <a16:creationId xmlns:a16="http://schemas.microsoft.com/office/drawing/2014/main" id="{89CE4161-5E73-45AB-99F0-5E8BF96C7485}"/>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515785" y="1674739"/>
            <a:ext cx="837813" cy="829657"/>
          </a:xfrm>
          <a:prstGeom prst="ellipse">
            <a:avLst/>
          </a:prstGeom>
        </p:spPr>
      </p:pic>
      <p:pic>
        <p:nvPicPr>
          <p:cNvPr id="5" name="Picture 4">
            <a:extLst>
              <a:ext uri="{FF2B5EF4-FFF2-40B4-BE49-F238E27FC236}">
                <a16:creationId xmlns:a16="http://schemas.microsoft.com/office/drawing/2014/main" id="{F705BDE0-290B-4BB9-BC80-8D943828F964}"/>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8199496" y="1674739"/>
            <a:ext cx="917269" cy="858646"/>
          </a:xfrm>
          <a:prstGeom prst="ellipse">
            <a:avLst/>
          </a:prstGeom>
        </p:spPr>
      </p:pic>
      <p:sp>
        <p:nvSpPr>
          <p:cNvPr id="10" name="Oval 9">
            <a:extLst>
              <a:ext uri="{FF2B5EF4-FFF2-40B4-BE49-F238E27FC236}">
                <a16:creationId xmlns:a16="http://schemas.microsoft.com/office/drawing/2014/main" id="{0DD7AF98-4B59-46B0-8E14-4DF1C3723DA9}"/>
              </a:ext>
            </a:extLst>
          </p:cNvPr>
          <p:cNvSpPr/>
          <p:nvPr/>
        </p:nvSpPr>
        <p:spPr>
          <a:xfrm>
            <a:off x="3749464" y="2092737"/>
            <a:ext cx="1651956" cy="1720332"/>
          </a:xfrm>
          <a:prstGeom prst="ellipse">
            <a:avLst/>
          </a:prstGeom>
          <a:solidFill>
            <a:srgbClr val="FEB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4F946CD-E004-4C9B-9739-B5D7E61A2684}"/>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3915402" y="2219056"/>
            <a:ext cx="1249483" cy="1249483"/>
          </a:xfrm>
          <a:prstGeom prst="rect">
            <a:avLst/>
          </a:prstGeom>
        </p:spPr>
      </p:pic>
    </p:spTree>
    <p:extLst>
      <p:ext uri="{BB962C8B-B14F-4D97-AF65-F5344CB8AC3E}">
        <p14:creationId xmlns:p14="http://schemas.microsoft.com/office/powerpoint/2010/main" val="1107601779"/>
      </p:ext>
    </p:extLst>
  </p:cSld>
  <p:clrMapOvr>
    <a:masterClrMapping/>
  </p:clrMapOvr>
</p:sld>
</file>

<file path=ppt/theme/theme1.xml><?xml version="1.0" encoding="utf-8"?>
<a:theme xmlns:a="http://schemas.openxmlformats.org/drawingml/2006/main" name="Office Theme">
  <a:themeElements>
    <a:clrScheme name="Vanderbilt University">
      <a:dk1>
        <a:srgbClr val="000000"/>
      </a:dk1>
      <a:lt1>
        <a:srgbClr val="FFFFFF"/>
      </a:lt1>
      <a:dk2>
        <a:srgbClr val="333333"/>
      </a:dk2>
      <a:lt2>
        <a:srgbClr val="DDDDDD"/>
      </a:lt2>
      <a:accent1>
        <a:srgbClr val="D8AB4C"/>
      </a:accent1>
      <a:accent2>
        <a:srgbClr val="D8AB4C"/>
      </a:accent2>
      <a:accent3>
        <a:srgbClr val="F7EEDB"/>
      </a:accent3>
      <a:accent4>
        <a:srgbClr val="000000"/>
      </a:accent4>
      <a:accent5>
        <a:srgbClr val="333333"/>
      </a:accent5>
      <a:accent6>
        <a:srgbClr val="DDDDDD"/>
      </a:accent6>
      <a:hlink>
        <a:srgbClr val="006682"/>
      </a:hlink>
      <a:folHlink>
        <a:srgbClr val="CCE0E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ct val="100000"/>
          </a:lnSpc>
          <a:defRPr sz="1600" b="0" i="0" spc="150" baseline="0" dirty="0" smtClean="0">
            <a:latin typeface="Tahoma" panose="020B0604030504040204" pitchFamily="34" charset="0"/>
            <a:ea typeface="Tahoma" panose="020B0604030504040204" pitchFamily="34" charset="0"/>
            <a:cs typeface="Tahoma" panose="020B0604030504040204" pitchFamily="34" charset="0"/>
          </a:defRPr>
        </a:defPPr>
      </a:lstStyle>
    </a:txDef>
  </a:objectDefaults>
  <a:extraClrSchemeLst/>
  <a:extLst>
    <a:ext uri="{05A4C25C-085E-4340-85A3-A5531E510DB2}">
      <thm15:themeFamily xmlns:thm15="http://schemas.microsoft.com/office/thememl/2012/main" name="Vanderbilt Template 2018 - Georgia" id="{BD97E90B-E93D-BB4C-B503-D86215D7684D}" vid="{ABACA2D2-F5F7-E646-BFA1-4FB392B85B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Vanderbilt Template 2018 - Georgia</Template>
  <TotalTime>1064</TotalTime>
  <Words>2919</Words>
  <Application>Microsoft Office PowerPoint</Application>
  <PresentationFormat>Widescreen</PresentationFormat>
  <Paragraphs>572</Paragraphs>
  <Slides>30</Slides>
  <Notes>17</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Narrow</vt:lpstr>
      <vt:lpstr>Calibri</vt:lpstr>
      <vt:lpstr>Calibri Light</vt:lpstr>
      <vt:lpstr>Georgia</vt:lpstr>
      <vt:lpstr>Tahoma</vt:lpstr>
      <vt:lpstr>Office Theme</vt:lpstr>
      <vt:lpstr>Area deprivation index</vt:lpstr>
      <vt:lpstr>PowerPoint Presentation</vt:lpstr>
      <vt:lpstr>Existing Screening tools:</vt:lpstr>
      <vt:lpstr>PowerPoint Presentation</vt:lpstr>
      <vt:lpstr>GEOCODING</vt:lpstr>
      <vt:lpstr>ADI and HPV-related Cancers</vt:lpstr>
      <vt:lpstr>Area Deprivation Index</vt:lpstr>
      <vt:lpstr>Research Derivative Cohort: HPV Related Cancers</vt:lpstr>
      <vt:lpstr>Model Components</vt:lpstr>
      <vt:lpstr>Model Components</vt:lpstr>
      <vt:lpstr>Model Components</vt:lpstr>
      <vt:lpstr>PowerPoint Presentation</vt:lpstr>
      <vt:lpstr>Frequency Distributions of Variables Included</vt:lpstr>
      <vt:lpstr>PowerPoint Presentation</vt:lpstr>
      <vt:lpstr>Conclusion</vt:lpstr>
      <vt:lpstr>Findings from scoping review on area deprivation index </vt:lpstr>
      <vt:lpstr>PowerPoint Presentation</vt:lpstr>
      <vt:lpstr>PowerPoint Presentation</vt:lpstr>
      <vt:lpstr>ADI Associations* [n = 24]</vt:lpstr>
      <vt:lpstr>discussion</vt:lpstr>
      <vt:lpstr>DISCUSSION QUESTIONS</vt:lpstr>
      <vt:lpstr>Additional FREE Resources</vt:lpstr>
      <vt:lpstr>ADI Takeaways</vt:lpstr>
      <vt:lpstr>References</vt:lpstr>
      <vt:lpstr>References (cont.) </vt:lpstr>
      <vt:lpstr>Appendix</vt:lpstr>
      <vt:lpstr>PowerPoint Presentation</vt:lpstr>
      <vt:lpstr>PowerPoint Presentation</vt:lpstr>
      <vt:lpstr>Frequency Distributions of Variables Included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Chakravarthy, Rohini</dc:creator>
  <cp:lastModifiedBy>Chakravarthy, Rohini</cp:lastModifiedBy>
  <cp:revision>67</cp:revision>
  <dcterms:created xsi:type="dcterms:W3CDTF">2019-04-24T16:34:23Z</dcterms:created>
  <dcterms:modified xsi:type="dcterms:W3CDTF">2019-05-22T18:39:59Z</dcterms:modified>
</cp:coreProperties>
</file>