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5"/>
  </p:notesMasterIdLst>
  <p:handoutMasterIdLst>
    <p:handoutMasterId r:id="rId36"/>
  </p:handoutMasterIdLst>
  <p:sldIdLst>
    <p:sldId id="322" r:id="rId2"/>
    <p:sldId id="383" r:id="rId3"/>
    <p:sldId id="411" r:id="rId4"/>
    <p:sldId id="353" r:id="rId5"/>
    <p:sldId id="358" r:id="rId6"/>
    <p:sldId id="415" r:id="rId7"/>
    <p:sldId id="416" r:id="rId8"/>
    <p:sldId id="385" r:id="rId9"/>
    <p:sldId id="355" r:id="rId10"/>
    <p:sldId id="361" r:id="rId11"/>
    <p:sldId id="412" r:id="rId12"/>
    <p:sldId id="389" r:id="rId13"/>
    <p:sldId id="390" r:id="rId14"/>
    <p:sldId id="388" r:id="rId15"/>
    <p:sldId id="406" r:id="rId16"/>
    <p:sldId id="391" r:id="rId17"/>
    <p:sldId id="417" r:id="rId18"/>
    <p:sldId id="370" r:id="rId19"/>
    <p:sldId id="392" r:id="rId20"/>
    <p:sldId id="393" r:id="rId21"/>
    <p:sldId id="413" r:id="rId22"/>
    <p:sldId id="396" r:id="rId23"/>
    <p:sldId id="397" r:id="rId24"/>
    <p:sldId id="398" r:id="rId25"/>
    <p:sldId id="399" r:id="rId26"/>
    <p:sldId id="400" r:id="rId27"/>
    <p:sldId id="408" r:id="rId28"/>
    <p:sldId id="410" r:id="rId29"/>
    <p:sldId id="401" r:id="rId30"/>
    <p:sldId id="407" r:id="rId31"/>
    <p:sldId id="414" r:id="rId32"/>
    <p:sldId id="348" r:id="rId33"/>
    <p:sldId id="405" r:id="rId34"/>
  </p:sldIdLst>
  <p:sldSz cx="9144000" cy="6858000" type="screen4x3"/>
  <p:notesSz cx="7010400" cy="9296400"/>
  <p:custDataLst>
    <p:tags r:id="rId3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E77"/>
    <a:srgbClr val="996633"/>
    <a:srgbClr val="CC6600"/>
    <a:srgbClr val="FFCC00"/>
    <a:srgbClr val="CC9900"/>
    <a:srgbClr val="CCCC00"/>
    <a:srgbClr val="FF9900"/>
    <a:srgbClr val="F55801"/>
    <a:srgbClr val="F66900"/>
    <a:srgbClr val="487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02" autoAdjust="0"/>
  </p:normalViewPr>
  <p:slideViewPr>
    <p:cSldViewPr snapToGrid="0" snapToObjects="1">
      <p:cViewPr>
        <p:scale>
          <a:sx n="90" d="100"/>
          <a:sy n="90" d="100"/>
        </p:scale>
        <p:origin x="-2166" y="-546"/>
      </p:cViewPr>
      <p:guideLst>
        <p:guide orient="horz" pos="2160"/>
        <p:guide pos="2880"/>
      </p:guideLst>
    </p:cSldViewPr>
  </p:slideViewPr>
  <p:outlineViewPr>
    <p:cViewPr>
      <p:scale>
        <a:sx n="33" d="100"/>
        <a:sy n="33" d="100"/>
      </p:scale>
      <p:origin x="0" y="-21900"/>
    </p:cViewPr>
  </p:outlineViewPr>
  <p:notesTextViewPr>
    <p:cViewPr>
      <p:scale>
        <a:sx n="3" d="2"/>
        <a:sy n="3" d="2"/>
      </p:scale>
      <p:origin x="0" y="0"/>
    </p:cViewPr>
  </p:notesTextViewPr>
  <p:sorterViewPr>
    <p:cViewPr>
      <p:scale>
        <a:sx n="140" d="100"/>
        <a:sy n="140" d="100"/>
      </p:scale>
      <p:origin x="0" y="-10596"/>
    </p:cViewPr>
  </p:sorterViewPr>
  <p:notesViewPr>
    <p:cSldViewPr snapToGrid="0" snapToObject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93AEC-67CB-4AFA-850C-AE69000F97A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2C5F010F-312F-42AD-AFD3-9E8691AB57D0}">
      <dgm:prSet phldrT="[Text]"/>
      <dgm:spPr/>
      <dgm:t>
        <a:bodyPr/>
        <a:lstStyle/>
        <a:p>
          <a:r>
            <a:rPr lang="en-US" dirty="0" smtClean="0"/>
            <a:t>Decreased patient anxiety +</a:t>
          </a:r>
          <a:endParaRPr lang="en-US" dirty="0"/>
        </a:p>
      </dgm:t>
    </dgm:pt>
    <dgm:pt modelId="{97284580-1380-4116-B46B-322582D2ECDB}" type="parTrans" cxnId="{6EEA1792-1C3D-4FF3-A087-7B3EB7FF3B79}">
      <dgm:prSet/>
      <dgm:spPr/>
      <dgm:t>
        <a:bodyPr/>
        <a:lstStyle/>
        <a:p>
          <a:endParaRPr lang="en-US"/>
        </a:p>
      </dgm:t>
    </dgm:pt>
    <dgm:pt modelId="{07B0D752-AE01-4F36-8356-4D3C64DCF452}" type="sibTrans" cxnId="{6EEA1792-1C3D-4FF3-A087-7B3EB7FF3B79}">
      <dgm:prSet/>
      <dgm:spPr/>
      <dgm:t>
        <a:bodyPr/>
        <a:lstStyle/>
        <a:p>
          <a:endParaRPr lang="en-US"/>
        </a:p>
      </dgm:t>
    </dgm:pt>
    <dgm:pt modelId="{600487CA-D140-4046-8961-9C554FE74590}">
      <dgm:prSet phldrT="[Text]"/>
      <dgm:spPr/>
      <dgm:t>
        <a:bodyPr/>
        <a:lstStyle/>
        <a:p>
          <a:r>
            <a:rPr lang="en-US" dirty="0" smtClean="0"/>
            <a:t>Increased compliance =</a:t>
          </a:r>
          <a:endParaRPr lang="en-US" dirty="0"/>
        </a:p>
      </dgm:t>
    </dgm:pt>
    <dgm:pt modelId="{31518A4E-2965-475D-876A-11EC7F92275F}" type="parTrans" cxnId="{4B5528DE-115E-4211-B518-1465B20987F4}">
      <dgm:prSet/>
      <dgm:spPr/>
      <dgm:t>
        <a:bodyPr/>
        <a:lstStyle/>
        <a:p>
          <a:endParaRPr lang="en-US"/>
        </a:p>
      </dgm:t>
    </dgm:pt>
    <dgm:pt modelId="{FC3FC7C9-6682-4281-AB88-B6BDF93902E4}" type="sibTrans" cxnId="{4B5528DE-115E-4211-B518-1465B20987F4}">
      <dgm:prSet/>
      <dgm:spPr/>
      <dgm:t>
        <a:bodyPr/>
        <a:lstStyle/>
        <a:p>
          <a:endParaRPr lang="en-US"/>
        </a:p>
      </dgm:t>
    </dgm:pt>
    <dgm:pt modelId="{1807FD47-BBE5-4C6B-8201-1E715802F096}">
      <dgm:prSet phldrT="[Text]"/>
      <dgm:spPr/>
      <dgm:t>
        <a:bodyPr/>
        <a:lstStyle/>
        <a:p>
          <a:r>
            <a:rPr lang="en-US" dirty="0" smtClean="0"/>
            <a:t>Positive patient outcomes</a:t>
          </a:r>
          <a:endParaRPr lang="en-US" dirty="0"/>
        </a:p>
      </dgm:t>
    </dgm:pt>
    <dgm:pt modelId="{04F7101A-64A6-4FA1-BFE2-CA0C1F4BFF16}" type="parTrans" cxnId="{518B6920-08B8-41CA-81F4-5E344B1BD594}">
      <dgm:prSet/>
      <dgm:spPr/>
      <dgm:t>
        <a:bodyPr/>
        <a:lstStyle/>
        <a:p>
          <a:endParaRPr lang="en-US"/>
        </a:p>
      </dgm:t>
    </dgm:pt>
    <dgm:pt modelId="{4B7F13E5-FC39-47B2-940B-A968ABD21AD6}" type="sibTrans" cxnId="{518B6920-08B8-41CA-81F4-5E344B1BD594}">
      <dgm:prSet/>
      <dgm:spPr/>
      <dgm:t>
        <a:bodyPr/>
        <a:lstStyle/>
        <a:p>
          <a:endParaRPr lang="en-US"/>
        </a:p>
      </dgm:t>
    </dgm:pt>
    <dgm:pt modelId="{6E31B9D4-7A0A-4743-B218-852E0D0DADD8}" type="pres">
      <dgm:prSet presAssocID="{62A93AEC-67CB-4AFA-850C-AE69000F97AD}" presName="Name0" presStyleCnt="0">
        <dgm:presLayoutVars>
          <dgm:chMax val="7"/>
          <dgm:chPref val="7"/>
          <dgm:dir/>
          <dgm:animLvl val="lvl"/>
        </dgm:presLayoutVars>
      </dgm:prSet>
      <dgm:spPr/>
      <dgm:t>
        <a:bodyPr/>
        <a:lstStyle/>
        <a:p>
          <a:endParaRPr lang="en-US"/>
        </a:p>
      </dgm:t>
    </dgm:pt>
    <dgm:pt modelId="{21A31B90-A01C-4E29-B1F0-0EBF1852E38A}" type="pres">
      <dgm:prSet presAssocID="{2C5F010F-312F-42AD-AFD3-9E8691AB57D0}" presName="Accent1" presStyleCnt="0"/>
      <dgm:spPr/>
    </dgm:pt>
    <dgm:pt modelId="{D92C593E-A892-4929-BBF5-D95AD7041E4C}" type="pres">
      <dgm:prSet presAssocID="{2C5F010F-312F-42AD-AFD3-9E8691AB57D0}" presName="Accent" presStyleLbl="node1" presStyleIdx="0" presStyleCnt="3"/>
      <dgm:spPr>
        <a:solidFill>
          <a:srgbClr val="CC9900"/>
        </a:solidFill>
      </dgm:spPr>
    </dgm:pt>
    <dgm:pt modelId="{15191DD5-9B5F-491A-B601-5A332373DFB7}" type="pres">
      <dgm:prSet presAssocID="{2C5F010F-312F-42AD-AFD3-9E8691AB57D0}" presName="Parent1" presStyleLbl="revTx" presStyleIdx="0" presStyleCnt="3">
        <dgm:presLayoutVars>
          <dgm:chMax val="1"/>
          <dgm:chPref val="1"/>
          <dgm:bulletEnabled val="1"/>
        </dgm:presLayoutVars>
      </dgm:prSet>
      <dgm:spPr/>
      <dgm:t>
        <a:bodyPr/>
        <a:lstStyle/>
        <a:p>
          <a:endParaRPr lang="en-US"/>
        </a:p>
      </dgm:t>
    </dgm:pt>
    <dgm:pt modelId="{A92CCA10-9660-49F0-B94F-1B66A57CCEFE}" type="pres">
      <dgm:prSet presAssocID="{600487CA-D140-4046-8961-9C554FE74590}" presName="Accent2" presStyleCnt="0"/>
      <dgm:spPr/>
    </dgm:pt>
    <dgm:pt modelId="{D2F81EF8-91AB-4E5C-B489-12DEAC7893B7}" type="pres">
      <dgm:prSet presAssocID="{600487CA-D140-4046-8961-9C554FE74590}" presName="Accent" presStyleLbl="node1" presStyleIdx="1" presStyleCnt="3"/>
      <dgm:spPr>
        <a:solidFill>
          <a:srgbClr val="FF9900"/>
        </a:solidFill>
      </dgm:spPr>
    </dgm:pt>
    <dgm:pt modelId="{C4242713-8079-4736-BDF3-4C638DB7F858}" type="pres">
      <dgm:prSet presAssocID="{600487CA-D140-4046-8961-9C554FE74590}" presName="Parent2" presStyleLbl="revTx" presStyleIdx="1" presStyleCnt="3">
        <dgm:presLayoutVars>
          <dgm:chMax val="1"/>
          <dgm:chPref val="1"/>
          <dgm:bulletEnabled val="1"/>
        </dgm:presLayoutVars>
      </dgm:prSet>
      <dgm:spPr/>
      <dgm:t>
        <a:bodyPr/>
        <a:lstStyle/>
        <a:p>
          <a:endParaRPr lang="en-US"/>
        </a:p>
      </dgm:t>
    </dgm:pt>
    <dgm:pt modelId="{1FC35E94-C5F5-4E63-BC5F-6C84396E115F}" type="pres">
      <dgm:prSet presAssocID="{1807FD47-BBE5-4C6B-8201-1E715802F096}" presName="Accent3" presStyleCnt="0"/>
      <dgm:spPr/>
    </dgm:pt>
    <dgm:pt modelId="{A2E0E726-EEA5-47E6-867F-5295EB203D69}" type="pres">
      <dgm:prSet presAssocID="{1807FD47-BBE5-4C6B-8201-1E715802F096}" presName="Accent" presStyleLbl="node1" presStyleIdx="2" presStyleCnt="3"/>
      <dgm:spPr>
        <a:solidFill>
          <a:srgbClr val="996633"/>
        </a:solidFill>
      </dgm:spPr>
    </dgm:pt>
    <dgm:pt modelId="{F9908BAE-3E9D-49C8-8704-408BFB526127}" type="pres">
      <dgm:prSet presAssocID="{1807FD47-BBE5-4C6B-8201-1E715802F096}" presName="Parent3" presStyleLbl="revTx" presStyleIdx="2" presStyleCnt="3">
        <dgm:presLayoutVars>
          <dgm:chMax val="1"/>
          <dgm:chPref val="1"/>
          <dgm:bulletEnabled val="1"/>
        </dgm:presLayoutVars>
      </dgm:prSet>
      <dgm:spPr/>
      <dgm:t>
        <a:bodyPr/>
        <a:lstStyle/>
        <a:p>
          <a:endParaRPr lang="en-US"/>
        </a:p>
      </dgm:t>
    </dgm:pt>
  </dgm:ptLst>
  <dgm:cxnLst>
    <dgm:cxn modelId="{A7ACC0D9-1048-4C64-B51C-6B99B6E6897E}" type="presOf" srcId="{600487CA-D140-4046-8961-9C554FE74590}" destId="{C4242713-8079-4736-BDF3-4C638DB7F858}" srcOrd="0" destOrd="0" presId="urn:microsoft.com/office/officeart/2009/layout/CircleArrowProcess"/>
    <dgm:cxn modelId="{4B5528DE-115E-4211-B518-1465B20987F4}" srcId="{62A93AEC-67CB-4AFA-850C-AE69000F97AD}" destId="{600487CA-D140-4046-8961-9C554FE74590}" srcOrd="1" destOrd="0" parTransId="{31518A4E-2965-475D-876A-11EC7F92275F}" sibTransId="{FC3FC7C9-6682-4281-AB88-B6BDF93902E4}"/>
    <dgm:cxn modelId="{6B19D0F6-C52A-4792-9AFD-388DB8652F8C}" type="presOf" srcId="{2C5F010F-312F-42AD-AFD3-9E8691AB57D0}" destId="{15191DD5-9B5F-491A-B601-5A332373DFB7}" srcOrd="0" destOrd="0" presId="urn:microsoft.com/office/officeart/2009/layout/CircleArrowProcess"/>
    <dgm:cxn modelId="{2DFDAE15-283D-4C71-A0DC-B21DDC86F7CC}" type="presOf" srcId="{1807FD47-BBE5-4C6B-8201-1E715802F096}" destId="{F9908BAE-3E9D-49C8-8704-408BFB526127}" srcOrd="0" destOrd="0" presId="urn:microsoft.com/office/officeart/2009/layout/CircleArrowProcess"/>
    <dgm:cxn modelId="{6EEA1792-1C3D-4FF3-A087-7B3EB7FF3B79}" srcId="{62A93AEC-67CB-4AFA-850C-AE69000F97AD}" destId="{2C5F010F-312F-42AD-AFD3-9E8691AB57D0}" srcOrd="0" destOrd="0" parTransId="{97284580-1380-4116-B46B-322582D2ECDB}" sibTransId="{07B0D752-AE01-4F36-8356-4D3C64DCF452}"/>
    <dgm:cxn modelId="{07B2E2FE-61EF-436A-953C-F5C4C60CD2C4}" type="presOf" srcId="{62A93AEC-67CB-4AFA-850C-AE69000F97AD}" destId="{6E31B9D4-7A0A-4743-B218-852E0D0DADD8}" srcOrd="0" destOrd="0" presId="urn:microsoft.com/office/officeart/2009/layout/CircleArrowProcess"/>
    <dgm:cxn modelId="{518B6920-08B8-41CA-81F4-5E344B1BD594}" srcId="{62A93AEC-67CB-4AFA-850C-AE69000F97AD}" destId="{1807FD47-BBE5-4C6B-8201-1E715802F096}" srcOrd="2" destOrd="0" parTransId="{04F7101A-64A6-4FA1-BFE2-CA0C1F4BFF16}" sibTransId="{4B7F13E5-FC39-47B2-940B-A968ABD21AD6}"/>
    <dgm:cxn modelId="{07967E89-F5B5-4A88-8457-E35BFB0FF71F}" type="presParOf" srcId="{6E31B9D4-7A0A-4743-B218-852E0D0DADD8}" destId="{21A31B90-A01C-4E29-B1F0-0EBF1852E38A}" srcOrd="0" destOrd="0" presId="urn:microsoft.com/office/officeart/2009/layout/CircleArrowProcess"/>
    <dgm:cxn modelId="{61EF8193-E47C-450E-9743-D1F24F4F7C04}" type="presParOf" srcId="{21A31B90-A01C-4E29-B1F0-0EBF1852E38A}" destId="{D92C593E-A892-4929-BBF5-D95AD7041E4C}" srcOrd="0" destOrd="0" presId="urn:microsoft.com/office/officeart/2009/layout/CircleArrowProcess"/>
    <dgm:cxn modelId="{A45057E5-9E9B-44CB-BE20-D8731E3CE739}" type="presParOf" srcId="{6E31B9D4-7A0A-4743-B218-852E0D0DADD8}" destId="{15191DD5-9B5F-491A-B601-5A332373DFB7}" srcOrd="1" destOrd="0" presId="urn:microsoft.com/office/officeart/2009/layout/CircleArrowProcess"/>
    <dgm:cxn modelId="{69C3F87C-ECBA-4872-B674-2621E13047AE}" type="presParOf" srcId="{6E31B9D4-7A0A-4743-B218-852E0D0DADD8}" destId="{A92CCA10-9660-49F0-B94F-1B66A57CCEFE}" srcOrd="2" destOrd="0" presId="urn:microsoft.com/office/officeart/2009/layout/CircleArrowProcess"/>
    <dgm:cxn modelId="{E0C66512-A972-4322-89CF-5888A9E2FD68}" type="presParOf" srcId="{A92CCA10-9660-49F0-B94F-1B66A57CCEFE}" destId="{D2F81EF8-91AB-4E5C-B489-12DEAC7893B7}" srcOrd="0" destOrd="0" presId="urn:microsoft.com/office/officeart/2009/layout/CircleArrowProcess"/>
    <dgm:cxn modelId="{E5BFB3AE-DD24-4B57-B784-2544A0E1D8E8}" type="presParOf" srcId="{6E31B9D4-7A0A-4743-B218-852E0D0DADD8}" destId="{C4242713-8079-4736-BDF3-4C638DB7F858}" srcOrd="3" destOrd="0" presId="urn:microsoft.com/office/officeart/2009/layout/CircleArrowProcess"/>
    <dgm:cxn modelId="{AFD17CA0-9317-4605-8BD7-DC8AEB115073}" type="presParOf" srcId="{6E31B9D4-7A0A-4743-B218-852E0D0DADD8}" destId="{1FC35E94-C5F5-4E63-BC5F-6C84396E115F}" srcOrd="4" destOrd="0" presId="urn:microsoft.com/office/officeart/2009/layout/CircleArrowProcess"/>
    <dgm:cxn modelId="{9CD72379-6027-453A-AF56-50EF8090D409}" type="presParOf" srcId="{1FC35E94-C5F5-4E63-BC5F-6C84396E115F}" destId="{A2E0E726-EEA5-47E6-867F-5295EB203D69}" srcOrd="0" destOrd="0" presId="urn:microsoft.com/office/officeart/2009/layout/CircleArrowProcess"/>
    <dgm:cxn modelId="{96002931-CE1C-4EB2-882E-1DD205AC35D1}" type="presParOf" srcId="{6E31B9D4-7A0A-4743-B218-852E0D0DADD8}" destId="{F9908BAE-3E9D-49C8-8704-408BFB52612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3587DC-9F4D-4490-9D98-19B0B9AE86B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ACD64E80-43B8-400E-9B6C-78AD1DA7CD66}">
      <dgm:prSet phldrT="[Text]"/>
      <dgm:spPr/>
      <dgm:t>
        <a:bodyPr/>
        <a:lstStyle/>
        <a:p>
          <a:r>
            <a:rPr lang="en-US" dirty="0" smtClean="0"/>
            <a:t>Decreased staff anxiety +</a:t>
          </a:r>
          <a:endParaRPr lang="en-US" dirty="0"/>
        </a:p>
      </dgm:t>
    </dgm:pt>
    <dgm:pt modelId="{D4E70303-924D-4A0D-9B41-00528E39C1EE}" type="parTrans" cxnId="{F6610DA2-8D12-42ED-9FCD-733822ED5548}">
      <dgm:prSet/>
      <dgm:spPr/>
      <dgm:t>
        <a:bodyPr/>
        <a:lstStyle/>
        <a:p>
          <a:endParaRPr lang="en-US"/>
        </a:p>
      </dgm:t>
    </dgm:pt>
    <dgm:pt modelId="{3BA6A7DD-F0BA-4391-B97C-4BAA108E315A}" type="sibTrans" cxnId="{F6610DA2-8D12-42ED-9FCD-733822ED5548}">
      <dgm:prSet/>
      <dgm:spPr/>
      <dgm:t>
        <a:bodyPr/>
        <a:lstStyle/>
        <a:p>
          <a:endParaRPr lang="en-US"/>
        </a:p>
      </dgm:t>
    </dgm:pt>
    <dgm:pt modelId="{1449A180-959B-4A50-ACBB-50EA50E06F9B}">
      <dgm:prSet phldrT="[Text]"/>
      <dgm:spPr/>
      <dgm:t>
        <a:bodyPr/>
        <a:lstStyle/>
        <a:p>
          <a:r>
            <a:rPr lang="en-US" dirty="0" smtClean="0"/>
            <a:t>Increased efficiency and reliability =</a:t>
          </a:r>
          <a:endParaRPr lang="en-US" dirty="0"/>
        </a:p>
      </dgm:t>
    </dgm:pt>
    <dgm:pt modelId="{C8306E45-D0F1-4D4D-A447-9046EC7D85E1}" type="parTrans" cxnId="{F445B5F3-A158-48DC-90DE-7C122867B136}">
      <dgm:prSet/>
      <dgm:spPr/>
      <dgm:t>
        <a:bodyPr/>
        <a:lstStyle/>
        <a:p>
          <a:endParaRPr lang="en-US"/>
        </a:p>
      </dgm:t>
    </dgm:pt>
    <dgm:pt modelId="{79A9DA72-80CA-47DF-8D08-D6678C08F4BC}" type="sibTrans" cxnId="{F445B5F3-A158-48DC-90DE-7C122867B136}">
      <dgm:prSet/>
      <dgm:spPr/>
      <dgm:t>
        <a:bodyPr/>
        <a:lstStyle/>
        <a:p>
          <a:endParaRPr lang="en-US"/>
        </a:p>
      </dgm:t>
    </dgm:pt>
    <dgm:pt modelId="{70AC29B4-F0A5-424A-8033-5F946EFBEC2D}">
      <dgm:prSet phldrT="[Text]"/>
      <dgm:spPr/>
      <dgm:t>
        <a:bodyPr/>
        <a:lstStyle/>
        <a:p>
          <a:r>
            <a:rPr lang="en-US" dirty="0" smtClean="0"/>
            <a:t>Healthy, safe work environment</a:t>
          </a:r>
          <a:endParaRPr lang="en-US" dirty="0"/>
        </a:p>
      </dgm:t>
    </dgm:pt>
    <dgm:pt modelId="{ECEF3713-945B-4B61-A6F8-016504F517E7}" type="parTrans" cxnId="{D289D635-2C78-41DF-814F-8AF7A1A6B1FA}">
      <dgm:prSet/>
      <dgm:spPr/>
      <dgm:t>
        <a:bodyPr/>
        <a:lstStyle/>
        <a:p>
          <a:endParaRPr lang="en-US"/>
        </a:p>
      </dgm:t>
    </dgm:pt>
    <dgm:pt modelId="{24414EA1-743D-4106-B6E1-DDDFDEBA2BD8}" type="sibTrans" cxnId="{D289D635-2C78-41DF-814F-8AF7A1A6B1FA}">
      <dgm:prSet/>
      <dgm:spPr/>
      <dgm:t>
        <a:bodyPr/>
        <a:lstStyle/>
        <a:p>
          <a:endParaRPr lang="en-US"/>
        </a:p>
      </dgm:t>
    </dgm:pt>
    <dgm:pt modelId="{64255D53-8A73-4CDB-990D-0ACCE48AD678}" type="pres">
      <dgm:prSet presAssocID="{1C3587DC-9F4D-4490-9D98-19B0B9AE86BE}" presName="Name0" presStyleCnt="0">
        <dgm:presLayoutVars>
          <dgm:chMax val="7"/>
          <dgm:chPref val="7"/>
          <dgm:dir/>
          <dgm:animLvl val="lvl"/>
        </dgm:presLayoutVars>
      </dgm:prSet>
      <dgm:spPr/>
      <dgm:t>
        <a:bodyPr/>
        <a:lstStyle/>
        <a:p>
          <a:endParaRPr lang="en-US"/>
        </a:p>
      </dgm:t>
    </dgm:pt>
    <dgm:pt modelId="{CB355BF6-AE81-4588-8BBC-D7801CC7E0D2}" type="pres">
      <dgm:prSet presAssocID="{ACD64E80-43B8-400E-9B6C-78AD1DA7CD66}" presName="Accent1" presStyleCnt="0"/>
      <dgm:spPr/>
    </dgm:pt>
    <dgm:pt modelId="{C8186821-0F6C-469C-9FB1-541515A40D7C}" type="pres">
      <dgm:prSet presAssocID="{ACD64E80-43B8-400E-9B6C-78AD1DA7CD66}" presName="Accent" presStyleLbl="node1" presStyleIdx="0" presStyleCnt="3"/>
      <dgm:spPr>
        <a:solidFill>
          <a:srgbClr val="CC9900"/>
        </a:solidFill>
      </dgm:spPr>
    </dgm:pt>
    <dgm:pt modelId="{714DDBF3-D997-4B26-9B45-C203938AFB09}" type="pres">
      <dgm:prSet presAssocID="{ACD64E80-43B8-400E-9B6C-78AD1DA7CD66}" presName="Parent1" presStyleLbl="revTx" presStyleIdx="0" presStyleCnt="3">
        <dgm:presLayoutVars>
          <dgm:chMax val="1"/>
          <dgm:chPref val="1"/>
          <dgm:bulletEnabled val="1"/>
        </dgm:presLayoutVars>
      </dgm:prSet>
      <dgm:spPr/>
      <dgm:t>
        <a:bodyPr/>
        <a:lstStyle/>
        <a:p>
          <a:endParaRPr lang="en-US"/>
        </a:p>
      </dgm:t>
    </dgm:pt>
    <dgm:pt modelId="{C2A4FBD5-3071-4B2B-9D3F-D1765F82C7AF}" type="pres">
      <dgm:prSet presAssocID="{1449A180-959B-4A50-ACBB-50EA50E06F9B}" presName="Accent2" presStyleCnt="0"/>
      <dgm:spPr/>
    </dgm:pt>
    <dgm:pt modelId="{CD2245CB-1517-4A8B-B02A-29FD4F06AFB3}" type="pres">
      <dgm:prSet presAssocID="{1449A180-959B-4A50-ACBB-50EA50E06F9B}" presName="Accent" presStyleLbl="node1" presStyleIdx="1" presStyleCnt="3"/>
      <dgm:spPr>
        <a:solidFill>
          <a:srgbClr val="996633"/>
        </a:solidFill>
      </dgm:spPr>
    </dgm:pt>
    <dgm:pt modelId="{11C02466-B96E-4809-9563-EC5D06FE3C9C}" type="pres">
      <dgm:prSet presAssocID="{1449A180-959B-4A50-ACBB-50EA50E06F9B}" presName="Parent2" presStyleLbl="revTx" presStyleIdx="1" presStyleCnt="3">
        <dgm:presLayoutVars>
          <dgm:chMax val="1"/>
          <dgm:chPref val="1"/>
          <dgm:bulletEnabled val="1"/>
        </dgm:presLayoutVars>
      </dgm:prSet>
      <dgm:spPr/>
      <dgm:t>
        <a:bodyPr/>
        <a:lstStyle/>
        <a:p>
          <a:endParaRPr lang="en-US"/>
        </a:p>
      </dgm:t>
    </dgm:pt>
    <dgm:pt modelId="{530C88F3-FCF1-49C3-9C0F-D2586822B3B6}" type="pres">
      <dgm:prSet presAssocID="{70AC29B4-F0A5-424A-8033-5F946EFBEC2D}" presName="Accent3" presStyleCnt="0"/>
      <dgm:spPr/>
    </dgm:pt>
    <dgm:pt modelId="{BDA7F7CC-752C-469B-B859-F01E2C378279}" type="pres">
      <dgm:prSet presAssocID="{70AC29B4-F0A5-424A-8033-5F946EFBEC2D}" presName="Accent" presStyleLbl="node1" presStyleIdx="2" presStyleCnt="3"/>
      <dgm:spPr>
        <a:solidFill>
          <a:srgbClr val="CCCC00"/>
        </a:solidFill>
      </dgm:spPr>
    </dgm:pt>
    <dgm:pt modelId="{8C66CC7B-32E2-4DC5-8326-3628BC94A4FC}" type="pres">
      <dgm:prSet presAssocID="{70AC29B4-F0A5-424A-8033-5F946EFBEC2D}" presName="Parent3" presStyleLbl="revTx" presStyleIdx="2" presStyleCnt="3">
        <dgm:presLayoutVars>
          <dgm:chMax val="1"/>
          <dgm:chPref val="1"/>
          <dgm:bulletEnabled val="1"/>
        </dgm:presLayoutVars>
      </dgm:prSet>
      <dgm:spPr/>
      <dgm:t>
        <a:bodyPr/>
        <a:lstStyle/>
        <a:p>
          <a:endParaRPr lang="en-US"/>
        </a:p>
      </dgm:t>
    </dgm:pt>
  </dgm:ptLst>
  <dgm:cxnLst>
    <dgm:cxn modelId="{F47D92DA-5951-4870-947F-75E7CC0EB7A4}" type="presOf" srcId="{70AC29B4-F0A5-424A-8033-5F946EFBEC2D}" destId="{8C66CC7B-32E2-4DC5-8326-3628BC94A4FC}" srcOrd="0" destOrd="0" presId="urn:microsoft.com/office/officeart/2009/layout/CircleArrowProcess"/>
    <dgm:cxn modelId="{7C5DDCC1-20C3-49C8-85D4-0A4389A74489}" type="presOf" srcId="{1449A180-959B-4A50-ACBB-50EA50E06F9B}" destId="{11C02466-B96E-4809-9563-EC5D06FE3C9C}" srcOrd="0" destOrd="0" presId="urn:microsoft.com/office/officeart/2009/layout/CircleArrowProcess"/>
    <dgm:cxn modelId="{19482258-C1DE-462F-8D9C-4938578D22AB}" type="presOf" srcId="{1C3587DC-9F4D-4490-9D98-19B0B9AE86BE}" destId="{64255D53-8A73-4CDB-990D-0ACCE48AD678}" srcOrd="0" destOrd="0" presId="urn:microsoft.com/office/officeart/2009/layout/CircleArrowProcess"/>
    <dgm:cxn modelId="{D7D318D9-04DC-4C8A-9DDA-0F78CFD16010}" type="presOf" srcId="{ACD64E80-43B8-400E-9B6C-78AD1DA7CD66}" destId="{714DDBF3-D997-4B26-9B45-C203938AFB09}" srcOrd="0" destOrd="0" presId="urn:microsoft.com/office/officeart/2009/layout/CircleArrowProcess"/>
    <dgm:cxn modelId="{F6610DA2-8D12-42ED-9FCD-733822ED5548}" srcId="{1C3587DC-9F4D-4490-9D98-19B0B9AE86BE}" destId="{ACD64E80-43B8-400E-9B6C-78AD1DA7CD66}" srcOrd="0" destOrd="0" parTransId="{D4E70303-924D-4A0D-9B41-00528E39C1EE}" sibTransId="{3BA6A7DD-F0BA-4391-B97C-4BAA108E315A}"/>
    <dgm:cxn modelId="{D289D635-2C78-41DF-814F-8AF7A1A6B1FA}" srcId="{1C3587DC-9F4D-4490-9D98-19B0B9AE86BE}" destId="{70AC29B4-F0A5-424A-8033-5F946EFBEC2D}" srcOrd="2" destOrd="0" parTransId="{ECEF3713-945B-4B61-A6F8-016504F517E7}" sibTransId="{24414EA1-743D-4106-B6E1-DDDFDEBA2BD8}"/>
    <dgm:cxn modelId="{F445B5F3-A158-48DC-90DE-7C122867B136}" srcId="{1C3587DC-9F4D-4490-9D98-19B0B9AE86BE}" destId="{1449A180-959B-4A50-ACBB-50EA50E06F9B}" srcOrd="1" destOrd="0" parTransId="{C8306E45-D0F1-4D4D-A447-9046EC7D85E1}" sibTransId="{79A9DA72-80CA-47DF-8D08-D6678C08F4BC}"/>
    <dgm:cxn modelId="{EA56EC20-B695-41C3-9369-7DC23C4435ED}" type="presParOf" srcId="{64255D53-8A73-4CDB-990D-0ACCE48AD678}" destId="{CB355BF6-AE81-4588-8BBC-D7801CC7E0D2}" srcOrd="0" destOrd="0" presId="urn:microsoft.com/office/officeart/2009/layout/CircleArrowProcess"/>
    <dgm:cxn modelId="{9BDDF02B-B4A8-410C-B4F7-0BFB7D2084DA}" type="presParOf" srcId="{CB355BF6-AE81-4588-8BBC-D7801CC7E0D2}" destId="{C8186821-0F6C-469C-9FB1-541515A40D7C}" srcOrd="0" destOrd="0" presId="urn:microsoft.com/office/officeart/2009/layout/CircleArrowProcess"/>
    <dgm:cxn modelId="{0EC43133-D706-45CA-80DB-74A672D56A01}" type="presParOf" srcId="{64255D53-8A73-4CDB-990D-0ACCE48AD678}" destId="{714DDBF3-D997-4B26-9B45-C203938AFB09}" srcOrd="1" destOrd="0" presId="urn:microsoft.com/office/officeart/2009/layout/CircleArrowProcess"/>
    <dgm:cxn modelId="{74DEF802-B8FC-4705-BD6B-E6CBE68D0916}" type="presParOf" srcId="{64255D53-8A73-4CDB-990D-0ACCE48AD678}" destId="{C2A4FBD5-3071-4B2B-9D3F-D1765F82C7AF}" srcOrd="2" destOrd="0" presId="urn:microsoft.com/office/officeart/2009/layout/CircleArrowProcess"/>
    <dgm:cxn modelId="{F088801F-A8DA-423B-B498-59057F4655DB}" type="presParOf" srcId="{C2A4FBD5-3071-4B2B-9D3F-D1765F82C7AF}" destId="{CD2245CB-1517-4A8B-B02A-29FD4F06AFB3}" srcOrd="0" destOrd="0" presId="urn:microsoft.com/office/officeart/2009/layout/CircleArrowProcess"/>
    <dgm:cxn modelId="{6E14F381-799E-452E-80BD-F500926C2877}" type="presParOf" srcId="{64255D53-8A73-4CDB-990D-0ACCE48AD678}" destId="{11C02466-B96E-4809-9563-EC5D06FE3C9C}" srcOrd="3" destOrd="0" presId="urn:microsoft.com/office/officeart/2009/layout/CircleArrowProcess"/>
    <dgm:cxn modelId="{7FF8182B-C939-4BDC-82F9-FA9F98637AC8}" type="presParOf" srcId="{64255D53-8A73-4CDB-990D-0ACCE48AD678}" destId="{530C88F3-FCF1-49C3-9C0F-D2586822B3B6}" srcOrd="4" destOrd="0" presId="urn:microsoft.com/office/officeart/2009/layout/CircleArrowProcess"/>
    <dgm:cxn modelId="{73BD17F6-7077-49BD-947C-5ECA0A33C9EC}" type="presParOf" srcId="{530C88F3-FCF1-49C3-9C0F-D2586822B3B6}" destId="{BDA7F7CC-752C-469B-B859-F01E2C378279}" srcOrd="0" destOrd="0" presId="urn:microsoft.com/office/officeart/2009/layout/CircleArrowProcess"/>
    <dgm:cxn modelId="{B7ABF633-EEF3-413F-A3EA-7F92F8C67038}" type="presParOf" srcId="{64255D53-8A73-4CDB-990D-0ACCE48AD678}" destId="{8C66CC7B-32E2-4DC5-8326-3628BC94A4FC}"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C593E-A892-4929-BBF5-D95AD7041E4C}">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91DD5-9B5F-491A-B601-5A332373DFB7}">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Decreased patient anxiety +</a:t>
          </a:r>
          <a:endParaRPr lang="en-US" sz="1300" kern="1200" dirty="0"/>
        </a:p>
      </dsp:txBody>
      <dsp:txXfrm>
        <a:off x="2773960" y="706323"/>
        <a:ext cx="1086973" cy="543356"/>
      </dsp:txXfrm>
    </dsp:sp>
    <dsp:sp modelId="{D2F81EF8-91AB-4E5C-B489-12DEAC7893B7}">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42713-8079-4736-BDF3-4C638DB7F858}">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Increased compliance =</a:t>
          </a:r>
          <a:endParaRPr lang="en-US" sz="1300" kern="1200" dirty="0"/>
        </a:p>
      </dsp:txBody>
      <dsp:txXfrm>
        <a:off x="2232861" y="1836927"/>
        <a:ext cx="1086973" cy="543356"/>
      </dsp:txXfrm>
    </dsp:sp>
    <dsp:sp modelId="{A2E0E726-EEA5-47E6-867F-5295EB203D69}">
      <dsp:nvSpPr>
        <dsp:cNvPr id="0" name=""/>
        <dsp:cNvSpPr/>
      </dsp:nvSpPr>
      <dsp:spPr>
        <a:xfrm>
          <a:off x="2480819" y="2382723"/>
          <a:ext cx="1680603" cy="1681276"/>
        </a:xfrm>
        <a:prstGeom prst="blockArc">
          <a:avLst>
            <a:gd name="adj1" fmla="val 13500000"/>
            <a:gd name="adj2" fmla="val 10800000"/>
            <a:gd name="adj3" fmla="val 12740"/>
          </a:avLst>
        </a:prstGeom>
        <a:solidFill>
          <a:srgbClr val="996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08BAE-3E9D-49C8-8704-408BFB526127}">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Positive patient outcomes</a:t>
          </a:r>
          <a:endParaRPr lang="en-US" sz="1300" kern="1200" dirty="0"/>
        </a:p>
      </dsp:txBody>
      <dsp:txXfrm>
        <a:off x="2776532" y="2969158"/>
        <a:ext cx="1086973" cy="543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86821-0F6C-469C-9FB1-541515A40D7C}">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rgbClr val="CC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4DDBF3-D997-4B26-9B45-C203938AFB09}">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Decreased staff anxiety +</a:t>
          </a:r>
          <a:endParaRPr lang="en-US" sz="1300" kern="1200" dirty="0"/>
        </a:p>
      </dsp:txBody>
      <dsp:txXfrm>
        <a:off x="2773960" y="706323"/>
        <a:ext cx="1086973" cy="543356"/>
      </dsp:txXfrm>
    </dsp:sp>
    <dsp:sp modelId="{CD2245CB-1517-4A8B-B02A-29FD4F06AFB3}">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rgbClr val="996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02466-B96E-4809-9563-EC5D06FE3C9C}">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Increased efficiency and reliability =</a:t>
          </a:r>
          <a:endParaRPr lang="en-US" sz="1300" kern="1200" dirty="0"/>
        </a:p>
      </dsp:txBody>
      <dsp:txXfrm>
        <a:off x="2232861" y="1836927"/>
        <a:ext cx="1086973" cy="543356"/>
      </dsp:txXfrm>
    </dsp:sp>
    <dsp:sp modelId="{BDA7F7CC-752C-469B-B859-F01E2C378279}">
      <dsp:nvSpPr>
        <dsp:cNvPr id="0" name=""/>
        <dsp:cNvSpPr/>
      </dsp:nvSpPr>
      <dsp:spPr>
        <a:xfrm>
          <a:off x="2480819" y="2382723"/>
          <a:ext cx="1680603" cy="1681276"/>
        </a:xfrm>
        <a:prstGeom prst="blockArc">
          <a:avLst>
            <a:gd name="adj1" fmla="val 13500000"/>
            <a:gd name="adj2" fmla="val 10800000"/>
            <a:gd name="adj3" fmla="val 12740"/>
          </a:avLst>
        </a:prstGeom>
        <a:solidFill>
          <a:srgbClr val="CC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6CC7B-32E2-4DC5-8326-3628BC94A4FC}">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Healthy, safe work environment</a:t>
          </a:r>
          <a:endParaRPr lang="en-US" sz="1300" kern="1200" dirty="0"/>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8B89CB9-9DB3-4211-9B1E-C84C1E934CCE}" type="slidenum">
              <a:rPr lang="en-US" smtClean="0"/>
              <a:t>‹#›</a:t>
            </a:fld>
            <a:endParaRPr lang="en-US"/>
          </a:p>
        </p:txBody>
      </p:sp>
    </p:spTree>
    <p:extLst>
      <p:ext uri="{BB962C8B-B14F-4D97-AF65-F5344CB8AC3E}">
        <p14:creationId xmlns:p14="http://schemas.microsoft.com/office/powerpoint/2010/main" val="232801736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ED7B34FF-66CF-4A4B-9E41-8B6D58CA87E5}" type="datetimeFigureOut">
              <a:rPr lang="en-US"/>
              <a:pPr>
                <a:defRPr/>
              </a:pPr>
              <a:t>8/26/2015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8" name="Footer Placeholder 7"/>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r>
              <a:rPr lang="en-US" dirty="0"/>
              <a:t>www.studergroup.com</a:t>
            </a:r>
          </a:p>
        </p:txBody>
      </p:sp>
      <p:sp>
        <p:nvSpPr>
          <p:cNvPr id="6" name="Notes Placeholder 5"/>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Slide Number Placeholder 8"/>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34256B6C-A9E3-406A-A4A2-C67C46156007}" type="slidenum">
              <a:rPr lang="en-US"/>
              <a:pPr>
                <a:defRPr/>
              </a:pPr>
              <a:t>‹#›</a:t>
            </a:fld>
            <a:endParaRPr lang="en-US" dirty="0"/>
          </a:p>
        </p:txBody>
      </p:sp>
    </p:spTree>
    <p:extLst>
      <p:ext uri="{BB962C8B-B14F-4D97-AF65-F5344CB8AC3E}">
        <p14:creationId xmlns:p14="http://schemas.microsoft.com/office/powerpoint/2010/main" val="91285040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a:t>
            </a:fld>
            <a:endParaRPr lang="en-US" dirty="0"/>
          </a:p>
        </p:txBody>
      </p:sp>
    </p:spTree>
    <p:extLst>
      <p:ext uri="{BB962C8B-B14F-4D97-AF65-F5344CB8AC3E}">
        <p14:creationId xmlns:p14="http://schemas.microsoft.com/office/powerpoint/2010/main" val="352280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10</a:t>
            </a:fld>
            <a:endParaRPr lang="en-US" dirty="0"/>
          </a:p>
        </p:txBody>
      </p:sp>
    </p:spTree>
    <p:extLst>
      <p:ext uri="{BB962C8B-B14F-4D97-AF65-F5344CB8AC3E}">
        <p14:creationId xmlns:p14="http://schemas.microsoft.com/office/powerpoint/2010/main" val="29813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11</a:t>
            </a:fld>
            <a:endParaRPr lang="en-US" dirty="0"/>
          </a:p>
        </p:txBody>
      </p:sp>
    </p:spTree>
    <p:extLst>
      <p:ext uri="{BB962C8B-B14F-4D97-AF65-F5344CB8AC3E}">
        <p14:creationId xmlns:p14="http://schemas.microsoft.com/office/powerpoint/2010/main" val="4052939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12</a:t>
            </a:fld>
            <a:endParaRPr lang="en-US" dirty="0"/>
          </a:p>
        </p:txBody>
      </p:sp>
    </p:spTree>
    <p:extLst>
      <p:ext uri="{BB962C8B-B14F-4D97-AF65-F5344CB8AC3E}">
        <p14:creationId xmlns:p14="http://schemas.microsoft.com/office/powerpoint/2010/main" val="420517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13</a:t>
            </a:fld>
            <a:endParaRPr lang="en-US" dirty="0"/>
          </a:p>
        </p:txBody>
      </p:sp>
    </p:spTree>
    <p:extLst>
      <p:ext uri="{BB962C8B-B14F-4D97-AF65-F5344CB8AC3E}">
        <p14:creationId xmlns:p14="http://schemas.microsoft.com/office/powerpoint/2010/main" val="130952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p:txBody>
      </p:sp>
    </p:spTree>
    <p:extLst>
      <p:ext uri="{BB962C8B-B14F-4D97-AF65-F5344CB8AC3E}">
        <p14:creationId xmlns:p14="http://schemas.microsoft.com/office/powerpoint/2010/main" val="247599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15</a:t>
            </a:fld>
            <a:endParaRPr lang="en-US" dirty="0"/>
          </a:p>
        </p:txBody>
      </p:sp>
    </p:spTree>
    <p:extLst>
      <p:ext uri="{BB962C8B-B14F-4D97-AF65-F5344CB8AC3E}">
        <p14:creationId xmlns:p14="http://schemas.microsoft.com/office/powerpoint/2010/main" val="12253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16</a:t>
            </a:fld>
            <a:endParaRPr lang="en-US" dirty="0"/>
          </a:p>
        </p:txBody>
      </p:sp>
    </p:spTree>
    <p:extLst>
      <p:ext uri="{BB962C8B-B14F-4D97-AF65-F5344CB8AC3E}">
        <p14:creationId xmlns:p14="http://schemas.microsoft.com/office/powerpoint/2010/main" val="2817174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17</a:t>
            </a:fld>
            <a:endParaRPr lang="en-US" dirty="0"/>
          </a:p>
        </p:txBody>
      </p:sp>
    </p:spTree>
    <p:extLst>
      <p:ext uri="{BB962C8B-B14F-4D97-AF65-F5344CB8AC3E}">
        <p14:creationId xmlns:p14="http://schemas.microsoft.com/office/powerpoint/2010/main" val="2960346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99F72BC-1FCC-4EF4-9CF7-0E54CFEE024F}" type="slidenum">
              <a:rPr lang="en-US" smtClean="0"/>
              <a:pPr/>
              <a:t>18</a:t>
            </a:fld>
            <a:endParaRPr lang="en-US" smtClean="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smtClean="0"/>
          </a:p>
        </p:txBody>
      </p:sp>
    </p:spTree>
    <p:extLst>
      <p:ext uri="{BB962C8B-B14F-4D97-AF65-F5344CB8AC3E}">
        <p14:creationId xmlns:p14="http://schemas.microsoft.com/office/powerpoint/2010/main" val="1570311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19</a:t>
            </a:fld>
            <a:endParaRPr lang="en-US" dirty="0"/>
          </a:p>
        </p:txBody>
      </p:sp>
    </p:spTree>
    <p:extLst>
      <p:ext uri="{BB962C8B-B14F-4D97-AF65-F5344CB8AC3E}">
        <p14:creationId xmlns:p14="http://schemas.microsoft.com/office/powerpoint/2010/main" val="177793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2</a:t>
            </a:fld>
            <a:endParaRPr lang="en-US" dirty="0"/>
          </a:p>
        </p:txBody>
      </p:sp>
    </p:spTree>
    <p:extLst>
      <p:ext uri="{BB962C8B-B14F-4D97-AF65-F5344CB8AC3E}">
        <p14:creationId xmlns:p14="http://schemas.microsoft.com/office/powerpoint/2010/main" val="2642295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20</a:t>
            </a:fld>
            <a:endParaRPr lang="en-US" dirty="0"/>
          </a:p>
        </p:txBody>
      </p:sp>
    </p:spTree>
    <p:extLst>
      <p:ext uri="{BB962C8B-B14F-4D97-AF65-F5344CB8AC3E}">
        <p14:creationId xmlns:p14="http://schemas.microsoft.com/office/powerpoint/2010/main" val="4262065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21</a:t>
            </a:fld>
            <a:endParaRPr lang="en-US" dirty="0"/>
          </a:p>
        </p:txBody>
      </p:sp>
    </p:spTree>
    <p:extLst>
      <p:ext uri="{BB962C8B-B14F-4D97-AF65-F5344CB8AC3E}">
        <p14:creationId xmlns:p14="http://schemas.microsoft.com/office/powerpoint/2010/main" val="2355718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22</a:t>
            </a:fld>
            <a:endParaRPr lang="en-US" dirty="0"/>
          </a:p>
        </p:txBody>
      </p:sp>
    </p:spTree>
    <p:extLst>
      <p:ext uri="{BB962C8B-B14F-4D97-AF65-F5344CB8AC3E}">
        <p14:creationId xmlns:p14="http://schemas.microsoft.com/office/powerpoint/2010/main" val="393686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102D64C-12FD-457B-8D65-4C78A4AD9552}" type="slidenum">
              <a:rPr lang="en-US" smtClean="0"/>
              <a:pPr/>
              <a:t>23</a:t>
            </a:fld>
            <a:endParaRPr lang="en-US" smtClean="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a:latin typeface="Arial" charset="0"/>
                <a:ea typeface="ＭＳ Ｐゴシック" pitchFamily="80" charset="-128"/>
                <a:cs typeface="ＭＳ Ｐゴシック"/>
              </a:rPr>
              <a:t> </a:t>
            </a:r>
            <a:endParaRPr lang="en-US" dirty="0">
              <a:latin typeface="Arial" charset="0"/>
              <a:ea typeface="ＭＳ Ｐゴシック" pitchFamily="80" charset="-128"/>
              <a:cs typeface="ＭＳ Ｐゴシック"/>
            </a:endParaRPr>
          </a:p>
        </p:txBody>
      </p:sp>
    </p:spTree>
    <p:extLst>
      <p:ext uri="{BB962C8B-B14F-4D97-AF65-F5344CB8AC3E}">
        <p14:creationId xmlns:p14="http://schemas.microsoft.com/office/powerpoint/2010/main" val="2331836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5300">
                <a:solidFill>
                  <a:schemeClr val="tx1"/>
                </a:solidFill>
                <a:latin typeface="Arial" pitchFamily="34" charset="0"/>
              </a:defRPr>
            </a:lvl1pPr>
            <a:lvl2pPr marL="784396" indent="-301691">
              <a:defRPr sz="5300">
                <a:solidFill>
                  <a:schemeClr val="tx1"/>
                </a:solidFill>
                <a:latin typeface="Arial" pitchFamily="34" charset="0"/>
              </a:defRPr>
            </a:lvl2pPr>
            <a:lvl3pPr marL="1206763" indent="-241352">
              <a:defRPr sz="5300">
                <a:solidFill>
                  <a:schemeClr val="tx1"/>
                </a:solidFill>
                <a:latin typeface="Arial" pitchFamily="34" charset="0"/>
              </a:defRPr>
            </a:lvl3pPr>
            <a:lvl4pPr marL="1689468" indent="-241352">
              <a:defRPr sz="5300">
                <a:solidFill>
                  <a:schemeClr val="tx1"/>
                </a:solidFill>
                <a:latin typeface="Arial" pitchFamily="34" charset="0"/>
              </a:defRPr>
            </a:lvl4pPr>
            <a:lvl5pPr marL="2172174" indent="-241352">
              <a:defRPr sz="5300">
                <a:solidFill>
                  <a:schemeClr val="tx1"/>
                </a:solidFill>
                <a:latin typeface="Arial" pitchFamily="34" charset="0"/>
              </a:defRPr>
            </a:lvl5pPr>
            <a:lvl6pPr marL="2654879" indent="-241352" fontAlgn="base">
              <a:spcBef>
                <a:spcPct val="0"/>
              </a:spcBef>
              <a:spcAft>
                <a:spcPct val="0"/>
              </a:spcAft>
              <a:defRPr sz="5300">
                <a:solidFill>
                  <a:schemeClr val="tx1"/>
                </a:solidFill>
                <a:latin typeface="Arial" pitchFamily="34" charset="0"/>
              </a:defRPr>
            </a:lvl6pPr>
            <a:lvl7pPr marL="3137585" indent="-241352" fontAlgn="base">
              <a:spcBef>
                <a:spcPct val="0"/>
              </a:spcBef>
              <a:spcAft>
                <a:spcPct val="0"/>
              </a:spcAft>
              <a:defRPr sz="5300">
                <a:solidFill>
                  <a:schemeClr val="tx1"/>
                </a:solidFill>
                <a:latin typeface="Arial" pitchFamily="34" charset="0"/>
              </a:defRPr>
            </a:lvl7pPr>
            <a:lvl8pPr marL="3620290" indent="-241352" fontAlgn="base">
              <a:spcBef>
                <a:spcPct val="0"/>
              </a:spcBef>
              <a:spcAft>
                <a:spcPct val="0"/>
              </a:spcAft>
              <a:defRPr sz="5300">
                <a:solidFill>
                  <a:schemeClr val="tx1"/>
                </a:solidFill>
                <a:latin typeface="Arial" pitchFamily="34" charset="0"/>
              </a:defRPr>
            </a:lvl8pPr>
            <a:lvl9pPr marL="4102995" indent="-241352" fontAlgn="base">
              <a:spcBef>
                <a:spcPct val="0"/>
              </a:spcBef>
              <a:spcAft>
                <a:spcPct val="0"/>
              </a:spcAft>
              <a:defRPr sz="5300">
                <a:solidFill>
                  <a:schemeClr val="tx1"/>
                </a:solidFill>
                <a:latin typeface="Arial" pitchFamily="34" charset="0"/>
              </a:defRPr>
            </a:lvl9pPr>
          </a:lstStyle>
          <a:p>
            <a:fld id="{68D47AD8-AA0B-4081-BB26-38EAB6578F6F}" type="slidenum">
              <a:rPr lang="en-US" sz="1200"/>
              <a:pPr/>
              <a:t>24</a:t>
            </a:fld>
            <a:endParaRPr lang="en-US"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702422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www.studergroup.com</a:t>
            </a:r>
            <a:endParaRPr lang="en-US"/>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25</a:t>
            </a:fld>
            <a:endParaRPr lang="en-US" dirty="0"/>
          </a:p>
        </p:txBody>
      </p:sp>
    </p:spTree>
    <p:extLst>
      <p:ext uri="{BB962C8B-B14F-4D97-AF65-F5344CB8AC3E}">
        <p14:creationId xmlns:p14="http://schemas.microsoft.com/office/powerpoint/2010/main" val="488997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431B19-6FA1-4553-A38A-6948D94DF574}" type="slidenum">
              <a:rPr lang="en-US" smtClean="0"/>
              <a:pPr/>
              <a:t>26</a:t>
            </a:fld>
            <a:endParaRPr lang="en-US" smtClean="0"/>
          </a:p>
        </p:txBody>
      </p:sp>
    </p:spTree>
    <p:extLst>
      <p:ext uri="{BB962C8B-B14F-4D97-AF65-F5344CB8AC3E}">
        <p14:creationId xmlns:p14="http://schemas.microsoft.com/office/powerpoint/2010/main" val="953551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a:t>
            </a:r>
          </a:p>
          <a:p>
            <a:endParaRPr lang="en-US" dirty="0"/>
          </a:p>
        </p:txBody>
      </p:sp>
      <p:sp>
        <p:nvSpPr>
          <p:cNvPr id="4" name="Footer Placeholder 3"/>
          <p:cNvSpPr>
            <a:spLocks noGrp="1"/>
          </p:cNvSpPr>
          <p:nvPr>
            <p:ph type="ftr" sz="quarter" idx="10"/>
          </p:nvPr>
        </p:nvSpPr>
        <p:spPr/>
        <p:txBody>
          <a:bodyPr/>
          <a:lstStyle/>
          <a:p>
            <a:pPr>
              <a:defRPr/>
            </a:pPr>
            <a:r>
              <a:rPr lang="en-US" smtClean="0"/>
              <a:t>www.studergroup.com	© 2012 Studer Group</a:t>
            </a:r>
            <a:endParaRPr lang="en-US" dirty="0"/>
          </a:p>
        </p:txBody>
      </p:sp>
      <p:sp>
        <p:nvSpPr>
          <p:cNvPr id="5" name="Slide Number Placeholder 4"/>
          <p:cNvSpPr>
            <a:spLocks noGrp="1"/>
          </p:cNvSpPr>
          <p:nvPr>
            <p:ph type="sldNum" sz="quarter" idx="11"/>
          </p:nvPr>
        </p:nvSpPr>
        <p:spPr/>
        <p:txBody>
          <a:bodyPr/>
          <a:lstStyle/>
          <a:p>
            <a:pPr>
              <a:defRPr/>
            </a:pPr>
            <a:fld id="{1270B1AB-4A83-4E6A-9C24-5A51680BC390}" type="slidenum">
              <a:rPr lang="en-US" smtClean="0"/>
              <a:pPr>
                <a:defRPr/>
              </a:pPr>
              <a:t>27</a:t>
            </a:fld>
            <a:endParaRPr lang="en-US"/>
          </a:p>
        </p:txBody>
      </p:sp>
    </p:spTree>
    <p:extLst>
      <p:ext uri="{BB962C8B-B14F-4D97-AF65-F5344CB8AC3E}">
        <p14:creationId xmlns:p14="http://schemas.microsoft.com/office/powerpoint/2010/main" val="3689259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64D9A-00C4-498A-84EB-D671E7E0A435}" type="slidenum">
              <a:rPr lang="en-US"/>
              <a:pPr/>
              <a:t>28</a:t>
            </a:fld>
            <a:endParaRPr lang="en-US"/>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70683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29</a:t>
            </a:fld>
            <a:endParaRPr lang="en-US" dirty="0"/>
          </a:p>
        </p:txBody>
      </p:sp>
    </p:spTree>
    <p:extLst>
      <p:ext uri="{BB962C8B-B14F-4D97-AF65-F5344CB8AC3E}">
        <p14:creationId xmlns:p14="http://schemas.microsoft.com/office/powerpoint/2010/main" val="334369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3</a:t>
            </a:fld>
            <a:endParaRPr lang="en-US" dirty="0"/>
          </a:p>
        </p:txBody>
      </p:sp>
    </p:spTree>
    <p:extLst>
      <p:ext uri="{BB962C8B-B14F-4D97-AF65-F5344CB8AC3E}">
        <p14:creationId xmlns:p14="http://schemas.microsoft.com/office/powerpoint/2010/main" val="1768386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CEE05-16F4-4F75-BDD9-AF1A66C18445}" type="slidenum">
              <a:rPr lang="en-US" smtClean="0"/>
              <a:pPr/>
              <a:t>30</a:t>
            </a:fld>
            <a:endParaRPr lang="en-US" dirty="0"/>
          </a:p>
        </p:txBody>
      </p:sp>
    </p:spTree>
    <p:extLst>
      <p:ext uri="{BB962C8B-B14F-4D97-AF65-F5344CB8AC3E}">
        <p14:creationId xmlns:p14="http://schemas.microsoft.com/office/powerpoint/2010/main" val="2851479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31</a:t>
            </a:fld>
            <a:endParaRPr lang="en-US" dirty="0"/>
          </a:p>
        </p:txBody>
      </p:sp>
    </p:spTree>
    <p:extLst>
      <p:ext uri="{BB962C8B-B14F-4D97-AF65-F5344CB8AC3E}">
        <p14:creationId xmlns:p14="http://schemas.microsoft.com/office/powerpoint/2010/main" val="3424993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ANSWER KEY</a:t>
            </a:r>
          </a:p>
          <a:p>
            <a:endParaRPr lang="en-US" b="1" dirty="0" smtClean="0"/>
          </a:p>
          <a:p>
            <a:pPr marL="232943" indent="-232943">
              <a:buFont typeface="+mj-lt"/>
              <a:buAutoNum type="arabicPeriod"/>
            </a:pPr>
            <a:r>
              <a:rPr lang="en-US" dirty="0" smtClean="0"/>
              <a:t>False</a:t>
            </a:r>
          </a:p>
          <a:p>
            <a:pPr marL="232943" indent="-232943">
              <a:buFont typeface="+mj-lt"/>
              <a:buAutoNum type="arabicPeriod"/>
            </a:pPr>
            <a:r>
              <a:rPr lang="en-US" dirty="0" smtClean="0"/>
              <a:t>True</a:t>
            </a:r>
          </a:p>
          <a:p>
            <a:pPr marL="232943" indent="-232943">
              <a:buFont typeface="+mj-lt"/>
              <a:buAutoNum type="arabicPeriod"/>
            </a:pPr>
            <a:r>
              <a:rPr lang="en-US" dirty="0" smtClean="0"/>
              <a:t>True</a:t>
            </a:r>
          </a:p>
          <a:p>
            <a:pPr marL="232943" indent="-232943">
              <a:buFont typeface="+mj-lt"/>
              <a:buAutoNum type="arabicPeriod"/>
            </a:pPr>
            <a:r>
              <a:rPr lang="en-US" dirty="0" smtClean="0"/>
              <a:t>False</a:t>
            </a:r>
          </a:p>
          <a:p>
            <a:pPr marL="232943" indent="-232943">
              <a:buFont typeface="+mj-lt"/>
              <a:buAutoNum type="arabicPeriod"/>
            </a:pPr>
            <a:r>
              <a:rPr lang="en-US" dirty="0" smtClean="0"/>
              <a:t>True</a:t>
            </a:r>
          </a:p>
          <a:p>
            <a:pPr marL="232943" indent="-232943">
              <a:buFont typeface="+mj-lt"/>
              <a:buAutoNum type="arabicPeriod"/>
            </a:pPr>
            <a:r>
              <a:rPr lang="en-US" dirty="0" smtClean="0"/>
              <a:t>False</a:t>
            </a:r>
          </a:p>
          <a:p>
            <a:pPr marL="232943" indent="-232943">
              <a:buFont typeface="+mj-lt"/>
              <a:buAutoNum type="arabicPeriod"/>
            </a:pPr>
            <a:r>
              <a:rPr lang="en-US" dirty="0" smtClean="0"/>
              <a:t>False</a:t>
            </a:r>
          </a:p>
          <a:p>
            <a:pPr marL="232943" indent="-232943">
              <a:buFont typeface="+mj-lt"/>
              <a:buAutoNum type="arabicPeriod"/>
            </a:pPr>
            <a:r>
              <a:rPr lang="en-US" dirty="0" smtClean="0"/>
              <a:t>True</a:t>
            </a:r>
          </a:p>
          <a:p>
            <a:pPr marL="232943" indent="-232943">
              <a:buFont typeface="+mj-lt"/>
              <a:buAutoNum type="arabicPeriod"/>
            </a:pPr>
            <a:r>
              <a:rPr lang="en-US" dirty="0" smtClean="0"/>
              <a:t>True</a:t>
            </a:r>
          </a:p>
          <a:p>
            <a:pPr marL="232943" indent="-232943">
              <a:buFont typeface="+mj-lt"/>
              <a:buAutoNum type="arabicPeriod"/>
            </a:pPr>
            <a:r>
              <a:rPr lang="en-US" smtClean="0"/>
              <a:t>False</a:t>
            </a:r>
            <a:endParaRPr lang="en-US" dirty="0" smtClean="0"/>
          </a:p>
          <a:p>
            <a:pPr marL="232943" indent="-232943">
              <a:buFont typeface="+mj-lt"/>
              <a:buAutoNum type="arabicPeriod"/>
            </a:pPr>
            <a:endParaRPr lang="en-US" dirty="0" smtClean="0"/>
          </a:p>
          <a:p>
            <a:pPr marL="232943" indent="-232943">
              <a:buFont typeface="+mj-lt"/>
              <a:buAutoNum type="arabicPeriod"/>
            </a:pPr>
            <a:endParaRPr lang="en-US" dirty="0"/>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32</a:t>
            </a:fld>
            <a:endParaRPr lang="en-US" dirty="0"/>
          </a:p>
        </p:txBody>
      </p:sp>
    </p:spTree>
    <p:extLst>
      <p:ext uri="{BB962C8B-B14F-4D97-AF65-F5344CB8AC3E}">
        <p14:creationId xmlns:p14="http://schemas.microsoft.com/office/powerpoint/2010/main" val="318605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33</a:t>
            </a:fld>
            <a:endParaRPr lang="en-US" dirty="0"/>
          </a:p>
        </p:txBody>
      </p:sp>
    </p:spTree>
    <p:extLst>
      <p:ext uri="{BB962C8B-B14F-4D97-AF65-F5344CB8AC3E}">
        <p14:creationId xmlns:p14="http://schemas.microsoft.com/office/powerpoint/2010/main" val="334733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D4A7E16-AFAE-494F-9FF1-83FA0BA4A918}" type="slidenum">
              <a:rPr lang="en-US" smtClean="0"/>
              <a:pPr/>
              <a:t>4</a:t>
            </a:fld>
            <a:endParaRPr lang="en-US" smtClean="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137007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5</a:t>
            </a:fld>
            <a:endParaRPr lang="en-US" dirty="0"/>
          </a:p>
        </p:txBody>
      </p:sp>
    </p:spTree>
    <p:extLst>
      <p:ext uri="{BB962C8B-B14F-4D97-AF65-F5344CB8AC3E}">
        <p14:creationId xmlns:p14="http://schemas.microsoft.com/office/powerpoint/2010/main" val="27083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6</a:t>
            </a:fld>
            <a:endParaRPr lang="en-US" dirty="0"/>
          </a:p>
        </p:txBody>
      </p:sp>
    </p:spTree>
    <p:extLst>
      <p:ext uri="{BB962C8B-B14F-4D97-AF65-F5344CB8AC3E}">
        <p14:creationId xmlns:p14="http://schemas.microsoft.com/office/powerpoint/2010/main" val="372935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012770-5EA1-48D8-9512-FA7CBEF4C6F0}" type="slidenum">
              <a:rPr lang="en-US" smtClean="0"/>
              <a:pPr/>
              <a:t>7</a:t>
            </a:fld>
            <a:endParaRPr lang="en-US" smtClean="0"/>
          </a:p>
        </p:txBody>
      </p:sp>
      <p:sp>
        <p:nvSpPr>
          <p:cNvPr id="78850" name="Rectangle 7"/>
          <p:cNvSpPr txBox="1">
            <a:spLocks noGrp="1" noChangeArrowheads="1"/>
          </p:cNvSpPr>
          <p:nvPr/>
        </p:nvSpPr>
        <p:spPr bwMode="auto">
          <a:xfrm>
            <a:off x="2906892" y="9111804"/>
            <a:ext cx="1663979" cy="486229"/>
          </a:xfrm>
          <a:prstGeom prst="rect">
            <a:avLst/>
          </a:prstGeom>
          <a:noFill/>
          <a:ln w="9525">
            <a:noFill/>
            <a:miter lim="800000"/>
            <a:headEnd/>
            <a:tailEnd/>
          </a:ln>
        </p:spPr>
        <p:txBody>
          <a:bodyPr lIns="98482" tIns="49242" rIns="98482" bIns="49242" anchor="b"/>
          <a:lstStyle/>
          <a:p>
            <a:pPr algn="ctr" defTabSz="983848"/>
            <a:fld id="{2CFB2683-9A2D-44C2-8574-223B06E036FC}" type="slidenum">
              <a:rPr lang="en-US" sz="1000"/>
              <a:pPr algn="ctr" defTabSz="983848"/>
              <a:t>7</a:t>
            </a:fld>
            <a:endParaRPr lang="en-US" sz="1000"/>
          </a:p>
        </p:txBody>
      </p:sp>
      <p:sp>
        <p:nvSpPr>
          <p:cNvPr id="78851" name="Rectangle 2"/>
          <p:cNvSpPr>
            <a:spLocks noGrp="1" noRot="1" noChangeAspect="1" noChangeArrowheads="1" noTextEdit="1"/>
          </p:cNvSpPr>
          <p:nvPr>
            <p:ph type="sldImg"/>
          </p:nvPr>
        </p:nvSpPr>
        <p:spPr bwMode="auto">
          <a:xfrm>
            <a:off x="1300163" y="731838"/>
            <a:ext cx="4879975" cy="3660775"/>
          </a:xfrm>
          <a:noFill/>
          <a:ln>
            <a:solidFill>
              <a:srgbClr val="000000"/>
            </a:solidFill>
            <a:miter lim="800000"/>
            <a:headEnd/>
            <a:tailEnd/>
          </a:ln>
        </p:spPr>
      </p:sp>
      <p:sp>
        <p:nvSpPr>
          <p:cNvPr id="78852" name="Rectangle 3"/>
          <p:cNvSpPr>
            <a:spLocks noGrp="1" noChangeArrowheads="1"/>
          </p:cNvSpPr>
          <p:nvPr>
            <p:ph type="body" idx="1"/>
          </p:nvPr>
        </p:nvSpPr>
        <p:spPr bwMode="auto">
          <a:xfrm>
            <a:off x="997712" y="4637496"/>
            <a:ext cx="5482338" cy="4392716"/>
          </a:xfrm>
          <a:noFill/>
        </p:spPr>
        <p:txBody>
          <a:bodyPr wrap="square" lIns="98482" tIns="49242" rIns="98482" bIns="49242" numCol="1" anchor="t" anchorCtr="0" compatLnSpc="1">
            <a:prstTxWarp prst="textNoShape">
              <a:avLst/>
            </a:prstTxWarp>
          </a:bodyPr>
          <a:lstStyle/>
          <a:p>
            <a:pPr eaLnBrk="1" hangingPunct="1"/>
            <a:endParaRPr lang="en-US" dirty="0" smtClean="0"/>
          </a:p>
        </p:txBody>
      </p:sp>
    </p:spTree>
    <p:extLst>
      <p:ext uri="{BB962C8B-B14F-4D97-AF65-F5344CB8AC3E}">
        <p14:creationId xmlns:p14="http://schemas.microsoft.com/office/powerpoint/2010/main" val="212243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8</a:t>
            </a:fld>
            <a:endParaRPr lang="en-US" dirty="0"/>
          </a:p>
        </p:txBody>
      </p:sp>
    </p:spTree>
    <p:extLst>
      <p:ext uri="{BB962C8B-B14F-4D97-AF65-F5344CB8AC3E}">
        <p14:creationId xmlns:p14="http://schemas.microsoft.com/office/powerpoint/2010/main" val="1915067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www.studergroup.com</a:t>
            </a:r>
            <a:endParaRPr lang="en-US" dirty="0"/>
          </a:p>
        </p:txBody>
      </p:sp>
      <p:sp>
        <p:nvSpPr>
          <p:cNvPr id="5" name="Slide Number Placeholder 4"/>
          <p:cNvSpPr>
            <a:spLocks noGrp="1"/>
          </p:cNvSpPr>
          <p:nvPr>
            <p:ph type="sldNum" sz="quarter" idx="11"/>
          </p:nvPr>
        </p:nvSpPr>
        <p:spPr/>
        <p:txBody>
          <a:bodyPr/>
          <a:lstStyle/>
          <a:p>
            <a:pPr>
              <a:defRPr/>
            </a:pPr>
            <a:fld id="{34256B6C-A9E3-406A-A4A2-C67C46156007}" type="slidenum">
              <a:rPr lang="en-US" smtClean="0"/>
              <a:pPr>
                <a:defRPr/>
              </a:pPr>
              <a:t>9</a:t>
            </a:fld>
            <a:endParaRPr lang="en-US" dirty="0"/>
          </a:p>
        </p:txBody>
      </p:sp>
    </p:spTree>
    <p:extLst>
      <p:ext uri="{BB962C8B-B14F-4D97-AF65-F5344CB8AC3E}">
        <p14:creationId xmlns:p14="http://schemas.microsoft.com/office/powerpoint/2010/main" val="4149865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0400" y="2344674"/>
            <a:ext cx="5263200" cy="1008125"/>
          </a:xfrm>
          <a:prstGeom prst="rect">
            <a:avLst/>
          </a:prstGeom>
        </p:spPr>
      </p:pic>
    </p:spTree>
    <p:extLst>
      <p:ext uri="{BB962C8B-B14F-4D97-AF65-F5344CB8AC3E}">
        <p14:creationId xmlns:p14="http://schemas.microsoft.com/office/powerpoint/2010/main" val="150093345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28600" y="1608667"/>
            <a:ext cx="8686800" cy="4334933"/>
          </a:xfrm>
          <a:prstGeom prst="rect">
            <a:avLst/>
          </a:prstGeom>
        </p:spPr>
        <p:txBody>
          <a:bodyPr/>
          <a:lstStyle>
            <a:lvl1pPr marL="0" indent="0" fontAlgn="auto">
              <a:lnSpc>
                <a:spcPct val="100000"/>
              </a:lnSpc>
              <a:buFontTx/>
              <a:buNone/>
              <a:defRPr sz="1600">
                <a:solidFill>
                  <a:schemeClr val="accent1"/>
                </a:solidFill>
              </a:defRPr>
            </a:lvl1pPr>
            <a:lvl2pPr marL="225425" indent="0">
              <a:buFontTx/>
              <a:buNone/>
              <a:defRPr/>
            </a:lvl2pPr>
            <a:lvl3pPr marL="457200" indent="0">
              <a:buFontTx/>
              <a:buNone/>
              <a:defRPr/>
            </a:lvl3pPr>
            <a:lvl4pPr marL="688975" indent="0">
              <a:buFontTx/>
              <a:buNone/>
              <a:defRPr/>
            </a:lvl4pPr>
            <a:lvl5pPr marL="914400" indent="0">
              <a:buFontTx/>
              <a:buNone/>
              <a:defRPr/>
            </a:lvl5pPr>
          </a:lstStyle>
          <a:p>
            <a:pPr marL="0" indent="0" fontAlgn="auto">
              <a:lnSpc>
                <a:spcPct val="150000"/>
              </a:lnSpc>
              <a:buFontTx/>
              <a:buNone/>
              <a:defRPr/>
            </a:pPr>
            <a:r>
              <a:rPr lang="en-US" sz="2800" i="1" dirty="0" smtClean="0">
                <a:solidFill>
                  <a:srgbClr val="0090BB"/>
                </a:solidFill>
              </a:rPr>
              <a:t>“Being a leader in healthcare today is like continuously walking up a down escalator.</a:t>
            </a:r>
          </a:p>
          <a:p>
            <a:pPr marL="0" indent="0" fontAlgn="auto">
              <a:lnSpc>
                <a:spcPct val="150000"/>
              </a:lnSpc>
              <a:buFontTx/>
              <a:buNone/>
              <a:defRPr/>
            </a:pPr>
            <a:r>
              <a:rPr lang="en-US" sz="2800" i="1" dirty="0" smtClean="0">
                <a:solidFill>
                  <a:srgbClr val="0090BB"/>
                </a:solidFill>
              </a:rPr>
              <a:t>If one stands still they go backwards.”</a:t>
            </a:r>
          </a:p>
          <a:p>
            <a:pPr marL="0" indent="0" fontAlgn="auto">
              <a:lnSpc>
                <a:spcPct val="150000"/>
              </a:lnSpc>
              <a:buFontTx/>
              <a:buNone/>
              <a:defRPr/>
            </a:pPr>
            <a:r>
              <a:rPr lang="en-US" sz="2000" dirty="0" smtClean="0">
                <a:solidFill>
                  <a:srgbClr val="0090BB"/>
                </a:solidFill>
              </a:rPr>
              <a:t>-Quint Studer</a:t>
            </a:r>
            <a:endParaRPr lang="en-US" sz="2000" dirty="0">
              <a:solidFill>
                <a:srgbClr val="0090BB"/>
              </a:solidFill>
            </a:endParaRPr>
          </a:p>
        </p:txBody>
      </p:sp>
      <p:sp>
        <p:nvSpPr>
          <p:cNvPr id="2" name="Slide Number Placeholder 1"/>
          <p:cNvSpPr>
            <a:spLocks noGrp="1"/>
          </p:cNvSpPr>
          <p:nvPr>
            <p:ph type="sldNum" sz="quarter" idx="11"/>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79220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0" orient="horz" pos="100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2"/>
          <p:cNvSpPr>
            <a:spLocks noGrp="1"/>
          </p:cNvSpPr>
          <p:nvPr>
            <p:ph type="body" sz="quarter" idx="12" hasCustomPrompt="1"/>
          </p:nvPr>
        </p:nvSpPr>
        <p:spPr>
          <a:xfrm>
            <a:off x="236538" y="1600200"/>
            <a:ext cx="8678862" cy="897995"/>
          </a:xfrm>
          <a:prstGeom prst="rect">
            <a:avLst/>
          </a:prstGeom>
        </p:spPr>
        <p:txBody>
          <a:bodyPr/>
          <a:lstStyle>
            <a:lvl1pPr marL="0" indent="0">
              <a:buFontTx/>
              <a:buNone/>
              <a:defRPr sz="3600" b="1">
                <a:solidFill>
                  <a:schemeClr val="bg1"/>
                </a:solidFill>
              </a:defRPr>
            </a:lvl1pPr>
          </a:lstStyle>
          <a:p>
            <a:pPr lvl="0"/>
            <a:r>
              <a:rPr lang="en-US" dirty="0" smtClean="0"/>
              <a:t>Transition Title Goes Here</a:t>
            </a:r>
            <a:endParaRPr lang="en-US" dirty="0"/>
          </a:p>
        </p:txBody>
      </p:sp>
    </p:spTree>
    <p:extLst>
      <p:ext uri="{BB962C8B-B14F-4D97-AF65-F5344CB8AC3E}">
        <p14:creationId xmlns:p14="http://schemas.microsoft.com/office/powerpoint/2010/main" val="102231324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100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Contact Inf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772878"/>
            <a:ext cx="5263200" cy="1008125"/>
          </a:xfrm>
          <a:prstGeom prst="rect">
            <a:avLst/>
          </a:prstGeom>
        </p:spPr>
      </p:pic>
    </p:spTree>
    <p:extLst>
      <p:ext uri="{BB962C8B-B14F-4D97-AF65-F5344CB8AC3E}">
        <p14:creationId xmlns:p14="http://schemas.microsoft.com/office/powerpoint/2010/main" val="42299993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195266" y="1174226"/>
            <a:ext cx="8228012" cy="4851018"/>
          </a:xfrm>
          <a:prstGeom prst="rect">
            <a:avLst/>
          </a:prstGeom>
        </p:spPr>
        <p:txBody>
          <a:bodyPr>
            <a:normAutofit/>
          </a:bodyPr>
          <a:lstStyle>
            <a:lvl1pPr marL="231775" indent="-231775">
              <a:lnSpc>
                <a:spcPct val="100000"/>
              </a:lnSpc>
              <a:buClr>
                <a:schemeClr val="accent2"/>
              </a:buClr>
              <a:buSzPct val="100000"/>
              <a:buFont typeface="Wingdings" pitchFamily="2" charset="2"/>
              <a:buChar char="§"/>
              <a:defRPr sz="2800">
                <a:solidFill>
                  <a:schemeClr val="tx1"/>
                </a:solidFill>
              </a:defRPr>
            </a:lvl1pPr>
            <a:lvl2pPr>
              <a:lnSpc>
                <a:spcPct val="100000"/>
              </a:lnSpc>
              <a:buClr>
                <a:schemeClr val="accent2"/>
              </a:buClr>
              <a:buSzPct val="100000"/>
              <a:defRPr sz="2800">
                <a:solidFill>
                  <a:schemeClr val="tx1"/>
                </a:solidFill>
              </a:defRPr>
            </a:lvl2pPr>
            <a:lvl3pPr>
              <a:lnSpc>
                <a:spcPct val="100000"/>
              </a:lnSpc>
              <a:buClr>
                <a:schemeClr val="accent2"/>
              </a:buClr>
              <a:buSzPct val="100000"/>
              <a:defRPr sz="2800">
                <a:solidFill>
                  <a:schemeClr val="tx1"/>
                </a:solidFill>
              </a:defRPr>
            </a:lvl3pPr>
            <a:lvl4pPr>
              <a:lnSpc>
                <a:spcPct val="100000"/>
              </a:lnSpc>
              <a:buClr>
                <a:schemeClr val="accent2"/>
              </a:buClr>
              <a:buSzPct val="100000"/>
              <a:defRPr sz="2800">
                <a:solidFill>
                  <a:schemeClr val="tx1"/>
                </a:solidFill>
              </a:defRPr>
            </a:lvl4pPr>
            <a:lvl5pPr>
              <a:lnSpc>
                <a:spcPct val="100000"/>
              </a:lnSpc>
              <a:buClr>
                <a:schemeClr val="accent2"/>
              </a:buClr>
              <a:buSzPct val="100000"/>
              <a:defRPr sz="2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smtClean="0"/>
          </a:p>
        </p:txBody>
      </p:sp>
      <p:sp>
        <p:nvSpPr>
          <p:cNvPr id="4" name="Title 3"/>
          <p:cNvSpPr>
            <a:spLocks noGrp="1"/>
          </p:cNvSpPr>
          <p:nvPr>
            <p:ph type="title"/>
          </p:nvPr>
        </p:nvSpPr>
        <p:spPr>
          <a:xfrm>
            <a:off x="209550" y="253092"/>
            <a:ext cx="8807450" cy="853398"/>
          </a:xfrm>
          <a:prstGeom prst="rect">
            <a:avLst/>
          </a:prstGeom>
        </p:spPr>
        <p:txBody>
          <a:bodyPr>
            <a:noAutofit/>
          </a:bodyPr>
          <a:lstStyle>
            <a:lvl1pPr>
              <a:lnSpc>
                <a:spcPct val="100000"/>
              </a:lnSpc>
              <a:defRPr sz="2800" b="1">
                <a:solidFill>
                  <a:schemeClr val="accent3"/>
                </a:solidFill>
              </a:defRPr>
            </a:lvl1pPr>
          </a:lstStyle>
          <a:p>
            <a:r>
              <a:rPr lang="en-US" smtClean="0"/>
              <a:t>Click to edit Master title style</a:t>
            </a:r>
            <a:endParaRPr lang="en-CA" dirty="0"/>
          </a:p>
        </p:txBody>
      </p:sp>
    </p:spTree>
    <p:extLst>
      <p:ext uri="{BB962C8B-B14F-4D97-AF65-F5344CB8AC3E}">
        <p14:creationId xmlns:p14="http://schemas.microsoft.com/office/powerpoint/2010/main" val="24054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901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53" y="228600"/>
            <a:ext cx="8839095" cy="914400"/>
          </a:xfrm>
        </p:spPr>
        <p:txBody>
          <a:bodyPr/>
          <a:lstStyle>
            <a:lvl1pPr>
              <a:defRPr>
                <a:solidFill>
                  <a:srgbClr val="00467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7341" y="1752600"/>
            <a:ext cx="8524760" cy="4495800"/>
          </a:xfrm>
          <a:prstGeom prst="rect">
            <a:avLst/>
          </a:prstGeom>
        </p:spPr>
        <p:txBody>
          <a:bodyPr/>
          <a:lstStyle>
            <a:lvl1pPr marL="337900" indent="-337900">
              <a:buFontTx/>
              <a:buBlip>
                <a:blip r:embed="rId2"/>
              </a:buBlip>
              <a:defRPr/>
            </a:lvl1pPr>
            <a:lvl2pPr marL="737093" indent="-286036">
              <a:buFontTx/>
              <a:buBlip>
                <a:blip r:embed="rId2"/>
              </a:buBlip>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a:xfrm>
            <a:off x="3124488" y="6356351"/>
            <a:ext cx="2895024" cy="365125"/>
          </a:xfrm>
          <a:prstGeom prst="rect">
            <a:avLst/>
          </a:prstGeom>
        </p:spPr>
        <p:txBody>
          <a:bodyPr/>
          <a:lstStyle/>
          <a:p>
            <a:endParaRPr lang="en-US"/>
          </a:p>
        </p:txBody>
      </p:sp>
      <p:sp>
        <p:nvSpPr>
          <p:cNvPr id="5" name="Slide Number Placeholder 4"/>
          <p:cNvSpPr>
            <a:spLocks noGrp="1"/>
          </p:cNvSpPr>
          <p:nvPr>
            <p:ph type="sldNum" sz="quarter" idx="11"/>
          </p:nvPr>
        </p:nvSpPr>
        <p:spPr>
          <a:xfrm>
            <a:off x="6553881" y="6356351"/>
            <a:ext cx="2132762" cy="365125"/>
          </a:xfrm>
          <a:prstGeom prst="rect">
            <a:avLst/>
          </a:prstGeom>
        </p:spPr>
        <p:txBody>
          <a:bodyPr/>
          <a:lstStyle/>
          <a:p>
            <a:fld id="{BA5C9B1F-A92C-4275-8749-93019F98BE2A}" type="slidenum">
              <a:rPr lang="en-US" smtClean="0"/>
              <a:t>‹#›</a:t>
            </a:fld>
            <a:endParaRPr lang="en-US"/>
          </a:p>
        </p:txBody>
      </p:sp>
    </p:spTree>
    <p:extLst>
      <p:ext uri="{BB962C8B-B14F-4D97-AF65-F5344CB8AC3E}">
        <p14:creationId xmlns:p14="http://schemas.microsoft.com/office/powerpoint/2010/main" val="447154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pPr lvl="0"/>
            <a:r>
              <a:rPr lang="en-US" dirty="0" smtClean="0"/>
              <a:t>Presentation Title Goes Here</a:t>
            </a:r>
            <a:endParaRPr lang="en-US" dirty="0"/>
          </a:p>
        </p:txBody>
      </p:sp>
      <p:sp>
        <p:nvSpPr>
          <p:cNvPr id="4" name="Text Placeholder 16"/>
          <p:cNvSpPr>
            <a:spLocks noGrp="1"/>
          </p:cNvSpPr>
          <p:nvPr>
            <p:ph type="body" sz="quarter" idx="11" hasCustomPrompt="1"/>
          </p:nvPr>
        </p:nvSpPr>
        <p:spPr>
          <a:xfrm>
            <a:off x="236538" y="1718608"/>
            <a:ext cx="8678862" cy="968839"/>
          </a:xfrm>
          <a:prstGeom prst="rect">
            <a:avLst/>
          </a:prstGeom>
        </p:spPr>
        <p:txBody>
          <a:bodyPr/>
          <a:lstStyle>
            <a:lvl1pPr marL="0" indent="0">
              <a:buNone/>
              <a:defRPr i="1" baseline="0">
                <a:solidFill>
                  <a:schemeClr val="tx2"/>
                </a:solidFill>
              </a:defRPr>
            </a:lvl1pPr>
          </a:lstStyle>
          <a:p>
            <a:pPr lvl="0"/>
            <a:r>
              <a:rPr lang="en-US" dirty="0" smtClean="0"/>
              <a:t>By: </a:t>
            </a:r>
            <a:r>
              <a:rPr lang="en-US" dirty="0" err="1" smtClean="0"/>
              <a:t>FirstName</a:t>
            </a:r>
            <a:r>
              <a:rPr lang="en-US" dirty="0" smtClean="0"/>
              <a:t> </a:t>
            </a:r>
            <a:r>
              <a:rPr lang="en-US" dirty="0" err="1" smtClean="0"/>
              <a:t>LastName</a:t>
            </a:r>
            <a:r>
              <a:rPr lang="en-US" dirty="0" smtClean="0"/>
              <a:t>, Credentials</a:t>
            </a:r>
          </a:p>
          <a:p>
            <a:pPr lvl="0"/>
            <a:r>
              <a:rPr lang="en-US" dirty="0" smtClean="0"/>
              <a:t>Job Title, Company</a:t>
            </a:r>
          </a:p>
        </p:txBody>
      </p:sp>
      <p:sp>
        <p:nvSpPr>
          <p:cNvPr id="5" name="Text Placeholder 20"/>
          <p:cNvSpPr>
            <a:spLocks noGrp="1"/>
          </p:cNvSpPr>
          <p:nvPr>
            <p:ph type="body" sz="quarter" idx="12" hasCustomPrompt="1"/>
          </p:nvPr>
        </p:nvSpPr>
        <p:spPr>
          <a:xfrm>
            <a:off x="236538" y="1013573"/>
            <a:ext cx="8678862" cy="524932"/>
          </a:xfrm>
          <a:prstGeom prst="rect">
            <a:avLst/>
          </a:prstGeom>
        </p:spPr>
        <p:txBody>
          <a:bodyPr/>
          <a:lstStyle>
            <a:lvl1pPr marL="0" indent="0">
              <a:buNone/>
              <a:defRPr>
                <a:solidFill>
                  <a:schemeClr val="accent1"/>
                </a:solidFill>
              </a:defRPr>
            </a:lvl1pPr>
            <a:lvl2pPr marL="225425" indent="0">
              <a:buFontTx/>
              <a:buNone/>
              <a:defRPr/>
            </a:lvl2pPr>
            <a:lvl3pPr marL="457200" indent="0">
              <a:buFontTx/>
              <a:buNone/>
              <a:defRPr/>
            </a:lvl3pPr>
            <a:lvl4pPr marL="688975" indent="0">
              <a:buFontTx/>
              <a:buNone/>
              <a:defRPr/>
            </a:lvl4pPr>
            <a:lvl5pPr marL="914400" indent="0">
              <a:buFontTx/>
              <a:buNone/>
              <a:defRPr/>
            </a:lvl5pPr>
          </a:lstStyle>
          <a:p>
            <a:pPr lvl="0"/>
            <a:r>
              <a:rPr lang="en-US" dirty="0" smtClean="0"/>
              <a:t>Subhead Text Goes Here</a:t>
            </a:r>
            <a:endParaRPr lang="en-US" dirty="0"/>
          </a:p>
        </p:txBody>
      </p:sp>
      <p:pic>
        <p:nvPicPr>
          <p:cNvPr id="3" name="Picture 2"/>
          <p:cNvPicPr>
            <a:picLocks noChangeAspect="1"/>
          </p:cNvPicPr>
          <p:nvPr userDrawn="1"/>
        </p:nvPicPr>
        <p:blipFill>
          <a:blip r:embed="rId2"/>
          <a:stretch>
            <a:fillRect/>
          </a:stretch>
        </p:blipFill>
        <p:spPr>
          <a:xfrm>
            <a:off x="6750817" y="6120508"/>
            <a:ext cx="2238375" cy="514350"/>
          </a:xfrm>
          <a:prstGeom prst="rect">
            <a:avLst/>
          </a:prstGeom>
        </p:spPr>
      </p:pic>
    </p:spTree>
    <p:extLst>
      <p:ext uri="{BB962C8B-B14F-4D97-AF65-F5344CB8AC3E}">
        <p14:creationId xmlns:p14="http://schemas.microsoft.com/office/powerpoint/2010/main" val="13244092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8" name="Text Placeholder 9"/>
          <p:cNvSpPr>
            <a:spLocks noGrp="1"/>
          </p:cNvSpPr>
          <p:nvPr>
            <p:ph type="body" sz="quarter" idx="15" hasCustomPrompt="1"/>
          </p:nvPr>
        </p:nvSpPr>
        <p:spPr>
          <a:xfrm>
            <a:off x="237067" y="1600200"/>
            <a:ext cx="8678334" cy="4343400"/>
          </a:xfrm>
          <a:prstGeom prst="rect">
            <a:avLst/>
          </a:prstGeom>
        </p:spPr>
        <p:txBody>
          <a:bodyPr/>
          <a:lstStyle>
            <a:lvl1pPr marL="231775" indent="-231775">
              <a:buClr>
                <a:srgbClr val="395E77"/>
              </a:buClr>
              <a:buFont typeface="Arial" panose="020B0604020202020204" pitchFamily="34" charset="0"/>
              <a:buChar char="•"/>
              <a:defRPr>
                <a:solidFill>
                  <a:schemeClr val="tx2"/>
                </a:solidFill>
              </a:defRPr>
            </a:lvl1pPr>
            <a:lvl2pPr marL="457200" indent="-231775">
              <a:buClr>
                <a:srgbClr val="395E77"/>
              </a:buClr>
              <a:buFont typeface="Arial" panose="020B0604020202020204" pitchFamily="34" charset="0"/>
              <a:buChar char="•"/>
              <a:defRPr>
                <a:solidFill>
                  <a:schemeClr val="tx2"/>
                </a:solidFill>
              </a:defRPr>
            </a:lvl2pPr>
            <a:lvl3pPr marL="688975" indent="-231775">
              <a:buClr>
                <a:srgbClr val="395E77"/>
              </a:buClr>
              <a:buFont typeface="Arial" panose="020B0604020202020204" pitchFamily="34" charset="0"/>
              <a:buChar char="•"/>
              <a:defRPr>
                <a:solidFill>
                  <a:schemeClr val="tx2"/>
                </a:solidFill>
              </a:defRPr>
            </a:lvl3pPr>
            <a:lvl4pPr marL="914400" indent="-225425">
              <a:buClr>
                <a:srgbClr val="395E77"/>
              </a:buClr>
              <a:buFont typeface="Arial" panose="020B0604020202020204" pitchFamily="34" charset="0"/>
              <a:buChar char="•"/>
              <a:defRPr>
                <a:solidFill>
                  <a:schemeClr val="tx2"/>
                </a:solidFill>
              </a:defRPr>
            </a:lvl4pPr>
            <a:lvl5pPr marL="1146175" indent="-231775">
              <a:buClr>
                <a:srgbClr val="395E77"/>
              </a:buClr>
              <a:buFont typeface="Arial" panose="020B0604020202020204" pitchFamily="34" charset="0"/>
              <a:buChar char="•"/>
              <a:defRPr>
                <a:solidFill>
                  <a:schemeClr val="tx2"/>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6"/>
          </p:nvPr>
        </p:nvSpPr>
        <p:spPr/>
        <p:txBody>
          <a:bodyPr/>
          <a:lstStyle/>
          <a:p>
            <a:fld id="{4FAB73BC-B049-4115-A692-8D63A059BFB8}" type="slidenum">
              <a:rPr lang="en-US" smtClean="0"/>
              <a:pPr/>
              <a:t>‹#›</a:t>
            </a:fld>
            <a:endParaRPr lang="en-US" dirty="0"/>
          </a:p>
        </p:txBody>
      </p:sp>
      <p:sp>
        <p:nvSpPr>
          <p:cNvPr id="6" name="Text Placeholder 20"/>
          <p:cNvSpPr>
            <a:spLocks noGrp="1"/>
          </p:cNvSpPr>
          <p:nvPr>
            <p:ph type="body" sz="quarter" idx="11" hasCustomPrompt="1"/>
          </p:nvPr>
        </p:nvSpPr>
        <p:spPr>
          <a:xfrm>
            <a:off x="236538" y="1019549"/>
            <a:ext cx="8678862" cy="524932"/>
          </a:xfrm>
          <a:prstGeom prst="rect">
            <a:avLst/>
          </a:prstGeom>
        </p:spPr>
        <p:txBody>
          <a:bodyPr/>
          <a:lstStyle>
            <a:lvl1pPr marL="0" indent="0">
              <a:buNone/>
              <a:defRPr>
                <a:solidFill>
                  <a:schemeClr val="accent1"/>
                </a:solidFill>
              </a:defRPr>
            </a:lvl1pPr>
            <a:lvl2pPr marL="225425" indent="0">
              <a:buFontTx/>
              <a:buNone/>
              <a:defRPr/>
            </a:lvl2pPr>
            <a:lvl3pPr marL="457200" indent="0">
              <a:buFontTx/>
              <a:buNone/>
              <a:defRPr/>
            </a:lvl3pPr>
            <a:lvl4pPr marL="688975" indent="0">
              <a:buFontTx/>
              <a:buNone/>
              <a:defRPr/>
            </a:lvl4pPr>
            <a:lvl5pPr marL="914400" indent="0">
              <a:buFontTx/>
              <a:buNone/>
              <a:defRPr/>
            </a:lvl5pPr>
          </a:lstStyle>
          <a:p>
            <a:pPr lvl="0"/>
            <a:r>
              <a:rPr lang="en-US" dirty="0" smtClean="0"/>
              <a:t>Subhead Text Goes Here</a:t>
            </a:r>
            <a:endParaRPr lang="en-US" dirty="0"/>
          </a:p>
        </p:txBody>
      </p:sp>
      <p:sp>
        <p:nvSpPr>
          <p:cNvPr id="7" name="Title 5"/>
          <p:cNvSpPr>
            <a:spLocks noGrp="1"/>
          </p:cNvSpPr>
          <p:nvPr>
            <p:ph type="title"/>
          </p:nvPr>
        </p:nvSpPr>
        <p:spPr>
          <a:xfrm>
            <a:off x="228600" y="228600"/>
            <a:ext cx="8686800" cy="761999"/>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2"/>
          <a:stretch>
            <a:fillRect/>
          </a:stretch>
        </p:blipFill>
        <p:spPr>
          <a:xfrm>
            <a:off x="6420652" y="6102710"/>
            <a:ext cx="2238375" cy="514350"/>
          </a:xfrm>
          <a:prstGeom prst="rect">
            <a:avLst/>
          </a:prstGeom>
        </p:spPr>
      </p:pic>
    </p:spTree>
    <p:extLst>
      <p:ext uri="{BB962C8B-B14F-4D97-AF65-F5344CB8AC3E}">
        <p14:creationId xmlns:p14="http://schemas.microsoft.com/office/powerpoint/2010/main" val="115800749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0" orient="horz" pos="10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No Subhead">
    <p:spTree>
      <p:nvGrpSpPr>
        <p:cNvPr id="1" name=""/>
        <p:cNvGrpSpPr/>
        <p:nvPr/>
      </p:nvGrpSpPr>
      <p:grpSpPr>
        <a:xfrm>
          <a:off x="0" y="0"/>
          <a:ext cx="0" cy="0"/>
          <a:chOff x="0" y="0"/>
          <a:chExt cx="0" cy="0"/>
        </a:xfrm>
      </p:grpSpPr>
      <p:sp>
        <p:nvSpPr>
          <p:cNvPr id="18" name="Text Placeholder 9"/>
          <p:cNvSpPr>
            <a:spLocks noGrp="1"/>
          </p:cNvSpPr>
          <p:nvPr>
            <p:ph type="body" sz="quarter" idx="15" hasCustomPrompt="1"/>
          </p:nvPr>
        </p:nvSpPr>
        <p:spPr>
          <a:xfrm>
            <a:off x="237067" y="1143000"/>
            <a:ext cx="8678333" cy="4800600"/>
          </a:xfrm>
          <a:prstGeom prst="rect">
            <a:avLst/>
          </a:prstGeom>
        </p:spPr>
        <p:txBody>
          <a:bodyPr/>
          <a:lstStyle>
            <a:lvl1pPr marL="231775" indent="-231775">
              <a:buClr>
                <a:srgbClr val="395E77"/>
              </a:buClr>
              <a:buFont typeface="Arial" panose="020B0604020202020204" pitchFamily="34" charset="0"/>
              <a:buChar char="•"/>
              <a:defRPr>
                <a:solidFill>
                  <a:schemeClr val="tx2"/>
                </a:solidFill>
              </a:defRPr>
            </a:lvl1pPr>
            <a:lvl2pPr marL="457200" indent="-231775">
              <a:buClr>
                <a:srgbClr val="395E77"/>
              </a:buClr>
              <a:buFont typeface="Arial" panose="020B0604020202020204" pitchFamily="34" charset="0"/>
              <a:buChar char="•"/>
              <a:defRPr>
                <a:solidFill>
                  <a:schemeClr val="tx2"/>
                </a:solidFill>
              </a:defRPr>
            </a:lvl2pPr>
            <a:lvl3pPr marL="688975" indent="-231775">
              <a:buClr>
                <a:srgbClr val="395E77"/>
              </a:buClr>
              <a:buFont typeface="Arial" panose="020B0604020202020204" pitchFamily="34" charset="0"/>
              <a:buChar char="•"/>
              <a:defRPr>
                <a:solidFill>
                  <a:schemeClr val="tx2"/>
                </a:solidFill>
              </a:defRPr>
            </a:lvl3pPr>
            <a:lvl4pPr marL="914400" indent="-225425">
              <a:buClr>
                <a:srgbClr val="395E77"/>
              </a:buClr>
              <a:buFont typeface="Arial" panose="020B0604020202020204" pitchFamily="34" charset="0"/>
              <a:buChar char="•"/>
              <a:defRPr>
                <a:solidFill>
                  <a:schemeClr val="tx2"/>
                </a:solidFill>
              </a:defRPr>
            </a:lvl4pPr>
            <a:lvl5pPr marL="1146175" indent="-231775">
              <a:buClr>
                <a:srgbClr val="395E77"/>
              </a:buClr>
              <a:buFont typeface="Arial" panose="020B0604020202020204" pitchFamily="34" charset="0"/>
              <a:buChar char="•"/>
              <a:defRPr>
                <a:solidFill>
                  <a:schemeClr val="tx2"/>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6"/>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a:xfrm>
            <a:off x="228600" y="228600"/>
            <a:ext cx="8686800" cy="761999"/>
          </a:xfrm>
        </p:spPr>
        <p:txBody>
          <a:bodyPr/>
          <a:lstStyle/>
          <a:p>
            <a:r>
              <a:rPr lang="en-US" smtClean="0"/>
              <a:t>Click to edit Master title style</a:t>
            </a:r>
            <a:endParaRPr lang="en-US"/>
          </a:p>
        </p:txBody>
      </p:sp>
      <p:pic>
        <p:nvPicPr>
          <p:cNvPr id="5" name="Picture 4"/>
          <p:cNvPicPr>
            <a:picLocks noChangeAspect="1"/>
          </p:cNvPicPr>
          <p:nvPr userDrawn="1"/>
        </p:nvPicPr>
        <p:blipFill>
          <a:blip r:embed="rId2"/>
          <a:stretch>
            <a:fillRect/>
          </a:stretch>
        </p:blipFill>
        <p:spPr>
          <a:xfrm>
            <a:off x="6615862" y="6139063"/>
            <a:ext cx="1921964" cy="441643"/>
          </a:xfrm>
          <a:prstGeom prst="rect">
            <a:avLst/>
          </a:prstGeom>
        </p:spPr>
      </p:pic>
    </p:spTree>
    <p:extLst>
      <p:ext uri="{BB962C8B-B14F-4D97-AF65-F5344CB8AC3E}">
        <p14:creationId xmlns:p14="http://schemas.microsoft.com/office/powerpoint/2010/main" val="236796958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0" orient="horz" pos="7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s &amp; Graphs">
    <p:spTree>
      <p:nvGrpSpPr>
        <p:cNvPr id="1" name=""/>
        <p:cNvGrpSpPr/>
        <p:nvPr/>
      </p:nvGrpSpPr>
      <p:grpSpPr>
        <a:xfrm>
          <a:off x="0" y="0"/>
          <a:ext cx="0" cy="0"/>
          <a:chOff x="0" y="0"/>
          <a:chExt cx="0" cy="0"/>
        </a:xfrm>
      </p:grpSpPr>
      <p:sp>
        <p:nvSpPr>
          <p:cNvPr id="12" name="Text Placeholder 20"/>
          <p:cNvSpPr>
            <a:spLocks noGrp="1"/>
          </p:cNvSpPr>
          <p:nvPr>
            <p:ph type="body" sz="quarter" idx="11" hasCustomPrompt="1"/>
          </p:nvPr>
        </p:nvSpPr>
        <p:spPr>
          <a:xfrm>
            <a:off x="236538" y="1019549"/>
            <a:ext cx="8678862" cy="524932"/>
          </a:xfrm>
          <a:prstGeom prst="rect">
            <a:avLst/>
          </a:prstGeom>
        </p:spPr>
        <p:txBody>
          <a:bodyPr/>
          <a:lstStyle>
            <a:lvl1pPr marL="0" indent="0">
              <a:buNone/>
              <a:defRPr>
                <a:solidFill>
                  <a:schemeClr val="accent1"/>
                </a:solidFill>
              </a:defRPr>
            </a:lvl1pPr>
            <a:lvl2pPr marL="225425" indent="0">
              <a:buFontTx/>
              <a:buNone/>
              <a:defRPr/>
            </a:lvl2pPr>
            <a:lvl3pPr marL="457200" indent="0">
              <a:buFontTx/>
              <a:buNone/>
              <a:defRPr/>
            </a:lvl3pPr>
            <a:lvl4pPr marL="688975" indent="0">
              <a:buFontTx/>
              <a:buNone/>
              <a:defRPr/>
            </a:lvl4pPr>
            <a:lvl5pPr marL="914400" indent="0">
              <a:buFontTx/>
              <a:buNone/>
              <a:defRPr/>
            </a:lvl5pPr>
          </a:lstStyle>
          <a:p>
            <a:pPr lvl="0"/>
            <a:r>
              <a:rPr lang="en-US" dirty="0" smtClean="0"/>
              <a:t>Subhead Text Goes Here</a:t>
            </a:r>
            <a:endParaRPr lang="en-US" dirty="0"/>
          </a:p>
        </p:txBody>
      </p:sp>
      <p:sp>
        <p:nvSpPr>
          <p:cNvPr id="3" name="Chart Placeholder 2"/>
          <p:cNvSpPr>
            <a:spLocks noGrp="1"/>
          </p:cNvSpPr>
          <p:nvPr>
            <p:ph type="chart" sz="quarter" idx="13"/>
          </p:nvPr>
        </p:nvSpPr>
        <p:spPr>
          <a:xfrm>
            <a:off x="236538" y="1611765"/>
            <a:ext cx="8678862" cy="4331835"/>
          </a:xfrm>
          <a:prstGeom prst="rect">
            <a:avLst/>
          </a:prstGeom>
        </p:spPr>
        <p:txBody>
          <a:bodyPr/>
          <a:lstStyle>
            <a:lvl1pPr marL="0" indent="0">
              <a:buNone/>
              <a:defRPr>
                <a:solidFill>
                  <a:schemeClr val="tx2"/>
                </a:solidFill>
              </a:defRPr>
            </a:lvl1pPr>
          </a:lstStyle>
          <a:p>
            <a:r>
              <a:rPr lang="en-US" smtClean="0"/>
              <a:t>Click icon to add chart</a:t>
            </a:r>
            <a:endParaRPr lang="en-US" dirty="0"/>
          </a:p>
        </p:txBody>
      </p:sp>
      <p:sp>
        <p:nvSpPr>
          <p:cNvPr id="2" name="Slide Number Placeholder 1"/>
          <p:cNvSpPr>
            <a:spLocks noGrp="1"/>
          </p:cNvSpPr>
          <p:nvPr>
            <p:ph type="sldNum" sz="quarter" idx="14"/>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a:stretch>
            <a:fillRect/>
          </a:stretch>
        </p:blipFill>
        <p:spPr>
          <a:xfrm>
            <a:off x="6420652" y="6102710"/>
            <a:ext cx="2238375" cy="514350"/>
          </a:xfrm>
          <a:prstGeom prst="rect">
            <a:avLst/>
          </a:prstGeom>
        </p:spPr>
      </p:pic>
    </p:spTree>
    <p:extLst>
      <p:ext uri="{BB962C8B-B14F-4D97-AF65-F5344CB8AC3E}">
        <p14:creationId xmlns:p14="http://schemas.microsoft.com/office/powerpoint/2010/main" val="420583069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0" orient="horz" pos="10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Bulleted List">
    <p:spTree>
      <p:nvGrpSpPr>
        <p:cNvPr id="1" name=""/>
        <p:cNvGrpSpPr/>
        <p:nvPr/>
      </p:nvGrpSpPr>
      <p:grpSpPr>
        <a:xfrm>
          <a:off x="0" y="0"/>
          <a:ext cx="0" cy="0"/>
          <a:chOff x="0" y="0"/>
          <a:chExt cx="0" cy="0"/>
        </a:xfrm>
      </p:grpSpPr>
      <p:sp>
        <p:nvSpPr>
          <p:cNvPr id="20" name="Text Placeholder 9"/>
          <p:cNvSpPr>
            <a:spLocks noGrp="1"/>
          </p:cNvSpPr>
          <p:nvPr>
            <p:ph type="body" sz="quarter" idx="15" hasCustomPrompt="1"/>
          </p:nvPr>
        </p:nvSpPr>
        <p:spPr>
          <a:xfrm>
            <a:off x="228600" y="1600200"/>
            <a:ext cx="4114800" cy="4343400"/>
          </a:xfrm>
          <a:prstGeom prst="rect">
            <a:avLst/>
          </a:prstGeom>
        </p:spPr>
        <p:txBody>
          <a:bodyPr/>
          <a:lstStyle>
            <a:lvl1pPr marL="231775" indent="-231775">
              <a:buClr>
                <a:srgbClr val="395E77"/>
              </a:buClr>
              <a:buFont typeface="Arial" panose="020B0604020202020204" pitchFamily="34" charset="0"/>
              <a:buChar char="•"/>
              <a:defRPr>
                <a:solidFill>
                  <a:schemeClr val="tx2"/>
                </a:solidFill>
              </a:defRPr>
            </a:lvl1pPr>
            <a:lvl2pPr marL="457200" indent="-231775">
              <a:buClr>
                <a:srgbClr val="395E77"/>
              </a:buClr>
              <a:buFont typeface="Arial" panose="020B0604020202020204" pitchFamily="34" charset="0"/>
              <a:buChar char="•"/>
              <a:defRPr>
                <a:solidFill>
                  <a:schemeClr val="tx2"/>
                </a:solidFill>
              </a:defRPr>
            </a:lvl2pPr>
            <a:lvl3pPr marL="688975" indent="-231775">
              <a:buClr>
                <a:srgbClr val="395E77"/>
              </a:buClr>
              <a:buFont typeface="Arial" panose="020B0604020202020204" pitchFamily="34" charset="0"/>
              <a:buChar char="•"/>
              <a:defRPr>
                <a:solidFill>
                  <a:schemeClr val="tx2"/>
                </a:solidFill>
              </a:defRPr>
            </a:lvl3pPr>
            <a:lvl4pPr marL="914400" indent="-225425">
              <a:buClr>
                <a:srgbClr val="395E77"/>
              </a:buClr>
              <a:buFont typeface="Arial" panose="020B0604020202020204" pitchFamily="34" charset="0"/>
              <a:buChar char="•"/>
              <a:defRPr>
                <a:solidFill>
                  <a:schemeClr val="tx2"/>
                </a:solidFill>
              </a:defRPr>
            </a:lvl4pPr>
            <a:lvl5pPr marL="1146175" indent="-231775">
              <a:buClr>
                <a:srgbClr val="395E77"/>
              </a:buClr>
              <a:buFont typeface="Arial" panose="020B0604020202020204" pitchFamily="34" charset="0"/>
              <a:buChar char="•"/>
              <a:defRPr>
                <a:solidFill>
                  <a:schemeClr val="tx2"/>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9"/>
          <p:cNvSpPr>
            <a:spLocks noGrp="1"/>
          </p:cNvSpPr>
          <p:nvPr>
            <p:ph type="body" sz="quarter" idx="16" hasCustomPrompt="1"/>
          </p:nvPr>
        </p:nvSpPr>
        <p:spPr>
          <a:xfrm>
            <a:off x="4809067" y="1600200"/>
            <a:ext cx="4114800" cy="4343400"/>
          </a:xfrm>
          <a:prstGeom prst="rect">
            <a:avLst/>
          </a:prstGeom>
        </p:spPr>
        <p:txBody>
          <a:bodyPr/>
          <a:lstStyle>
            <a:lvl1pPr marL="231775" indent="-231775">
              <a:buClr>
                <a:srgbClr val="395E77"/>
              </a:buClr>
              <a:buFont typeface="Arial" panose="020B0604020202020204" pitchFamily="34" charset="0"/>
              <a:buChar char="•"/>
              <a:defRPr>
                <a:solidFill>
                  <a:schemeClr val="tx2"/>
                </a:solidFill>
              </a:defRPr>
            </a:lvl1pPr>
            <a:lvl2pPr marL="457200" indent="-231775">
              <a:buClr>
                <a:srgbClr val="395E77"/>
              </a:buClr>
              <a:buFont typeface="Arial" panose="020B0604020202020204" pitchFamily="34" charset="0"/>
              <a:buChar char="•"/>
              <a:defRPr>
                <a:solidFill>
                  <a:schemeClr val="tx2"/>
                </a:solidFill>
              </a:defRPr>
            </a:lvl2pPr>
            <a:lvl3pPr marL="688975" indent="-231775">
              <a:buClr>
                <a:srgbClr val="395E77"/>
              </a:buClr>
              <a:buFont typeface="Arial" panose="020B0604020202020204" pitchFamily="34" charset="0"/>
              <a:buChar char="•"/>
              <a:defRPr>
                <a:solidFill>
                  <a:schemeClr val="tx2"/>
                </a:solidFill>
              </a:defRPr>
            </a:lvl3pPr>
            <a:lvl4pPr marL="914400" indent="-225425">
              <a:buClr>
                <a:srgbClr val="395E77"/>
              </a:buClr>
              <a:buFont typeface="Arial" panose="020B0604020202020204" pitchFamily="34" charset="0"/>
              <a:buChar char="•"/>
              <a:defRPr>
                <a:solidFill>
                  <a:schemeClr val="tx2"/>
                </a:solidFill>
              </a:defRPr>
            </a:lvl4pPr>
            <a:lvl5pPr marL="1146175" indent="-231775">
              <a:buClr>
                <a:srgbClr val="395E77"/>
              </a:buClr>
              <a:buFont typeface="Arial" panose="020B0604020202020204" pitchFamily="34" charset="0"/>
              <a:buChar char="•"/>
              <a:defRPr>
                <a:solidFill>
                  <a:schemeClr val="tx2"/>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7"/>
          </p:nvPr>
        </p:nvSpPr>
        <p:spPr/>
        <p:txBody>
          <a:bodyPr/>
          <a:lstStyle/>
          <a:p>
            <a:fld id="{4FAB73BC-B049-4115-A692-8D63A059BFB8}"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1" hasCustomPrompt="1"/>
          </p:nvPr>
        </p:nvSpPr>
        <p:spPr>
          <a:xfrm>
            <a:off x="236538" y="1019549"/>
            <a:ext cx="8678862" cy="524932"/>
          </a:xfrm>
          <a:prstGeom prst="rect">
            <a:avLst/>
          </a:prstGeom>
        </p:spPr>
        <p:txBody>
          <a:bodyPr/>
          <a:lstStyle>
            <a:lvl1pPr marL="0" indent="0">
              <a:buNone/>
              <a:defRPr>
                <a:solidFill>
                  <a:schemeClr val="accent1"/>
                </a:solidFill>
              </a:defRPr>
            </a:lvl1pPr>
            <a:lvl2pPr marL="225425" indent="0">
              <a:buFontTx/>
              <a:buNone/>
              <a:defRPr/>
            </a:lvl2pPr>
            <a:lvl3pPr marL="457200" indent="0">
              <a:buFontTx/>
              <a:buNone/>
              <a:defRPr/>
            </a:lvl3pPr>
            <a:lvl4pPr marL="688975" indent="0">
              <a:buFontTx/>
              <a:buNone/>
              <a:defRPr/>
            </a:lvl4pPr>
            <a:lvl5pPr marL="914400" indent="0">
              <a:buFontTx/>
              <a:buNone/>
              <a:defRPr/>
            </a:lvl5pPr>
          </a:lstStyle>
          <a:p>
            <a:pPr lvl="0"/>
            <a:r>
              <a:rPr lang="en-US" dirty="0" smtClean="0"/>
              <a:t>Subhead Text Goes Here</a:t>
            </a:r>
            <a:endParaRPr lang="en-US" dirty="0"/>
          </a:p>
        </p:txBody>
      </p:sp>
      <p:pic>
        <p:nvPicPr>
          <p:cNvPr id="9" name="Picture 8"/>
          <p:cNvPicPr>
            <a:picLocks noChangeAspect="1"/>
          </p:cNvPicPr>
          <p:nvPr userDrawn="1"/>
        </p:nvPicPr>
        <p:blipFill>
          <a:blip r:embed="rId2"/>
          <a:stretch>
            <a:fillRect/>
          </a:stretch>
        </p:blipFill>
        <p:spPr>
          <a:xfrm>
            <a:off x="6420652" y="6102710"/>
            <a:ext cx="2238375" cy="514350"/>
          </a:xfrm>
          <a:prstGeom prst="rect">
            <a:avLst/>
          </a:prstGeom>
        </p:spPr>
      </p:pic>
    </p:spTree>
    <p:extLst>
      <p:ext uri="{BB962C8B-B14F-4D97-AF65-F5344CB8AC3E}">
        <p14:creationId xmlns:p14="http://schemas.microsoft.com/office/powerpoint/2010/main" val="257988756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0" pos="3024" userDrawn="1">
          <p15:clr>
            <a:srgbClr val="FBAE40"/>
          </p15:clr>
        </p15:guide>
        <p15:guide id="2" pos="2736" userDrawn="1">
          <p15:clr>
            <a:srgbClr val="FBAE40"/>
          </p15:clr>
        </p15:guide>
        <p15:guide id="3" orient="horz" pos="100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ulleted List with Titles">
    <p:spTree>
      <p:nvGrpSpPr>
        <p:cNvPr id="1" name=""/>
        <p:cNvGrpSpPr/>
        <p:nvPr/>
      </p:nvGrpSpPr>
      <p:grpSpPr>
        <a:xfrm>
          <a:off x="0" y="0"/>
          <a:ext cx="0" cy="0"/>
          <a:chOff x="0" y="0"/>
          <a:chExt cx="0" cy="0"/>
        </a:xfrm>
      </p:grpSpPr>
      <p:sp>
        <p:nvSpPr>
          <p:cNvPr id="19" name="Text Placeholder 6"/>
          <p:cNvSpPr>
            <a:spLocks noGrp="1"/>
          </p:cNvSpPr>
          <p:nvPr>
            <p:ph type="body" sz="quarter" idx="13" hasCustomPrompt="1"/>
          </p:nvPr>
        </p:nvSpPr>
        <p:spPr>
          <a:xfrm>
            <a:off x="237066" y="1166518"/>
            <a:ext cx="4114799" cy="415396"/>
          </a:xfrm>
          <a:prstGeom prst="rect">
            <a:avLst/>
          </a:prstGeom>
        </p:spPr>
        <p:txBody>
          <a:bodyPr/>
          <a:lstStyle>
            <a:lvl1pPr marL="0" indent="0">
              <a:buFontTx/>
              <a:buNone/>
              <a:defRPr b="1" baseline="0">
                <a:solidFill>
                  <a:schemeClr val="accent1"/>
                </a:solidFill>
              </a:defRPr>
            </a:lvl1pPr>
          </a:lstStyle>
          <a:p>
            <a:pPr lvl="0"/>
            <a:r>
              <a:rPr lang="en-US" dirty="0" smtClean="0"/>
              <a:t>Title One</a:t>
            </a:r>
            <a:endParaRPr lang="en-US" dirty="0"/>
          </a:p>
        </p:txBody>
      </p:sp>
      <p:sp>
        <p:nvSpPr>
          <p:cNvPr id="20" name="Text Placeholder 6"/>
          <p:cNvSpPr>
            <a:spLocks noGrp="1"/>
          </p:cNvSpPr>
          <p:nvPr>
            <p:ph type="body" sz="quarter" idx="14" hasCustomPrompt="1"/>
          </p:nvPr>
        </p:nvSpPr>
        <p:spPr>
          <a:xfrm>
            <a:off x="4809067" y="1166518"/>
            <a:ext cx="4106333" cy="415396"/>
          </a:xfrm>
          <a:prstGeom prst="rect">
            <a:avLst/>
          </a:prstGeom>
        </p:spPr>
        <p:txBody>
          <a:bodyPr/>
          <a:lstStyle>
            <a:lvl1pPr marL="0" indent="0">
              <a:buFontTx/>
              <a:buNone/>
              <a:defRPr b="1" baseline="0">
                <a:solidFill>
                  <a:schemeClr val="accent1"/>
                </a:solidFill>
              </a:defRPr>
            </a:lvl1pPr>
          </a:lstStyle>
          <a:p>
            <a:pPr lvl="0"/>
            <a:r>
              <a:rPr lang="en-US" dirty="0" smtClean="0"/>
              <a:t>Title Two</a:t>
            </a:r>
            <a:endParaRPr lang="en-US" dirty="0"/>
          </a:p>
        </p:txBody>
      </p:sp>
      <p:sp>
        <p:nvSpPr>
          <p:cNvPr id="21" name="Text Placeholder 9"/>
          <p:cNvSpPr>
            <a:spLocks noGrp="1"/>
          </p:cNvSpPr>
          <p:nvPr>
            <p:ph type="body" sz="quarter" idx="15" hasCustomPrompt="1"/>
          </p:nvPr>
        </p:nvSpPr>
        <p:spPr>
          <a:xfrm>
            <a:off x="228600" y="1598848"/>
            <a:ext cx="4114800" cy="4344751"/>
          </a:xfrm>
          <a:prstGeom prst="rect">
            <a:avLst/>
          </a:prstGeom>
        </p:spPr>
        <p:txBody>
          <a:bodyPr/>
          <a:lstStyle>
            <a:lvl1pPr marL="231775" indent="-231775">
              <a:buClr>
                <a:srgbClr val="395E77"/>
              </a:buClr>
              <a:buFont typeface="Arial" panose="020B0604020202020204" pitchFamily="34" charset="0"/>
              <a:buChar char="•"/>
              <a:defRPr>
                <a:solidFill>
                  <a:schemeClr val="tx2"/>
                </a:solidFill>
              </a:defRPr>
            </a:lvl1pPr>
            <a:lvl2pPr marL="457200" indent="-231775">
              <a:buClr>
                <a:srgbClr val="395E77"/>
              </a:buClr>
              <a:buFont typeface="Arial" panose="020B0604020202020204" pitchFamily="34" charset="0"/>
              <a:buChar char="•"/>
              <a:defRPr>
                <a:solidFill>
                  <a:schemeClr val="tx2"/>
                </a:solidFill>
              </a:defRPr>
            </a:lvl2pPr>
            <a:lvl3pPr marL="688975" indent="-231775">
              <a:buClr>
                <a:srgbClr val="395E77"/>
              </a:buClr>
              <a:buFont typeface="Arial" panose="020B0604020202020204" pitchFamily="34" charset="0"/>
              <a:buChar char="•"/>
              <a:defRPr>
                <a:solidFill>
                  <a:schemeClr val="tx2"/>
                </a:solidFill>
              </a:defRPr>
            </a:lvl3pPr>
            <a:lvl4pPr marL="914400" indent="-225425">
              <a:buClr>
                <a:srgbClr val="395E77"/>
              </a:buClr>
              <a:buFont typeface="Arial" panose="020B0604020202020204" pitchFamily="34" charset="0"/>
              <a:buChar char="•"/>
              <a:defRPr>
                <a:solidFill>
                  <a:schemeClr val="tx2"/>
                </a:solidFill>
              </a:defRPr>
            </a:lvl4pPr>
            <a:lvl5pPr marL="1146175" indent="-231775">
              <a:buClr>
                <a:srgbClr val="395E77"/>
              </a:buClr>
              <a:buFont typeface="Arial" panose="020B0604020202020204" pitchFamily="34" charset="0"/>
              <a:buChar char="•"/>
              <a:defRPr>
                <a:solidFill>
                  <a:schemeClr val="tx2"/>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9"/>
          <p:cNvSpPr>
            <a:spLocks noGrp="1"/>
          </p:cNvSpPr>
          <p:nvPr>
            <p:ph type="body" sz="quarter" idx="16" hasCustomPrompt="1"/>
          </p:nvPr>
        </p:nvSpPr>
        <p:spPr>
          <a:xfrm>
            <a:off x="4809067" y="1598848"/>
            <a:ext cx="4106333" cy="4344751"/>
          </a:xfrm>
          <a:prstGeom prst="rect">
            <a:avLst/>
          </a:prstGeom>
        </p:spPr>
        <p:txBody>
          <a:bodyPr/>
          <a:lstStyle>
            <a:lvl1pPr marL="231775" indent="-231775">
              <a:buClr>
                <a:srgbClr val="395E77"/>
              </a:buClr>
              <a:buFont typeface="Arial" panose="020B0604020202020204" pitchFamily="34" charset="0"/>
              <a:buChar char="•"/>
              <a:defRPr>
                <a:solidFill>
                  <a:schemeClr val="tx2"/>
                </a:solidFill>
              </a:defRPr>
            </a:lvl1pPr>
            <a:lvl2pPr marL="457200" indent="-231775">
              <a:buClr>
                <a:srgbClr val="395E77"/>
              </a:buClr>
              <a:buFont typeface="Arial" panose="020B0604020202020204" pitchFamily="34" charset="0"/>
              <a:buChar char="•"/>
              <a:defRPr>
                <a:solidFill>
                  <a:schemeClr val="tx2"/>
                </a:solidFill>
              </a:defRPr>
            </a:lvl2pPr>
            <a:lvl3pPr marL="688975" indent="-231775">
              <a:buClr>
                <a:srgbClr val="395E77"/>
              </a:buClr>
              <a:buFont typeface="Arial" panose="020B0604020202020204" pitchFamily="34" charset="0"/>
              <a:buChar char="•"/>
              <a:defRPr>
                <a:solidFill>
                  <a:schemeClr val="tx2"/>
                </a:solidFill>
              </a:defRPr>
            </a:lvl3pPr>
            <a:lvl4pPr marL="914400" indent="-225425">
              <a:buClr>
                <a:srgbClr val="395E77"/>
              </a:buClr>
              <a:buFont typeface="Arial" panose="020B0604020202020204" pitchFamily="34" charset="0"/>
              <a:buChar char="•"/>
              <a:defRPr>
                <a:solidFill>
                  <a:schemeClr val="tx2"/>
                </a:solidFill>
              </a:defRPr>
            </a:lvl4pPr>
            <a:lvl5pPr marL="1146175" indent="-231775">
              <a:buClr>
                <a:srgbClr val="395E77"/>
              </a:buClr>
              <a:buFont typeface="Arial" panose="020B0604020202020204" pitchFamily="34" charset="0"/>
              <a:buChar char="•"/>
              <a:defRPr>
                <a:solidFill>
                  <a:schemeClr val="tx2"/>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7"/>
          </p:nvPr>
        </p:nvSpPr>
        <p:spPr/>
        <p:txBody>
          <a:bodyPr/>
          <a:lstStyle/>
          <a:p>
            <a:fld id="{4FAB73BC-B049-4115-A692-8D63A059BFB8}" type="slidenum">
              <a:rPr lang="en-US" smtClean="0"/>
              <a:pPr/>
              <a:t>‹#›</a:t>
            </a:fld>
            <a:endParaRPr lang="en-US" dirty="0"/>
          </a:p>
        </p:txBody>
      </p:sp>
      <p:sp>
        <p:nvSpPr>
          <p:cNvPr id="3" name="Title 2"/>
          <p:cNvSpPr>
            <a:spLocks noGrp="1"/>
          </p:cNvSpPr>
          <p:nvPr>
            <p:ph type="title"/>
          </p:nvPr>
        </p:nvSpPr>
        <p:spPr>
          <a:xfrm>
            <a:off x="228600" y="228600"/>
            <a:ext cx="8686800" cy="762000"/>
          </a:xfrm>
          <a:prstGeom prst="rect">
            <a:avLst/>
          </a:prstGeom>
        </p:spPr>
        <p:txBody>
          <a:bodyPr/>
          <a:lstStyle>
            <a:lvl1pPr>
              <a:defRPr>
                <a:solidFill>
                  <a:srgbClr val="395E77"/>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stretch>
            <a:fillRect/>
          </a:stretch>
        </p:blipFill>
        <p:spPr>
          <a:xfrm>
            <a:off x="6420652" y="6102710"/>
            <a:ext cx="2238375" cy="514350"/>
          </a:xfrm>
          <a:prstGeom prst="rect">
            <a:avLst/>
          </a:prstGeom>
        </p:spPr>
      </p:pic>
    </p:spTree>
    <p:extLst>
      <p:ext uri="{BB962C8B-B14F-4D97-AF65-F5344CB8AC3E}">
        <p14:creationId xmlns:p14="http://schemas.microsoft.com/office/powerpoint/2010/main" val="278186102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3024">
          <p15:clr>
            <a:srgbClr val="FBAE40"/>
          </p15:clr>
        </p15:guide>
        <p15:guide id="3" pos="2736">
          <p15:clr>
            <a:srgbClr val="FBAE40"/>
          </p15:clr>
        </p15:guide>
        <p15:guide id="0" orient="horz" pos="100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FAB73BC-B049-4115-A692-8D63A059BFB8}"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6420652" y="6102710"/>
            <a:ext cx="2238375" cy="514350"/>
          </a:xfrm>
          <a:prstGeom prst="rect">
            <a:avLst/>
          </a:prstGeom>
        </p:spPr>
      </p:pic>
    </p:spTree>
    <p:extLst>
      <p:ext uri="{BB962C8B-B14F-4D97-AF65-F5344CB8AC3E}">
        <p14:creationId xmlns:p14="http://schemas.microsoft.com/office/powerpoint/2010/main" val="6162014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ession Left to Right">
    <p:spTree>
      <p:nvGrpSpPr>
        <p:cNvPr id="1" name=""/>
        <p:cNvGrpSpPr/>
        <p:nvPr/>
      </p:nvGrpSpPr>
      <p:grpSpPr>
        <a:xfrm>
          <a:off x="0" y="0"/>
          <a:ext cx="0" cy="0"/>
          <a:chOff x="0" y="0"/>
          <a:chExt cx="0" cy="0"/>
        </a:xfrm>
      </p:grpSpPr>
      <p:sp>
        <p:nvSpPr>
          <p:cNvPr id="4" name="Half Frame 3"/>
          <p:cNvSpPr/>
          <p:nvPr userDrawn="1"/>
        </p:nvSpPr>
        <p:spPr>
          <a:xfrm rot="8100000">
            <a:off x="3621889" y="2813323"/>
            <a:ext cx="1239817" cy="1239817"/>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 Placeholder 6"/>
          <p:cNvSpPr>
            <a:spLocks noGrp="1"/>
          </p:cNvSpPr>
          <p:nvPr>
            <p:ph type="body" sz="quarter" idx="13" hasCustomPrompt="1"/>
          </p:nvPr>
        </p:nvSpPr>
        <p:spPr>
          <a:xfrm>
            <a:off x="237067" y="1166518"/>
            <a:ext cx="3420533" cy="415396"/>
          </a:xfrm>
          <a:prstGeom prst="rect">
            <a:avLst/>
          </a:prstGeom>
        </p:spPr>
        <p:txBody>
          <a:bodyPr/>
          <a:lstStyle>
            <a:lvl1pPr marL="0" indent="0">
              <a:buFontTx/>
              <a:buNone/>
              <a:defRPr b="1" baseline="0">
                <a:solidFill>
                  <a:schemeClr val="accent1"/>
                </a:solidFill>
              </a:defRPr>
            </a:lvl1pPr>
          </a:lstStyle>
          <a:p>
            <a:pPr lvl="0"/>
            <a:r>
              <a:rPr lang="en-US" dirty="0" smtClean="0"/>
              <a:t>Title One</a:t>
            </a:r>
            <a:endParaRPr lang="en-US" dirty="0"/>
          </a:p>
        </p:txBody>
      </p:sp>
      <p:sp>
        <p:nvSpPr>
          <p:cNvPr id="25" name="Text Placeholder 6"/>
          <p:cNvSpPr>
            <a:spLocks noGrp="1"/>
          </p:cNvSpPr>
          <p:nvPr>
            <p:ph type="body" sz="quarter" idx="14" hasCustomPrompt="1"/>
          </p:nvPr>
        </p:nvSpPr>
        <p:spPr>
          <a:xfrm>
            <a:off x="5486400" y="1166518"/>
            <a:ext cx="3429000" cy="415396"/>
          </a:xfrm>
          <a:prstGeom prst="rect">
            <a:avLst/>
          </a:prstGeom>
        </p:spPr>
        <p:txBody>
          <a:bodyPr/>
          <a:lstStyle>
            <a:lvl1pPr marL="0" indent="0">
              <a:buFontTx/>
              <a:buNone/>
              <a:defRPr b="1" baseline="0">
                <a:solidFill>
                  <a:schemeClr val="accent1"/>
                </a:solidFill>
              </a:defRPr>
            </a:lvl1pPr>
          </a:lstStyle>
          <a:p>
            <a:pPr lvl="0"/>
            <a:r>
              <a:rPr lang="en-US" dirty="0" smtClean="0"/>
              <a:t>Title Two</a:t>
            </a:r>
            <a:endParaRPr lang="en-US" dirty="0"/>
          </a:p>
        </p:txBody>
      </p:sp>
      <p:sp>
        <p:nvSpPr>
          <p:cNvPr id="26" name="Text Placeholder 9"/>
          <p:cNvSpPr>
            <a:spLocks noGrp="1"/>
          </p:cNvSpPr>
          <p:nvPr>
            <p:ph type="body" sz="quarter" idx="15" hasCustomPrompt="1"/>
          </p:nvPr>
        </p:nvSpPr>
        <p:spPr>
          <a:xfrm>
            <a:off x="228600" y="1598848"/>
            <a:ext cx="3429000" cy="4344751"/>
          </a:xfrm>
          <a:prstGeom prst="rect">
            <a:avLst/>
          </a:prstGeom>
        </p:spPr>
        <p:txBody>
          <a:bodyPr/>
          <a:lstStyle>
            <a:lvl1pPr marL="231775" indent="-231775">
              <a:buClr>
                <a:srgbClr val="395E77"/>
              </a:buClr>
              <a:buFont typeface="Arial" panose="020B0604020202020204" pitchFamily="34" charset="0"/>
              <a:buChar char="•"/>
              <a:defRPr>
                <a:solidFill>
                  <a:schemeClr val="tx2"/>
                </a:solidFill>
              </a:defRPr>
            </a:lvl1pPr>
            <a:lvl2pPr marL="457200" indent="-231775">
              <a:buClr>
                <a:srgbClr val="395E77"/>
              </a:buClr>
              <a:buFont typeface="Arial" panose="020B0604020202020204" pitchFamily="34" charset="0"/>
              <a:buChar char="•"/>
              <a:defRPr>
                <a:solidFill>
                  <a:schemeClr val="tx2"/>
                </a:solidFill>
              </a:defRPr>
            </a:lvl2pPr>
            <a:lvl3pPr marL="688975" indent="-231775">
              <a:buClr>
                <a:srgbClr val="395E77"/>
              </a:buClr>
              <a:buFont typeface="Arial" panose="020B0604020202020204" pitchFamily="34" charset="0"/>
              <a:buChar char="•"/>
              <a:defRPr>
                <a:solidFill>
                  <a:schemeClr val="tx2"/>
                </a:solidFill>
              </a:defRPr>
            </a:lvl3pPr>
            <a:lvl4pPr marL="914400" indent="-225425">
              <a:buClr>
                <a:srgbClr val="395E77"/>
              </a:buClr>
              <a:buFont typeface="Arial" panose="020B0604020202020204" pitchFamily="34" charset="0"/>
              <a:buChar char="•"/>
              <a:defRPr>
                <a:solidFill>
                  <a:schemeClr val="tx2"/>
                </a:solidFill>
              </a:defRPr>
            </a:lvl4pPr>
            <a:lvl5pPr marL="1146175" indent="-231775">
              <a:buClr>
                <a:srgbClr val="395E77"/>
              </a:buClr>
              <a:buFont typeface="Arial" panose="020B0604020202020204" pitchFamily="34" charset="0"/>
              <a:buChar char="•"/>
              <a:defRPr>
                <a:solidFill>
                  <a:schemeClr val="tx2"/>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Text Placeholder 9"/>
          <p:cNvSpPr>
            <a:spLocks noGrp="1"/>
          </p:cNvSpPr>
          <p:nvPr>
            <p:ph type="body" sz="quarter" idx="16" hasCustomPrompt="1"/>
          </p:nvPr>
        </p:nvSpPr>
        <p:spPr>
          <a:xfrm>
            <a:off x="5486400" y="1598848"/>
            <a:ext cx="3429000" cy="4344751"/>
          </a:xfrm>
          <a:prstGeom prst="rect">
            <a:avLst/>
          </a:prstGeom>
        </p:spPr>
        <p:txBody>
          <a:bodyPr/>
          <a:lstStyle>
            <a:lvl1pPr marL="231775" indent="-231775">
              <a:buClr>
                <a:srgbClr val="395E77"/>
              </a:buClr>
              <a:buFont typeface="Arial" panose="020B0604020202020204" pitchFamily="34" charset="0"/>
              <a:buChar char="•"/>
              <a:defRPr>
                <a:solidFill>
                  <a:schemeClr val="tx2"/>
                </a:solidFill>
              </a:defRPr>
            </a:lvl1pPr>
            <a:lvl2pPr marL="457200" indent="-231775">
              <a:buClr>
                <a:srgbClr val="395E77"/>
              </a:buClr>
              <a:buFont typeface="Arial" panose="020B0604020202020204" pitchFamily="34" charset="0"/>
              <a:buChar char="•"/>
              <a:defRPr>
                <a:solidFill>
                  <a:schemeClr val="tx2"/>
                </a:solidFill>
              </a:defRPr>
            </a:lvl2pPr>
            <a:lvl3pPr marL="688975" indent="-231775">
              <a:buClr>
                <a:srgbClr val="395E77"/>
              </a:buClr>
              <a:buFont typeface="Arial" panose="020B0604020202020204" pitchFamily="34" charset="0"/>
              <a:buChar char="•"/>
              <a:defRPr>
                <a:solidFill>
                  <a:schemeClr val="tx2"/>
                </a:solidFill>
              </a:defRPr>
            </a:lvl3pPr>
            <a:lvl4pPr marL="914400" indent="-225425">
              <a:buClr>
                <a:srgbClr val="395E77"/>
              </a:buClr>
              <a:buFont typeface="Arial" panose="020B0604020202020204" pitchFamily="34" charset="0"/>
              <a:buChar char="•"/>
              <a:defRPr>
                <a:solidFill>
                  <a:schemeClr val="tx2"/>
                </a:solidFill>
              </a:defRPr>
            </a:lvl4pPr>
            <a:lvl5pPr marL="1146175" indent="-231775">
              <a:buClr>
                <a:srgbClr val="395E77"/>
              </a:buClr>
              <a:buFont typeface="Arial" panose="020B0604020202020204" pitchFamily="34" charset="0"/>
              <a:buChar char="•"/>
              <a:defRPr>
                <a:solidFill>
                  <a:schemeClr val="tx2"/>
                </a:solidFil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2345269" y="6509203"/>
            <a:ext cx="8373533" cy="184666"/>
          </a:xfrm>
          <a:prstGeom prst="rect">
            <a:avLst/>
          </a:prstGeom>
          <a:noFill/>
        </p:spPr>
        <p:txBody>
          <a:bodyPr wrap="square" rtlCol="0">
            <a:spAutoFit/>
          </a:bodyPr>
          <a:lstStyle/>
          <a:p>
            <a:r>
              <a:rPr lang="en-US" sz="600" dirty="0" smtClean="0">
                <a:solidFill>
                  <a:schemeClr val="bg1">
                    <a:lumMod val="65000"/>
                  </a:schemeClr>
                </a:solidFill>
              </a:rPr>
              <a:t>Copyright © 2015 Studer Group. Please do not</a:t>
            </a:r>
            <a:r>
              <a:rPr lang="en-US" sz="600" baseline="0" dirty="0" smtClean="0">
                <a:solidFill>
                  <a:schemeClr val="bg1">
                    <a:lumMod val="65000"/>
                  </a:schemeClr>
                </a:solidFill>
              </a:rPr>
              <a:t> quote or disseminate without Studer Group authorization</a:t>
            </a:r>
            <a:endParaRPr lang="en-US" sz="600" dirty="0">
              <a:solidFill>
                <a:schemeClr val="bg1">
                  <a:lumMod val="65000"/>
                </a:scheme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067" y="6246966"/>
            <a:ext cx="1996600" cy="382434"/>
          </a:xfrm>
          <a:prstGeom prst="rect">
            <a:avLst/>
          </a:prstGeom>
        </p:spPr>
      </p:pic>
      <p:cxnSp>
        <p:nvCxnSpPr>
          <p:cNvPr id="14" name="Straight Connector 13"/>
          <p:cNvCxnSpPr/>
          <p:nvPr userDrawn="1"/>
        </p:nvCxnSpPr>
        <p:spPr>
          <a:xfrm>
            <a:off x="228600" y="6055332"/>
            <a:ext cx="868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7"/>
          </p:nvPr>
        </p:nvSpPr>
        <p:spPr/>
        <p:txBody>
          <a:bodyPr/>
          <a:lstStyle/>
          <a:p>
            <a:fld id="{4FAB73BC-B049-4115-A692-8D63A059BFB8}" type="slidenum">
              <a:rPr lang="en-US" smtClean="0"/>
              <a:pP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pic>
        <p:nvPicPr>
          <p:cNvPr id="15" name="Picture 14"/>
          <p:cNvPicPr>
            <a:picLocks noChangeAspect="1"/>
          </p:cNvPicPr>
          <p:nvPr userDrawn="1"/>
        </p:nvPicPr>
        <p:blipFill>
          <a:blip r:embed="rId3"/>
          <a:stretch>
            <a:fillRect/>
          </a:stretch>
        </p:blipFill>
        <p:spPr>
          <a:xfrm>
            <a:off x="6420652" y="6102710"/>
            <a:ext cx="2238375" cy="514350"/>
          </a:xfrm>
          <a:prstGeom prst="rect">
            <a:avLst/>
          </a:prstGeom>
        </p:spPr>
      </p:pic>
    </p:spTree>
    <p:extLst>
      <p:ext uri="{BB962C8B-B14F-4D97-AF65-F5344CB8AC3E}">
        <p14:creationId xmlns:p14="http://schemas.microsoft.com/office/powerpoint/2010/main" val="268108666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3456" userDrawn="1">
          <p15:clr>
            <a:srgbClr val="FBAE40"/>
          </p15:clr>
        </p15:guide>
        <p15:guide id="3" pos="2304" userDrawn="1">
          <p15:clr>
            <a:srgbClr val="FBAE40"/>
          </p15:clr>
        </p15:guide>
        <p15:guide id="0" orient="horz" pos="10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8045339" y="6359885"/>
            <a:ext cx="946264" cy="365125"/>
          </a:xfrm>
          <a:prstGeom prst="rect">
            <a:avLst/>
          </a:prstGeom>
        </p:spPr>
        <p:txBody>
          <a:bodyPr/>
          <a:lstStyle>
            <a:lvl1pPr algn="r">
              <a:defRPr sz="1000">
                <a:solidFill>
                  <a:schemeClr val="bg1">
                    <a:lumMod val="65000"/>
                  </a:schemeClr>
                </a:solidFill>
              </a:defRPr>
            </a:lvl1pPr>
          </a:lstStyle>
          <a:p>
            <a:fld id="{4FAB73BC-B049-4115-A692-8D63A059BFB8}" type="slidenum">
              <a:rPr lang="en-US" smtClean="0"/>
              <a:pPr/>
              <a:t>‹#›</a:t>
            </a:fld>
            <a:endParaRPr lang="en-US" dirty="0"/>
          </a:p>
        </p:txBody>
      </p:sp>
      <p:sp>
        <p:nvSpPr>
          <p:cNvPr id="3" name="Title Placeholder 2"/>
          <p:cNvSpPr>
            <a:spLocks noGrp="1"/>
          </p:cNvSpPr>
          <p:nvPr>
            <p:ph type="title"/>
          </p:nvPr>
        </p:nvSpPr>
        <p:spPr>
          <a:xfrm>
            <a:off x="228600" y="228600"/>
            <a:ext cx="8686800" cy="761999"/>
          </a:xfrm>
          <a:prstGeom prst="rect">
            <a:avLst/>
          </a:prstGeom>
        </p:spPr>
        <p:txBody>
          <a:bodyPr vert="horz" lIns="91440" tIns="45720" rIns="91440" bIns="45720" rtlCol="0" anchor="t">
            <a:normAutofit/>
          </a:bodyPr>
          <a:lstStyle/>
          <a:p>
            <a:r>
              <a:rPr lang="en-US" dirty="0" smtClean="0"/>
              <a:t>Click to edit title</a:t>
            </a:r>
            <a:endParaRPr lang="en-US" dirty="0"/>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37067" y="6246966"/>
            <a:ext cx="1996600" cy="382433"/>
          </a:xfrm>
          <a:prstGeom prst="rect">
            <a:avLst/>
          </a:prstGeom>
        </p:spPr>
      </p:pic>
      <p:cxnSp>
        <p:nvCxnSpPr>
          <p:cNvPr id="10" name="Straight Connector 9"/>
          <p:cNvCxnSpPr/>
          <p:nvPr userDrawn="1"/>
        </p:nvCxnSpPr>
        <p:spPr>
          <a:xfrm>
            <a:off x="228600" y="6055332"/>
            <a:ext cx="86868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2345270" y="6509203"/>
            <a:ext cx="5700070" cy="184666"/>
          </a:xfrm>
          <a:prstGeom prst="rect">
            <a:avLst/>
          </a:prstGeom>
          <a:noFill/>
        </p:spPr>
        <p:txBody>
          <a:bodyPr wrap="square" rtlCol="0">
            <a:spAutoFit/>
          </a:bodyPr>
          <a:lstStyle/>
          <a:p>
            <a:r>
              <a:rPr lang="en-US" sz="600" dirty="0" smtClean="0">
                <a:solidFill>
                  <a:schemeClr val="bg1">
                    <a:lumMod val="65000"/>
                  </a:schemeClr>
                </a:solidFill>
              </a:rPr>
              <a:t>Copyright © 2015 Studer Group. Please do not</a:t>
            </a:r>
            <a:r>
              <a:rPr lang="en-US" sz="600" baseline="0" dirty="0" smtClean="0">
                <a:solidFill>
                  <a:schemeClr val="bg1">
                    <a:lumMod val="65000"/>
                  </a:schemeClr>
                </a:solidFill>
              </a:rPr>
              <a:t> quote or disseminate without Studer Group authorization</a:t>
            </a:r>
            <a:endParaRPr lang="en-US" sz="600"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9" r:id="rId2"/>
    <p:sldLayoutId id="2147483661" r:id="rId3"/>
    <p:sldLayoutId id="2147483662" r:id="rId4"/>
    <p:sldLayoutId id="2147483665" r:id="rId5"/>
    <p:sldLayoutId id="2147483653" r:id="rId6"/>
    <p:sldLayoutId id="2147483654" r:id="rId7"/>
    <p:sldLayoutId id="2147483668" r:id="rId8"/>
    <p:sldLayoutId id="2147483659" r:id="rId9"/>
    <p:sldLayoutId id="2147483655" r:id="rId10"/>
    <p:sldLayoutId id="2147483657" r:id="rId11"/>
    <p:sldLayoutId id="2147483658" r:id="rId12"/>
    <p:sldLayoutId id="2147483672" r:id="rId13"/>
    <p:sldLayoutId id="2147483673" r:id="rId14"/>
    <p:sldLayoutId id="2147483674" r:id="rId15"/>
  </p:sldLayoutIdLst>
  <p:timing>
    <p:tnLst>
      <p:par>
        <p:cTn id="1" dur="indefinite" restart="never" nodeType="tmRoot"/>
      </p:par>
    </p:tnLst>
  </p:timing>
  <p:hf hdr="0" dt="0"/>
  <p:txStyles>
    <p:titleStyle>
      <a:lvl1pPr algn="l" rtl="0" eaLnBrk="1" fontAlgn="base" hangingPunct="1">
        <a:spcBef>
          <a:spcPct val="0"/>
        </a:spcBef>
        <a:spcAft>
          <a:spcPct val="0"/>
        </a:spcAft>
        <a:defRPr sz="2800" b="1" kern="1200">
          <a:solidFill>
            <a:srgbClr val="395E77"/>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9pPr>
    </p:titleStyle>
    <p:bodyStyle>
      <a:lvl1pPr marL="231775" indent="-231775" algn="l" rtl="0" eaLnBrk="1" fontAlgn="base" hangingPunct="1">
        <a:spcBef>
          <a:spcPts val="1200"/>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1pPr>
      <a:lvl2pPr marL="457200" indent="-231775" algn="l" rtl="0" eaLnBrk="1" fontAlgn="base" hangingPunct="1">
        <a:spcBef>
          <a:spcPts val="625"/>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2pPr>
      <a:lvl3pPr marL="688975" indent="-231775" algn="l" rtl="0" eaLnBrk="1" fontAlgn="base" hangingPunct="1">
        <a:spcBef>
          <a:spcPts val="575"/>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3pPr>
      <a:lvl4pPr marL="914400" indent="-225425" algn="l" rtl="0" eaLnBrk="1" fontAlgn="base" hangingPunct="1">
        <a:spcBef>
          <a:spcPts val="525"/>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4pPr>
      <a:lvl5pPr marL="1146175" indent="-231775" algn="l" rtl="0" eaLnBrk="1" fontAlgn="base" hangingPunct="1">
        <a:spcBef>
          <a:spcPts val="475"/>
        </a:spcBef>
        <a:spcAft>
          <a:spcPct val="0"/>
        </a:spcAft>
        <a:buClr>
          <a:schemeClr val="tx2"/>
        </a:buClr>
        <a:buSzPct val="100000"/>
        <a:buFont typeface="Arial" panose="020B0604020202020204" pitchFamily="34" charset="0"/>
        <a:buChar char="•"/>
        <a:defRPr lang="en-US" sz="2000" kern="1200" dirty="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144" userDrawn="1">
          <p15:clr>
            <a:srgbClr val="F26B43"/>
          </p15:clr>
        </p15:guide>
        <p15:guide id="2" pos="5616" userDrawn="1">
          <p15:clr>
            <a:srgbClr val="F26B43"/>
          </p15:clr>
        </p15:guide>
        <p15:guide id="3" orient="horz" pos="144" userDrawn="1">
          <p15:clr>
            <a:srgbClr val="F26B43"/>
          </p15:clr>
        </p15:guide>
        <p15:guide id="4" orient="horz" pos="4176" userDrawn="1">
          <p15:clr>
            <a:srgbClr val="F26B43"/>
          </p15:clr>
        </p15:guide>
        <p15:guide id="5" orient="horz" pos="37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0.wmf"/><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38" y="228600"/>
            <a:ext cx="8678862" cy="761999"/>
          </a:xfrm>
        </p:spPr>
        <p:txBody>
          <a:bodyPr>
            <a:normAutofit fontScale="90000"/>
          </a:bodyPr>
          <a:lstStyle/>
          <a:p>
            <a:r>
              <a:rPr lang="en-US" sz="2800" dirty="0" smtClean="0"/>
              <a:t>AIDET® Plus the Vanderbilt </a:t>
            </a:r>
            <a:r>
              <a:rPr lang="en-US" dirty="0"/>
              <a:t>University Medical </a:t>
            </a:r>
            <a:r>
              <a:rPr lang="en-US" dirty="0" smtClean="0"/>
              <a:t>Center Patient </a:t>
            </a:r>
            <a:r>
              <a:rPr lang="en-US" dirty="0"/>
              <a:t>and Family </a:t>
            </a:r>
            <a:r>
              <a:rPr lang="en-US" sz="2800" dirty="0" smtClean="0"/>
              <a:t>Promise</a:t>
            </a:r>
            <a:endParaRPr lang="en-US" sz="2800" dirty="0"/>
          </a:p>
        </p:txBody>
      </p:sp>
      <p:sp>
        <p:nvSpPr>
          <p:cNvPr id="4" name="Text Placeholder 3"/>
          <p:cNvSpPr>
            <a:spLocks noGrp="1"/>
          </p:cNvSpPr>
          <p:nvPr>
            <p:ph type="body" sz="quarter" idx="11"/>
          </p:nvPr>
        </p:nvSpPr>
        <p:spPr/>
        <p:txBody>
          <a:bodyPr/>
          <a:lstStyle/>
          <a:p>
            <a:r>
              <a:rPr lang="en-US" dirty="0"/>
              <a:t>Kris Ann Piazza, </a:t>
            </a:r>
            <a:r>
              <a:rPr lang="en-US" dirty="0" err="1"/>
              <a:t>Studer</a:t>
            </a:r>
            <a:r>
              <a:rPr lang="en-US" dirty="0"/>
              <a:t> Group Coach</a:t>
            </a:r>
          </a:p>
        </p:txBody>
      </p:sp>
      <p:sp>
        <p:nvSpPr>
          <p:cNvPr id="5" name="Text Placeholder 4"/>
          <p:cNvSpPr>
            <a:spLocks noGrp="1"/>
          </p:cNvSpPr>
          <p:nvPr>
            <p:ph type="body" sz="quarter" idx="12"/>
          </p:nvPr>
        </p:nvSpPr>
        <p:spPr>
          <a:xfrm>
            <a:off x="236538" y="1073727"/>
            <a:ext cx="8678862" cy="547906"/>
          </a:xfrm>
        </p:spPr>
        <p:txBody>
          <a:bodyPr/>
          <a:lstStyle/>
          <a:p>
            <a:r>
              <a:rPr lang="en-US" dirty="0"/>
              <a:t>Competency Training Module</a:t>
            </a:r>
          </a:p>
        </p:txBody>
      </p:sp>
      <p:pic>
        <p:nvPicPr>
          <p:cNvPr id="8" name="Picture 7"/>
          <p:cNvPicPr>
            <a:picLocks noChangeAspect="1"/>
          </p:cNvPicPr>
          <p:nvPr/>
        </p:nvPicPr>
        <p:blipFill rotWithShape="1">
          <a:blip r:embed="rId3"/>
          <a:srcRect b="17341"/>
          <a:stretch/>
        </p:blipFill>
        <p:spPr>
          <a:xfrm>
            <a:off x="0" y="1602630"/>
            <a:ext cx="9150083" cy="3021326"/>
          </a:xfrm>
          <a:prstGeom prst="rect">
            <a:avLst/>
          </a:prstGeom>
        </p:spPr>
      </p:pic>
    </p:spTree>
    <p:extLst>
      <p:ext uri="{BB962C8B-B14F-4D97-AF65-F5344CB8AC3E}">
        <p14:creationId xmlns:p14="http://schemas.microsoft.com/office/powerpoint/2010/main" val="3442181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Benefits of Effective AIDET® Plus the VUMC Patient and Family Promise </a:t>
            </a:r>
            <a:br>
              <a:rPr lang="en-US" dirty="0" smtClean="0"/>
            </a:br>
            <a:endParaRPr lang="en-US" dirty="0"/>
          </a:p>
        </p:txBody>
      </p:sp>
      <p:graphicFrame>
        <p:nvGraphicFramePr>
          <p:cNvPr id="15" name="Diagram 14"/>
          <p:cNvGraphicFramePr/>
          <p:nvPr>
            <p:extLst>
              <p:ext uri="{D42A27DB-BD31-4B8C-83A1-F6EECF244321}">
                <p14:modId xmlns:p14="http://schemas.microsoft.com/office/powerpoint/2010/main" val="4214642000"/>
              </p:ext>
            </p:extLst>
          </p:nvPr>
        </p:nvGraphicFramePr>
        <p:xfrm>
          <a:off x="-793898" y="143953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extLst>
              <p:ext uri="{D42A27DB-BD31-4B8C-83A1-F6EECF244321}">
                <p14:modId xmlns:p14="http://schemas.microsoft.com/office/powerpoint/2010/main" val="2867517953"/>
              </p:ext>
            </p:extLst>
          </p:nvPr>
        </p:nvGraphicFramePr>
        <p:xfrm>
          <a:off x="3595415" y="1321389"/>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6500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31" presetClass="entr" presetSubtype="0" fill="hold" grpId="0" nodeType="afterEffect">
                                  <p:stCondLst>
                                    <p:cond delay="20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Learning Objective </a:t>
            </a:r>
            <a:r>
              <a:rPr lang="en-US" dirty="0" smtClean="0"/>
              <a:t>#2</a:t>
            </a:r>
            <a:endParaRPr lang="en-US" dirty="0"/>
          </a:p>
        </p:txBody>
      </p:sp>
      <p:sp>
        <p:nvSpPr>
          <p:cNvPr id="3" name="Slide Number Placeholder 2"/>
          <p:cNvSpPr>
            <a:spLocks noGrp="1"/>
          </p:cNvSpPr>
          <p:nvPr>
            <p:ph type="sldNum" sz="quarter" idx="10"/>
          </p:nvPr>
        </p:nvSpPr>
        <p:spPr/>
        <p:txBody>
          <a:bodyPr/>
          <a:lstStyle/>
          <a:p>
            <a:fld id="{4FAB73BC-B049-4115-A692-8D63A059BFB8}" type="slidenum">
              <a:rPr lang="en-US" smtClean="0"/>
              <a:pPr/>
              <a:t>11</a:t>
            </a:fld>
            <a:endParaRPr lang="en-US" dirty="0"/>
          </a:p>
        </p:txBody>
      </p:sp>
      <p:sp>
        <p:nvSpPr>
          <p:cNvPr id="2" name="Rectangle 1"/>
          <p:cNvSpPr/>
          <p:nvPr/>
        </p:nvSpPr>
        <p:spPr>
          <a:xfrm>
            <a:off x="237103" y="1198548"/>
            <a:ext cx="8686800"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2">
                    <a:lumMod val="85000"/>
                  </a:schemeClr>
                </a:solidFill>
              </a:rPr>
              <a:t>WHY AIDET® Plus the VUMC </a:t>
            </a:r>
            <a:r>
              <a:rPr lang="en-US" sz="2400" i="1" dirty="0">
                <a:solidFill>
                  <a:schemeClr val="bg2">
                    <a:lumMod val="85000"/>
                  </a:schemeClr>
                </a:solidFill>
              </a:rPr>
              <a:t>Patient and Family </a:t>
            </a:r>
            <a:r>
              <a:rPr lang="en-US" sz="2400" i="1" dirty="0" smtClean="0">
                <a:solidFill>
                  <a:schemeClr val="bg2">
                    <a:lumMod val="85000"/>
                  </a:schemeClr>
                </a:solidFill>
              </a:rPr>
              <a:t>        Promise is Valuable</a:t>
            </a:r>
            <a:endParaRPr lang="en-US" sz="2400" i="1" dirty="0">
              <a:solidFill>
                <a:schemeClr val="bg2">
                  <a:lumMod val="85000"/>
                </a:schemeClr>
              </a:solidFill>
            </a:endParaRPr>
          </a:p>
        </p:txBody>
      </p:sp>
      <p:sp>
        <p:nvSpPr>
          <p:cNvPr id="4" name="Rectangle 3"/>
          <p:cNvSpPr/>
          <p:nvPr/>
        </p:nvSpPr>
        <p:spPr>
          <a:xfrm>
            <a:off x="228600" y="2259651"/>
            <a:ext cx="8686800" cy="943203"/>
          </a:xfrm>
          <a:prstGeom prst="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lumMod val="85000"/>
                  </a:schemeClr>
                </a:solidFill>
              </a:rPr>
              <a:t>WHAT the Five </a:t>
            </a:r>
            <a:r>
              <a:rPr lang="en-US" sz="2400" dirty="0">
                <a:solidFill>
                  <a:schemeClr val="bg1">
                    <a:lumMod val="85000"/>
                  </a:schemeClr>
                </a:solidFill>
              </a:rPr>
              <a:t>Fundamentals of </a:t>
            </a:r>
            <a:r>
              <a:rPr lang="en-US" sz="2400" dirty="0" smtClean="0">
                <a:solidFill>
                  <a:schemeClr val="bg1">
                    <a:lumMod val="85000"/>
                  </a:schemeClr>
                </a:solidFill>
              </a:rPr>
              <a:t>AIDET® </a:t>
            </a:r>
            <a:r>
              <a:rPr lang="en-US" sz="2400" dirty="0">
                <a:solidFill>
                  <a:schemeClr val="bg1">
                    <a:lumMod val="85000"/>
                  </a:schemeClr>
                </a:solidFill>
              </a:rPr>
              <a:t>Plus the VUMC Patient and Family Promise </a:t>
            </a:r>
            <a:r>
              <a:rPr lang="en-US" sz="2400" dirty="0" smtClean="0">
                <a:solidFill>
                  <a:schemeClr val="bg1">
                    <a:lumMod val="85000"/>
                  </a:schemeClr>
                </a:solidFill>
              </a:rPr>
              <a:t>Involves  </a:t>
            </a:r>
            <a:endParaRPr lang="en-US" sz="2400" dirty="0">
              <a:solidFill>
                <a:schemeClr val="bg1">
                  <a:lumMod val="85000"/>
                </a:schemeClr>
              </a:solidFill>
            </a:endParaRPr>
          </a:p>
        </p:txBody>
      </p:sp>
      <p:sp>
        <p:nvSpPr>
          <p:cNvPr id="5" name="Rectangle 4"/>
          <p:cNvSpPr/>
          <p:nvPr/>
        </p:nvSpPr>
        <p:spPr>
          <a:xfrm>
            <a:off x="228600" y="3320755"/>
            <a:ext cx="8686800"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lumMod val="85000"/>
                  </a:schemeClr>
                </a:solidFill>
              </a:rPr>
              <a:t>HOW to effectively execute </a:t>
            </a:r>
            <a:r>
              <a:rPr lang="en-US" sz="2400" i="1" dirty="0" smtClean="0">
                <a:solidFill>
                  <a:schemeClr val="bg1">
                    <a:lumMod val="85000"/>
                  </a:schemeClr>
                </a:solidFill>
              </a:rPr>
              <a:t>AIDET® </a:t>
            </a:r>
            <a:r>
              <a:rPr lang="en-US" sz="2400" i="1" dirty="0">
                <a:solidFill>
                  <a:schemeClr val="bg1">
                    <a:lumMod val="85000"/>
                  </a:schemeClr>
                </a:solidFill>
              </a:rPr>
              <a:t>Plus the VUMC Patient and Family </a:t>
            </a:r>
            <a:r>
              <a:rPr lang="en-US" sz="2400" i="1" dirty="0" smtClean="0">
                <a:solidFill>
                  <a:schemeClr val="bg1">
                    <a:lumMod val="85000"/>
                  </a:schemeClr>
                </a:solidFill>
              </a:rPr>
              <a:t>Promise</a:t>
            </a:r>
            <a:endParaRPr lang="en-US" sz="2400" i="1" dirty="0">
              <a:solidFill>
                <a:schemeClr val="bg1">
                  <a:lumMod val="85000"/>
                </a:schemeClr>
              </a:solidFill>
            </a:endParaRPr>
          </a:p>
        </p:txBody>
      </p:sp>
      <p:sp>
        <p:nvSpPr>
          <p:cNvPr id="6" name="Rectangle 5"/>
          <p:cNvSpPr/>
          <p:nvPr/>
        </p:nvSpPr>
        <p:spPr>
          <a:xfrm>
            <a:off x="237103" y="4381858"/>
            <a:ext cx="8669794"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lumMod val="85000"/>
                  </a:schemeClr>
                </a:solidFill>
              </a:rPr>
              <a:t>Test Your Knowledge </a:t>
            </a:r>
            <a:r>
              <a:rPr lang="en-US" sz="2400" i="1" dirty="0" smtClean="0">
                <a:solidFill>
                  <a:schemeClr val="bg1">
                    <a:lumMod val="85000"/>
                  </a:schemeClr>
                </a:solidFill>
              </a:rPr>
              <a:t>of AIDET® </a:t>
            </a:r>
            <a:r>
              <a:rPr lang="en-US" sz="2400" i="1" dirty="0">
                <a:solidFill>
                  <a:schemeClr val="bg1">
                    <a:lumMod val="85000"/>
                  </a:schemeClr>
                </a:solidFill>
              </a:rPr>
              <a:t>Plus the VUMC Patient and Family </a:t>
            </a:r>
            <a:r>
              <a:rPr lang="en-US" sz="2400" i="1" dirty="0" smtClean="0">
                <a:solidFill>
                  <a:schemeClr val="bg1">
                    <a:lumMod val="85000"/>
                  </a:schemeClr>
                </a:solidFill>
              </a:rPr>
              <a:t>Promise!</a:t>
            </a:r>
            <a:endParaRPr lang="en-US" sz="2400" i="1" dirty="0">
              <a:solidFill>
                <a:schemeClr val="bg1">
                  <a:lumMod val="85000"/>
                </a:schemeClr>
              </a:solidFill>
            </a:endParaRPr>
          </a:p>
        </p:txBody>
      </p:sp>
    </p:spTree>
    <p:extLst>
      <p:ext uri="{BB962C8B-B14F-4D97-AF65-F5344CB8AC3E}">
        <p14:creationId xmlns:p14="http://schemas.microsoft.com/office/powerpoint/2010/main" val="1412605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237067" y="1582012"/>
            <a:ext cx="5231625" cy="4343400"/>
          </a:xfrm>
        </p:spPr>
        <p:txBody>
          <a:bodyPr/>
          <a:lstStyle/>
          <a:p>
            <a:pPr>
              <a:spcBef>
                <a:spcPct val="0"/>
              </a:spcBef>
              <a:buNone/>
            </a:pPr>
            <a:endParaRPr lang="en-US" sz="800" dirty="0"/>
          </a:p>
          <a:p>
            <a:pPr>
              <a:spcBef>
                <a:spcPct val="0"/>
              </a:spcBef>
            </a:pPr>
            <a:r>
              <a:rPr lang="en-US" dirty="0"/>
              <a:t>Acknowledge patients you are working with, but also family and friends who are with your patient </a:t>
            </a:r>
            <a:r>
              <a:rPr lang="en-US" dirty="0" smtClean="0"/>
              <a:t>to </a:t>
            </a:r>
            <a:r>
              <a:rPr lang="en-US" dirty="0"/>
              <a:t>be inclusive.</a:t>
            </a:r>
          </a:p>
          <a:p>
            <a:pPr>
              <a:spcBef>
                <a:spcPct val="0"/>
              </a:spcBef>
            </a:pPr>
            <a:endParaRPr lang="en-US" dirty="0"/>
          </a:p>
          <a:p>
            <a:pPr>
              <a:spcBef>
                <a:spcPct val="0"/>
              </a:spcBef>
            </a:pPr>
            <a:r>
              <a:rPr lang="en-US" dirty="0"/>
              <a:t>Acknowledge people by name on the phone and </a:t>
            </a:r>
            <a:r>
              <a:rPr lang="en-US" dirty="0" smtClean="0"/>
              <a:t>in-person </a:t>
            </a:r>
            <a:r>
              <a:rPr lang="en-US" dirty="0"/>
              <a:t>to let them know you see them as individuals – not </a:t>
            </a:r>
            <a:r>
              <a:rPr lang="en-US" dirty="0" smtClean="0"/>
              <a:t>as just </a:t>
            </a:r>
            <a:r>
              <a:rPr lang="en-US" dirty="0"/>
              <a:t>another </a:t>
            </a:r>
            <a:r>
              <a:rPr lang="en-US" dirty="0" smtClean="0"/>
              <a:t>customer. </a:t>
            </a:r>
            <a:endParaRPr lang="en-US" dirty="0"/>
          </a:p>
          <a:p>
            <a:pPr>
              <a:spcBef>
                <a:spcPct val="0"/>
              </a:spcBef>
            </a:pPr>
            <a:endParaRPr lang="en-US" dirty="0"/>
          </a:p>
          <a:p>
            <a:pPr>
              <a:spcBef>
                <a:spcPct val="0"/>
              </a:spcBef>
            </a:pPr>
            <a:r>
              <a:rPr lang="en-US" dirty="0"/>
              <a:t>Take the initiative to make eye contact, smile or say hello in </a:t>
            </a:r>
            <a:r>
              <a:rPr lang="en-US" dirty="0" smtClean="0"/>
              <a:t>hallways </a:t>
            </a:r>
            <a:r>
              <a:rPr lang="en-US" dirty="0"/>
              <a:t>to create a </a:t>
            </a:r>
            <a:r>
              <a:rPr lang="en-US" dirty="0" smtClean="0"/>
              <a:t>warm, welcoming environment where others feel valued.</a:t>
            </a:r>
            <a:endParaRPr lang="en-US" dirty="0"/>
          </a:p>
          <a:p>
            <a:pPr>
              <a:spcBef>
                <a:spcPct val="0"/>
              </a:spcBef>
            </a:pPr>
            <a:endParaRPr lang="en-US" sz="2376" dirty="0"/>
          </a:p>
          <a:p>
            <a:pPr>
              <a:spcBef>
                <a:spcPct val="0"/>
              </a:spcBef>
            </a:pPr>
            <a:endParaRPr lang="en-US" sz="2376" dirty="0"/>
          </a:p>
          <a:p>
            <a:pPr>
              <a:spcBef>
                <a:spcPct val="0"/>
              </a:spcBef>
            </a:pPr>
            <a:endParaRPr lang="en-US" sz="2376" dirty="0"/>
          </a:p>
          <a:p>
            <a:pPr>
              <a:spcBef>
                <a:spcPct val="0"/>
              </a:spcBef>
            </a:pPr>
            <a:endParaRPr lang="en-US" sz="2376" dirty="0"/>
          </a:p>
          <a:p>
            <a:pPr>
              <a:spcBef>
                <a:spcPct val="0"/>
              </a:spcBef>
            </a:pPr>
            <a:endParaRPr lang="en-US" sz="2376" b="1" dirty="0"/>
          </a:p>
          <a:p>
            <a:pPr>
              <a:spcBef>
                <a:spcPct val="0"/>
              </a:spcBef>
            </a:pPr>
            <a:endParaRPr lang="en-US" sz="2376" dirty="0"/>
          </a:p>
          <a:p>
            <a:endParaRPr lang="en-US" dirty="0"/>
          </a:p>
        </p:txBody>
      </p:sp>
      <p:sp>
        <p:nvSpPr>
          <p:cNvPr id="3" name="Slide Number Placeholder 2"/>
          <p:cNvSpPr>
            <a:spLocks noGrp="1"/>
          </p:cNvSpPr>
          <p:nvPr>
            <p:ph type="sldNum" sz="quarter" idx="16"/>
          </p:nvPr>
        </p:nvSpPr>
        <p:spPr/>
        <p:txBody>
          <a:bodyPr/>
          <a:lstStyle/>
          <a:p>
            <a:fld id="{4FAB73BC-B049-4115-A692-8D63A059BFB8}" type="slidenum">
              <a:rPr lang="en-US" smtClean="0"/>
              <a:pPr/>
              <a:t>12</a:t>
            </a:fld>
            <a:endParaRPr lang="en-US" dirty="0"/>
          </a:p>
        </p:txBody>
      </p:sp>
      <p:sp>
        <p:nvSpPr>
          <p:cNvPr id="6" name="Text Placeholder 5"/>
          <p:cNvSpPr>
            <a:spLocks noGrp="1"/>
          </p:cNvSpPr>
          <p:nvPr>
            <p:ph type="body" sz="quarter" idx="11"/>
          </p:nvPr>
        </p:nvSpPr>
        <p:spPr>
          <a:xfrm>
            <a:off x="237067" y="779276"/>
            <a:ext cx="8678862" cy="524932"/>
          </a:xfrm>
        </p:spPr>
        <p:txBody>
          <a:bodyPr/>
          <a:lstStyle/>
          <a:p>
            <a:r>
              <a:rPr lang="en-US" sz="1600" b="1" i="1" dirty="0" smtClean="0">
                <a:solidFill>
                  <a:srgbClr val="0070C0"/>
                </a:solidFill>
              </a:rPr>
              <a:t>Purpose</a:t>
            </a:r>
            <a:r>
              <a:rPr lang="en-US" sz="1600" b="1" i="1" dirty="0">
                <a:solidFill>
                  <a:srgbClr val="0070C0"/>
                </a:solidFill>
              </a:rPr>
              <a:t>: </a:t>
            </a:r>
            <a:r>
              <a:rPr lang="en-US" sz="1600" dirty="0">
                <a:solidFill>
                  <a:srgbClr val="0070C0"/>
                </a:solidFill>
              </a:rPr>
              <a:t>Show courtesy and respect</a:t>
            </a:r>
            <a:r>
              <a:rPr lang="en-US" sz="1600" i="1" dirty="0" smtClean="0">
                <a:solidFill>
                  <a:srgbClr val="0070C0"/>
                </a:solidFill>
              </a:rPr>
              <a:t>.</a:t>
            </a:r>
          </a:p>
          <a:p>
            <a:r>
              <a:rPr lang="en-US" sz="1600" b="1" i="1" dirty="0" smtClean="0">
                <a:solidFill>
                  <a:srgbClr val="0070C0"/>
                </a:solidFill>
              </a:rPr>
              <a:t>Key </a:t>
            </a:r>
            <a:r>
              <a:rPr lang="en-US" sz="1600" b="1" i="1" dirty="0">
                <a:solidFill>
                  <a:srgbClr val="0070C0"/>
                </a:solidFill>
              </a:rPr>
              <a:t>message</a:t>
            </a:r>
            <a:r>
              <a:rPr lang="en-US" sz="1600" i="1" dirty="0">
                <a:solidFill>
                  <a:srgbClr val="0070C0"/>
                </a:solidFill>
              </a:rPr>
              <a:t>: </a:t>
            </a:r>
            <a:r>
              <a:rPr lang="en-US" sz="1600" dirty="0">
                <a:solidFill>
                  <a:srgbClr val="0070C0"/>
                </a:solidFill>
              </a:rPr>
              <a:t>You are important; I see you</a:t>
            </a:r>
            <a:r>
              <a:rPr lang="en-US" sz="1600" i="1" dirty="0">
                <a:solidFill>
                  <a:srgbClr val="0070C0"/>
                </a:solidFill>
              </a:rPr>
              <a:t>.  </a:t>
            </a:r>
          </a:p>
          <a:p>
            <a:endParaRPr lang="en-US" dirty="0"/>
          </a:p>
        </p:txBody>
      </p:sp>
      <p:sp>
        <p:nvSpPr>
          <p:cNvPr id="5" name="Title 4"/>
          <p:cNvSpPr>
            <a:spLocks noGrp="1"/>
          </p:cNvSpPr>
          <p:nvPr>
            <p:ph type="title"/>
          </p:nvPr>
        </p:nvSpPr>
        <p:spPr/>
        <p:txBody>
          <a:bodyPr/>
          <a:lstStyle/>
          <a:p>
            <a:r>
              <a:rPr lang="en-US" dirty="0" smtClean="0"/>
              <a:t>Acknowledge</a:t>
            </a:r>
            <a:endParaRPr lang="en-US" dirty="0"/>
          </a:p>
        </p:txBody>
      </p:sp>
      <p:pic>
        <p:nvPicPr>
          <p:cNvPr id="10" name="Picture 9"/>
          <p:cNvPicPr>
            <a:picLocks noChangeAspect="1"/>
          </p:cNvPicPr>
          <p:nvPr/>
        </p:nvPicPr>
        <p:blipFill>
          <a:blip r:embed="rId3"/>
          <a:stretch>
            <a:fillRect/>
          </a:stretch>
        </p:blipFill>
        <p:spPr>
          <a:xfrm>
            <a:off x="6002179" y="4500226"/>
            <a:ext cx="1725756" cy="128286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p:cNvPicPr>
            <a:picLocks noChangeAspect="1"/>
          </p:cNvPicPr>
          <p:nvPr/>
        </p:nvPicPr>
        <p:blipFill>
          <a:blip r:embed="rId4"/>
          <a:stretch>
            <a:fillRect/>
          </a:stretch>
        </p:blipFill>
        <p:spPr>
          <a:xfrm>
            <a:off x="6002179" y="3063863"/>
            <a:ext cx="1725757" cy="11678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p:cNvPicPr>
            <a:picLocks noChangeAspect="1"/>
          </p:cNvPicPr>
          <p:nvPr/>
        </p:nvPicPr>
        <p:blipFill>
          <a:blip r:embed="rId5"/>
          <a:stretch>
            <a:fillRect/>
          </a:stretch>
        </p:blipFill>
        <p:spPr>
          <a:xfrm>
            <a:off x="6002179" y="1541275"/>
            <a:ext cx="1745455" cy="12540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1548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par>
                          <p:cTn id="10" fill="hold">
                            <p:stCondLst>
                              <p:cond delay="1500"/>
                            </p:stCondLst>
                            <p:childTnLst>
                              <p:par>
                                <p:cTn id="11" presetID="53" presetClass="entr" presetSubtype="16" fill="hold" grpId="0" nodeType="afterEffect">
                                  <p:stCondLst>
                                    <p:cond delay="175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p:cTn id="1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7">
                                            <p:txEl>
                                              <p:pRg st="3" end="3"/>
                                            </p:txEl>
                                          </p:spTgt>
                                        </p:tgtEl>
                                      </p:cBhvr>
                                    </p:animEffect>
                                  </p:childTnLst>
                                </p:cTn>
                              </p:par>
                            </p:childTnLst>
                          </p:cTn>
                        </p:par>
                        <p:par>
                          <p:cTn id="16" fill="hold">
                            <p:stCondLst>
                              <p:cond delay="3750"/>
                            </p:stCondLst>
                            <p:childTnLst>
                              <p:par>
                                <p:cTn id="17" presetID="53" presetClass="entr" presetSubtype="16" fill="hold" grpId="0" nodeType="afterEffect">
                                  <p:stCondLst>
                                    <p:cond delay="250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p:cTn id="19"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28600" y="1681401"/>
            <a:ext cx="5488324" cy="4343400"/>
          </a:xfrm>
        </p:spPr>
        <p:txBody>
          <a:bodyPr/>
          <a:lstStyle/>
          <a:p>
            <a:pPr>
              <a:spcBef>
                <a:spcPct val="30000"/>
              </a:spcBef>
              <a:spcAft>
                <a:spcPts val="99"/>
              </a:spcAft>
            </a:pPr>
            <a:r>
              <a:rPr lang="en-US" dirty="0" smtClean="0"/>
              <a:t>Provide </a:t>
            </a:r>
            <a:r>
              <a:rPr lang="en-US" dirty="0"/>
              <a:t>your name and role on the </a:t>
            </a:r>
            <a:r>
              <a:rPr lang="en-US" dirty="0" smtClean="0"/>
              <a:t>team </a:t>
            </a:r>
            <a:r>
              <a:rPr lang="en-US" dirty="0"/>
              <a:t>to reinforce your willingness to be accountable for the service </a:t>
            </a:r>
            <a:r>
              <a:rPr lang="en-US" dirty="0" smtClean="0"/>
              <a:t>and/or care </a:t>
            </a:r>
            <a:r>
              <a:rPr lang="en-US" dirty="0"/>
              <a:t>you </a:t>
            </a:r>
            <a:r>
              <a:rPr lang="en-US" dirty="0" smtClean="0"/>
              <a:t>provide.</a:t>
            </a:r>
            <a:endParaRPr lang="en-US" dirty="0"/>
          </a:p>
          <a:p>
            <a:pPr>
              <a:spcBef>
                <a:spcPct val="30000"/>
              </a:spcBef>
              <a:spcAft>
                <a:spcPts val="99"/>
              </a:spcAft>
            </a:pPr>
            <a:endParaRPr lang="en-US" sz="800" dirty="0"/>
          </a:p>
          <a:p>
            <a:pPr>
              <a:spcBef>
                <a:spcPct val="30000"/>
              </a:spcBef>
              <a:spcAft>
                <a:spcPts val="99"/>
              </a:spcAft>
            </a:pPr>
            <a:r>
              <a:rPr lang="en-US" dirty="0"/>
              <a:t>Validate the name of the patient you are interacting </a:t>
            </a:r>
            <a:r>
              <a:rPr lang="en-US" dirty="0" smtClean="0"/>
              <a:t>with </a:t>
            </a:r>
            <a:r>
              <a:rPr lang="en-US" dirty="0"/>
              <a:t>for </a:t>
            </a:r>
            <a:r>
              <a:rPr lang="en-US" dirty="0" smtClean="0"/>
              <a:t>accuracy of service and/or their </a:t>
            </a:r>
            <a:r>
              <a:rPr lang="en-US" dirty="0"/>
              <a:t>safety</a:t>
            </a:r>
            <a:r>
              <a:rPr lang="en-US" dirty="0" smtClean="0"/>
              <a:t>.</a:t>
            </a:r>
            <a:endParaRPr lang="en-US" dirty="0"/>
          </a:p>
          <a:p>
            <a:pPr>
              <a:spcBef>
                <a:spcPct val="30000"/>
              </a:spcBef>
              <a:spcAft>
                <a:spcPts val="99"/>
              </a:spcAft>
            </a:pPr>
            <a:endParaRPr lang="en-US" sz="800" dirty="0"/>
          </a:p>
          <a:p>
            <a:pPr>
              <a:spcBef>
                <a:spcPct val="30000"/>
              </a:spcBef>
              <a:spcAft>
                <a:spcPts val="99"/>
              </a:spcAft>
            </a:pPr>
            <a:r>
              <a:rPr lang="en-US" dirty="0"/>
              <a:t>Make your personal commitment </a:t>
            </a:r>
            <a:r>
              <a:rPr lang="en-US" i="1" dirty="0" smtClean="0"/>
              <a:t>(VUMC Promise)</a:t>
            </a:r>
            <a:r>
              <a:rPr lang="en-US" dirty="0" smtClean="0"/>
              <a:t> to </a:t>
            </a:r>
            <a:r>
              <a:rPr lang="en-US" dirty="0"/>
              <a:t>provide the </a:t>
            </a:r>
            <a:r>
              <a:rPr lang="en-US" dirty="0" smtClean="0"/>
              <a:t>best </a:t>
            </a:r>
            <a:r>
              <a:rPr lang="en-US" dirty="0"/>
              <a:t>care or service.</a:t>
            </a:r>
          </a:p>
          <a:p>
            <a:pPr>
              <a:spcBef>
                <a:spcPct val="30000"/>
              </a:spcBef>
              <a:spcAft>
                <a:spcPts val="99"/>
              </a:spcAft>
            </a:pPr>
            <a:endParaRPr lang="en-US" sz="800" dirty="0"/>
          </a:p>
          <a:p>
            <a:pPr>
              <a:spcBef>
                <a:spcPct val="30000"/>
              </a:spcBef>
              <a:spcAft>
                <a:spcPts val="99"/>
              </a:spcAft>
            </a:pPr>
            <a:r>
              <a:rPr lang="en-US" b="1" dirty="0" smtClean="0"/>
              <a:t>Manage</a:t>
            </a:r>
            <a:r>
              <a:rPr lang="en-US" dirty="0" smtClean="0"/>
              <a:t>-</a:t>
            </a:r>
            <a:r>
              <a:rPr lang="en-US" b="1" dirty="0" smtClean="0"/>
              <a:t>Up</a:t>
            </a:r>
            <a:r>
              <a:rPr lang="en-US" dirty="0" smtClean="0"/>
              <a:t>: talk </a:t>
            </a:r>
            <a:r>
              <a:rPr lang="en-US" dirty="0"/>
              <a:t>about yourself, co-workers, </a:t>
            </a:r>
            <a:r>
              <a:rPr lang="en-US" dirty="0" smtClean="0"/>
              <a:t>other departments </a:t>
            </a:r>
            <a:r>
              <a:rPr lang="en-US" dirty="0"/>
              <a:t>or </a:t>
            </a:r>
            <a:r>
              <a:rPr lang="en-US" dirty="0" smtClean="0"/>
              <a:t>VUMC in </a:t>
            </a:r>
            <a:r>
              <a:rPr lang="en-US" dirty="0"/>
              <a:t>a positive </a:t>
            </a:r>
            <a:r>
              <a:rPr lang="en-US" dirty="0" smtClean="0"/>
              <a:t>way that builds confidence.  </a:t>
            </a:r>
            <a:endParaRPr lang="en-US" dirty="0"/>
          </a:p>
          <a:p>
            <a:pPr>
              <a:lnSpc>
                <a:spcPct val="75000"/>
              </a:lnSpc>
              <a:spcBef>
                <a:spcPct val="30000"/>
              </a:spcBef>
              <a:spcAft>
                <a:spcPts val="99"/>
              </a:spcAft>
            </a:pPr>
            <a:endParaRPr lang="en-US" dirty="0"/>
          </a:p>
          <a:p>
            <a:endParaRPr lang="en-US" dirty="0"/>
          </a:p>
        </p:txBody>
      </p:sp>
      <p:sp>
        <p:nvSpPr>
          <p:cNvPr id="3" name="Slide Number Placeholder 2"/>
          <p:cNvSpPr>
            <a:spLocks noGrp="1"/>
          </p:cNvSpPr>
          <p:nvPr>
            <p:ph type="sldNum" sz="quarter" idx="16"/>
          </p:nvPr>
        </p:nvSpPr>
        <p:spPr/>
        <p:txBody>
          <a:bodyPr/>
          <a:lstStyle/>
          <a:p>
            <a:fld id="{4FAB73BC-B049-4115-A692-8D63A059BFB8}" type="slidenum">
              <a:rPr lang="en-US" smtClean="0"/>
              <a:pPr/>
              <a:t>13</a:t>
            </a:fld>
            <a:endParaRPr lang="en-US" dirty="0"/>
          </a:p>
        </p:txBody>
      </p:sp>
      <p:sp>
        <p:nvSpPr>
          <p:cNvPr id="4" name="Text Placeholder 3"/>
          <p:cNvSpPr>
            <a:spLocks noGrp="1"/>
          </p:cNvSpPr>
          <p:nvPr>
            <p:ph type="body" sz="quarter" idx="11"/>
          </p:nvPr>
        </p:nvSpPr>
        <p:spPr>
          <a:xfrm>
            <a:off x="237067" y="770467"/>
            <a:ext cx="8678862" cy="524932"/>
          </a:xfrm>
        </p:spPr>
        <p:txBody>
          <a:bodyPr/>
          <a:lstStyle/>
          <a:p>
            <a:r>
              <a:rPr lang="en-US" sz="1600" b="1" i="1" dirty="0">
                <a:solidFill>
                  <a:srgbClr val="0070C0"/>
                </a:solidFill>
              </a:rPr>
              <a:t>Purpose: </a:t>
            </a:r>
            <a:r>
              <a:rPr lang="en-US" sz="1600" dirty="0">
                <a:solidFill>
                  <a:srgbClr val="0070C0"/>
                </a:solidFill>
              </a:rPr>
              <a:t>Build trust.</a:t>
            </a:r>
            <a:endParaRPr lang="en-US" sz="1600" dirty="0" smtClean="0">
              <a:solidFill>
                <a:srgbClr val="0070C0"/>
              </a:solidFill>
            </a:endParaRPr>
          </a:p>
          <a:p>
            <a:r>
              <a:rPr lang="en-US" sz="1600" b="1" i="1" dirty="0" smtClean="0">
                <a:solidFill>
                  <a:srgbClr val="0070C0"/>
                </a:solidFill>
              </a:rPr>
              <a:t>Key </a:t>
            </a:r>
            <a:r>
              <a:rPr lang="en-US" sz="1600" b="1" i="1" dirty="0">
                <a:solidFill>
                  <a:srgbClr val="0070C0"/>
                </a:solidFill>
              </a:rPr>
              <a:t>message: </a:t>
            </a:r>
            <a:r>
              <a:rPr lang="en-US" sz="1600" dirty="0">
                <a:solidFill>
                  <a:srgbClr val="0070C0"/>
                </a:solidFill>
              </a:rPr>
              <a:t>You can count on me.</a:t>
            </a:r>
          </a:p>
          <a:p>
            <a:endParaRPr lang="en-US" dirty="0"/>
          </a:p>
        </p:txBody>
      </p:sp>
      <p:sp>
        <p:nvSpPr>
          <p:cNvPr id="5" name="Title 4"/>
          <p:cNvSpPr>
            <a:spLocks noGrp="1"/>
          </p:cNvSpPr>
          <p:nvPr>
            <p:ph type="title"/>
          </p:nvPr>
        </p:nvSpPr>
        <p:spPr/>
        <p:txBody>
          <a:bodyPr/>
          <a:lstStyle/>
          <a:p>
            <a:r>
              <a:rPr lang="en-US" kern="0" dirty="0">
                <a:solidFill>
                  <a:srgbClr val="00467F"/>
                </a:solidFill>
              </a:rPr>
              <a:t>Introduce</a:t>
            </a:r>
            <a:endParaRPr lang="en-US" dirty="0"/>
          </a:p>
        </p:txBody>
      </p:sp>
      <p:pic>
        <p:nvPicPr>
          <p:cNvPr id="6" name="Picture 5"/>
          <p:cNvPicPr>
            <a:picLocks noChangeAspect="1"/>
          </p:cNvPicPr>
          <p:nvPr/>
        </p:nvPicPr>
        <p:blipFill rotWithShape="1">
          <a:blip r:embed="rId3"/>
          <a:srcRect b="9549"/>
          <a:stretch/>
        </p:blipFill>
        <p:spPr>
          <a:xfrm>
            <a:off x="6080072" y="3626707"/>
            <a:ext cx="2438399" cy="1541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rotWithShape="1">
          <a:blip r:embed="rId4"/>
          <a:srcRect b="1437"/>
          <a:stretch/>
        </p:blipFill>
        <p:spPr>
          <a:xfrm>
            <a:off x="6084925" y="1707268"/>
            <a:ext cx="2438400" cy="14551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4087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150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
                                            <p:txEl>
                                              <p:pRg st="2" end="2"/>
                                            </p:txEl>
                                          </p:spTgt>
                                        </p:tgtEl>
                                      </p:cBhvr>
                                    </p:animEffect>
                                  </p:childTnLst>
                                </p:cTn>
                              </p:par>
                            </p:childTnLst>
                          </p:cTn>
                        </p:par>
                        <p:par>
                          <p:cTn id="16" fill="hold">
                            <p:stCondLst>
                              <p:cond delay="3500"/>
                            </p:stCondLst>
                            <p:childTnLst>
                              <p:par>
                                <p:cTn id="17" presetID="53" presetClass="entr" presetSubtype="16" fill="hold" grpId="0" nodeType="afterEffect">
                                  <p:stCondLst>
                                    <p:cond delay="225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
                                            <p:txEl>
                                              <p:pRg st="4" end="4"/>
                                            </p:txEl>
                                          </p:spTgt>
                                        </p:tgtEl>
                                      </p:cBhvr>
                                    </p:animEffect>
                                  </p:childTnLst>
                                </p:cTn>
                              </p:par>
                            </p:childTnLst>
                          </p:cTn>
                        </p:par>
                        <p:par>
                          <p:cTn id="22" fill="hold">
                            <p:stCondLst>
                              <p:cond delay="6250"/>
                            </p:stCondLst>
                            <p:childTnLst>
                              <p:par>
                                <p:cTn id="23" presetID="53" presetClass="entr" presetSubtype="16" fill="hold" grpId="0" nodeType="afterEffect">
                                  <p:stCondLst>
                                    <p:cond delay="275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sz="quarter" idx="15"/>
          </p:nvPr>
        </p:nvSpPr>
        <p:spPr>
          <a:xfrm>
            <a:off x="237067" y="1018308"/>
            <a:ext cx="8678333" cy="4800600"/>
          </a:xfrm>
          <a:prstGeom prst="rect">
            <a:avLst/>
          </a:prstGeom>
        </p:spPr>
        <p:txBody>
          <a:bodyPr>
            <a:normAutofit lnSpcReduction="10000"/>
          </a:bodyPr>
          <a:lstStyle/>
          <a:p>
            <a:pPr marL="0" indent="0">
              <a:lnSpc>
                <a:spcPct val="110000"/>
              </a:lnSpc>
              <a:buNone/>
            </a:pPr>
            <a:r>
              <a:rPr lang="en-US" sz="2376" b="1" dirty="0" smtClean="0">
                <a:solidFill>
                  <a:schemeClr val="tx2">
                    <a:lumMod val="75000"/>
                  </a:schemeClr>
                </a:solidFill>
              </a:rPr>
              <a:t>Saying positive things about others to build confidence</a:t>
            </a:r>
          </a:p>
          <a:p>
            <a:pPr lvl="1">
              <a:lnSpc>
                <a:spcPct val="110000"/>
              </a:lnSpc>
            </a:pPr>
            <a:r>
              <a:rPr lang="en-US" sz="1800" dirty="0" smtClean="0">
                <a:solidFill>
                  <a:schemeClr val="tx2">
                    <a:lumMod val="75000"/>
                  </a:schemeClr>
                </a:solidFill>
              </a:rPr>
              <a:t>Susan is a great housekeeper. She always has a friendly smile for everyone and is determined to create a clean environment for patients.</a:t>
            </a:r>
          </a:p>
          <a:p>
            <a:pPr lvl="1">
              <a:lnSpc>
                <a:spcPct val="110000"/>
              </a:lnSpc>
            </a:pPr>
            <a:endParaRPr lang="en-US" sz="800" dirty="0" smtClean="0">
              <a:solidFill>
                <a:schemeClr val="tx2">
                  <a:lumMod val="75000"/>
                </a:schemeClr>
              </a:solidFill>
            </a:endParaRPr>
          </a:p>
          <a:p>
            <a:pPr lvl="1">
              <a:lnSpc>
                <a:spcPct val="110000"/>
              </a:lnSpc>
            </a:pPr>
            <a:r>
              <a:rPr lang="en-US" sz="1800" dirty="0" smtClean="0">
                <a:solidFill>
                  <a:schemeClr val="tx2">
                    <a:lumMod val="75000"/>
                  </a:schemeClr>
                </a:solidFill>
              </a:rPr>
              <a:t>I can certainly help you with that. Everyone at Vanderbilt is committed to our patients, so it’s my pleasure to escort you where you need to go!</a:t>
            </a:r>
          </a:p>
          <a:p>
            <a:pPr lvl="1">
              <a:lnSpc>
                <a:spcPct val="110000"/>
              </a:lnSpc>
            </a:pPr>
            <a:endParaRPr lang="en-US" sz="800" dirty="0" smtClean="0">
              <a:solidFill>
                <a:schemeClr val="tx2">
                  <a:lumMod val="75000"/>
                </a:schemeClr>
              </a:solidFill>
            </a:endParaRPr>
          </a:p>
          <a:p>
            <a:pPr lvl="1">
              <a:lnSpc>
                <a:spcPct val="110000"/>
              </a:lnSpc>
            </a:pPr>
            <a:r>
              <a:rPr lang="en-US" sz="1800" dirty="0" smtClean="0">
                <a:solidFill>
                  <a:schemeClr val="tx2">
                    <a:lumMod val="75000"/>
                  </a:schemeClr>
                </a:solidFill>
              </a:rPr>
              <a:t>You are on a great nursing unit. I’ve worked with the nurses for the past three years, and they are all highly skilled.</a:t>
            </a:r>
          </a:p>
          <a:p>
            <a:pPr lvl="1">
              <a:lnSpc>
                <a:spcPct val="110000"/>
              </a:lnSpc>
            </a:pPr>
            <a:endParaRPr lang="en-US" sz="800" dirty="0" smtClean="0">
              <a:solidFill>
                <a:schemeClr val="tx2">
                  <a:lumMod val="75000"/>
                </a:schemeClr>
              </a:solidFill>
            </a:endParaRPr>
          </a:p>
          <a:p>
            <a:pPr marL="0" lvl="0" indent="0">
              <a:lnSpc>
                <a:spcPct val="110000"/>
              </a:lnSpc>
              <a:buClr>
                <a:srgbClr val="0090B4"/>
              </a:buClr>
              <a:buNone/>
            </a:pPr>
            <a:r>
              <a:rPr lang="en-US" sz="2376" b="1" dirty="0" smtClean="0">
                <a:solidFill>
                  <a:schemeClr val="tx2">
                    <a:lumMod val="75000"/>
                  </a:schemeClr>
                </a:solidFill>
              </a:rPr>
              <a:t>Who should you manage up?</a:t>
            </a:r>
          </a:p>
          <a:p>
            <a:pPr lvl="2">
              <a:lnSpc>
                <a:spcPct val="110000"/>
              </a:lnSpc>
              <a:buClr>
                <a:srgbClr val="0090B4"/>
              </a:buClr>
              <a:buFont typeface="Wingdings" panose="05000000000000000000" pitchFamily="2" charset="2"/>
              <a:buChar char="ü"/>
            </a:pPr>
            <a:r>
              <a:rPr lang="en-US" sz="2000" dirty="0" smtClean="0">
                <a:solidFill>
                  <a:schemeClr val="tx2">
                    <a:lumMod val="75000"/>
                  </a:schemeClr>
                </a:solidFill>
              </a:rPr>
              <a:t>Nurses</a:t>
            </a:r>
          </a:p>
          <a:p>
            <a:pPr lvl="2">
              <a:lnSpc>
                <a:spcPct val="110000"/>
              </a:lnSpc>
              <a:buClr>
                <a:srgbClr val="0090B4"/>
              </a:buClr>
              <a:buFont typeface="Wingdings" panose="05000000000000000000" pitchFamily="2" charset="2"/>
              <a:buChar char="ü"/>
            </a:pPr>
            <a:r>
              <a:rPr lang="en-US" sz="2000" dirty="0" smtClean="0">
                <a:solidFill>
                  <a:schemeClr val="tx2">
                    <a:lumMod val="75000"/>
                  </a:schemeClr>
                </a:solidFill>
              </a:rPr>
              <a:t>Physicians</a:t>
            </a:r>
          </a:p>
          <a:p>
            <a:pPr lvl="2">
              <a:lnSpc>
                <a:spcPct val="110000"/>
              </a:lnSpc>
              <a:buClr>
                <a:srgbClr val="0090B4"/>
              </a:buClr>
              <a:buFont typeface="Wingdings" panose="05000000000000000000" pitchFamily="2" charset="2"/>
              <a:buChar char="ü"/>
            </a:pPr>
            <a:r>
              <a:rPr lang="en-US" sz="2000" dirty="0" smtClean="0">
                <a:solidFill>
                  <a:schemeClr val="tx2">
                    <a:lumMod val="75000"/>
                  </a:schemeClr>
                </a:solidFill>
              </a:rPr>
              <a:t>The organization</a:t>
            </a:r>
          </a:p>
        </p:txBody>
      </p:sp>
      <p:sp>
        <p:nvSpPr>
          <p:cNvPr id="31746" name="Rectangle 2"/>
          <p:cNvSpPr>
            <a:spLocks noGrp="1" noChangeArrowheads="1"/>
          </p:cNvSpPr>
          <p:nvPr>
            <p:ph type="title"/>
          </p:nvPr>
        </p:nvSpPr>
        <p:spPr/>
        <p:txBody>
          <a:bodyPr>
            <a:normAutofit/>
          </a:bodyPr>
          <a:lstStyle/>
          <a:p>
            <a:r>
              <a:rPr lang="en-US" kern="0" dirty="0">
                <a:solidFill>
                  <a:srgbClr val="00467F"/>
                </a:solidFill>
              </a:rPr>
              <a:t>Introduce:</a:t>
            </a:r>
            <a:r>
              <a:rPr lang="en-US" sz="2400" kern="0" dirty="0">
                <a:solidFill>
                  <a:srgbClr val="00467F"/>
                </a:solidFill>
              </a:rPr>
              <a:t> </a:t>
            </a:r>
            <a:r>
              <a:rPr lang="en-US" sz="2400" b="0" dirty="0" smtClean="0"/>
              <a:t>How </a:t>
            </a:r>
            <a:r>
              <a:rPr lang="en-US" sz="2400" b="0" dirty="0"/>
              <a:t>to Manage-</a:t>
            </a:r>
            <a:r>
              <a:rPr lang="en-US" sz="2400" b="0" dirty="0" smtClean="0"/>
              <a:t>Up Others</a:t>
            </a:r>
            <a:endParaRPr lang="en-US" sz="2400" b="0" dirty="0"/>
          </a:p>
        </p:txBody>
      </p:sp>
      <p:sp>
        <p:nvSpPr>
          <p:cNvPr id="2" name="Rectangle 1"/>
          <p:cNvSpPr/>
          <p:nvPr/>
        </p:nvSpPr>
        <p:spPr>
          <a:xfrm>
            <a:off x="2922374" y="4432085"/>
            <a:ext cx="4572000" cy="1446550"/>
          </a:xfrm>
          <a:prstGeom prst="rect">
            <a:avLst/>
          </a:prstGeom>
        </p:spPr>
        <p:txBody>
          <a:bodyPr>
            <a:spAutoFit/>
          </a:bodyPr>
          <a:lstStyle/>
          <a:p>
            <a:pPr marL="800100" lvl="1" indent="-342900">
              <a:lnSpc>
                <a:spcPct val="110000"/>
              </a:lnSpc>
              <a:buClr>
                <a:srgbClr val="0090B4"/>
              </a:buClr>
              <a:buFont typeface="Wingdings" panose="05000000000000000000" pitchFamily="2" charset="2"/>
              <a:buChar char="ü"/>
            </a:pPr>
            <a:r>
              <a:rPr lang="en-US" sz="2000" dirty="0">
                <a:solidFill>
                  <a:schemeClr val="tx2">
                    <a:lumMod val="75000"/>
                  </a:schemeClr>
                </a:solidFill>
              </a:rPr>
              <a:t>Yourself</a:t>
            </a:r>
          </a:p>
          <a:p>
            <a:pPr marL="800100" lvl="1" indent="-342900">
              <a:lnSpc>
                <a:spcPct val="110000"/>
              </a:lnSpc>
              <a:buClr>
                <a:srgbClr val="0090B4"/>
              </a:buClr>
              <a:buFont typeface="Wingdings" panose="05000000000000000000" pitchFamily="2" charset="2"/>
              <a:buChar char="ü"/>
            </a:pPr>
            <a:r>
              <a:rPr lang="en-US" sz="2000" dirty="0" smtClean="0">
                <a:solidFill>
                  <a:schemeClr val="tx2">
                    <a:lumMod val="75000"/>
                  </a:schemeClr>
                </a:solidFill>
              </a:rPr>
              <a:t>Administrators</a:t>
            </a:r>
          </a:p>
          <a:p>
            <a:pPr marL="800100" lvl="1" indent="-342900">
              <a:lnSpc>
                <a:spcPct val="110000"/>
              </a:lnSpc>
              <a:buClr>
                <a:srgbClr val="0090B4"/>
              </a:buClr>
              <a:buFont typeface="Wingdings" panose="05000000000000000000" pitchFamily="2" charset="2"/>
              <a:buChar char="ü"/>
            </a:pPr>
            <a:r>
              <a:rPr lang="en-US" sz="2000" dirty="0" smtClean="0">
                <a:solidFill>
                  <a:schemeClr val="tx2">
                    <a:lumMod val="75000"/>
                  </a:schemeClr>
                </a:solidFill>
              </a:rPr>
              <a:t>Your Boss</a:t>
            </a:r>
          </a:p>
          <a:p>
            <a:pPr marL="800100" lvl="1" indent="-342900">
              <a:lnSpc>
                <a:spcPct val="110000"/>
              </a:lnSpc>
              <a:buClr>
                <a:srgbClr val="0090B4"/>
              </a:buClr>
              <a:buFont typeface="Wingdings" panose="05000000000000000000" pitchFamily="2" charset="2"/>
              <a:buChar char="ü"/>
            </a:pPr>
            <a:r>
              <a:rPr lang="en-US" sz="2000" dirty="0" smtClean="0">
                <a:solidFill>
                  <a:schemeClr val="tx2">
                    <a:lumMod val="75000"/>
                  </a:schemeClr>
                </a:solidFill>
              </a:rPr>
              <a:t>Others?</a:t>
            </a:r>
            <a:endParaRPr lang="en-US" sz="2000" dirty="0">
              <a:solidFill>
                <a:schemeClr val="tx2">
                  <a:lumMod val="75000"/>
                </a:schemeClr>
              </a:solidFill>
            </a:endParaRPr>
          </a:p>
        </p:txBody>
      </p:sp>
    </p:spTree>
    <p:extLst>
      <p:ext uri="{BB962C8B-B14F-4D97-AF65-F5344CB8AC3E}">
        <p14:creationId xmlns:p14="http://schemas.microsoft.com/office/powerpoint/2010/main" val="36310652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12374" y="1264551"/>
            <a:ext cx="8678333" cy="4800600"/>
          </a:xfrm>
        </p:spPr>
        <p:txBody>
          <a:bodyPr/>
          <a:lstStyle/>
          <a:p>
            <a:pPr marL="225425" lvl="1" indent="0">
              <a:buNone/>
            </a:pPr>
            <a:r>
              <a:rPr lang="en-US" sz="1800" dirty="0"/>
              <a:t>"Mr. Smith, </a:t>
            </a:r>
            <a:r>
              <a:rPr lang="en-US" sz="1800" b="1" i="1" u="sng" dirty="0" smtClean="0"/>
              <a:t>I promise</a:t>
            </a:r>
            <a:r>
              <a:rPr lang="en-US" sz="1800" b="1" i="1" dirty="0" smtClean="0"/>
              <a:t> </a:t>
            </a:r>
            <a:r>
              <a:rPr lang="en-US" sz="1800" dirty="0" smtClean="0"/>
              <a:t>to respect your right to privacy while I clean your room."</a:t>
            </a:r>
            <a:endParaRPr lang="en-US" sz="1800" dirty="0"/>
          </a:p>
          <a:p>
            <a:pPr marL="225425" lvl="1" indent="0">
              <a:buNone/>
            </a:pPr>
            <a:endParaRPr lang="en-US" sz="1800" dirty="0"/>
          </a:p>
          <a:p>
            <a:pPr marL="225425" lvl="1" indent="0">
              <a:buNone/>
            </a:pPr>
            <a:r>
              <a:rPr lang="en-US" sz="1800" dirty="0" smtClean="0"/>
              <a:t>“Mrs. Franklin, </a:t>
            </a:r>
            <a:r>
              <a:rPr lang="en-US" sz="1800" b="1" i="1" u="sng" dirty="0" smtClean="0"/>
              <a:t>I promise </a:t>
            </a:r>
            <a:r>
              <a:rPr lang="en-US" sz="1800" dirty="0" smtClean="0"/>
              <a:t>to respect your right to privacy when discussing your billing concerns, so I’m going to close the door during our conversation.”</a:t>
            </a:r>
          </a:p>
          <a:p>
            <a:pPr marL="225425" lvl="1" indent="0">
              <a:buNone/>
            </a:pPr>
            <a:endParaRPr lang="en-US" sz="1800" dirty="0"/>
          </a:p>
          <a:p>
            <a:pPr marL="225425" lvl="1" indent="0">
              <a:buNone/>
            </a:pPr>
            <a:r>
              <a:rPr lang="en-US" sz="1800" dirty="0" smtClean="0"/>
              <a:t>"</a:t>
            </a:r>
            <a:r>
              <a:rPr lang="en-US" sz="1800" dirty="0"/>
              <a:t>Mr. Jones, </a:t>
            </a:r>
            <a:r>
              <a:rPr lang="en-US" sz="1800" b="1" i="1" u="sng" dirty="0"/>
              <a:t>I promise</a:t>
            </a:r>
            <a:r>
              <a:rPr lang="en-US" sz="1800" b="1" i="1" dirty="0"/>
              <a:t> </a:t>
            </a:r>
            <a:r>
              <a:rPr lang="en-US" sz="1800" dirty="0" smtClean="0"/>
              <a:t>to communicate clearly and regularly so you know what to expect during your procedure.“</a:t>
            </a:r>
          </a:p>
          <a:p>
            <a:pPr marL="225425" lvl="1" indent="0">
              <a:buNone/>
            </a:pPr>
            <a:endParaRPr lang="en-US" sz="1800" dirty="0"/>
          </a:p>
          <a:p>
            <a:pPr marL="225425" lvl="1" indent="0">
              <a:buNone/>
            </a:pPr>
            <a:r>
              <a:rPr lang="en-US" sz="1800" dirty="0" smtClean="0"/>
              <a:t>“Susan,</a:t>
            </a:r>
            <a:r>
              <a:rPr lang="en-US" sz="1800" b="1" i="1" u="sng" dirty="0"/>
              <a:t> I promise</a:t>
            </a:r>
            <a:r>
              <a:rPr lang="en-US" sz="1800" b="1" i="1" dirty="0"/>
              <a:t> </a:t>
            </a:r>
            <a:r>
              <a:rPr lang="en-US" sz="1800" dirty="0"/>
              <a:t>to </a:t>
            </a:r>
            <a:r>
              <a:rPr lang="en-US" sz="1800" dirty="0" smtClean="0"/>
              <a:t>personalize your care with the values and needs that are important to you while you are my patient.”</a:t>
            </a:r>
          </a:p>
          <a:p>
            <a:pPr marL="225425" lvl="1" indent="0">
              <a:buNone/>
            </a:pPr>
            <a:endParaRPr lang="en-US" sz="1800" dirty="0"/>
          </a:p>
          <a:p>
            <a:pPr marL="225425" lvl="1" indent="0">
              <a:buNone/>
            </a:pPr>
            <a:r>
              <a:rPr lang="en-US" sz="1800" dirty="0" smtClean="0"/>
              <a:t>“Joe and </a:t>
            </a:r>
            <a:r>
              <a:rPr lang="en-US" sz="1800" b="1" i="1" u="sng" dirty="0" smtClean="0"/>
              <a:t>I promise </a:t>
            </a:r>
            <a:r>
              <a:rPr lang="en-US" sz="1800" dirty="0" smtClean="0"/>
              <a:t>to work with you to coordinate your care until you are safely discharged.”</a:t>
            </a:r>
          </a:p>
          <a:p>
            <a:pPr lvl="1"/>
            <a:endParaRPr lang="en-US" sz="2400" dirty="0"/>
          </a:p>
          <a:p>
            <a:pPr lvl="1"/>
            <a:endParaRPr lang="en-US" sz="2400" dirty="0"/>
          </a:p>
        </p:txBody>
      </p:sp>
      <p:sp>
        <p:nvSpPr>
          <p:cNvPr id="3" name="Slide Number Placeholder 2"/>
          <p:cNvSpPr>
            <a:spLocks noGrp="1"/>
          </p:cNvSpPr>
          <p:nvPr>
            <p:ph type="sldNum" sz="quarter" idx="16"/>
          </p:nvPr>
        </p:nvSpPr>
        <p:spPr/>
        <p:txBody>
          <a:bodyPr/>
          <a:lstStyle/>
          <a:p>
            <a:fld id="{4FAB73BC-B049-4115-A692-8D63A059BFB8}" type="slidenum">
              <a:rPr lang="en-US" smtClean="0"/>
              <a:pPr/>
              <a:t>15</a:t>
            </a:fld>
            <a:endParaRPr lang="en-US" dirty="0"/>
          </a:p>
        </p:txBody>
      </p:sp>
      <p:sp>
        <p:nvSpPr>
          <p:cNvPr id="4" name="Title 3"/>
          <p:cNvSpPr>
            <a:spLocks noGrp="1"/>
          </p:cNvSpPr>
          <p:nvPr>
            <p:ph type="title"/>
          </p:nvPr>
        </p:nvSpPr>
        <p:spPr/>
        <p:txBody>
          <a:bodyPr>
            <a:normAutofit/>
          </a:bodyPr>
          <a:lstStyle/>
          <a:p>
            <a:r>
              <a:rPr lang="en-US" kern="0" dirty="0" smtClean="0">
                <a:solidFill>
                  <a:srgbClr val="00467F"/>
                </a:solidFill>
              </a:rPr>
              <a:t>Introduce: </a:t>
            </a:r>
            <a:r>
              <a:rPr lang="en-US" sz="2400" b="0" dirty="0" smtClean="0"/>
              <a:t>the </a:t>
            </a:r>
            <a:r>
              <a:rPr lang="en-US" sz="2400" b="0" dirty="0"/>
              <a:t>VUMC Patient and Family Promise</a:t>
            </a:r>
          </a:p>
        </p:txBody>
      </p:sp>
    </p:spTree>
    <p:extLst>
      <p:ext uri="{BB962C8B-B14F-4D97-AF65-F5344CB8AC3E}">
        <p14:creationId xmlns:p14="http://schemas.microsoft.com/office/powerpoint/2010/main" val="8806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25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1750"/>
                            </p:stCondLst>
                            <p:childTnLst>
                              <p:par>
                                <p:cTn id="11" presetID="53" presetClass="entr" presetSubtype="16" fill="hold" grpId="0" nodeType="afterEffect">
                                  <p:stCondLst>
                                    <p:cond delay="125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
                                            <p:txEl>
                                              <p:pRg st="2" end="2"/>
                                            </p:txEl>
                                          </p:spTgt>
                                        </p:tgtEl>
                                      </p:cBhvr>
                                    </p:animEffect>
                                  </p:childTnLst>
                                </p:cTn>
                              </p:par>
                            </p:childTnLst>
                          </p:cTn>
                        </p:par>
                        <p:par>
                          <p:cTn id="16" fill="hold">
                            <p:stCondLst>
                              <p:cond delay="3500"/>
                            </p:stCondLst>
                            <p:childTnLst>
                              <p:par>
                                <p:cTn id="17" presetID="53" presetClass="entr" presetSubtype="16" fill="hold" grpId="0" nodeType="afterEffect">
                                  <p:stCondLst>
                                    <p:cond delay="125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2">
                                            <p:txEl>
                                              <p:pRg st="4" end="4"/>
                                            </p:txEl>
                                          </p:spTgt>
                                        </p:tgtEl>
                                      </p:cBhvr>
                                    </p:animEffect>
                                  </p:childTnLst>
                                </p:cTn>
                              </p:par>
                            </p:childTnLst>
                          </p:cTn>
                        </p:par>
                        <p:par>
                          <p:cTn id="22" fill="hold">
                            <p:stCondLst>
                              <p:cond delay="5250"/>
                            </p:stCondLst>
                            <p:childTnLst>
                              <p:par>
                                <p:cTn id="23" presetID="53" presetClass="entr" presetSubtype="16" fill="hold" grpId="0" nodeType="afterEffect">
                                  <p:stCondLst>
                                    <p:cond delay="125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p:cTn id="25"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2">
                                            <p:txEl>
                                              <p:pRg st="6" end="6"/>
                                            </p:txEl>
                                          </p:spTgt>
                                        </p:tgtEl>
                                      </p:cBhvr>
                                    </p:animEffect>
                                  </p:childTnLst>
                                </p:cTn>
                              </p:par>
                            </p:childTnLst>
                          </p:cTn>
                        </p:par>
                        <p:par>
                          <p:cTn id="28" fill="hold">
                            <p:stCondLst>
                              <p:cond delay="7000"/>
                            </p:stCondLst>
                            <p:childTnLst>
                              <p:par>
                                <p:cTn id="29" presetID="53" presetClass="entr" presetSubtype="16" fill="hold" grpId="0" nodeType="afterEffect">
                                  <p:stCondLst>
                                    <p:cond delay="125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p:cTn id="31"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solidFill>
                  <a:srgbClr val="00467F"/>
                </a:solidFill>
              </a:rPr>
              <a:t>Duration</a:t>
            </a:r>
            <a:endParaRPr lang="en-US" dirty="0"/>
          </a:p>
        </p:txBody>
      </p:sp>
      <p:sp>
        <p:nvSpPr>
          <p:cNvPr id="3" name="Text Placeholder 2"/>
          <p:cNvSpPr>
            <a:spLocks noGrp="1"/>
          </p:cNvSpPr>
          <p:nvPr>
            <p:ph type="body" sz="quarter" idx="11"/>
          </p:nvPr>
        </p:nvSpPr>
        <p:spPr>
          <a:xfrm>
            <a:off x="236538" y="770165"/>
            <a:ext cx="8678862" cy="524932"/>
          </a:xfrm>
        </p:spPr>
        <p:txBody>
          <a:bodyPr/>
          <a:lstStyle/>
          <a:p>
            <a:r>
              <a:rPr lang="en-US" sz="1600" b="1" i="1" dirty="0">
                <a:solidFill>
                  <a:srgbClr val="0070C0"/>
                </a:solidFill>
              </a:rPr>
              <a:t>Purpose: </a:t>
            </a:r>
            <a:r>
              <a:rPr lang="en-US" sz="1600" dirty="0">
                <a:solidFill>
                  <a:srgbClr val="0070C0"/>
                </a:solidFill>
              </a:rPr>
              <a:t>Keep people informed</a:t>
            </a:r>
            <a:r>
              <a:rPr lang="en-US" sz="1600" dirty="0" smtClean="0">
                <a:solidFill>
                  <a:srgbClr val="0070C0"/>
                </a:solidFill>
              </a:rPr>
              <a:t>. </a:t>
            </a:r>
          </a:p>
          <a:p>
            <a:r>
              <a:rPr lang="en-US" sz="1600" b="1" i="1" dirty="0" smtClean="0">
                <a:solidFill>
                  <a:srgbClr val="0070C0"/>
                </a:solidFill>
              </a:rPr>
              <a:t>Key </a:t>
            </a:r>
            <a:r>
              <a:rPr lang="en-US" sz="1600" b="1" i="1" dirty="0">
                <a:solidFill>
                  <a:srgbClr val="0070C0"/>
                </a:solidFill>
              </a:rPr>
              <a:t>Message</a:t>
            </a:r>
            <a:r>
              <a:rPr lang="en-US" sz="1600" i="1" dirty="0">
                <a:solidFill>
                  <a:srgbClr val="0070C0"/>
                </a:solidFill>
              </a:rPr>
              <a:t>: </a:t>
            </a:r>
            <a:r>
              <a:rPr lang="en-US" sz="1600" dirty="0">
                <a:solidFill>
                  <a:srgbClr val="0070C0"/>
                </a:solidFill>
              </a:rPr>
              <a:t>I respect your time</a:t>
            </a:r>
            <a:r>
              <a:rPr lang="en-US" sz="1600" i="1" dirty="0">
                <a:solidFill>
                  <a:srgbClr val="0070C0"/>
                </a:solidFill>
              </a:rPr>
              <a:t>.</a:t>
            </a:r>
          </a:p>
          <a:p>
            <a:endParaRPr lang="en-US" dirty="0"/>
          </a:p>
        </p:txBody>
      </p:sp>
      <p:sp>
        <p:nvSpPr>
          <p:cNvPr id="4" name="Text Placeholder 3"/>
          <p:cNvSpPr>
            <a:spLocks noGrp="1"/>
          </p:cNvSpPr>
          <p:nvPr>
            <p:ph type="body" sz="quarter" idx="15"/>
          </p:nvPr>
        </p:nvSpPr>
        <p:spPr>
          <a:xfrm>
            <a:off x="237067" y="1714500"/>
            <a:ext cx="5374024" cy="4343400"/>
          </a:xfrm>
        </p:spPr>
        <p:txBody>
          <a:bodyPr/>
          <a:lstStyle/>
          <a:p>
            <a:pPr>
              <a:lnSpc>
                <a:spcPct val="80000"/>
              </a:lnSpc>
              <a:buNone/>
            </a:pPr>
            <a:endParaRPr lang="en-US" sz="900" dirty="0"/>
          </a:p>
          <a:p>
            <a:pPr>
              <a:spcBef>
                <a:spcPct val="0"/>
              </a:spcBef>
            </a:pPr>
            <a:r>
              <a:rPr lang="en-US" dirty="0"/>
              <a:t>How long will you be working with or caring for the person</a:t>
            </a:r>
            <a:r>
              <a:rPr lang="en-US" dirty="0" smtClean="0"/>
              <a:t>? </a:t>
            </a:r>
            <a:endParaRPr lang="en-US" dirty="0"/>
          </a:p>
          <a:p>
            <a:pPr>
              <a:spcBef>
                <a:spcPct val="0"/>
              </a:spcBef>
            </a:pPr>
            <a:endParaRPr lang="en-US" dirty="0"/>
          </a:p>
          <a:p>
            <a:pPr>
              <a:spcBef>
                <a:spcPct val="0"/>
              </a:spcBef>
            </a:pPr>
            <a:r>
              <a:rPr lang="en-US" dirty="0"/>
              <a:t>How long will the process, procedure, or test take?</a:t>
            </a:r>
          </a:p>
          <a:p>
            <a:pPr>
              <a:spcBef>
                <a:spcPct val="0"/>
              </a:spcBef>
            </a:pPr>
            <a:endParaRPr lang="en-US" dirty="0"/>
          </a:p>
          <a:p>
            <a:pPr>
              <a:spcBef>
                <a:spcPct val="0"/>
              </a:spcBef>
            </a:pPr>
            <a:r>
              <a:rPr lang="en-US" dirty="0"/>
              <a:t>How long will the delay be?</a:t>
            </a:r>
          </a:p>
          <a:p>
            <a:pPr>
              <a:spcBef>
                <a:spcPct val="0"/>
              </a:spcBef>
            </a:pPr>
            <a:endParaRPr lang="en-US" sz="700" dirty="0"/>
          </a:p>
          <a:p>
            <a:pPr>
              <a:spcBef>
                <a:spcPct val="0"/>
              </a:spcBef>
            </a:pPr>
            <a:endParaRPr lang="en-US" dirty="0"/>
          </a:p>
          <a:p>
            <a:pPr>
              <a:spcBef>
                <a:spcPct val="0"/>
              </a:spcBef>
            </a:pPr>
            <a:r>
              <a:rPr lang="en-US" dirty="0"/>
              <a:t>How long will the person be on hold?</a:t>
            </a:r>
          </a:p>
          <a:p>
            <a:pPr>
              <a:spcBef>
                <a:spcPct val="0"/>
              </a:spcBef>
            </a:pPr>
            <a:endParaRPr lang="en-US" dirty="0"/>
          </a:p>
          <a:p>
            <a:pPr>
              <a:spcBef>
                <a:spcPct val="0"/>
              </a:spcBef>
            </a:pPr>
            <a:r>
              <a:rPr lang="en-US" dirty="0"/>
              <a:t>How long will it take you to get the job done for your supervisor?</a:t>
            </a:r>
          </a:p>
          <a:p>
            <a:pPr marL="0" indent="0">
              <a:spcBef>
                <a:spcPct val="0"/>
              </a:spcBef>
              <a:buNone/>
            </a:pPr>
            <a:endParaRPr lang="en-US" i="1" dirty="0">
              <a:solidFill>
                <a:srgbClr val="FF0000"/>
              </a:solidFill>
            </a:endParaRPr>
          </a:p>
        </p:txBody>
      </p:sp>
      <p:pic>
        <p:nvPicPr>
          <p:cNvPr id="5" name="Picture 4"/>
          <p:cNvPicPr>
            <a:picLocks noChangeAspect="1"/>
          </p:cNvPicPr>
          <p:nvPr/>
        </p:nvPicPr>
        <p:blipFill>
          <a:blip r:embed="rId3"/>
          <a:stretch>
            <a:fillRect/>
          </a:stretch>
        </p:blipFill>
        <p:spPr>
          <a:xfrm>
            <a:off x="6400881" y="2337441"/>
            <a:ext cx="1906067" cy="28065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219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25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par>
                          <p:cTn id="10" fill="hold">
                            <p:stCondLst>
                              <p:cond delay="1750"/>
                            </p:stCondLst>
                            <p:childTnLst>
                              <p:par>
                                <p:cTn id="11" presetID="53" presetClass="entr" presetSubtype="16" fill="hold" grpId="0" nodeType="afterEffect">
                                  <p:stCondLst>
                                    <p:cond delay="125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4">
                                            <p:txEl>
                                              <p:pRg st="3" end="3"/>
                                            </p:txEl>
                                          </p:spTgt>
                                        </p:tgtEl>
                                      </p:cBhvr>
                                    </p:animEffect>
                                  </p:childTnLst>
                                </p:cTn>
                              </p:par>
                            </p:childTnLst>
                          </p:cTn>
                        </p:par>
                        <p:par>
                          <p:cTn id="16" fill="hold">
                            <p:stCondLst>
                              <p:cond delay="3500"/>
                            </p:stCondLst>
                            <p:childTnLst>
                              <p:par>
                                <p:cTn id="17" presetID="53" presetClass="entr" presetSubtype="16" fill="hold" grpId="0" nodeType="afterEffect">
                                  <p:stCondLst>
                                    <p:cond delay="125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p:cTn id="1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4">
                                            <p:txEl>
                                              <p:pRg st="5" end="5"/>
                                            </p:txEl>
                                          </p:spTgt>
                                        </p:tgtEl>
                                      </p:cBhvr>
                                    </p:animEffect>
                                  </p:childTnLst>
                                </p:cTn>
                              </p:par>
                            </p:childTnLst>
                          </p:cTn>
                        </p:par>
                        <p:par>
                          <p:cTn id="22" fill="hold">
                            <p:stCondLst>
                              <p:cond delay="5250"/>
                            </p:stCondLst>
                            <p:childTnLst>
                              <p:par>
                                <p:cTn id="23" presetID="53" presetClass="entr" presetSubtype="16" fill="hold" grpId="0" nodeType="afterEffect">
                                  <p:stCondLst>
                                    <p:cond delay="125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p:cTn id="25"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27" dur="500"/>
                                        <p:tgtEl>
                                          <p:spTgt spid="4">
                                            <p:txEl>
                                              <p:pRg st="8" end="8"/>
                                            </p:txEl>
                                          </p:spTgt>
                                        </p:tgtEl>
                                      </p:cBhvr>
                                    </p:animEffect>
                                  </p:childTnLst>
                                </p:cTn>
                              </p:par>
                            </p:childTnLst>
                          </p:cTn>
                        </p:par>
                        <p:par>
                          <p:cTn id="28" fill="hold">
                            <p:stCondLst>
                              <p:cond delay="7000"/>
                            </p:stCondLst>
                            <p:childTnLst>
                              <p:par>
                                <p:cTn id="29" presetID="53" presetClass="entr" presetSubtype="16" fill="hold" grpId="0" nodeType="afterEffect">
                                  <p:stCondLst>
                                    <p:cond delay="125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p:cTn id="31"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33"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28600" y="1351142"/>
            <a:ext cx="8678334" cy="4343400"/>
          </a:xfrm>
        </p:spPr>
        <p:txBody>
          <a:bodyPr/>
          <a:lstStyle/>
          <a:p>
            <a:pPr marL="0" indent="0">
              <a:buNone/>
            </a:pPr>
            <a:r>
              <a:rPr lang="en-US" dirty="0" smtClean="0"/>
              <a:t>Uncertainty about when a task, procedure or interaction will get started, how long it will take, or how long a delay will be can create extreme anxiety in others. </a:t>
            </a:r>
          </a:p>
          <a:p>
            <a:pPr marL="0" indent="0">
              <a:buNone/>
            </a:pPr>
            <a:endParaRPr lang="en-US" sz="800" dirty="0"/>
          </a:p>
          <a:p>
            <a:pPr marL="0" indent="0">
              <a:buNone/>
            </a:pPr>
            <a:r>
              <a:rPr lang="en-US" dirty="0" smtClean="0"/>
              <a:t>Be </a:t>
            </a:r>
            <a:r>
              <a:rPr lang="en-US" dirty="0"/>
              <a:t>specific about times whenever you can, and never underestimate how long something will take to accomplish</a:t>
            </a:r>
            <a:r>
              <a:rPr lang="en-US" dirty="0" smtClean="0"/>
              <a:t>.</a:t>
            </a:r>
            <a:r>
              <a:rPr lang="en-US" dirty="0"/>
              <a:t> Give a time range </a:t>
            </a:r>
            <a:r>
              <a:rPr lang="en-US" dirty="0" smtClean="0"/>
              <a:t>(ex. 10-15 minutes) </a:t>
            </a:r>
            <a:r>
              <a:rPr lang="en-US" dirty="0"/>
              <a:t>if you don’t know exact </a:t>
            </a:r>
            <a:r>
              <a:rPr lang="en-US" dirty="0" smtClean="0"/>
              <a:t>times, but also be sure to give </a:t>
            </a:r>
            <a:r>
              <a:rPr lang="en-US" dirty="0"/>
              <a:t>yourself enough </a:t>
            </a:r>
            <a:r>
              <a:rPr lang="en-US" dirty="0" smtClean="0"/>
              <a:t>of a window to </a:t>
            </a:r>
            <a:r>
              <a:rPr lang="en-US" dirty="0"/>
              <a:t>successfully manage the expectations of others. </a:t>
            </a:r>
            <a:endParaRPr lang="en-US" dirty="0" smtClean="0"/>
          </a:p>
          <a:p>
            <a:pPr marL="0" indent="0">
              <a:buNone/>
            </a:pPr>
            <a:endParaRPr lang="en-US" dirty="0"/>
          </a:p>
          <a:p>
            <a:pPr marL="0" indent="0">
              <a:buNone/>
            </a:pPr>
            <a:r>
              <a:rPr lang="en-US" dirty="0" smtClean="0"/>
              <a:t>If you typically take 10 minutes to complete a task, set the expectation for 15 minutes. This will give you enough time to manage distractions, and patients, families or coworkers will be happy if you are able to complete the task earlier than expected.</a:t>
            </a:r>
            <a:endParaRPr lang="en-US" dirty="0"/>
          </a:p>
          <a:p>
            <a:pPr marL="0" indent="0">
              <a:buNone/>
            </a:pPr>
            <a:endParaRPr lang="en-US" sz="800" dirty="0"/>
          </a:p>
        </p:txBody>
      </p:sp>
      <p:sp>
        <p:nvSpPr>
          <p:cNvPr id="3" name="Slide Number Placeholder 2"/>
          <p:cNvSpPr>
            <a:spLocks noGrp="1"/>
          </p:cNvSpPr>
          <p:nvPr>
            <p:ph type="sldNum" sz="quarter" idx="16"/>
          </p:nvPr>
        </p:nvSpPr>
        <p:spPr/>
        <p:txBody>
          <a:bodyPr/>
          <a:lstStyle/>
          <a:p>
            <a:fld id="{4FAB73BC-B049-4115-A692-8D63A059BFB8}" type="slidenum">
              <a:rPr lang="en-US" smtClean="0"/>
              <a:pPr/>
              <a:t>17</a:t>
            </a:fld>
            <a:endParaRPr lang="en-US" dirty="0"/>
          </a:p>
        </p:txBody>
      </p:sp>
      <p:sp>
        <p:nvSpPr>
          <p:cNvPr id="4" name="Text Placeholder 3"/>
          <p:cNvSpPr>
            <a:spLocks noGrp="1"/>
          </p:cNvSpPr>
          <p:nvPr>
            <p:ph type="body" sz="quarter" idx="11"/>
          </p:nvPr>
        </p:nvSpPr>
        <p:spPr>
          <a:xfrm>
            <a:off x="236538" y="770467"/>
            <a:ext cx="8678862" cy="524932"/>
          </a:xfrm>
        </p:spPr>
        <p:txBody>
          <a:bodyPr/>
          <a:lstStyle/>
          <a:p>
            <a:r>
              <a:rPr lang="en-US" dirty="0"/>
              <a:t>Set expectations…then exceed them!</a:t>
            </a:r>
          </a:p>
        </p:txBody>
      </p:sp>
      <p:sp>
        <p:nvSpPr>
          <p:cNvPr id="5" name="Title 4"/>
          <p:cNvSpPr>
            <a:spLocks noGrp="1"/>
          </p:cNvSpPr>
          <p:nvPr>
            <p:ph type="title"/>
          </p:nvPr>
        </p:nvSpPr>
        <p:spPr/>
        <p:txBody>
          <a:bodyPr/>
          <a:lstStyle/>
          <a:p>
            <a:r>
              <a:rPr lang="en-US" kern="0" dirty="0">
                <a:solidFill>
                  <a:srgbClr val="00467F"/>
                </a:solidFill>
              </a:rPr>
              <a:t>Duration</a:t>
            </a:r>
            <a:endParaRPr lang="en-US" dirty="0"/>
          </a:p>
        </p:txBody>
      </p:sp>
    </p:spTree>
    <p:extLst>
      <p:ext uri="{BB962C8B-B14F-4D97-AF65-F5344CB8AC3E}">
        <p14:creationId xmlns:p14="http://schemas.microsoft.com/office/powerpoint/2010/main" val="376726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350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775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defRPr/>
            </a:pPr>
            <a:r>
              <a:rPr lang="en-US" dirty="0"/>
              <a:t>Choose Your Words Wisely</a:t>
            </a:r>
          </a:p>
        </p:txBody>
      </p:sp>
      <p:graphicFrame>
        <p:nvGraphicFramePr>
          <p:cNvPr id="92208" name="Group 48"/>
          <p:cNvGraphicFramePr>
            <a:graphicFrameLocks noGrp="1"/>
          </p:cNvGraphicFramePr>
          <p:nvPr>
            <p:extLst>
              <p:ext uri="{D42A27DB-BD31-4B8C-83A1-F6EECF244321}">
                <p14:modId xmlns:p14="http://schemas.microsoft.com/office/powerpoint/2010/main" val="2063436264"/>
              </p:ext>
            </p:extLst>
          </p:nvPr>
        </p:nvGraphicFramePr>
        <p:xfrm>
          <a:off x="538663" y="1232456"/>
          <a:ext cx="7610475" cy="4136382"/>
        </p:xfrm>
        <a:graphic>
          <a:graphicData uri="http://schemas.openxmlformats.org/drawingml/2006/table">
            <a:tbl>
              <a:tblPr/>
              <a:tblGrid>
                <a:gridCol w="2352675"/>
                <a:gridCol w="2209800"/>
                <a:gridCol w="3048000"/>
              </a:tblGrid>
              <a:tr h="8913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Calibri" pitchFamily="34" charset="0"/>
                        </a:rPr>
                        <a:t>SAY</a:t>
                      </a:r>
                    </a:p>
                  </a:txBody>
                  <a:tcPr marL="82475" marR="82475" marT="40827" marB="4082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Calibri" pitchFamily="34" charset="0"/>
                        </a:rPr>
                        <a:t>DO</a:t>
                      </a:r>
                    </a:p>
                  </a:txBody>
                  <a:tcPr marL="82475" marR="82475" marT="40827" marB="408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Calibri" pitchFamily="34" charset="0"/>
                        </a:rPr>
                        <a:t>RESULT</a:t>
                      </a:r>
                    </a:p>
                  </a:txBody>
                  <a:tcPr marL="82475" marR="82475" marT="40827" marB="4082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2060"/>
                    </a:solidFill>
                  </a:tcPr>
                </a:tc>
              </a:tr>
              <a:tr h="10655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A minute</a:t>
                      </a:r>
                    </a:p>
                  </a:txBody>
                  <a:tcPr marL="82475" marR="82475" marT="40827" marB="4082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5 minutes</a:t>
                      </a:r>
                    </a:p>
                  </a:txBody>
                  <a:tcPr marL="82475" marR="82475" marT="40827" marB="408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CC0000"/>
                          </a:solidFill>
                          <a:effectLst/>
                          <a:latin typeface="Calibri" pitchFamily="34" charset="0"/>
                        </a:rPr>
                        <a:t>  </a:t>
                      </a:r>
                      <a:r>
                        <a:rPr kumimoji="0" lang="en-US" sz="2000" b="1" i="0" u="none" strike="noStrike" kern="1200" cap="none" normalizeH="0" baseline="0" dirty="0" smtClean="0">
                          <a:ln>
                            <a:noFill/>
                          </a:ln>
                          <a:solidFill>
                            <a:srgbClr val="FF0000"/>
                          </a:solidFill>
                          <a:effectLst/>
                          <a:latin typeface="Calibri" pitchFamily="34" charset="0"/>
                          <a:ea typeface="+mn-ea"/>
                          <a:cs typeface="+mn-cs"/>
                        </a:rPr>
                        <a:t>Upset! </a:t>
                      </a:r>
                    </a:p>
                  </a:txBody>
                  <a:tcPr marL="82475" marR="82475" marT="40827" marB="4082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96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5 minutes</a:t>
                      </a:r>
                    </a:p>
                  </a:txBody>
                  <a:tcPr marL="82475" marR="82475" marT="40827" marB="4082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5 minutes</a:t>
                      </a:r>
                    </a:p>
                  </a:txBody>
                  <a:tcPr marL="82475" marR="82475" marT="40827" marB="408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Calibri" pitchFamily="34" charset="0"/>
                        </a:rPr>
                        <a:t>   </a:t>
                      </a:r>
                      <a:r>
                        <a:rPr kumimoji="0" lang="en-US" sz="2000" b="1" i="0" u="none" strike="noStrike" kern="1200" cap="none" normalizeH="0" baseline="0" dirty="0" smtClean="0">
                          <a:ln>
                            <a:noFill/>
                          </a:ln>
                          <a:solidFill>
                            <a:schemeClr val="tx1"/>
                          </a:solidFill>
                          <a:effectLst/>
                          <a:latin typeface="Calibri" pitchFamily="34" charset="0"/>
                          <a:ea typeface="+mn-ea"/>
                          <a:cs typeface="+mn-cs"/>
                        </a:rPr>
                        <a:t>Satisfied</a:t>
                      </a:r>
                    </a:p>
                  </a:txBody>
                  <a:tcPr marL="82475" marR="82475" marT="40827" marB="4082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96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10 minutes</a:t>
                      </a:r>
                    </a:p>
                  </a:txBody>
                  <a:tcPr marL="82475" marR="82475" marT="40827" marB="4082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5 minutes</a:t>
                      </a:r>
                    </a:p>
                  </a:txBody>
                  <a:tcPr marL="82475" marR="82475" marT="40827" marB="4082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kern="1200" cap="none" normalizeH="0" baseline="0" dirty="0" smtClean="0">
                          <a:ln>
                            <a:noFill/>
                          </a:ln>
                          <a:solidFill>
                            <a:srgbClr val="CC0000"/>
                          </a:solidFill>
                          <a:effectLst/>
                          <a:latin typeface="Calibri" pitchFamily="34" charset="0"/>
                          <a:ea typeface="+mn-ea"/>
                          <a:cs typeface="+mn-cs"/>
                        </a:rPr>
                        <a:t>          </a:t>
                      </a:r>
                      <a:r>
                        <a:rPr kumimoji="0" lang="en-US" sz="2000" b="1" i="0" u="none" strike="noStrike" kern="1200" cap="none" normalizeH="0" baseline="0" dirty="0" smtClean="0">
                          <a:ln>
                            <a:noFill/>
                          </a:ln>
                          <a:solidFill>
                            <a:srgbClr val="00958E"/>
                          </a:solidFill>
                          <a:effectLst/>
                          <a:latin typeface="Calibri" pitchFamily="34" charset="0"/>
                          <a:ea typeface="+mn-ea"/>
                          <a:cs typeface="+mn-cs"/>
                        </a:rPr>
                        <a:t>Exceeded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kern="1200" cap="none" normalizeH="0" baseline="0" dirty="0" smtClean="0">
                          <a:ln>
                            <a:noFill/>
                          </a:ln>
                          <a:solidFill>
                            <a:srgbClr val="00958E"/>
                          </a:solidFill>
                          <a:effectLst/>
                          <a:latin typeface="Calibri" pitchFamily="34" charset="0"/>
                          <a:ea typeface="+mn-ea"/>
                          <a:cs typeface="+mn-cs"/>
                        </a:rPr>
                        <a:t>             Expectations!</a:t>
                      </a:r>
                      <a:endParaRPr kumimoji="0" lang="en-US" sz="2000" b="1" i="0" u="none" strike="noStrike" kern="1200" cap="none" normalizeH="0" baseline="0" dirty="0" smtClean="0">
                        <a:ln>
                          <a:noFill/>
                        </a:ln>
                        <a:solidFill>
                          <a:schemeClr val="accent3">
                            <a:lumMod val="50000"/>
                          </a:schemeClr>
                        </a:solidFill>
                        <a:effectLst/>
                        <a:latin typeface="Calibri" pitchFamily="34" charset="0"/>
                        <a:ea typeface="+mn-ea"/>
                        <a:cs typeface="+mn-cs"/>
                      </a:endParaRPr>
                    </a:p>
                  </a:txBody>
                  <a:tcPr marL="82475" marR="82475" marT="40827" marB="4082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88088" name="Picture 5" descr="C:\Documents and Settings\cmv254\Local Settings\Temporary Internet Files\Content.IE5\SJBY51V7\MC900389220[1].wmf"/>
          <p:cNvPicPr>
            <a:picLocks noChangeAspect="1" noChangeArrowheads="1"/>
          </p:cNvPicPr>
          <p:nvPr/>
        </p:nvPicPr>
        <p:blipFill>
          <a:blip r:embed="rId3"/>
          <a:srcRect/>
          <a:stretch>
            <a:fillRect/>
          </a:stretch>
        </p:blipFill>
        <p:spPr bwMode="auto">
          <a:xfrm>
            <a:off x="5383714" y="2208725"/>
            <a:ext cx="631825" cy="905284"/>
          </a:xfrm>
          <a:prstGeom prst="rect">
            <a:avLst/>
          </a:prstGeom>
          <a:noFill/>
          <a:ln w="9525">
            <a:noFill/>
            <a:miter lim="800000"/>
            <a:headEnd/>
            <a:tailEnd/>
          </a:ln>
        </p:spPr>
      </p:pic>
      <p:pic>
        <p:nvPicPr>
          <p:cNvPr id="88089" name="Picture 6" descr="C:\Documents and Settings\cmv254\Local Settings\Temporary Internet Files\Content.IE5\S5H27SJV\MC900383552[1].wmf"/>
          <p:cNvPicPr>
            <a:picLocks noChangeAspect="1" noChangeArrowheads="1"/>
          </p:cNvPicPr>
          <p:nvPr/>
        </p:nvPicPr>
        <p:blipFill>
          <a:blip r:embed="rId4"/>
          <a:srcRect/>
          <a:stretch>
            <a:fillRect/>
          </a:stretch>
        </p:blipFill>
        <p:spPr bwMode="auto">
          <a:xfrm>
            <a:off x="5394825" y="4396495"/>
            <a:ext cx="696912" cy="843989"/>
          </a:xfrm>
          <a:prstGeom prst="rect">
            <a:avLst/>
          </a:prstGeom>
          <a:noFill/>
          <a:ln w="9525">
            <a:noFill/>
            <a:miter lim="800000"/>
            <a:headEnd/>
            <a:tailEnd/>
          </a:ln>
        </p:spPr>
      </p:pic>
      <p:pic>
        <p:nvPicPr>
          <p:cNvPr id="88090" name="Picture 10" descr="C:\Documents and Settings\cmv254\Local Settings\Temporary Internet Files\Content.IE5\SJBY51V7\MC900391008[1].wmf"/>
          <p:cNvPicPr>
            <a:picLocks noChangeAspect="1" noChangeArrowheads="1"/>
          </p:cNvPicPr>
          <p:nvPr/>
        </p:nvPicPr>
        <p:blipFill>
          <a:blip r:embed="rId5"/>
          <a:srcRect/>
          <a:stretch>
            <a:fillRect/>
          </a:stretch>
        </p:blipFill>
        <p:spPr bwMode="auto">
          <a:xfrm>
            <a:off x="5329738" y="3340330"/>
            <a:ext cx="708025" cy="847133"/>
          </a:xfrm>
          <a:prstGeom prst="rect">
            <a:avLst/>
          </a:prstGeom>
          <a:noFill/>
          <a:ln w="9525">
            <a:noFill/>
            <a:miter lim="800000"/>
            <a:headEnd/>
            <a:tailEnd/>
          </a:ln>
        </p:spPr>
      </p:pic>
    </p:spTree>
    <p:extLst>
      <p:ext uri="{BB962C8B-B14F-4D97-AF65-F5344CB8AC3E}">
        <p14:creationId xmlns:p14="http://schemas.microsoft.com/office/powerpoint/2010/main" val="22396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500"/>
                                  </p:stCondLst>
                                  <p:childTnLst>
                                    <p:set>
                                      <p:cBhvr>
                                        <p:cTn id="6" dur="1" fill="hold">
                                          <p:stCondLst>
                                            <p:cond delay="0"/>
                                          </p:stCondLst>
                                        </p:cTn>
                                        <p:tgtEl>
                                          <p:spTgt spid="88088"/>
                                        </p:tgtEl>
                                        <p:attrNameLst>
                                          <p:attrName>style.visibility</p:attrName>
                                        </p:attrNameLst>
                                      </p:cBhvr>
                                      <p:to>
                                        <p:strVal val="visible"/>
                                      </p:to>
                                    </p:set>
                                    <p:animEffect transition="in" filter="wipe(down)">
                                      <p:cBhvr>
                                        <p:cTn id="7" dur="435">
                                          <p:stCondLst>
                                            <p:cond delay="0"/>
                                          </p:stCondLst>
                                        </p:cTn>
                                        <p:tgtEl>
                                          <p:spTgt spid="88088"/>
                                        </p:tgtEl>
                                      </p:cBhvr>
                                    </p:animEffect>
                                    <p:anim calcmode="lin" valueType="num">
                                      <p:cBhvr>
                                        <p:cTn id="8" dur="1366" tmFilter="0,0; 0.14,0.36; 0.43,0.73; 0.71,0.91; 1.0,1.0">
                                          <p:stCondLst>
                                            <p:cond delay="0"/>
                                          </p:stCondLst>
                                        </p:cTn>
                                        <p:tgtEl>
                                          <p:spTgt spid="88088"/>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88088"/>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88088"/>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88088"/>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88088"/>
                                        </p:tgtEl>
                                        <p:attrNameLst>
                                          <p:attrName>ppt_y</p:attrName>
                                        </p:attrNameLst>
                                      </p:cBhvr>
                                      <p:tavLst>
                                        <p:tav tm="0" fmla="#ppt_y-sin(pi*$)/81">
                                          <p:val>
                                            <p:fltVal val="0"/>
                                          </p:val>
                                        </p:tav>
                                        <p:tav tm="100000">
                                          <p:val>
                                            <p:fltVal val="1"/>
                                          </p:val>
                                        </p:tav>
                                      </p:tavLst>
                                    </p:anim>
                                    <p:animScale>
                                      <p:cBhvr>
                                        <p:cTn id="13" dur="19">
                                          <p:stCondLst>
                                            <p:cond delay="487"/>
                                          </p:stCondLst>
                                        </p:cTn>
                                        <p:tgtEl>
                                          <p:spTgt spid="88088"/>
                                        </p:tgtEl>
                                      </p:cBhvr>
                                      <p:to x="100000" y="60000"/>
                                    </p:animScale>
                                    <p:animScale>
                                      <p:cBhvr>
                                        <p:cTn id="14" dur="124" decel="50000">
                                          <p:stCondLst>
                                            <p:cond delay="507"/>
                                          </p:stCondLst>
                                        </p:cTn>
                                        <p:tgtEl>
                                          <p:spTgt spid="88088"/>
                                        </p:tgtEl>
                                      </p:cBhvr>
                                      <p:to x="100000" y="100000"/>
                                    </p:animScale>
                                    <p:animScale>
                                      <p:cBhvr>
                                        <p:cTn id="15" dur="19">
                                          <p:stCondLst>
                                            <p:cond delay="984"/>
                                          </p:stCondLst>
                                        </p:cTn>
                                        <p:tgtEl>
                                          <p:spTgt spid="88088"/>
                                        </p:tgtEl>
                                      </p:cBhvr>
                                      <p:to x="100000" y="80000"/>
                                    </p:animScale>
                                    <p:animScale>
                                      <p:cBhvr>
                                        <p:cTn id="16" dur="124" decel="50000">
                                          <p:stCondLst>
                                            <p:cond delay="1003"/>
                                          </p:stCondLst>
                                        </p:cTn>
                                        <p:tgtEl>
                                          <p:spTgt spid="88088"/>
                                        </p:tgtEl>
                                      </p:cBhvr>
                                      <p:to x="100000" y="100000"/>
                                    </p:animScale>
                                    <p:animScale>
                                      <p:cBhvr>
                                        <p:cTn id="17" dur="19">
                                          <p:stCondLst>
                                            <p:cond delay="1231"/>
                                          </p:stCondLst>
                                        </p:cTn>
                                        <p:tgtEl>
                                          <p:spTgt spid="88088"/>
                                        </p:tgtEl>
                                      </p:cBhvr>
                                      <p:to x="100000" y="90000"/>
                                    </p:animScale>
                                    <p:animScale>
                                      <p:cBhvr>
                                        <p:cTn id="18" dur="124" decel="50000">
                                          <p:stCondLst>
                                            <p:cond delay="1251"/>
                                          </p:stCondLst>
                                        </p:cTn>
                                        <p:tgtEl>
                                          <p:spTgt spid="88088"/>
                                        </p:tgtEl>
                                      </p:cBhvr>
                                      <p:to x="100000" y="100000"/>
                                    </p:animScale>
                                    <p:animScale>
                                      <p:cBhvr>
                                        <p:cTn id="19" dur="19">
                                          <p:stCondLst>
                                            <p:cond delay="1356"/>
                                          </p:stCondLst>
                                        </p:cTn>
                                        <p:tgtEl>
                                          <p:spTgt spid="88088"/>
                                        </p:tgtEl>
                                      </p:cBhvr>
                                      <p:to x="100000" y="95000"/>
                                    </p:animScale>
                                    <p:animScale>
                                      <p:cBhvr>
                                        <p:cTn id="20" dur="124" decel="50000">
                                          <p:stCondLst>
                                            <p:cond delay="1376"/>
                                          </p:stCondLst>
                                        </p:cTn>
                                        <p:tgtEl>
                                          <p:spTgt spid="88088"/>
                                        </p:tgtEl>
                                      </p:cBhvr>
                                      <p:to x="100000" y="100000"/>
                                    </p:animScale>
                                  </p:childTnLst>
                                </p:cTn>
                              </p:par>
                            </p:childTnLst>
                          </p:cTn>
                        </p:par>
                        <p:par>
                          <p:cTn id="21" fill="hold">
                            <p:stCondLst>
                              <p:cond delay="3000"/>
                            </p:stCondLst>
                            <p:childTnLst>
                              <p:par>
                                <p:cTn id="22" presetID="26" presetClass="entr" presetSubtype="0" fill="hold" nodeType="afterEffect">
                                  <p:stCondLst>
                                    <p:cond delay="1250"/>
                                  </p:stCondLst>
                                  <p:childTnLst>
                                    <p:set>
                                      <p:cBhvr>
                                        <p:cTn id="23" dur="1" fill="hold">
                                          <p:stCondLst>
                                            <p:cond delay="0"/>
                                          </p:stCondLst>
                                        </p:cTn>
                                        <p:tgtEl>
                                          <p:spTgt spid="88090"/>
                                        </p:tgtEl>
                                        <p:attrNameLst>
                                          <p:attrName>style.visibility</p:attrName>
                                        </p:attrNameLst>
                                      </p:cBhvr>
                                      <p:to>
                                        <p:strVal val="visible"/>
                                      </p:to>
                                    </p:set>
                                    <p:animEffect transition="in" filter="wipe(down)">
                                      <p:cBhvr>
                                        <p:cTn id="24" dur="217">
                                          <p:stCondLst>
                                            <p:cond delay="0"/>
                                          </p:stCondLst>
                                        </p:cTn>
                                        <p:tgtEl>
                                          <p:spTgt spid="88090"/>
                                        </p:tgtEl>
                                      </p:cBhvr>
                                    </p:animEffect>
                                    <p:anim calcmode="lin" valueType="num">
                                      <p:cBhvr>
                                        <p:cTn id="25" dur="683" tmFilter="0,0; 0.14,0.36; 0.43,0.73; 0.71,0.91; 1.0,1.0">
                                          <p:stCondLst>
                                            <p:cond delay="0"/>
                                          </p:stCondLst>
                                        </p:cTn>
                                        <p:tgtEl>
                                          <p:spTgt spid="88090"/>
                                        </p:tgtEl>
                                        <p:attrNameLst>
                                          <p:attrName>ppt_x</p:attrName>
                                        </p:attrNameLst>
                                      </p:cBhvr>
                                      <p:tavLst>
                                        <p:tav tm="0">
                                          <p:val>
                                            <p:strVal val="#ppt_x-0.25"/>
                                          </p:val>
                                        </p:tav>
                                        <p:tav tm="100000">
                                          <p:val>
                                            <p:strVal val="#ppt_x"/>
                                          </p:val>
                                        </p:tav>
                                      </p:tavLst>
                                    </p:anim>
                                    <p:anim calcmode="lin" valueType="num">
                                      <p:cBhvr>
                                        <p:cTn id="26" dur="249" tmFilter="0.0,0.0; 0.25,0.07; 0.50,0.2; 0.75,0.467; 1.0,1.0">
                                          <p:stCondLst>
                                            <p:cond delay="0"/>
                                          </p:stCondLst>
                                        </p:cTn>
                                        <p:tgtEl>
                                          <p:spTgt spid="88090"/>
                                        </p:tgtEl>
                                        <p:attrNameLst>
                                          <p:attrName>ppt_y</p:attrName>
                                        </p:attrNameLst>
                                      </p:cBhvr>
                                      <p:tavLst>
                                        <p:tav tm="0" fmla="#ppt_y-sin(pi*$)/3">
                                          <p:val>
                                            <p:fltVal val="0.5"/>
                                          </p:val>
                                        </p:tav>
                                        <p:tav tm="100000">
                                          <p:val>
                                            <p:fltVal val="1"/>
                                          </p:val>
                                        </p:tav>
                                      </p:tavLst>
                                    </p:anim>
                                    <p:anim calcmode="lin" valueType="num">
                                      <p:cBhvr>
                                        <p:cTn id="27" dur="249" tmFilter="0, 0; 0.125,0.2665; 0.25,0.4; 0.375,0.465; 0.5,0.5;  0.625,0.535; 0.75,0.6; 0.875,0.7335; 1,1">
                                          <p:stCondLst>
                                            <p:cond delay="249"/>
                                          </p:stCondLst>
                                        </p:cTn>
                                        <p:tgtEl>
                                          <p:spTgt spid="88090"/>
                                        </p:tgtEl>
                                        <p:attrNameLst>
                                          <p:attrName>ppt_y</p:attrName>
                                        </p:attrNameLst>
                                      </p:cBhvr>
                                      <p:tavLst>
                                        <p:tav tm="0" fmla="#ppt_y-sin(pi*$)/9">
                                          <p:val>
                                            <p:fltVal val="0"/>
                                          </p:val>
                                        </p:tav>
                                        <p:tav tm="100000">
                                          <p:val>
                                            <p:fltVal val="1"/>
                                          </p:val>
                                        </p:tav>
                                      </p:tavLst>
                                    </p:anim>
                                    <p:anim calcmode="lin" valueType="num">
                                      <p:cBhvr>
                                        <p:cTn id="28" dur="125" tmFilter="0, 0; 0.125,0.2665; 0.25,0.4; 0.375,0.465; 0.5,0.5;  0.625,0.535; 0.75,0.6; 0.875,0.7335; 1,1">
                                          <p:stCondLst>
                                            <p:cond delay="496"/>
                                          </p:stCondLst>
                                        </p:cTn>
                                        <p:tgtEl>
                                          <p:spTgt spid="88090"/>
                                        </p:tgtEl>
                                        <p:attrNameLst>
                                          <p:attrName>ppt_y</p:attrName>
                                        </p:attrNameLst>
                                      </p:cBhvr>
                                      <p:tavLst>
                                        <p:tav tm="0" fmla="#ppt_y-sin(pi*$)/27">
                                          <p:val>
                                            <p:fltVal val="0"/>
                                          </p:val>
                                        </p:tav>
                                        <p:tav tm="100000">
                                          <p:val>
                                            <p:fltVal val="1"/>
                                          </p:val>
                                        </p:tav>
                                      </p:tavLst>
                                    </p:anim>
                                    <p:anim calcmode="lin" valueType="num">
                                      <p:cBhvr>
                                        <p:cTn id="29" dur="62" tmFilter="0, 0; 0.125,0.2665; 0.25,0.4; 0.375,0.465; 0.5,0.5;  0.625,0.535; 0.75,0.6; 0.875,0.7335; 1,1">
                                          <p:stCondLst>
                                            <p:cond delay="621"/>
                                          </p:stCondLst>
                                        </p:cTn>
                                        <p:tgtEl>
                                          <p:spTgt spid="88090"/>
                                        </p:tgtEl>
                                        <p:attrNameLst>
                                          <p:attrName>ppt_y</p:attrName>
                                        </p:attrNameLst>
                                      </p:cBhvr>
                                      <p:tavLst>
                                        <p:tav tm="0" fmla="#ppt_y-sin(pi*$)/81">
                                          <p:val>
                                            <p:fltVal val="0"/>
                                          </p:val>
                                        </p:tav>
                                        <p:tav tm="100000">
                                          <p:val>
                                            <p:fltVal val="1"/>
                                          </p:val>
                                        </p:tav>
                                      </p:tavLst>
                                    </p:anim>
                                    <p:animScale>
                                      <p:cBhvr>
                                        <p:cTn id="30" dur="10">
                                          <p:stCondLst>
                                            <p:cond delay="244"/>
                                          </p:stCondLst>
                                        </p:cTn>
                                        <p:tgtEl>
                                          <p:spTgt spid="88090"/>
                                        </p:tgtEl>
                                      </p:cBhvr>
                                      <p:to x="100000" y="60000"/>
                                    </p:animScale>
                                    <p:animScale>
                                      <p:cBhvr>
                                        <p:cTn id="31" dur="62" decel="50000">
                                          <p:stCondLst>
                                            <p:cond delay="253"/>
                                          </p:stCondLst>
                                        </p:cTn>
                                        <p:tgtEl>
                                          <p:spTgt spid="88090"/>
                                        </p:tgtEl>
                                      </p:cBhvr>
                                      <p:to x="100000" y="100000"/>
                                    </p:animScale>
                                    <p:animScale>
                                      <p:cBhvr>
                                        <p:cTn id="32" dur="10">
                                          <p:stCondLst>
                                            <p:cond delay="492"/>
                                          </p:stCondLst>
                                        </p:cTn>
                                        <p:tgtEl>
                                          <p:spTgt spid="88090"/>
                                        </p:tgtEl>
                                      </p:cBhvr>
                                      <p:to x="100000" y="80000"/>
                                    </p:animScale>
                                    <p:animScale>
                                      <p:cBhvr>
                                        <p:cTn id="33" dur="62" decel="50000">
                                          <p:stCondLst>
                                            <p:cond delay="502"/>
                                          </p:stCondLst>
                                        </p:cTn>
                                        <p:tgtEl>
                                          <p:spTgt spid="88090"/>
                                        </p:tgtEl>
                                      </p:cBhvr>
                                      <p:to x="100000" y="100000"/>
                                    </p:animScale>
                                    <p:animScale>
                                      <p:cBhvr>
                                        <p:cTn id="34" dur="10">
                                          <p:stCondLst>
                                            <p:cond delay="616"/>
                                          </p:stCondLst>
                                        </p:cTn>
                                        <p:tgtEl>
                                          <p:spTgt spid="88090"/>
                                        </p:tgtEl>
                                      </p:cBhvr>
                                      <p:to x="100000" y="90000"/>
                                    </p:animScale>
                                    <p:animScale>
                                      <p:cBhvr>
                                        <p:cTn id="35" dur="62" decel="50000">
                                          <p:stCondLst>
                                            <p:cond delay="626"/>
                                          </p:stCondLst>
                                        </p:cTn>
                                        <p:tgtEl>
                                          <p:spTgt spid="88090"/>
                                        </p:tgtEl>
                                      </p:cBhvr>
                                      <p:to x="100000" y="100000"/>
                                    </p:animScale>
                                    <p:animScale>
                                      <p:cBhvr>
                                        <p:cTn id="36" dur="10">
                                          <p:stCondLst>
                                            <p:cond delay="678"/>
                                          </p:stCondLst>
                                        </p:cTn>
                                        <p:tgtEl>
                                          <p:spTgt spid="88090"/>
                                        </p:tgtEl>
                                      </p:cBhvr>
                                      <p:to x="100000" y="95000"/>
                                    </p:animScale>
                                    <p:animScale>
                                      <p:cBhvr>
                                        <p:cTn id="37" dur="62" decel="50000">
                                          <p:stCondLst>
                                            <p:cond delay="688"/>
                                          </p:stCondLst>
                                        </p:cTn>
                                        <p:tgtEl>
                                          <p:spTgt spid="88090"/>
                                        </p:tgtEl>
                                      </p:cBhvr>
                                      <p:to x="100000" y="100000"/>
                                    </p:animScale>
                                  </p:childTnLst>
                                </p:cTn>
                              </p:par>
                            </p:childTnLst>
                          </p:cTn>
                        </p:par>
                        <p:par>
                          <p:cTn id="38" fill="hold">
                            <p:stCondLst>
                              <p:cond delay="5000"/>
                            </p:stCondLst>
                            <p:childTnLst>
                              <p:par>
                                <p:cTn id="39" presetID="45" presetClass="entr" presetSubtype="0" fill="hold" nodeType="afterEffect">
                                  <p:stCondLst>
                                    <p:cond delay="1750"/>
                                  </p:stCondLst>
                                  <p:childTnLst>
                                    <p:set>
                                      <p:cBhvr>
                                        <p:cTn id="40" dur="1" fill="hold">
                                          <p:stCondLst>
                                            <p:cond delay="0"/>
                                          </p:stCondLst>
                                        </p:cTn>
                                        <p:tgtEl>
                                          <p:spTgt spid="88089"/>
                                        </p:tgtEl>
                                        <p:attrNameLst>
                                          <p:attrName>style.visibility</p:attrName>
                                        </p:attrNameLst>
                                      </p:cBhvr>
                                      <p:to>
                                        <p:strVal val="visible"/>
                                      </p:to>
                                    </p:set>
                                    <p:animEffect transition="in" filter="fade">
                                      <p:cBhvr>
                                        <p:cTn id="41" dur="500"/>
                                        <p:tgtEl>
                                          <p:spTgt spid="88089"/>
                                        </p:tgtEl>
                                      </p:cBhvr>
                                    </p:animEffect>
                                    <p:anim calcmode="lin" valueType="num">
                                      <p:cBhvr>
                                        <p:cTn id="42" dur="500" fill="hold"/>
                                        <p:tgtEl>
                                          <p:spTgt spid="88089"/>
                                        </p:tgtEl>
                                        <p:attrNameLst>
                                          <p:attrName>ppt_w</p:attrName>
                                        </p:attrNameLst>
                                      </p:cBhvr>
                                      <p:tavLst>
                                        <p:tav tm="0" fmla="#ppt_w*sin(2.5*pi*$)">
                                          <p:val>
                                            <p:fltVal val="0"/>
                                          </p:val>
                                        </p:tav>
                                        <p:tav tm="100000">
                                          <p:val>
                                            <p:fltVal val="1"/>
                                          </p:val>
                                        </p:tav>
                                      </p:tavLst>
                                    </p:anim>
                                    <p:anim calcmode="lin" valueType="num">
                                      <p:cBhvr>
                                        <p:cTn id="43" dur="500" fill="hold"/>
                                        <p:tgtEl>
                                          <p:spTgt spid="880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37067" y="1839193"/>
            <a:ext cx="8678334" cy="4343400"/>
          </a:xfrm>
        </p:spPr>
        <p:txBody>
          <a:bodyPr/>
          <a:lstStyle/>
          <a:p>
            <a:r>
              <a:rPr lang="en-US" dirty="0"/>
              <a:t>Do not use industry </a:t>
            </a:r>
            <a:r>
              <a:rPr lang="en-US" dirty="0" smtClean="0"/>
              <a:t>jargon</a:t>
            </a:r>
            <a:r>
              <a:rPr lang="en-US" dirty="0"/>
              <a:t>. Words </a:t>
            </a:r>
            <a:r>
              <a:rPr lang="en-US" dirty="0" smtClean="0"/>
              <a:t>you use at </a:t>
            </a:r>
            <a:r>
              <a:rPr lang="en-US" dirty="0"/>
              <a:t>work daily in your area of expertise may not be easily understood by others. </a:t>
            </a:r>
            <a:endParaRPr lang="en-US" dirty="0" smtClean="0"/>
          </a:p>
          <a:p>
            <a:pPr marL="0" indent="0">
              <a:buNone/>
            </a:pPr>
            <a:endParaRPr lang="en-US" sz="800" dirty="0" smtClean="0"/>
          </a:p>
          <a:p>
            <a:r>
              <a:rPr lang="en-US" dirty="0" smtClean="0"/>
              <a:t>Say </a:t>
            </a:r>
            <a:r>
              <a:rPr lang="en-US" dirty="0"/>
              <a:t>what you’re about to do (before you do it) and </a:t>
            </a:r>
            <a:r>
              <a:rPr lang="en-US" dirty="0" smtClean="0"/>
              <a:t>why</a:t>
            </a:r>
            <a:r>
              <a:rPr lang="en-US" dirty="0"/>
              <a:t>, so the other person feels like a </a:t>
            </a:r>
            <a:r>
              <a:rPr lang="en-US" dirty="0" smtClean="0"/>
              <a:t>valued part </a:t>
            </a:r>
            <a:r>
              <a:rPr lang="en-US" dirty="0"/>
              <a:t>of the </a:t>
            </a:r>
            <a:r>
              <a:rPr lang="en-US" dirty="0" smtClean="0"/>
              <a:t>experience.  </a:t>
            </a:r>
            <a:endParaRPr lang="en-US" dirty="0"/>
          </a:p>
          <a:p>
            <a:endParaRPr lang="en-US" sz="800" dirty="0"/>
          </a:p>
          <a:p>
            <a:r>
              <a:rPr lang="en-US" dirty="0"/>
              <a:t>Say what will happen, and what they should </a:t>
            </a:r>
            <a:r>
              <a:rPr lang="en-US" dirty="0" smtClean="0"/>
              <a:t>expect. </a:t>
            </a:r>
            <a:r>
              <a:rPr lang="en-US" dirty="0"/>
              <a:t>Make sure the other person does not have questions before you begin</a:t>
            </a:r>
            <a:r>
              <a:rPr lang="en-US" dirty="0" smtClean="0"/>
              <a:t>.</a:t>
            </a:r>
            <a:endParaRPr lang="en-US" dirty="0"/>
          </a:p>
          <a:p>
            <a:endParaRPr lang="en-US" sz="800" dirty="0"/>
          </a:p>
          <a:p>
            <a:r>
              <a:rPr lang="en-US" dirty="0"/>
              <a:t>Always offer an opportunity to ask questions after you explain something. </a:t>
            </a:r>
            <a:r>
              <a:rPr lang="en-US" dirty="0" smtClean="0"/>
              <a:t>Ex. “What </a:t>
            </a:r>
            <a:r>
              <a:rPr lang="en-US" dirty="0"/>
              <a:t>other questions do you have?” </a:t>
            </a:r>
          </a:p>
          <a:p>
            <a:pPr marL="0" indent="0">
              <a:buNone/>
            </a:pPr>
            <a:r>
              <a:rPr lang="en-US" dirty="0"/>
              <a:t> </a:t>
            </a:r>
          </a:p>
          <a:p>
            <a:endParaRPr lang="en-US" dirty="0"/>
          </a:p>
        </p:txBody>
      </p:sp>
      <p:sp>
        <p:nvSpPr>
          <p:cNvPr id="3" name="Slide Number Placeholder 2"/>
          <p:cNvSpPr>
            <a:spLocks noGrp="1"/>
          </p:cNvSpPr>
          <p:nvPr>
            <p:ph type="sldNum" sz="quarter" idx="16"/>
          </p:nvPr>
        </p:nvSpPr>
        <p:spPr/>
        <p:txBody>
          <a:bodyPr/>
          <a:lstStyle/>
          <a:p>
            <a:fld id="{4FAB73BC-B049-4115-A692-8D63A059BFB8}" type="slidenum">
              <a:rPr lang="en-US" smtClean="0"/>
              <a:pPr/>
              <a:t>19</a:t>
            </a:fld>
            <a:endParaRPr lang="en-US" dirty="0"/>
          </a:p>
        </p:txBody>
      </p:sp>
      <p:sp>
        <p:nvSpPr>
          <p:cNvPr id="4" name="Text Placeholder 3"/>
          <p:cNvSpPr>
            <a:spLocks noGrp="1"/>
          </p:cNvSpPr>
          <p:nvPr>
            <p:ph type="body" sz="quarter" idx="11"/>
          </p:nvPr>
        </p:nvSpPr>
        <p:spPr>
          <a:xfrm>
            <a:off x="236538" y="720091"/>
            <a:ext cx="8678862" cy="1006037"/>
          </a:xfrm>
        </p:spPr>
        <p:txBody>
          <a:bodyPr/>
          <a:lstStyle/>
          <a:p>
            <a:r>
              <a:rPr lang="en-US" sz="1600" b="1" i="1" dirty="0">
                <a:solidFill>
                  <a:srgbClr val="0070C0"/>
                </a:solidFill>
              </a:rPr>
              <a:t>Purpose:</a:t>
            </a:r>
            <a:r>
              <a:rPr lang="en-US" sz="1600" b="1" i="1" dirty="0" smtClean="0">
                <a:solidFill>
                  <a:srgbClr val="0070C0"/>
                </a:solidFill>
              </a:rPr>
              <a:t> </a:t>
            </a:r>
            <a:r>
              <a:rPr lang="en-US" sz="1600" dirty="0" smtClean="0">
                <a:solidFill>
                  <a:srgbClr val="0070C0"/>
                </a:solidFill>
              </a:rPr>
              <a:t>Keep </a:t>
            </a:r>
            <a:r>
              <a:rPr lang="en-US" sz="1600" dirty="0">
                <a:solidFill>
                  <a:srgbClr val="0070C0"/>
                </a:solidFill>
              </a:rPr>
              <a:t>people informed</a:t>
            </a:r>
            <a:r>
              <a:rPr lang="en-US" sz="1600" b="1" i="1" dirty="0" smtClean="0">
                <a:solidFill>
                  <a:srgbClr val="0070C0"/>
                </a:solidFill>
              </a:rPr>
              <a:t>.</a:t>
            </a:r>
          </a:p>
          <a:p>
            <a:r>
              <a:rPr lang="en-US" sz="1600" b="1" i="1" dirty="0">
                <a:solidFill>
                  <a:srgbClr val="0070C0"/>
                </a:solidFill>
              </a:rPr>
              <a:t>Key message: </a:t>
            </a:r>
            <a:r>
              <a:rPr lang="en-US" sz="1600" dirty="0" smtClean="0">
                <a:solidFill>
                  <a:srgbClr val="0070C0"/>
                </a:solidFill>
              </a:rPr>
              <a:t>You </a:t>
            </a:r>
            <a:r>
              <a:rPr lang="en-US" sz="1600" dirty="0">
                <a:solidFill>
                  <a:srgbClr val="0070C0"/>
                </a:solidFill>
              </a:rPr>
              <a:t>have a right to know what I'm </a:t>
            </a:r>
            <a:r>
              <a:rPr lang="en-US" sz="1600" dirty="0" smtClean="0">
                <a:solidFill>
                  <a:srgbClr val="0070C0"/>
                </a:solidFill>
              </a:rPr>
              <a:t>doing and why.</a:t>
            </a:r>
            <a:endParaRPr lang="en-US" sz="1600" dirty="0">
              <a:solidFill>
                <a:srgbClr val="0070C0"/>
              </a:solidFill>
            </a:endParaRPr>
          </a:p>
          <a:p>
            <a:endParaRPr lang="en-US" dirty="0"/>
          </a:p>
        </p:txBody>
      </p:sp>
      <p:sp>
        <p:nvSpPr>
          <p:cNvPr id="2" name="Title 1"/>
          <p:cNvSpPr>
            <a:spLocks noGrp="1"/>
          </p:cNvSpPr>
          <p:nvPr>
            <p:ph type="title"/>
          </p:nvPr>
        </p:nvSpPr>
        <p:spPr>
          <a:xfrm>
            <a:off x="228600" y="228601"/>
            <a:ext cx="8686800" cy="427264"/>
          </a:xfrm>
        </p:spPr>
        <p:txBody>
          <a:bodyPr>
            <a:noAutofit/>
          </a:bodyPr>
          <a:lstStyle/>
          <a:p>
            <a:r>
              <a:rPr lang="en-US" kern="0" dirty="0">
                <a:solidFill>
                  <a:srgbClr val="00467F"/>
                </a:solidFill>
              </a:rPr>
              <a:t>Explanation</a:t>
            </a:r>
            <a:br>
              <a:rPr lang="en-US" kern="0" dirty="0">
                <a:solidFill>
                  <a:srgbClr val="00467F"/>
                </a:solidFill>
              </a:rPr>
            </a:br>
            <a:endParaRPr lang="en-US" dirty="0"/>
          </a:p>
        </p:txBody>
      </p:sp>
    </p:spTree>
    <p:extLst>
      <p:ext uri="{BB962C8B-B14F-4D97-AF65-F5344CB8AC3E}">
        <p14:creationId xmlns:p14="http://schemas.microsoft.com/office/powerpoint/2010/main" val="206147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7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2250"/>
                            </p:stCondLst>
                            <p:childTnLst>
                              <p:par>
                                <p:cTn id="11" presetID="53" presetClass="entr" presetSubtype="16" fill="hold" grpId="0" nodeType="afterEffect">
                                  <p:stCondLst>
                                    <p:cond delay="175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5">
                                            <p:txEl>
                                              <p:pRg st="2" end="2"/>
                                            </p:txEl>
                                          </p:spTgt>
                                        </p:tgtEl>
                                      </p:cBhvr>
                                    </p:animEffect>
                                  </p:childTnLst>
                                </p:cTn>
                              </p:par>
                            </p:childTnLst>
                          </p:cTn>
                        </p:par>
                        <p:par>
                          <p:cTn id="16" fill="hold">
                            <p:stCondLst>
                              <p:cond delay="4500"/>
                            </p:stCondLst>
                            <p:childTnLst>
                              <p:par>
                                <p:cTn id="17" presetID="53" presetClass="entr" presetSubtype="16" fill="hold" grpId="0" nodeType="afterEffect">
                                  <p:stCondLst>
                                    <p:cond delay="175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5">
                                            <p:txEl>
                                              <p:pRg st="4" end="4"/>
                                            </p:txEl>
                                          </p:spTgt>
                                        </p:tgtEl>
                                      </p:cBhvr>
                                    </p:animEffect>
                                  </p:childTnLst>
                                </p:cTn>
                              </p:par>
                            </p:childTnLst>
                          </p:cTn>
                        </p:par>
                        <p:par>
                          <p:cTn id="22" fill="hold">
                            <p:stCondLst>
                              <p:cond delay="6750"/>
                            </p:stCondLst>
                            <p:childTnLst>
                              <p:par>
                                <p:cTn id="23" presetID="53" presetClass="entr" presetSubtype="16" fill="hold" grpId="0" nodeType="afterEffect">
                                  <p:stCondLst>
                                    <p:cond delay="175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p:cTn id="2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5">
                                            <p:txEl>
                                              <p:pRg st="6" end="6"/>
                                            </p:txEl>
                                          </p:spTgt>
                                        </p:tgtEl>
                                      </p:cBhvr>
                                    </p:animEffect>
                                  </p:childTnLst>
                                </p:cTn>
                              </p:par>
                            </p:childTnLst>
                          </p:cTn>
                        </p:par>
                        <p:par>
                          <p:cTn id="28" fill="hold">
                            <p:stCondLst>
                              <p:cond delay="9000"/>
                            </p:stCondLst>
                            <p:childTnLst>
                              <p:par>
                                <p:cTn id="29" presetID="53" presetClass="entr" presetSubtype="16" fill="hold" grpId="0" nodeType="afterEffect">
                                  <p:stCondLst>
                                    <p:cond delay="175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p:cTn id="31"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3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228600" y="917862"/>
            <a:ext cx="8678333" cy="4800600"/>
          </a:xfrm>
        </p:spPr>
        <p:txBody>
          <a:bodyPr/>
          <a:lstStyle/>
          <a:p>
            <a:pPr marL="0" indent="0">
              <a:buNone/>
            </a:pPr>
            <a:r>
              <a:rPr lang="en-US" dirty="0"/>
              <a:t>The single, most important behavior in any healthcare organization is consistent, effective communication. Whether we are interacting with patients, their families or our own </a:t>
            </a:r>
            <a:r>
              <a:rPr lang="en-US" dirty="0" smtClean="0"/>
              <a:t>coworkers– </a:t>
            </a:r>
            <a:r>
              <a:rPr lang="en-US" dirty="0"/>
              <a:t>there is no greater skill to improve quality, decrease errors, improve efficiency and teamwork, build trust or reduce anxiety.</a:t>
            </a:r>
          </a:p>
          <a:p>
            <a:pPr marL="0" indent="0">
              <a:buNone/>
            </a:pPr>
            <a:endParaRPr lang="en-US" sz="1000" dirty="0"/>
          </a:p>
          <a:p>
            <a:pPr marL="0" indent="0">
              <a:buNone/>
            </a:pPr>
            <a:r>
              <a:rPr lang="en-US" dirty="0"/>
              <a:t>At Vanderbilt, our standard is excellence in everything we do, and that includes the way we communicate. This module reviews </a:t>
            </a:r>
            <a:r>
              <a:rPr lang="en-US" dirty="0" smtClean="0"/>
              <a:t>AIDET®, </a:t>
            </a:r>
            <a:r>
              <a:rPr lang="en-US" dirty="0"/>
              <a:t>an acronym that represents a best-practice framework of five interactive behaviors used to </a:t>
            </a:r>
            <a:r>
              <a:rPr lang="en-US" dirty="0" smtClean="0"/>
              <a:t>establish effective </a:t>
            </a:r>
            <a:r>
              <a:rPr lang="en-US" dirty="0"/>
              <a:t>communication </a:t>
            </a:r>
            <a:r>
              <a:rPr lang="en-US" dirty="0" smtClean="0"/>
              <a:t>with others</a:t>
            </a:r>
            <a:r>
              <a:rPr lang="en-US" dirty="0"/>
              <a:t>: </a:t>
            </a:r>
            <a:r>
              <a:rPr lang="en-US" b="1" dirty="0"/>
              <a:t>Acknowledge, Introduce, Duration, Explanation </a:t>
            </a:r>
            <a:r>
              <a:rPr lang="en-US" dirty="0"/>
              <a:t>and </a:t>
            </a:r>
            <a:r>
              <a:rPr lang="en-US" b="1" dirty="0"/>
              <a:t>Thank You</a:t>
            </a:r>
            <a:r>
              <a:rPr lang="en-US" dirty="0"/>
              <a:t>. </a:t>
            </a:r>
          </a:p>
          <a:p>
            <a:pPr marL="0" indent="0">
              <a:buNone/>
            </a:pPr>
            <a:endParaRPr lang="en-US" sz="1000" dirty="0"/>
          </a:p>
          <a:p>
            <a:pPr marL="0" indent="0">
              <a:buNone/>
            </a:pPr>
            <a:r>
              <a:rPr lang="en-US" dirty="0"/>
              <a:t>In addition to these </a:t>
            </a:r>
            <a:r>
              <a:rPr lang="en-US" dirty="0" smtClean="0"/>
              <a:t>fundamental AIDET® </a:t>
            </a:r>
            <a:r>
              <a:rPr lang="en-US" dirty="0"/>
              <a:t>elements, we will also review how to use the framework of </a:t>
            </a:r>
            <a:r>
              <a:rPr lang="en-US" dirty="0" smtClean="0"/>
              <a:t>AIDET® </a:t>
            </a:r>
            <a:r>
              <a:rPr lang="en-US" dirty="0"/>
              <a:t>to deliver on the </a:t>
            </a:r>
            <a:r>
              <a:rPr lang="en-US" dirty="0" smtClean="0"/>
              <a:t>Vanderbilt </a:t>
            </a:r>
            <a:r>
              <a:rPr lang="en-US" dirty="0"/>
              <a:t>Patient and Family Promise.</a:t>
            </a:r>
          </a:p>
          <a:p>
            <a:pPr marL="0" indent="0">
              <a:buNone/>
            </a:pPr>
            <a:endParaRPr lang="en-US" dirty="0"/>
          </a:p>
          <a:p>
            <a:pPr marL="0" indent="0">
              <a:buNone/>
            </a:pPr>
            <a:endParaRPr lang="en-US" dirty="0"/>
          </a:p>
        </p:txBody>
      </p:sp>
      <p:sp>
        <p:nvSpPr>
          <p:cNvPr id="5" name="Title 4"/>
          <p:cNvSpPr>
            <a:spLocks noGrp="1"/>
          </p:cNvSpPr>
          <p:nvPr>
            <p:ph type="title"/>
          </p:nvPr>
        </p:nvSpPr>
        <p:spPr/>
        <p:txBody>
          <a:bodyPr/>
          <a:lstStyle/>
          <a:p>
            <a:r>
              <a:rPr lang="en-US" dirty="0" smtClean="0"/>
              <a:t>Welcome!</a:t>
            </a:r>
            <a:endParaRPr lang="en-US" dirty="0"/>
          </a:p>
        </p:txBody>
      </p:sp>
    </p:spTree>
    <p:extLst>
      <p:ext uri="{BB962C8B-B14F-4D97-AF65-F5344CB8AC3E}">
        <p14:creationId xmlns:p14="http://schemas.microsoft.com/office/powerpoint/2010/main" val="386734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00"/>
                                  </p:stCondLst>
                                  <p:childTnLst>
                                    <p:set>
                                      <p:cBhvr>
                                        <p:cTn id="6" dur="1" fill="hold">
                                          <p:stCondLst>
                                            <p:cond delay="499"/>
                                          </p:stCondLst>
                                        </p:cTn>
                                        <p:tgtEl>
                                          <p:spTgt spid="6">
                                            <p:txEl>
                                              <p:pRg st="2" end="2"/>
                                            </p:txEl>
                                          </p:spTgt>
                                        </p:tgtEl>
                                        <p:attrNameLst>
                                          <p:attrName>style.visibility</p:attrName>
                                        </p:attrNameLst>
                                      </p:cBhvr>
                                      <p:to>
                                        <p:strVal val="visible"/>
                                      </p:to>
                                    </p:set>
                                  </p:childTnLst>
                                </p:cTn>
                              </p:par>
                            </p:childTnLst>
                          </p:cTn>
                        </p:par>
                        <p:par>
                          <p:cTn id="7" fill="hold">
                            <p:stCondLst>
                              <p:cond delay="8500"/>
                            </p:stCondLst>
                            <p:childTnLst>
                              <p:par>
                                <p:cTn id="8" presetID="1" presetClass="entr" presetSubtype="0" fill="hold" grpId="0" nodeType="afterEffect">
                                  <p:stCondLst>
                                    <p:cond delay="10000"/>
                                  </p:stCondLst>
                                  <p:childTnLst>
                                    <p:set>
                                      <p:cBhvr>
                                        <p:cTn id="9" dur="1" fill="hold">
                                          <p:stCondLst>
                                            <p:cond delay="49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kern="0" dirty="0">
                <a:solidFill>
                  <a:srgbClr val="00467F"/>
                </a:solidFill>
              </a:rPr>
              <a:t>Thank You</a:t>
            </a:r>
            <a:br>
              <a:rPr lang="en-US" kern="0" dirty="0">
                <a:solidFill>
                  <a:srgbClr val="00467F"/>
                </a:solidFill>
              </a:rPr>
            </a:br>
            <a:endParaRPr lang="en-US" dirty="0"/>
          </a:p>
        </p:txBody>
      </p:sp>
      <p:sp>
        <p:nvSpPr>
          <p:cNvPr id="3" name="Text Placeholder 2"/>
          <p:cNvSpPr>
            <a:spLocks noGrp="1"/>
          </p:cNvSpPr>
          <p:nvPr>
            <p:ph type="body" sz="quarter" idx="11"/>
          </p:nvPr>
        </p:nvSpPr>
        <p:spPr>
          <a:xfrm>
            <a:off x="314733" y="712164"/>
            <a:ext cx="8678862" cy="524932"/>
          </a:xfrm>
        </p:spPr>
        <p:txBody>
          <a:bodyPr/>
          <a:lstStyle/>
          <a:p>
            <a:r>
              <a:rPr lang="en-US" sz="1600" b="1" i="1" dirty="0">
                <a:solidFill>
                  <a:srgbClr val="0070C0"/>
                </a:solidFill>
              </a:rPr>
              <a:t>Purpose:</a:t>
            </a:r>
            <a:r>
              <a:rPr lang="en-US" sz="1600" b="1" i="1" dirty="0" smtClean="0">
                <a:solidFill>
                  <a:srgbClr val="0070C0"/>
                </a:solidFill>
              </a:rPr>
              <a:t> </a:t>
            </a:r>
            <a:r>
              <a:rPr lang="en-US" sz="1600" dirty="0">
                <a:solidFill>
                  <a:srgbClr val="0070C0"/>
                </a:solidFill>
              </a:rPr>
              <a:t>Show courtesy and respect.</a:t>
            </a:r>
          </a:p>
          <a:p>
            <a:r>
              <a:rPr lang="en-US" sz="1600" b="1" i="1" dirty="0" smtClean="0">
                <a:solidFill>
                  <a:srgbClr val="0070C0"/>
                </a:solidFill>
              </a:rPr>
              <a:t>Key </a:t>
            </a:r>
            <a:r>
              <a:rPr lang="en-US" sz="1600" b="1" i="1" dirty="0">
                <a:solidFill>
                  <a:srgbClr val="0070C0"/>
                </a:solidFill>
              </a:rPr>
              <a:t>Message: </a:t>
            </a:r>
            <a:r>
              <a:rPr lang="en-US" sz="1600" dirty="0">
                <a:solidFill>
                  <a:srgbClr val="0070C0"/>
                </a:solidFill>
              </a:rPr>
              <a:t>I enjoy helping you.</a:t>
            </a:r>
          </a:p>
          <a:p>
            <a:endParaRPr lang="en-US" dirty="0"/>
          </a:p>
        </p:txBody>
      </p:sp>
      <p:sp>
        <p:nvSpPr>
          <p:cNvPr id="4" name="Text Placeholder 3"/>
          <p:cNvSpPr>
            <a:spLocks noGrp="1"/>
          </p:cNvSpPr>
          <p:nvPr>
            <p:ph type="body" sz="quarter" idx="15"/>
          </p:nvPr>
        </p:nvSpPr>
        <p:spPr>
          <a:xfrm>
            <a:off x="237066" y="1963882"/>
            <a:ext cx="8834197" cy="3979718"/>
          </a:xfrm>
        </p:spPr>
        <p:txBody>
          <a:bodyPr/>
          <a:lstStyle/>
          <a:p>
            <a:pPr marL="0" indent="0">
              <a:buNone/>
            </a:pPr>
            <a:r>
              <a:rPr lang="en-US" b="1" dirty="0" smtClean="0"/>
              <a:t>Shows </a:t>
            </a:r>
            <a:r>
              <a:rPr lang="en-US" b="1" dirty="0"/>
              <a:t>appreciation; provides a positive closing </a:t>
            </a:r>
          </a:p>
          <a:p>
            <a:pPr lvl="1">
              <a:buFont typeface="Wingdings" panose="05000000000000000000" pitchFamily="2" charset="2"/>
              <a:buChar char="ü"/>
            </a:pPr>
            <a:r>
              <a:rPr lang="en-US" dirty="0" smtClean="0"/>
              <a:t>Thanks </a:t>
            </a:r>
            <a:r>
              <a:rPr lang="en-US" dirty="0"/>
              <a:t>for letting me help you </a:t>
            </a:r>
            <a:r>
              <a:rPr lang="en-US" dirty="0" smtClean="0"/>
              <a:t>today…</a:t>
            </a:r>
            <a:endParaRPr lang="en-US" dirty="0"/>
          </a:p>
          <a:p>
            <a:pPr lvl="1">
              <a:buFont typeface="Wingdings" panose="05000000000000000000" pitchFamily="2" charset="2"/>
              <a:buChar char="ü"/>
            </a:pPr>
            <a:r>
              <a:rPr lang="en-US" dirty="0" smtClean="0"/>
              <a:t>Thanks for </a:t>
            </a:r>
            <a:r>
              <a:rPr lang="en-US" dirty="0"/>
              <a:t>your patience</a:t>
            </a:r>
            <a:r>
              <a:rPr lang="en-US" dirty="0" smtClean="0"/>
              <a:t>…</a:t>
            </a:r>
          </a:p>
          <a:p>
            <a:pPr lvl="1">
              <a:buFont typeface="Wingdings" panose="05000000000000000000" pitchFamily="2" charset="2"/>
              <a:buChar char="ü"/>
            </a:pPr>
            <a:endParaRPr lang="en-US" dirty="0" smtClean="0"/>
          </a:p>
          <a:p>
            <a:pPr marL="0" indent="0">
              <a:buNone/>
            </a:pPr>
            <a:r>
              <a:rPr lang="en-US" b="1" dirty="0"/>
              <a:t>Suggested </a:t>
            </a:r>
            <a:r>
              <a:rPr lang="en-US" b="1" dirty="0" smtClean="0"/>
              <a:t>questions to ask</a:t>
            </a:r>
            <a:r>
              <a:rPr lang="en-US" b="1" dirty="0"/>
              <a:t>:</a:t>
            </a:r>
          </a:p>
          <a:p>
            <a:pPr lvl="1">
              <a:buFont typeface="Wingdings" panose="05000000000000000000" pitchFamily="2" charset="2"/>
              <a:buChar char="ü"/>
            </a:pPr>
            <a:r>
              <a:rPr lang="en-US" dirty="0" smtClean="0"/>
              <a:t>"</a:t>
            </a:r>
            <a:r>
              <a:rPr lang="en-US" dirty="0"/>
              <a:t>Did I keep my promise to create a positive experience for you today</a:t>
            </a:r>
            <a:r>
              <a:rPr lang="en-US" dirty="0" smtClean="0"/>
              <a:t>?”</a:t>
            </a:r>
            <a:endParaRPr lang="en-US" dirty="0"/>
          </a:p>
          <a:p>
            <a:pPr lvl="1">
              <a:buFont typeface="Wingdings" panose="05000000000000000000" pitchFamily="2" charset="2"/>
              <a:buChar char="ü"/>
            </a:pPr>
            <a:r>
              <a:rPr lang="en-US" dirty="0" smtClean="0"/>
              <a:t>“What </a:t>
            </a:r>
            <a:r>
              <a:rPr lang="en-US" dirty="0"/>
              <a:t>other questions do you have for me</a:t>
            </a:r>
            <a:r>
              <a:rPr lang="en-US" dirty="0" smtClean="0"/>
              <a:t>?”</a:t>
            </a:r>
          </a:p>
          <a:p>
            <a:pPr lvl="1">
              <a:buFont typeface="Wingdings" panose="05000000000000000000" pitchFamily="2" charset="2"/>
              <a:buChar char="ü"/>
            </a:pPr>
            <a:r>
              <a:rPr lang="en-US" dirty="0" smtClean="0"/>
              <a:t>“What </a:t>
            </a:r>
            <a:r>
              <a:rPr lang="en-US" dirty="0"/>
              <a:t>more I can do for you?”</a:t>
            </a:r>
          </a:p>
          <a:p>
            <a:endParaRPr lang="en-US" dirty="0"/>
          </a:p>
          <a:p>
            <a:endParaRPr lang="en-US" dirty="0"/>
          </a:p>
        </p:txBody>
      </p:sp>
    </p:spTree>
    <p:extLst>
      <p:ext uri="{BB962C8B-B14F-4D97-AF65-F5344CB8AC3E}">
        <p14:creationId xmlns:p14="http://schemas.microsoft.com/office/powerpoint/2010/main" val="131374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1250"/>
                            </p:stCondLst>
                            <p:childTnLst>
                              <p:par>
                                <p:cTn id="11" presetID="53" presetClass="entr" presetSubtype="16" fill="hold" grpId="0" nodeType="afterEffect">
                                  <p:stCondLst>
                                    <p:cond delay="75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2500"/>
                            </p:stCondLst>
                            <p:childTnLst>
                              <p:par>
                                <p:cTn id="17" presetID="53" presetClass="entr" presetSubtype="16" fill="hold" grpId="0" nodeType="afterEffect">
                                  <p:stCondLst>
                                    <p:cond delay="75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
                                            <p:txEl>
                                              <p:pRg st="2" end="2"/>
                                            </p:txEl>
                                          </p:spTgt>
                                        </p:tgtEl>
                                      </p:cBhvr>
                                    </p:animEffect>
                                  </p:childTnLst>
                                </p:cTn>
                              </p:par>
                            </p:childTnLst>
                          </p:cTn>
                        </p:par>
                        <p:par>
                          <p:cTn id="22" fill="hold">
                            <p:stCondLst>
                              <p:cond delay="3750"/>
                            </p:stCondLst>
                            <p:childTnLst>
                              <p:par>
                                <p:cTn id="23" presetID="53" presetClass="entr" presetSubtype="16" fill="hold" grpId="0" nodeType="afterEffect">
                                  <p:stCondLst>
                                    <p:cond delay="75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4">
                                            <p:txEl>
                                              <p:pRg st="4" end="4"/>
                                            </p:txEl>
                                          </p:spTgt>
                                        </p:tgtEl>
                                      </p:cBhvr>
                                    </p:animEffect>
                                  </p:childTnLst>
                                </p:cTn>
                              </p:par>
                            </p:childTnLst>
                          </p:cTn>
                        </p:par>
                        <p:par>
                          <p:cTn id="28" fill="hold">
                            <p:stCondLst>
                              <p:cond delay="5000"/>
                            </p:stCondLst>
                            <p:childTnLst>
                              <p:par>
                                <p:cTn id="29" presetID="53" presetClass="entr" presetSubtype="16" fill="hold" grpId="0" nodeType="afterEffect">
                                  <p:stCondLst>
                                    <p:cond delay="75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4">
                                            <p:txEl>
                                              <p:pRg st="5" end="5"/>
                                            </p:txEl>
                                          </p:spTgt>
                                        </p:tgtEl>
                                      </p:cBhvr>
                                    </p:animEffect>
                                  </p:childTnLst>
                                </p:cTn>
                              </p:par>
                            </p:childTnLst>
                          </p:cTn>
                        </p:par>
                        <p:par>
                          <p:cTn id="34" fill="hold">
                            <p:stCondLst>
                              <p:cond delay="6250"/>
                            </p:stCondLst>
                            <p:childTnLst>
                              <p:par>
                                <p:cTn id="35" presetID="53" presetClass="entr" presetSubtype="16" fill="hold" grpId="0" nodeType="afterEffect">
                                  <p:stCondLst>
                                    <p:cond delay="75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4">
                                            <p:txEl>
                                              <p:pRg st="6" end="6"/>
                                            </p:txEl>
                                          </p:spTgt>
                                        </p:tgtEl>
                                      </p:cBhvr>
                                    </p:animEffect>
                                  </p:childTnLst>
                                </p:cTn>
                              </p:par>
                            </p:childTnLst>
                          </p:cTn>
                        </p:par>
                        <p:par>
                          <p:cTn id="40" fill="hold">
                            <p:stCondLst>
                              <p:cond delay="7500"/>
                            </p:stCondLst>
                            <p:childTnLst>
                              <p:par>
                                <p:cTn id="41" presetID="53" presetClass="entr" presetSubtype="16" fill="hold" grpId="0" nodeType="afterEffect">
                                  <p:stCondLst>
                                    <p:cond delay="75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p:cTn id="43"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Learning </a:t>
            </a:r>
            <a:r>
              <a:rPr lang="en-US" dirty="0" smtClean="0"/>
              <a:t>Objective #3</a:t>
            </a:r>
            <a:endParaRPr lang="en-US" dirty="0"/>
          </a:p>
        </p:txBody>
      </p:sp>
      <p:sp>
        <p:nvSpPr>
          <p:cNvPr id="3" name="Slide Number Placeholder 2"/>
          <p:cNvSpPr>
            <a:spLocks noGrp="1"/>
          </p:cNvSpPr>
          <p:nvPr>
            <p:ph type="sldNum" sz="quarter" idx="10"/>
          </p:nvPr>
        </p:nvSpPr>
        <p:spPr/>
        <p:txBody>
          <a:bodyPr/>
          <a:lstStyle/>
          <a:p>
            <a:fld id="{4FAB73BC-B049-4115-A692-8D63A059BFB8}" type="slidenum">
              <a:rPr lang="en-US" smtClean="0"/>
              <a:pPr/>
              <a:t>21</a:t>
            </a:fld>
            <a:endParaRPr lang="en-US" dirty="0"/>
          </a:p>
        </p:txBody>
      </p:sp>
      <p:sp>
        <p:nvSpPr>
          <p:cNvPr id="2" name="Rectangle 1"/>
          <p:cNvSpPr/>
          <p:nvPr/>
        </p:nvSpPr>
        <p:spPr>
          <a:xfrm>
            <a:off x="237103" y="1198548"/>
            <a:ext cx="8686800"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2">
                    <a:lumMod val="85000"/>
                  </a:schemeClr>
                </a:solidFill>
              </a:rPr>
              <a:t>WHY AIDET® Plus the VUMC </a:t>
            </a:r>
            <a:r>
              <a:rPr lang="en-US" sz="2400" i="1" dirty="0">
                <a:solidFill>
                  <a:schemeClr val="bg2">
                    <a:lumMod val="85000"/>
                  </a:schemeClr>
                </a:solidFill>
              </a:rPr>
              <a:t>Patient and Family </a:t>
            </a:r>
            <a:r>
              <a:rPr lang="en-US" sz="2400" i="1" dirty="0" smtClean="0">
                <a:solidFill>
                  <a:schemeClr val="bg2">
                    <a:lumMod val="85000"/>
                  </a:schemeClr>
                </a:solidFill>
              </a:rPr>
              <a:t>        Promise is Valuable</a:t>
            </a:r>
            <a:endParaRPr lang="en-US" sz="2400" i="1" dirty="0">
              <a:solidFill>
                <a:schemeClr val="bg2">
                  <a:lumMod val="85000"/>
                </a:schemeClr>
              </a:solidFill>
            </a:endParaRPr>
          </a:p>
        </p:txBody>
      </p:sp>
      <p:sp>
        <p:nvSpPr>
          <p:cNvPr id="4" name="Rectangle 3"/>
          <p:cNvSpPr/>
          <p:nvPr/>
        </p:nvSpPr>
        <p:spPr>
          <a:xfrm>
            <a:off x="228600" y="2259651"/>
            <a:ext cx="8686800"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1">
                    <a:lumMod val="85000"/>
                  </a:schemeClr>
                </a:solidFill>
              </a:rPr>
              <a:t>WHAT the Five </a:t>
            </a:r>
            <a:r>
              <a:rPr lang="en-US" sz="2400" i="1" dirty="0">
                <a:solidFill>
                  <a:schemeClr val="bg1">
                    <a:lumMod val="85000"/>
                  </a:schemeClr>
                </a:solidFill>
              </a:rPr>
              <a:t>Fundamentals of </a:t>
            </a:r>
            <a:r>
              <a:rPr lang="en-US" sz="2400" i="1" dirty="0" smtClean="0">
                <a:solidFill>
                  <a:schemeClr val="bg1">
                    <a:lumMod val="85000"/>
                  </a:schemeClr>
                </a:solidFill>
              </a:rPr>
              <a:t>AIDET® </a:t>
            </a:r>
            <a:r>
              <a:rPr lang="en-US" sz="2400" i="1" dirty="0">
                <a:solidFill>
                  <a:schemeClr val="bg1">
                    <a:lumMod val="85000"/>
                  </a:schemeClr>
                </a:solidFill>
              </a:rPr>
              <a:t>Plus the VUMC Patient and Family Promise </a:t>
            </a:r>
            <a:r>
              <a:rPr lang="en-US" sz="2400" i="1" dirty="0" smtClean="0">
                <a:solidFill>
                  <a:schemeClr val="bg1">
                    <a:lumMod val="85000"/>
                  </a:schemeClr>
                </a:solidFill>
              </a:rPr>
              <a:t>Involves  </a:t>
            </a:r>
            <a:endParaRPr lang="en-US" sz="2400" i="1" dirty="0">
              <a:solidFill>
                <a:schemeClr val="bg1">
                  <a:lumMod val="85000"/>
                </a:schemeClr>
              </a:solidFill>
            </a:endParaRPr>
          </a:p>
        </p:txBody>
      </p:sp>
      <p:sp>
        <p:nvSpPr>
          <p:cNvPr id="5" name="Rectangle 4"/>
          <p:cNvSpPr/>
          <p:nvPr/>
        </p:nvSpPr>
        <p:spPr>
          <a:xfrm>
            <a:off x="228600" y="3320755"/>
            <a:ext cx="8686800" cy="943203"/>
          </a:xfrm>
          <a:prstGeom prst="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85000"/>
                  </a:schemeClr>
                </a:solidFill>
              </a:rPr>
              <a:t>HOW to effectively execute </a:t>
            </a:r>
            <a:r>
              <a:rPr lang="en-US" sz="2400" dirty="0" smtClean="0">
                <a:solidFill>
                  <a:schemeClr val="bg1">
                    <a:lumMod val="85000"/>
                  </a:schemeClr>
                </a:solidFill>
              </a:rPr>
              <a:t>AIDET® </a:t>
            </a:r>
            <a:r>
              <a:rPr lang="en-US" sz="2400" dirty="0">
                <a:solidFill>
                  <a:schemeClr val="bg1">
                    <a:lumMod val="85000"/>
                  </a:schemeClr>
                </a:solidFill>
              </a:rPr>
              <a:t>Plus the VUMC Patient and Family </a:t>
            </a:r>
            <a:r>
              <a:rPr lang="en-US" sz="2400" dirty="0" smtClean="0">
                <a:solidFill>
                  <a:schemeClr val="bg1">
                    <a:lumMod val="85000"/>
                  </a:schemeClr>
                </a:solidFill>
              </a:rPr>
              <a:t>Promise</a:t>
            </a:r>
            <a:endParaRPr lang="en-US" sz="2400" dirty="0">
              <a:solidFill>
                <a:schemeClr val="bg1">
                  <a:lumMod val="85000"/>
                </a:schemeClr>
              </a:solidFill>
            </a:endParaRPr>
          </a:p>
        </p:txBody>
      </p:sp>
      <p:sp>
        <p:nvSpPr>
          <p:cNvPr id="6" name="Rectangle 5"/>
          <p:cNvSpPr/>
          <p:nvPr/>
        </p:nvSpPr>
        <p:spPr>
          <a:xfrm>
            <a:off x="237103" y="4381858"/>
            <a:ext cx="8669794"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lumMod val="85000"/>
                  </a:schemeClr>
                </a:solidFill>
              </a:rPr>
              <a:t>Test Your Knowledge </a:t>
            </a:r>
            <a:r>
              <a:rPr lang="en-US" sz="2400" i="1" dirty="0" smtClean="0">
                <a:solidFill>
                  <a:schemeClr val="bg1">
                    <a:lumMod val="85000"/>
                  </a:schemeClr>
                </a:solidFill>
              </a:rPr>
              <a:t>of AIDET® </a:t>
            </a:r>
            <a:r>
              <a:rPr lang="en-US" sz="2400" i="1" dirty="0">
                <a:solidFill>
                  <a:schemeClr val="bg1">
                    <a:lumMod val="85000"/>
                  </a:schemeClr>
                </a:solidFill>
              </a:rPr>
              <a:t>Plus the VUMC Patient and Family </a:t>
            </a:r>
            <a:r>
              <a:rPr lang="en-US" sz="2400" i="1" dirty="0" smtClean="0">
                <a:solidFill>
                  <a:schemeClr val="bg1">
                    <a:lumMod val="85000"/>
                  </a:schemeClr>
                </a:solidFill>
              </a:rPr>
              <a:t>Promise!</a:t>
            </a:r>
            <a:endParaRPr lang="en-US" sz="2400" i="1" dirty="0">
              <a:solidFill>
                <a:schemeClr val="bg1">
                  <a:lumMod val="85000"/>
                </a:schemeClr>
              </a:solidFill>
            </a:endParaRPr>
          </a:p>
        </p:txBody>
      </p:sp>
    </p:spTree>
    <p:extLst>
      <p:ext uri="{BB962C8B-B14F-4D97-AF65-F5344CB8AC3E}">
        <p14:creationId xmlns:p14="http://schemas.microsoft.com/office/powerpoint/2010/main" val="4171109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37068" y="990599"/>
            <a:ext cx="4690039" cy="4800600"/>
          </a:xfrm>
        </p:spPr>
        <p:txBody>
          <a:bodyPr/>
          <a:lstStyle/>
          <a:p>
            <a:pPr marL="0" indent="0">
              <a:buNone/>
            </a:pPr>
            <a:r>
              <a:rPr lang="en-US" dirty="0" smtClean="0"/>
              <a:t>To </a:t>
            </a:r>
            <a:r>
              <a:rPr lang="en-US" dirty="0"/>
              <a:t>successfully implement </a:t>
            </a:r>
            <a:r>
              <a:rPr lang="en-US" dirty="0" smtClean="0"/>
              <a:t>AIDET®   </a:t>
            </a:r>
            <a:r>
              <a:rPr lang="en-US" dirty="0"/>
              <a:t>does not rely on scripted conversations, but it does rely on </a:t>
            </a:r>
            <a:r>
              <a:rPr lang="en-US" dirty="0" smtClean="0"/>
              <a:t>awareness of </a:t>
            </a:r>
            <a:r>
              <a:rPr lang="en-US" dirty="0"/>
              <a:t>the messages we are sending to </a:t>
            </a:r>
            <a:r>
              <a:rPr lang="en-US" dirty="0" smtClean="0"/>
              <a:t>patients, families and coworkers — both </a:t>
            </a:r>
            <a:r>
              <a:rPr lang="en-US" dirty="0"/>
              <a:t>verbally and </a:t>
            </a:r>
            <a:r>
              <a:rPr lang="en-US" dirty="0" smtClean="0"/>
              <a:t>non-verbally (</a:t>
            </a:r>
            <a:r>
              <a:rPr lang="en-US" i="1" dirty="0" smtClean="0"/>
              <a:t>facial expressions, body position, etc.)</a:t>
            </a:r>
          </a:p>
          <a:p>
            <a:pPr marL="0" indent="0">
              <a:buNone/>
            </a:pPr>
            <a:endParaRPr lang="en-US" sz="900" dirty="0"/>
          </a:p>
          <a:p>
            <a:pPr marL="0" indent="0">
              <a:buNone/>
            </a:pPr>
            <a:r>
              <a:rPr lang="en-US" dirty="0"/>
              <a:t>If we want our patients and coworkers to trust us and believe that we are committed to providing the best care and service – </a:t>
            </a:r>
            <a:r>
              <a:rPr lang="en-US" dirty="0" smtClean="0"/>
              <a:t>the verbal, vocal and visual communication cues we give to others must </a:t>
            </a:r>
            <a:r>
              <a:rPr lang="en-US" dirty="0"/>
              <a:t>be genuine</a:t>
            </a:r>
            <a:r>
              <a:rPr lang="en-US" dirty="0" smtClean="0"/>
              <a:t>. </a:t>
            </a:r>
            <a:endParaRPr lang="en-US" dirty="0"/>
          </a:p>
          <a:p>
            <a:pPr marL="0" indent="0">
              <a:buNone/>
            </a:pPr>
            <a:endParaRPr lang="en-US" dirty="0"/>
          </a:p>
        </p:txBody>
      </p:sp>
      <p:sp>
        <p:nvSpPr>
          <p:cNvPr id="6" name="Slide Number Placeholder 5"/>
          <p:cNvSpPr>
            <a:spLocks noGrp="1"/>
          </p:cNvSpPr>
          <p:nvPr>
            <p:ph type="sldNum" sz="quarter" idx="16"/>
          </p:nvPr>
        </p:nvSpPr>
        <p:spPr/>
        <p:txBody>
          <a:bodyPr/>
          <a:lstStyle/>
          <a:p>
            <a:fld id="{4FAB73BC-B049-4115-A692-8D63A059BFB8}" type="slidenum">
              <a:rPr lang="en-US" smtClean="0"/>
              <a:pPr/>
              <a:t>22</a:t>
            </a:fld>
            <a:endParaRPr lang="en-US" dirty="0"/>
          </a:p>
        </p:txBody>
      </p:sp>
      <p:sp>
        <p:nvSpPr>
          <p:cNvPr id="8" name="Title 7"/>
          <p:cNvSpPr>
            <a:spLocks noGrp="1"/>
          </p:cNvSpPr>
          <p:nvPr>
            <p:ph type="title"/>
          </p:nvPr>
        </p:nvSpPr>
        <p:spPr/>
        <p:txBody>
          <a:bodyPr>
            <a:normAutofit/>
          </a:bodyPr>
          <a:lstStyle/>
          <a:p>
            <a:r>
              <a:rPr lang="en-US" dirty="0"/>
              <a:t>5 Fundamentals of </a:t>
            </a:r>
            <a:r>
              <a:rPr lang="en-US" dirty="0" smtClean="0"/>
              <a:t>AIDET®</a:t>
            </a:r>
            <a:endParaRPr lang="en-US" dirty="0"/>
          </a:p>
        </p:txBody>
      </p:sp>
      <p:pic>
        <p:nvPicPr>
          <p:cNvPr id="10"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846" y="1003474"/>
            <a:ext cx="2627790" cy="20358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3070" y="3492995"/>
            <a:ext cx="2716566" cy="21046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8569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6000"/>
                                  </p:stCondLst>
                                  <p:childTnLst>
                                    <p:set>
                                      <p:cBhvr>
                                        <p:cTn id="6" dur="1" fill="hold">
                                          <p:stCondLst>
                                            <p:cond delay="999"/>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11"/>
          <p:cNvSpPr txBox="1">
            <a:spLocks noChangeArrowheads="1"/>
          </p:cNvSpPr>
          <p:nvPr/>
        </p:nvSpPr>
        <p:spPr bwMode="auto">
          <a:xfrm>
            <a:off x="7391402" y="5445976"/>
            <a:ext cx="1066800" cy="369332"/>
          </a:xfrm>
          <a:prstGeom prst="rect">
            <a:avLst/>
          </a:prstGeom>
          <a:solidFill>
            <a:schemeClr val="bg1"/>
          </a:solidFill>
          <a:ln w="9525">
            <a:noFill/>
            <a:miter lim="800000"/>
            <a:headEnd/>
            <a:tailEnd/>
          </a:ln>
        </p:spPr>
        <p:txBody>
          <a:bodyPr>
            <a:spAutoFit/>
          </a:bodyPr>
          <a:lstStyle/>
          <a:p>
            <a:endParaRPr lang="en-US"/>
          </a:p>
        </p:txBody>
      </p:sp>
      <p:graphicFrame>
        <p:nvGraphicFramePr>
          <p:cNvPr id="217128" name="Group 40"/>
          <p:cNvGraphicFramePr>
            <a:graphicFrameLocks noGrp="1"/>
          </p:cNvGraphicFramePr>
          <p:nvPr>
            <p:extLst>
              <p:ext uri="{D42A27DB-BD31-4B8C-83A1-F6EECF244321}">
                <p14:modId xmlns:p14="http://schemas.microsoft.com/office/powerpoint/2010/main" val="646657422"/>
              </p:ext>
            </p:extLst>
          </p:nvPr>
        </p:nvGraphicFramePr>
        <p:xfrm>
          <a:off x="228601" y="873975"/>
          <a:ext cx="8534400" cy="4944436"/>
        </p:xfrm>
        <a:graphic>
          <a:graphicData uri="http://schemas.openxmlformats.org/drawingml/2006/table">
            <a:tbl>
              <a:tblPr/>
              <a:tblGrid>
                <a:gridCol w="1674813"/>
                <a:gridCol w="2439987"/>
                <a:gridCol w="2286000"/>
                <a:gridCol w="2133600"/>
              </a:tblGrid>
              <a:tr h="7669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 </a:t>
                      </a:r>
                    </a:p>
                  </a:txBody>
                  <a:tcPr marL="26551" marR="26551" marT="26286" marB="26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0B4">
                        <a:alpha val="4313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 COMMUNICATION CUE</a:t>
                      </a:r>
                    </a:p>
                  </a:txBody>
                  <a:tcPr marL="26551" marR="26551" marT="26286" marB="26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0B4">
                        <a:alpha val="4313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FACE-TO-FACE</a:t>
                      </a:r>
                    </a:p>
                  </a:txBody>
                  <a:tcPr marL="26551" marR="26551" marT="26286" marB="26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0B4">
                        <a:alpha val="43137"/>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rPr>
                        <a:t>OVER THE PHONE</a:t>
                      </a:r>
                    </a:p>
                  </a:txBody>
                  <a:tcPr marL="26551" marR="26551" marT="26286" marB="26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0B4">
                        <a:alpha val="43137"/>
                      </a:srgbClr>
                    </a:solidFill>
                  </a:tcPr>
                </a:tc>
              </a:tr>
              <a:tr h="12793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VERBAL</a:t>
                      </a: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Choice of </a:t>
                      </a:r>
                      <a:r>
                        <a:rPr kumimoji="0" lang="en-US" sz="1800" b="1" i="0" u="none" strike="noStrike" cap="none" normalizeH="0" baseline="0" dirty="0" smtClean="0">
                          <a:ln>
                            <a:noFill/>
                          </a:ln>
                          <a:solidFill>
                            <a:schemeClr val="tx1"/>
                          </a:solidFill>
                          <a:effectLst/>
                          <a:latin typeface="Calibri" pitchFamily="34" charset="0"/>
                        </a:rPr>
                        <a:t>WORDS</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bri" pitchFamily="34" charset="0"/>
                        </a:rPr>
                        <a:t>while communicating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     % of what people believe is based on the </a:t>
                      </a:r>
                      <a:r>
                        <a:rPr kumimoji="0" lang="en-US" sz="1800" b="1" i="1" u="none" strike="noStrike" cap="none" normalizeH="0" baseline="0" dirty="0" smtClean="0">
                          <a:ln>
                            <a:noFill/>
                          </a:ln>
                          <a:solidFill>
                            <a:schemeClr val="tx1"/>
                          </a:solidFill>
                          <a:effectLst/>
                          <a:latin typeface="Calibri" pitchFamily="34" charset="0"/>
                        </a:rPr>
                        <a:t>words</a:t>
                      </a:r>
                      <a:r>
                        <a:rPr kumimoji="0" lang="en-US" sz="1800" b="0" i="0" u="none" strike="noStrike" cap="none" normalizeH="0" baseline="0" dirty="0" smtClean="0">
                          <a:ln>
                            <a:noFill/>
                          </a:ln>
                          <a:solidFill>
                            <a:schemeClr val="tx1"/>
                          </a:solidFill>
                          <a:effectLst/>
                          <a:latin typeface="Calibri" pitchFamily="34" charset="0"/>
                        </a:rPr>
                        <a:t> </a:t>
                      </a:r>
                      <a:r>
                        <a:rPr kumimoji="0" lang="en-US" sz="1800" b="1" i="0" u="none" strike="noStrike" cap="none" normalizeH="0" baseline="0" dirty="0" smtClean="0">
                          <a:ln>
                            <a:noFill/>
                          </a:ln>
                          <a:solidFill>
                            <a:schemeClr val="tx1"/>
                          </a:solidFill>
                          <a:effectLst/>
                          <a:latin typeface="Calibri" pitchFamily="34" charset="0"/>
                        </a:rPr>
                        <a:t>they</a:t>
                      </a:r>
                      <a:r>
                        <a:rPr kumimoji="0" lang="en-US" sz="1800" b="0" i="0" u="none" strike="noStrike" cap="none" normalizeH="0" baseline="0" dirty="0" smtClean="0">
                          <a:ln>
                            <a:noFill/>
                          </a:ln>
                          <a:solidFill>
                            <a:schemeClr val="tx1"/>
                          </a:solidFill>
                          <a:effectLst/>
                          <a:latin typeface="Calibri" pitchFamily="34" charset="0"/>
                        </a:rPr>
                        <a:t> </a:t>
                      </a:r>
                      <a:r>
                        <a:rPr kumimoji="0" lang="en-US" sz="1800" b="1" i="0" u="none" strike="noStrike" cap="none" normalizeH="0" baseline="0" dirty="0" smtClean="0">
                          <a:ln>
                            <a:noFill/>
                          </a:ln>
                          <a:solidFill>
                            <a:schemeClr val="tx1"/>
                          </a:solidFill>
                          <a:effectLst/>
                          <a:latin typeface="Calibri" pitchFamily="34" charset="0"/>
                        </a:rPr>
                        <a:t>hear</a:t>
                      </a: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      % of what people believe is based on the words they hear</a:t>
                      </a: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93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VOCAL</a:t>
                      </a: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TONE</a:t>
                      </a:r>
                      <a:r>
                        <a:rPr kumimoji="0" lang="en-US" sz="1800" b="0" i="0" u="none" strike="noStrike" cap="none" normalizeH="0" baseline="0" dirty="0" smtClean="0">
                          <a:ln>
                            <a:noFill/>
                          </a:ln>
                          <a:solidFill>
                            <a:schemeClr val="tx1"/>
                          </a:solidFill>
                          <a:effectLst/>
                          <a:latin typeface="Calibri" pitchFamily="34" charset="0"/>
                        </a:rPr>
                        <a:t> of voice</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alibri" pitchFamily="34" charset="0"/>
                        </a:rPr>
                        <a:t>while communicating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ndParaRP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     % of what people believe is based on </a:t>
                      </a:r>
                      <a:r>
                        <a:rPr kumimoji="0" lang="en-US" sz="1800" b="1" i="1" u="none" strike="noStrike" cap="none" normalizeH="0" baseline="0" dirty="0" smtClean="0">
                          <a:ln>
                            <a:noFill/>
                          </a:ln>
                          <a:solidFill>
                            <a:schemeClr val="tx1"/>
                          </a:solidFill>
                          <a:effectLst/>
                          <a:latin typeface="Calibri" pitchFamily="34" charset="0"/>
                        </a:rPr>
                        <a:t>how</a:t>
                      </a:r>
                      <a:r>
                        <a:rPr kumimoji="0" lang="en-US" sz="1800" b="0" i="0" u="none" strike="noStrike" cap="none" normalizeH="0" baseline="0" dirty="0" smtClean="0">
                          <a:ln>
                            <a:noFill/>
                          </a:ln>
                          <a:solidFill>
                            <a:schemeClr val="tx1"/>
                          </a:solidFill>
                          <a:effectLst/>
                          <a:latin typeface="Calibri" pitchFamily="34" charset="0"/>
                        </a:rPr>
                        <a:t> the </a:t>
                      </a:r>
                      <a:r>
                        <a:rPr kumimoji="0" lang="en-US" sz="1800" b="1" i="1" u="none" strike="noStrike" cap="none" normalizeH="0" baseline="0" dirty="0" smtClean="0">
                          <a:ln>
                            <a:noFill/>
                          </a:ln>
                          <a:solidFill>
                            <a:schemeClr val="tx1"/>
                          </a:solidFill>
                          <a:effectLst/>
                          <a:latin typeface="Calibri" pitchFamily="34" charset="0"/>
                        </a:rPr>
                        <a:t>words</a:t>
                      </a:r>
                      <a:r>
                        <a:rPr kumimoji="0" lang="en-US" sz="1800" b="0" i="0" u="none" strike="noStrike" cap="none" normalizeH="0" baseline="0" dirty="0" smtClean="0">
                          <a:ln>
                            <a:noFill/>
                          </a:ln>
                          <a:solidFill>
                            <a:schemeClr val="tx1"/>
                          </a:solidFill>
                          <a:effectLst/>
                          <a:latin typeface="Calibri" pitchFamily="34" charset="0"/>
                        </a:rPr>
                        <a:t> </a:t>
                      </a:r>
                      <a:r>
                        <a:rPr kumimoji="0" lang="en-US" sz="1800" b="1" i="1" u="none" strike="noStrike" cap="none" normalizeH="0" baseline="0" dirty="0" smtClean="0">
                          <a:ln>
                            <a:noFill/>
                          </a:ln>
                          <a:solidFill>
                            <a:schemeClr val="tx1"/>
                          </a:solidFill>
                          <a:effectLst/>
                          <a:latin typeface="Calibri" pitchFamily="34" charset="0"/>
                        </a:rPr>
                        <a:t>are</a:t>
                      </a:r>
                      <a:r>
                        <a:rPr kumimoji="0" lang="en-US" sz="1800" b="0" i="0" u="none" strike="noStrike" cap="none" normalizeH="0" baseline="0" dirty="0" smtClean="0">
                          <a:ln>
                            <a:noFill/>
                          </a:ln>
                          <a:solidFill>
                            <a:schemeClr val="tx1"/>
                          </a:solidFill>
                          <a:effectLst/>
                          <a:latin typeface="Calibri" pitchFamily="34" charset="0"/>
                        </a:rPr>
                        <a:t> </a:t>
                      </a:r>
                      <a:r>
                        <a:rPr kumimoji="0" lang="en-US" sz="1800" b="1" i="1" u="none" strike="noStrike" cap="none" normalizeH="0" baseline="0" dirty="0" smtClean="0">
                          <a:ln>
                            <a:noFill/>
                          </a:ln>
                          <a:solidFill>
                            <a:schemeClr val="tx1"/>
                          </a:solidFill>
                          <a:effectLst/>
                          <a:latin typeface="Calibri" pitchFamily="34" charset="0"/>
                        </a:rPr>
                        <a:t>spoken</a:t>
                      </a:r>
                      <a:r>
                        <a:rPr kumimoji="0" lang="en-US" sz="1800" b="0" i="0" u="none" strike="noStrike" cap="none" normalizeH="0" baseline="0" dirty="0" smtClean="0">
                          <a:ln>
                            <a:noFill/>
                          </a:ln>
                          <a:solidFill>
                            <a:schemeClr val="tx1"/>
                          </a:solidFill>
                          <a:effectLst/>
                          <a:latin typeface="Calibri" pitchFamily="34" charset="0"/>
                        </a:rPr>
                        <a:t>  </a:t>
                      </a: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      % of what people believe is based on how the words are spoken  </a:t>
                      </a: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726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VISUAL</a:t>
                      </a: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rPr>
                        <a:t>BODY LANGUAGE</a:t>
                      </a:r>
                      <a:r>
                        <a:rPr kumimoji="0" lang="en-US" sz="1800" b="0" i="0" u="none" strike="noStrike" cap="none" normalizeH="0" baseline="0" dirty="0" smtClean="0">
                          <a:ln>
                            <a:noFill/>
                          </a:ln>
                          <a:solidFill>
                            <a:schemeClr val="tx1"/>
                          </a:solidFill>
                          <a:effectLst/>
                          <a:latin typeface="Calibri"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while communicating</a:t>
                      </a: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      % of what people believe is based on </a:t>
                      </a:r>
                      <a:r>
                        <a:rPr kumimoji="0" lang="en-US" sz="1800" b="1" i="0" u="none" strike="noStrike" cap="none" normalizeH="0" baseline="0" dirty="0" smtClean="0">
                          <a:ln>
                            <a:noFill/>
                          </a:ln>
                          <a:solidFill>
                            <a:schemeClr val="tx1"/>
                          </a:solidFill>
                          <a:effectLst/>
                          <a:latin typeface="Calibri" pitchFamily="34" charset="0"/>
                        </a:rPr>
                        <a:t>what</a:t>
                      </a:r>
                      <a:r>
                        <a:rPr kumimoji="0" lang="en-US" sz="1800" b="0" i="0" u="none" strike="noStrike" cap="none" normalizeH="0" baseline="0" dirty="0" smtClean="0">
                          <a:ln>
                            <a:noFill/>
                          </a:ln>
                          <a:solidFill>
                            <a:schemeClr val="tx1"/>
                          </a:solidFill>
                          <a:effectLst/>
                          <a:latin typeface="Calibri" pitchFamily="34" charset="0"/>
                        </a:rPr>
                        <a:t> </a:t>
                      </a:r>
                      <a:r>
                        <a:rPr kumimoji="0" lang="en-US" sz="1800" b="1" i="0" u="none" strike="noStrike" cap="none" normalizeH="0" baseline="0" dirty="0" smtClean="0">
                          <a:ln>
                            <a:noFill/>
                          </a:ln>
                          <a:solidFill>
                            <a:schemeClr val="tx1"/>
                          </a:solidFill>
                          <a:effectLst/>
                          <a:latin typeface="Calibri" pitchFamily="34" charset="0"/>
                        </a:rPr>
                        <a:t>people</a:t>
                      </a:r>
                      <a:r>
                        <a:rPr kumimoji="0" lang="en-US" sz="1800" b="0" i="0" u="none" strike="noStrike" cap="none" normalizeH="0" baseline="0" dirty="0" smtClean="0">
                          <a:ln>
                            <a:noFill/>
                          </a:ln>
                          <a:solidFill>
                            <a:schemeClr val="tx1"/>
                          </a:solidFill>
                          <a:effectLst/>
                          <a:latin typeface="Calibri" pitchFamily="34" charset="0"/>
                        </a:rPr>
                        <a:t> </a:t>
                      </a:r>
                      <a:r>
                        <a:rPr kumimoji="0" lang="en-US" sz="1800" b="1" i="1" u="none" strike="noStrike" cap="none" normalizeH="0" baseline="0" dirty="0" smtClean="0">
                          <a:ln>
                            <a:noFill/>
                          </a:ln>
                          <a:solidFill>
                            <a:schemeClr val="tx1"/>
                          </a:solidFill>
                          <a:effectLst/>
                          <a:latin typeface="Calibri" pitchFamily="34" charset="0"/>
                        </a:rPr>
                        <a:t>see</a:t>
                      </a:r>
                      <a:r>
                        <a:rPr kumimoji="0" lang="en-US" sz="1800" b="0" i="0" u="none" strike="noStrike" cap="none" normalizeH="0" baseline="0" dirty="0" smtClean="0">
                          <a:ln>
                            <a:noFill/>
                          </a:ln>
                          <a:solidFill>
                            <a:schemeClr val="tx1"/>
                          </a:solidFill>
                          <a:effectLst/>
                          <a:latin typeface="Calibri" pitchFamily="34" charset="0"/>
                        </a:rPr>
                        <a:t> in another person </a:t>
                      </a: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 % of what people believe is based on what people see in another person </a:t>
                      </a:r>
                    </a:p>
                  </a:txBody>
                  <a:tcPr marT="45264" marB="45264"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17120" name="Text Box 32"/>
          <p:cNvSpPr txBox="1">
            <a:spLocks noChangeArrowheads="1"/>
          </p:cNvSpPr>
          <p:nvPr/>
        </p:nvSpPr>
        <p:spPr bwMode="auto">
          <a:xfrm>
            <a:off x="4572001" y="1809122"/>
            <a:ext cx="609600" cy="397032"/>
          </a:xfrm>
          <a:prstGeom prst="rect">
            <a:avLst/>
          </a:prstGeom>
          <a:noFill/>
          <a:ln w="9525">
            <a:noFill/>
            <a:miter lim="800000"/>
            <a:headEnd/>
            <a:tailEnd/>
          </a:ln>
        </p:spPr>
        <p:txBody>
          <a:bodyPr>
            <a:spAutoFit/>
          </a:bodyPr>
          <a:lstStyle/>
          <a:p>
            <a:pPr>
              <a:spcBef>
                <a:spcPct val="50000"/>
              </a:spcBef>
            </a:pPr>
            <a:r>
              <a:rPr lang="en-US" sz="1980" b="1" dirty="0">
                <a:solidFill>
                  <a:srgbClr val="FF3300"/>
                </a:solidFill>
              </a:rPr>
              <a:t>7 </a:t>
            </a:r>
          </a:p>
        </p:txBody>
      </p:sp>
      <p:sp>
        <p:nvSpPr>
          <p:cNvPr id="217121" name="Text Box 33"/>
          <p:cNvSpPr txBox="1">
            <a:spLocks noChangeArrowheads="1"/>
          </p:cNvSpPr>
          <p:nvPr/>
        </p:nvSpPr>
        <p:spPr bwMode="auto">
          <a:xfrm>
            <a:off x="4343402" y="3070744"/>
            <a:ext cx="533400" cy="396062"/>
          </a:xfrm>
          <a:prstGeom prst="rect">
            <a:avLst/>
          </a:prstGeom>
          <a:noFill/>
          <a:ln w="9525">
            <a:noFill/>
            <a:miter lim="800000"/>
            <a:headEnd/>
            <a:tailEnd/>
          </a:ln>
        </p:spPr>
        <p:txBody>
          <a:bodyPr>
            <a:spAutoFit/>
          </a:bodyPr>
          <a:lstStyle/>
          <a:p>
            <a:pPr algn="r">
              <a:spcBef>
                <a:spcPct val="50000"/>
              </a:spcBef>
            </a:pPr>
            <a:r>
              <a:rPr lang="en-US" sz="1980" b="1" dirty="0">
                <a:solidFill>
                  <a:srgbClr val="FF3300"/>
                </a:solidFill>
              </a:rPr>
              <a:t>38</a:t>
            </a:r>
          </a:p>
        </p:txBody>
      </p:sp>
      <p:sp>
        <p:nvSpPr>
          <p:cNvPr id="217122" name="Text Box 34"/>
          <p:cNvSpPr txBox="1">
            <a:spLocks noChangeArrowheads="1"/>
          </p:cNvSpPr>
          <p:nvPr/>
        </p:nvSpPr>
        <p:spPr bwMode="auto">
          <a:xfrm>
            <a:off x="4374575" y="4449454"/>
            <a:ext cx="533400" cy="397032"/>
          </a:xfrm>
          <a:prstGeom prst="rect">
            <a:avLst/>
          </a:prstGeom>
          <a:noFill/>
          <a:ln w="9525">
            <a:noFill/>
            <a:miter lim="800000"/>
            <a:headEnd/>
            <a:tailEnd/>
          </a:ln>
        </p:spPr>
        <p:txBody>
          <a:bodyPr>
            <a:spAutoFit/>
          </a:bodyPr>
          <a:lstStyle/>
          <a:p>
            <a:pPr algn="r">
              <a:spcBef>
                <a:spcPct val="50000"/>
              </a:spcBef>
            </a:pPr>
            <a:r>
              <a:rPr lang="en-US" sz="1980" b="1" dirty="0">
                <a:solidFill>
                  <a:srgbClr val="FF3300"/>
                </a:solidFill>
              </a:rPr>
              <a:t>55</a:t>
            </a:r>
          </a:p>
        </p:txBody>
      </p:sp>
      <p:sp>
        <p:nvSpPr>
          <p:cNvPr id="217123" name="Text Box 35"/>
          <p:cNvSpPr txBox="1">
            <a:spLocks noChangeArrowheads="1"/>
          </p:cNvSpPr>
          <p:nvPr/>
        </p:nvSpPr>
        <p:spPr bwMode="auto">
          <a:xfrm>
            <a:off x="6584375" y="1829904"/>
            <a:ext cx="533400" cy="397032"/>
          </a:xfrm>
          <a:prstGeom prst="rect">
            <a:avLst/>
          </a:prstGeom>
          <a:noFill/>
          <a:ln w="9525">
            <a:noFill/>
            <a:miter lim="800000"/>
            <a:headEnd/>
            <a:tailEnd/>
          </a:ln>
        </p:spPr>
        <p:txBody>
          <a:bodyPr>
            <a:spAutoFit/>
          </a:bodyPr>
          <a:lstStyle/>
          <a:p>
            <a:pPr algn="r">
              <a:spcBef>
                <a:spcPct val="50000"/>
              </a:spcBef>
            </a:pPr>
            <a:r>
              <a:rPr lang="en-US" sz="1980" b="1" dirty="0">
                <a:solidFill>
                  <a:srgbClr val="FF3300"/>
                </a:solidFill>
              </a:rPr>
              <a:t>13     </a:t>
            </a:r>
          </a:p>
        </p:txBody>
      </p:sp>
      <p:sp>
        <p:nvSpPr>
          <p:cNvPr id="217124" name="Text Box 36"/>
          <p:cNvSpPr txBox="1">
            <a:spLocks noChangeArrowheads="1"/>
          </p:cNvSpPr>
          <p:nvPr/>
        </p:nvSpPr>
        <p:spPr bwMode="auto">
          <a:xfrm>
            <a:off x="6650184" y="3049963"/>
            <a:ext cx="533400" cy="397032"/>
          </a:xfrm>
          <a:prstGeom prst="rect">
            <a:avLst/>
          </a:prstGeom>
          <a:noFill/>
          <a:ln w="9525">
            <a:noFill/>
            <a:miter lim="800000"/>
            <a:headEnd/>
            <a:tailEnd/>
          </a:ln>
        </p:spPr>
        <p:txBody>
          <a:bodyPr>
            <a:spAutoFit/>
          </a:bodyPr>
          <a:lstStyle/>
          <a:p>
            <a:pPr>
              <a:spcBef>
                <a:spcPct val="50000"/>
              </a:spcBef>
            </a:pPr>
            <a:r>
              <a:rPr lang="en-US" sz="1980" b="1" dirty="0">
                <a:solidFill>
                  <a:srgbClr val="FF3300"/>
                </a:solidFill>
              </a:rPr>
              <a:t>86</a:t>
            </a:r>
          </a:p>
        </p:txBody>
      </p:sp>
      <p:sp>
        <p:nvSpPr>
          <p:cNvPr id="217125" name="Text Box 37"/>
          <p:cNvSpPr txBox="1">
            <a:spLocks noChangeArrowheads="1"/>
          </p:cNvSpPr>
          <p:nvPr/>
        </p:nvSpPr>
        <p:spPr bwMode="auto">
          <a:xfrm>
            <a:off x="6660575" y="4449454"/>
            <a:ext cx="457200" cy="397032"/>
          </a:xfrm>
          <a:prstGeom prst="rect">
            <a:avLst/>
          </a:prstGeom>
          <a:noFill/>
          <a:ln w="9525">
            <a:noFill/>
            <a:miter lim="800000"/>
            <a:headEnd/>
            <a:tailEnd/>
          </a:ln>
        </p:spPr>
        <p:txBody>
          <a:bodyPr>
            <a:spAutoFit/>
          </a:bodyPr>
          <a:lstStyle/>
          <a:p>
            <a:pPr>
              <a:spcBef>
                <a:spcPct val="50000"/>
              </a:spcBef>
            </a:pPr>
            <a:r>
              <a:rPr lang="en-US" sz="1980" b="1" dirty="0">
                <a:solidFill>
                  <a:srgbClr val="FF3300"/>
                </a:solidFill>
              </a:rPr>
              <a:t>1</a:t>
            </a:r>
          </a:p>
        </p:txBody>
      </p:sp>
      <p:sp>
        <p:nvSpPr>
          <p:cNvPr id="4" name="Title 3"/>
          <p:cNvSpPr>
            <a:spLocks noGrp="1"/>
          </p:cNvSpPr>
          <p:nvPr>
            <p:ph type="title"/>
          </p:nvPr>
        </p:nvSpPr>
        <p:spPr/>
        <p:txBody>
          <a:bodyPr/>
          <a:lstStyle/>
          <a:p>
            <a:r>
              <a:rPr lang="en-US" dirty="0"/>
              <a:t>Send the Right Message</a:t>
            </a:r>
          </a:p>
        </p:txBody>
      </p:sp>
    </p:spTree>
    <p:extLst>
      <p:ext uri="{BB962C8B-B14F-4D97-AF65-F5344CB8AC3E}">
        <p14:creationId xmlns:p14="http://schemas.microsoft.com/office/powerpoint/2010/main" val="2077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50"/>
                                  </p:stCondLst>
                                  <p:childTnLst>
                                    <p:set>
                                      <p:cBhvr>
                                        <p:cTn id="6" dur="1" fill="hold">
                                          <p:stCondLst>
                                            <p:cond delay="0"/>
                                          </p:stCondLst>
                                        </p:cTn>
                                        <p:tgtEl>
                                          <p:spTgt spid="217120"/>
                                        </p:tgtEl>
                                        <p:attrNameLst>
                                          <p:attrName>style.visibility</p:attrName>
                                        </p:attrNameLst>
                                      </p:cBhvr>
                                      <p:to>
                                        <p:strVal val="visible"/>
                                      </p:to>
                                    </p:set>
                                    <p:animEffect transition="in" filter="dissolve">
                                      <p:cBhvr>
                                        <p:cTn id="7" dur="500"/>
                                        <p:tgtEl>
                                          <p:spTgt spid="217120"/>
                                        </p:tgtEl>
                                      </p:cBhvr>
                                    </p:animEffect>
                                  </p:childTnLst>
                                </p:cTn>
                              </p:par>
                            </p:childTnLst>
                          </p:cTn>
                        </p:par>
                        <p:par>
                          <p:cTn id="8" fill="hold">
                            <p:stCondLst>
                              <p:cond delay="750"/>
                            </p:stCondLst>
                            <p:childTnLst>
                              <p:par>
                                <p:cTn id="9" presetID="9" presetClass="entr" presetSubtype="0" fill="hold" grpId="0" nodeType="afterEffect">
                                  <p:stCondLst>
                                    <p:cond delay="1000"/>
                                  </p:stCondLst>
                                  <p:childTnLst>
                                    <p:set>
                                      <p:cBhvr>
                                        <p:cTn id="10" dur="1" fill="hold">
                                          <p:stCondLst>
                                            <p:cond delay="0"/>
                                          </p:stCondLst>
                                        </p:cTn>
                                        <p:tgtEl>
                                          <p:spTgt spid="217121"/>
                                        </p:tgtEl>
                                        <p:attrNameLst>
                                          <p:attrName>style.visibility</p:attrName>
                                        </p:attrNameLst>
                                      </p:cBhvr>
                                      <p:to>
                                        <p:strVal val="visible"/>
                                      </p:to>
                                    </p:set>
                                    <p:animEffect transition="in" filter="dissolve">
                                      <p:cBhvr>
                                        <p:cTn id="11" dur="500"/>
                                        <p:tgtEl>
                                          <p:spTgt spid="217121"/>
                                        </p:tgtEl>
                                      </p:cBhvr>
                                    </p:animEffect>
                                  </p:childTnLst>
                                </p:cTn>
                              </p:par>
                            </p:childTnLst>
                          </p:cTn>
                        </p:par>
                        <p:par>
                          <p:cTn id="12" fill="hold">
                            <p:stCondLst>
                              <p:cond delay="2250"/>
                            </p:stCondLst>
                            <p:childTnLst>
                              <p:par>
                                <p:cTn id="13" presetID="9" presetClass="entr" presetSubtype="0" fill="hold" grpId="0" nodeType="afterEffect">
                                  <p:stCondLst>
                                    <p:cond delay="1250"/>
                                  </p:stCondLst>
                                  <p:childTnLst>
                                    <p:set>
                                      <p:cBhvr>
                                        <p:cTn id="14" dur="1" fill="hold">
                                          <p:stCondLst>
                                            <p:cond delay="0"/>
                                          </p:stCondLst>
                                        </p:cTn>
                                        <p:tgtEl>
                                          <p:spTgt spid="217122"/>
                                        </p:tgtEl>
                                        <p:attrNameLst>
                                          <p:attrName>style.visibility</p:attrName>
                                        </p:attrNameLst>
                                      </p:cBhvr>
                                      <p:to>
                                        <p:strVal val="visible"/>
                                      </p:to>
                                    </p:set>
                                    <p:animEffect transition="in" filter="dissolve">
                                      <p:cBhvr>
                                        <p:cTn id="15" dur="500"/>
                                        <p:tgtEl>
                                          <p:spTgt spid="217122"/>
                                        </p:tgtEl>
                                      </p:cBhvr>
                                    </p:animEffect>
                                  </p:childTnLst>
                                </p:cTn>
                              </p:par>
                            </p:childTnLst>
                          </p:cTn>
                        </p:par>
                        <p:par>
                          <p:cTn id="16" fill="hold">
                            <p:stCondLst>
                              <p:cond delay="4000"/>
                            </p:stCondLst>
                            <p:childTnLst>
                              <p:par>
                                <p:cTn id="17" presetID="9" presetClass="entr" presetSubtype="0" fill="hold" grpId="0" nodeType="afterEffect">
                                  <p:stCondLst>
                                    <p:cond delay="2000"/>
                                  </p:stCondLst>
                                  <p:childTnLst>
                                    <p:set>
                                      <p:cBhvr>
                                        <p:cTn id="18" dur="1" fill="hold">
                                          <p:stCondLst>
                                            <p:cond delay="0"/>
                                          </p:stCondLst>
                                        </p:cTn>
                                        <p:tgtEl>
                                          <p:spTgt spid="217123"/>
                                        </p:tgtEl>
                                        <p:attrNameLst>
                                          <p:attrName>style.visibility</p:attrName>
                                        </p:attrNameLst>
                                      </p:cBhvr>
                                      <p:to>
                                        <p:strVal val="visible"/>
                                      </p:to>
                                    </p:set>
                                    <p:animEffect transition="in" filter="dissolve">
                                      <p:cBhvr>
                                        <p:cTn id="19" dur="500"/>
                                        <p:tgtEl>
                                          <p:spTgt spid="217123"/>
                                        </p:tgtEl>
                                      </p:cBhvr>
                                    </p:animEffect>
                                  </p:childTnLst>
                                </p:cTn>
                              </p:par>
                            </p:childTnLst>
                          </p:cTn>
                        </p:par>
                        <p:par>
                          <p:cTn id="20" fill="hold">
                            <p:stCondLst>
                              <p:cond delay="6500"/>
                            </p:stCondLst>
                            <p:childTnLst>
                              <p:par>
                                <p:cTn id="21" presetID="9" presetClass="entr" presetSubtype="0" fill="hold" grpId="0" nodeType="afterEffect">
                                  <p:stCondLst>
                                    <p:cond delay="2500"/>
                                  </p:stCondLst>
                                  <p:childTnLst>
                                    <p:set>
                                      <p:cBhvr>
                                        <p:cTn id="22" dur="1" fill="hold">
                                          <p:stCondLst>
                                            <p:cond delay="0"/>
                                          </p:stCondLst>
                                        </p:cTn>
                                        <p:tgtEl>
                                          <p:spTgt spid="217124"/>
                                        </p:tgtEl>
                                        <p:attrNameLst>
                                          <p:attrName>style.visibility</p:attrName>
                                        </p:attrNameLst>
                                      </p:cBhvr>
                                      <p:to>
                                        <p:strVal val="visible"/>
                                      </p:to>
                                    </p:set>
                                    <p:animEffect transition="in" filter="dissolve">
                                      <p:cBhvr>
                                        <p:cTn id="23" dur="500"/>
                                        <p:tgtEl>
                                          <p:spTgt spid="217124"/>
                                        </p:tgtEl>
                                      </p:cBhvr>
                                    </p:animEffect>
                                  </p:childTnLst>
                                </p:cTn>
                              </p:par>
                            </p:childTnLst>
                          </p:cTn>
                        </p:par>
                        <p:par>
                          <p:cTn id="24" fill="hold">
                            <p:stCondLst>
                              <p:cond delay="9500"/>
                            </p:stCondLst>
                            <p:childTnLst>
                              <p:par>
                                <p:cTn id="25" presetID="9" presetClass="entr" presetSubtype="0" fill="hold" grpId="0" nodeType="afterEffect">
                                  <p:stCondLst>
                                    <p:cond delay="2250"/>
                                  </p:stCondLst>
                                  <p:childTnLst>
                                    <p:set>
                                      <p:cBhvr>
                                        <p:cTn id="26" dur="1" fill="hold">
                                          <p:stCondLst>
                                            <p:cond delay="0"/>
                                          </p:stCondLst>
                                        </p:cTn>
                                        <p:tgtEl>
                                          <p:spTgt spid="217125"/>
                                        </p:tgtEl>
                                        <p:attrNameLst>
                                          <p:attrName>style.visibility</p:attrName>
                                        </p:attrNameLst>
                                      </p:cBhvr>
                                      <p:to>
                                        <p:strVal val="visible"/>
                                      </p:to>
                                    </p:set>
                                    <p:animEffect transition="in" filter="dissolve">
                                      <p:cBhvr>
                                        <p:cTn id="27" dur="500"/>
                                        <p:tgtEl>
                                          <p:spTgt spid="217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20" grpId="0"/>
      <p:bldP spid="217121" grpId="0"/>
      <p:bldP spid="217122" grpId="0"/>
      <p:bldP spid="217123" grpId="0"/>
      <p:bldP spid="217124" grpId="0"/>
      <p:bldP spid="2171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sz="quarter" idx="15"/>
          </p:nvPr>
        </p:nvSpPr>
        <p:spPr bwMode="auto">
          <a:xfrm>
            <a:off x="237067" y="1381991"/>
            <a:ext cx="8906933"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28" tIns="45264" rIns="90528" bIns="45264" numCol="1" anchor="t" anchorCtr="0" compatLnSpc="1">
            <a:prstTxWarp prst="textNoShape">
              <a:avLst/>
            </a:prstTxWarp>
            <a:normAutofit/>
          </a:bodyPr>
          <a:lstStyle/>
          <a:p>
            <a:pPr marL="0" indent="0">
              <a:lnSpc>
                <a:spcPct val="150000"/>
              </a:lnSpc>
              <a:buNone/>
            </a:pPr>
            <a:r>
              <a:rPr lang="en-US" b="1" dirty="0" smtClean="0"/>
              <a:t>Smile: </a:t>
            </a:r>
            <a:r>
              <a:rPr lang="en-US" dirty="0" smtClean="0"/>
              <a:t>It can </a:t>
            </a:r>
            <a:r>
              <a:rPr lang="en-US" dirty="0"/>
              <a:t>be seen </a:t>
            </a:r>
            <a:r>
              <a:rPr lang="en-US" b="1" i="1" dirty="0"/>
              <a:t>and </a:t>
            </a:r>
            <a:r>
              <a:rPr lang="en-US" dirty="0" smtClean="0"/>
              <a:t>heard. </a:t>
            </a:r>
            <a:r>
              <a:rPr lang="en-US" b="1" i="1" dirty="0" smtClean="0"/>
              <a:t> It is also a </a:t>
            </a:r>
            <a:r>
              <a:rPr lang="en-US" b="1" i="1" dirty="0"/>
              <a:t>part of your </a:t>
            </a:r>
            <a:r>
              <a:rPr lang="en-US" b="1" i="1" dirty="0" smtClean="0"/>
              <a:t>job!</a:t>
            </a:r>
            <a:endParaRPr lang="en-US" b="1" i="1" dirty="0"/>
          </a:p>
          <a:p>
            <a:pPr marL="0" indent="0">
              <a:lnSpc>
                <a:spcPct val="90000"/>
              </a:lnSpc>
              <a:buNone/>
            </a:pPr>
            <a:endParaRPr lang="en-US" sz="800" b="1" i="1" dirty="0"/>
          </a:p>
          <a:p>
            <a:pPr marL="0" indent="0">
              <a:lnSpc>
                <a:spcPct val="90000"/>
              </a:lnSpc>
              <a:buNone/>
            </a:pPr>
            <a:r>
              <a:rPr lang="en-US" b="1" dirty="0" smtClean="0"/>
              <a:t>Pitch:</a:t>
            </a:r>
            <a:r>
              <a:rPr lang="en-US" dirty="0" smtClean="0"/>
              <a:t> Vary </a:t>
            </a:r>
            <a:r>
              <a:rPr lang="en-US" dirty="0"/>
              <a:t>the </a:t>
            </a:r>
            <a:r>
              <a:rPr lang="en-US" dirty="0" smtClean="0"/>
              <a:t>tone </a:t>
            </a:r>
            <a:r>
              <a:rPr lang="en-US" dirty="0"/>
              <a:t>of your voice </a:t>
            </a:r>
            <a:r>
              <a:rPr lang="en-US" dirty="0" smtClean="0"/>
              <a:t>to avoid sounding bored or rehearsed.</a:t>
            </a:r>
            <a:endParaRPr lang="en-US" dirty="0"/>
          </a:p>
          <a:p>
            <a:pPr marL="0" indent="0">
              <a:lnSpc>
                <a:spcPct val="90000"/>
              </a:lnSpc>
              <a:buNone/>
            </a:pPr>
            <a:endParaRPr lang="en-US" sz="800" b="1" dirty="0"/>
          </a:p>
          <a:p>
            <a:pPr marL="0" indent="0">
              <a:lnSpc>
                <a:spcPct val="90000"/>
              </a:lnSpc>
              <a:buNone/>
            </a:pPr>
            <a:r>
              <a:rPr lang="en-US" b="1" dirty="0" smtClean="0"/>
              <a:t>Volume</a:t>
            </a:r>
            <a:r>
              <a:rPr lang="en-US" dirty="0" smtClean="0"/>
              <a:t>: Speak </a:t>
            </a:r>
            <a:r>
              <a:rPr lang="en-US" dirty="0"/>
              <a:t>loud and clearly to indicate </a:t>
            </a:r>
            <a:r>
              <a:rPr lang="en-US" dirty="0" smtClean="0"/>
              <a:t>confidence.</a:t>
            </a:r>
            <a:endParaRPr lang="en-US" dirty="0"/>
          </a:p>
          <a:p>
            <a:pPr marL="0" indent="0">
              <a:lnSpc>
                <a:spcPct val="90000"/>
              </a:lnSpc>
              <a:buNone/>
            </a:pPr>
            <a:endParaRPr lang="en-US" sz="800" b="1" dirty="0"/>
          </a:p>
          <a:p>
            <a:pPr marL="0" indent="0">
              <a:lnSpc>
                <a:spcPct val="90000"/>
              </a:lnSpc>
              <a:buNone/>
            </a:pPr>
            <a:r>
              <a:rPr lang="en-US" b="1" dirty="0" smtClean="0"/>
              <a:t>Emphasis</a:t>
            </a:r>
            <a:r>
              <a:rPr lang="en-US" dirty="0" smtClean="0"/>
              <a:t>: </a:t>
            </a:r>
            <a:r>
              <a:rPr lang="en-US" dirty="0"/>
              <a:t>S</a:t>
            </a:r>
            <a:r>
              <a:rPr lang="en-US" dirty="0" smtClean="0"/>
              <a:t>tress specific words to convey their importance.  </a:t>
            </a:r>
            <a:endParaRPr lang="en-US" dirty="0"/>
          </a:p>
          <a:p>
            <a:pPr marL="0" indent="0">
              <a:lnSpc>
                <a:spcPct val="90000"/>
              </a:lnSpc>
              <a:buNone/>
            </a:pPr>
            <a:endParaRPr lang="en-US" sz="800" b="1" dirty="0"/>
          </a:p>
          <a:p>
            <a:pPr marL="0" indent="0">
              <a:lnSpc>
                <a:spcPct val="90000"/>
              </a:lnSpc>
              <a:buNone/>
            </a:pPr>
            <a:r>
              <a:rPr lang="en-US" b="1" dirty="0" smtClean="0"/>
              <a:t>Enthusiasm</a:t>
            </a:r>
            <a:r>
              <a:rPr lang="en-US" dirty="0"/>
              <a:t>:</a:t>
            </a:r>
            <a:r>
              <a:rPr lang="en-US" dirty="0" smtClean="0"/>
              <a:t> Show you </a:t>
            </a:r>
            <a:r>
              <a:rPr lang="en-US" dirty="0"/>
              <a:t>enjoy your job with positive </a:t>
            </a:r>
            <a:r>
              <a:rPr lang="en-US" dirty="0" smtClean="0"/>
              <a:t>energy, as appropriate.</a:t>
            </a:r>
            <a:endParaRPr lang="en-US" dirty="0"/>
          </a:p>
        </p:txBody>
      </p:sp>
      <p:sp>
        <p:nvSpPr>
          <p:cNvPr id="27650" name="Rectangle 2"/>
          <p:cNvSpPr>
            <a:spLocks noGrp="1" noChangeArrowheads="1"/>
          </p:cNvSpPr>
          <p:nvPr>
            <p:ph type="title"/>
          </p:nvPr>
        </p:nvSpPr>
        <p:spPr/>
        <p:txBody>
          <a:bodyPr vert="horz" wrap="square" lIns="90528" tIns="45264" rIns="90528" bIns="45264" numCol="1" anchor="t" anchorCtr="0" compatLnSpc="1">
            <a:prstTxWarp prst="textNoShape">
              <a:avLst/>
            </a:prstTxWarp>
            <a:normAutofit/>
          </a:bodyPr>
          <a:lstStyle/>
          <a:p>
            <a:pPr>
              <a:defRPr/>
            </a:pPr>
            <a:r>
              <a:rPr lang="en-US" dirty="0"/>
              <a:t>Helpful Tips to Communicate</a:t>
            </a:r>
          </a:p>
        </p:txBody>
      </p:sp>
    </p:spTree>
    <p:extLst>
      <p:ext uri="{BB962C8B-B14F-4D97-AF65-F5344CB8AC3E}">
        <p14:creationId xmlns:p14="http://schemas.microsoft.com/office/powerpoint/2010/main" val="6894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31745">
                                            <p:txEl>
                                              <p:pRg st="0" end="0"/>
                                            </p:txEl>
                                          </p:spTgt>
                                        </p:tgtEl>
                                        <p:attrNameLst>
                                          <p:attrName>style.visibility</p:attrName>
                                        </p:attrNameLst>
                                      </p:cBhvr>
                                      <p:to>
                                        <p:strVal val="visible"/>
                                      </p:to>
                                    </p:set>
                                    <p:anim calcmode="lin" valueType="num">
                                      <p:cBhvr>
                                        <p:cTn id="7" dur="500" fill="hold"/>
                                        <p:tgtEl>
                                          <p:spTgt spid="317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1745">
                                            <p:txEl>
                                              <p:pRg st="0" end="0"/>
                                            </p:txEl>
                                          </p:spTgt>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1745">
                                            <p:txEl>
                                              <p:pRg st="2" end="2"/>
                                            </p:txEl>
                                          </p:spTgt>
                                        </p:tgtEl>
                                        <p:attrNameLst>
                                          <p:attrName>style.visibility</p:attrName>
                                        </p:attrNameLst>
                                      </p:cBhvr>
                                      <p:to>
                                        <p:strVal val="visible"/>
                                      </p:to>
                                    </p:set>
                                    <p:anim calcmode="lin" valueType="num">
                                      <p:cBhvr>
                                        <p:cTn id="13" dur="500" fill="hold"/>
                                        <p:tgtEl>
                                          <p:spTgt spid="3174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1745">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1745">
                                            <p:txEl>
                                              <p:pRg st="2" end="2"/>
                                            </p:txEl>
                                          </p:spTgt>
                                        </p:tgtEl>
                                      </p:cBhvr>
                                    </p:animEffect>
                                  </p:childTnLst>
                                </p:cTn>
                              </p:par>
                            </p:childTnLst>
                          </p:cTn>
                        </p:par>
                        <p:par>
                          <p:cTn id="16" fill="hold">
                            <p:stCondLst>
                              <p:cond delay="3000"/>
                            </p:stCondLst>
                            <p:childTnLst>
                              <p:par>
                                <p:cTn id="17" presetID="53" presetClass="entr" presetSubtype="16" fill="hold" grpId="0" nodeType="afterEffect">
                                  <p:stCondLst>
                                    <p:cond delay="1000"/>
                                  </p:stCondLst>
                                  <p:childTnLst>
                                    <p:set>
                                      <p:cBhvr>
                                        <p:cTn id="18" dur="1" fill="hold">
                                          <p:stCondLst>
                                            <p:cond delay="0"/>
                                          </p:stCondLst>
                                        </p:cTn>
                                        <p:tgtEl>
                                          <p:spTgt spid="31745">
                                            <p:txEl>
                                              <p:pRg st="4" end="4"/>
                                            </p:txEl>
                                          </p:spTgt>
                                        </p:tgtEl>
                                        <p:attrNameLst>
                                          <p:attrName>style.visibility</p:attrName>
                                        </p:attrNameLst>
                                      </p:cBhvr>
                                      <p:to>
                                        <p:strVal val="visible"/>
                                      </p:to>
                                    </p:set>
                                    <p:anim calcmode="lin" valueType="num">
                                      <p:cBhvr>
                                        <p:cTn id="19" dur="500" fill="hold"/>
                                        <p:tgtEl>
                                          <p:spTgt spid="3174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1745">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1745">
                                            <p:txEl>
                                              <p:pRg st="4" end="4"/>
                                            </p:txEl>
                                          </p:spTgt>
                                        </p:tgtEl>
                                      </p:cBhvr>
                                    </p:animEffect>
                                  </p:childTnLst>
                                </p:cTn>
                              </p:par>
                            </p:childTnLst>
                          </p:cTn>
                        </p:par>
                        <p:par>
                          <p:cTn id="22" fill="hold">
                            <p:stCondLst>
                              <p:cond delay="4500"/>
                            </p:stCondLst>
                            <p:childTnLst>
                              <p:par>
                                <p:cTn id="23" presetID="53" presetClass="entr" presetSubtype="16" fill="hold" grpId="0" nodeType="afterEffect">
                                  <p:stCondLst>
                                    <p:cond delay="1000"/>
                                  </p:stCondLst>
                                  <p:childTnLst>
                                    <p:set>
                                      <p:cBhvr>
                                        <p:cTn id="24" dur="1" fill="hold">
                                          <p:stCondLst>
                                            <p:cond delay="0"/>
                                          </p:stCondLst>
                                        </p:cTn>
                                        <p:tgtEl>
                                          <p:spTgt spid="31745">
                                            <p:txEl>
                                              <p:pRg st="6" end="6"/>
                                            </p:txEl>
                                          </p:spTgt>
                                        </p:tgtEl>
                                        <p:attrNameLst>
                                          <p:attrName>style.visibility</p:attrName>
                                        </p:attrNameLst>
                                      </p:cBhvr>
                                      <p:to>
                                        <p:strVal val="visible"/>
                                      </p:to>
                                    </p:set>
                                    <p:anim calcmode="lin" valueType="num">
                                      <p:cBhvr>
                                        <p:cTn id="25" dur="500" fill="hold"/>
                                        <p:tgtEl>
                                          <p:spTgt spid="31745">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1745">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1745">
                                            <p:txEl>
                                              <p:pRg st="6" end="6"/>
                                            </p:txEl>
                                          </p:spTgt>
                                        </p:tgtEl>
                                      </p:cBhvr>
                                    </p:animEffect>
                                  </p:childTnLst>
                                </p:cTn>
                              </p:par>
                            </p:childTnLst>
                          </p:cTn>
                        </p:par>
                        <p:par>
                          <p:cTn id="28" fill="hold">
                            <p:stCondLst>
                              <p:cond delay="6000"/>
                            </p:stCondLst>
                            <p:childTnLst>
                              <p:par>
                                <p:cTn id="29" presetID="53" presetClass="entr" presetSubtype="16" fill="hold" grpId="0" nodeType="afterEffect">
                                  <p:stCondLst>
                                    <p:cond delay="1000"/>
                                  </p:stCondLst>
                                  <p:childTnLst>
                                    <p:set>
                                      <p:cBhvr>
                                        <p:cTn id="30" dur="1" fill="hold">
                                          <p:stCondLst>
                                            <p:cond delay="0"/>
                                          </p:stCondLst>
                                        </p:cTn>
                                        <p:tgtEl>
                                          <p:spTgt spid="31745">
                                            <p:txEl>
                                              <p:pRg st="8" end="8"/>
                                            </p:txEl>
                                          </p:spTgt>
                                        </p:tgtEl>
                                        <p:attrNameLst>
                                          <p:attrName>style.visibility</p:attrName>
                                        </p:attrNameLst>
                                      </p:cBhvr>
                                      <p:to>
                                        <p:strVal val="visible"/>
                                      </p:to>
                                    </p:set>
                                    <p:anim calcmode="lin" valueType="num">
                                      <p:cBhvr>
                                        <p:cTn id="31" dur="500" fill="hold"/>
                                        <p:tgtEl>
                                          <p:spTgt spid="31745">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31745">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317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a:xfrm>
            <a:off x="237067" y="1143000"/>
            <a:ext cx="4812915" cy="4800600"/>
          </a:xfrm>
        </p:spPr>
        <p:txBody>
          <a:bodyPr>
            <a:normAutofit fontScale="92500"/>
          </a:bodyPr>
          <a:lstStyle/>
          <a:p>
            <a:r>
              <a:rPr lang="en-US" sz="2000" b="1" dirty="0" smtClean="0"/>
              <a:t>We are really busy –</a:t>
            </a:r>
            <a:r>
              <a:rPr lang="en-US" sz="2000" i="1" dirty="0" smtClean="0"/>
              <a:t> not the      patient’s problem and rude.</a:t>
            </a:r>
            <a:endParaRPr lang="en-US" sz="2000" b="1" dirty="0" smtClean="0"/>
          </a:p>
          <a:p>
            <a:pPr>
              <a:lnSpc>
                <a:spcPct val="110000"/>
              </a:lnSpc>
            </a:pPr>
            <a:endParaRPr lang="en-US" sz="900" b="1" dirty="0" smtClean="0"/>
          </a:p>
          <a:p>
            <a:pPr>
              <a:lnSpc>
                <a:spcPct val="110000"/>
              </a:lnSpc>
            </a:pPr>
            <a:r>
              <a:rPr lang="en-US" sz="2000" b="1" dirty="0" smtClean="0"/>
              <a:t>Hopefully</a:t>
            </a:r>
            <a:r>
              <a:rPr lang="en-US" sz="2000" dirty="0" smtClean="0"/>
              <a:t>– </a:t>
            </a:r>
            <a:r>
              <a:rPr lang="en-US" sz="2000" i="1" dirty="0" smtClean="0"/>
              <a:t>undermines confidence   </a:t>
            </a:r>
            <a:r>
              <a:rPr lang="en-US" i="1" dirty="0" smtClean="0"/>
              <a:t>and </a:t>
            </a:r>
            <a:r>
              <a:rPr lang="en-US" i="1" dirty="0"/>
              <a:t>promises </a:t>
            </a:r>
            <a:r>
              <a:rPr lang="en-US" i="1" dirty="0" smtClean="0"/>
              <a:t>nothing.</a:t>
            </a:r>
            <a:endParaRPr lang="en-US" sz="2000" i="1" dirty="0"/>
          </a:p>
          <a:p>
            <a:endParaRPr lang="en-US" sz="900" b="1" dirty="0" smtClean="0"/>
          </a:p>
          <a:p>
            <a:r>
              <a:rPr lang="en-US" sz="2000" b="1" dirty="0" smtClean="0"/>
              <a:t>As </a:t>
            </a:r>
            <a:r>
              <a:rPr lang="en-US" sz="2000" b="1" dirty="0"/>
              <a:t>soon as </a:t>
            </a:r>
            <a:r>
              <a:rPr lang="en-US" sz="2000" b="1" dirty="0" smtClean="0"/>
              <a:t>possible</a:t>
            </a:r>
            <a:r>
              <a:rPr lang="en-US" dirty="0" smtClean="0"/>
              <a:t>, </a:t>
            </a:r>
            <a:r>
              <a:rPr lang="en-US" b="1" dirty="0" smtClean="0"/>
              <a:t>P</a:t>
            </a:r>
            <a:r>
              <a:rPr lang="en-US" sz="2000" b="1" dirty="0" smtClean="0"/>
              <a:t>retty quick,</a:t>
            </a:r>
            <a:r>
              <a:rPr lang="en-US" sz="2000" dirty="0" smtClean="0"/>
              <a:t> </a:t>
            </a:r>
            <a:r>
              <a:rPr lang="en-US" sz="2000" b="1" dirty="0" smtClean="0"/>
              <a:t>In a </a:t>
            </a:r>
            <a:r>
              <a:rPr lang="en-US" b="1" dirty="0"/>
              <a:t>few </a:t>
            </a:r>
            <a:r>
              <a:rPr lang="en-US" b="1" dirty="0" smtClean="0"/>
              <a:t>minutes – </a:t>
            </a:r>
            <a:r>
              <a:rPr lang="en-US" i="1" dirty="0" smtClean="0"/>
              <a:t>context </a:t>
            </a:r>
            <a:r>
              <a:rPr lang="en-US" i="1" dirty="0"/>
              <a:t>may be different between you and the </a:t>
            </a:r>
            <a:r>
              <a:rPr lang="en-US" i="1" dirty="0" smtClean="0"/>
              <a:t> patient’s </a:t>
            </a:r>
            <a:r>
              <a:rPr lang="en-US" i="1" dirty="0"/>
              <a:t>perception of “</a:t>
            </a:r>
            <a:r>
              <a:rPr lang="en-US" i="1" dirty="0" smtClean="0"/>
              <a:t>few.” What may be fast to you may not be fast to others.</a:t>
            </a:r>
            <a:endParaRPr lang="en-US" sz="2000" dirty="0"/>
          </a:p>
          <a:p>
            <a:endParaRPr lang="en-US" sz="900" b="1" dirty="0" smtClean="0"/>
          </a:p>
          <a:p>
            <a:r>
              <a:rPr lang="en-US" b="1" dirty="0" smtClean="0"/>
              <a:t>Probably </a:t>
            </a:r>
            <a:r>
              <a:rPr lang="en-US" dirty="0" smtClean="0"/>
              <a:t>–</a:t>
            </a:r>
            <a:r>
              <a:rPr lang="en-US" b="1" dirty="0" smtClean="0"/>
              <a:t> </a:t>
            </a:r>
            <a:r>
              <a:rPr lang="en-US" sz="2000" i="1" dirty="0" smtClean="0"/>
              <a:t>fails to make a commitment.</a:t>
            </a:r>
            <a:endParaRPr lang="en-US" sz="2000" i="1" dirty="0"/>
          </a:p>
          <a:p>
            <a:pPr marL="0" indent="0">
              <a:buNone/>
            </a:pPr>
            <a:r>
              <a:rPr lang="en-US" sz="2000" b="1" dirty="0" smtClean="0"/>
              <a:t> </a:t>
            </a:r>
            <a:endParaRPr lang="en-US" sz="2000" b="1" dirty="0"/>
          </a:p>
          <a:p>
            <a:pPr>
              <a:lnSpc>
                <a:spcPct val="150000"/>
              </a:lnSpc>
            </a:pPr>
            <a:endParaRPr lang="en-US" sz="2000" dirty="0"/>
          </a:p>
          <a:p>
            <a:pPr>
              <a:lnSpc>
                <a:spcPct val="150000"/>
              </a:lnSpc>
            </a:pPr>
            <a:endParaRPr lang="en-US" sz="2000" dirty="0"/>
          </a:p>
        </p:txBody>
      </p:sp>
      <p:sp>
        <p:nvSpPr>
          <p:cNvPr id="2" name="Title 1"/>
          <p:cNvSpPr>
            <a:spLocks noGrp="1"/>
          </p:cNvSpPr>
          <p:nvPr>
            <p:ph type="title"/>
          </p:nvPr>
        </p:nvSpPr>
        <p:spPr/>
        <p:txBody>
          <a:bodyPr>
            <a:normAutofit/>
          </a:bodyPr>
          <a:lstStyle/>
          <a:p>
            <a:r>
              <a:rPr lang="en-US" dirty="0" smtClean="0"/>
              <a:t>Anxiety-Provoking Words to </a:t>
            </a:r>
            <a:r>
              <a:rPr lang="en-US" dirty="0"/>
              <a:t>avoid</a:t>
            </a:r>
          </a:p>
        </p:txBody>
      </p:sp>
      <p:pic>
        <p:nvPicPr>
          <p:cNvPr id="4" name="Picture 3"/>
          <p:cNvPicPr>
            <a:picLocks noChangeAspect="1"/>
          </p:cNvPicPr>
          <p:nvPr/>
        </p:nvPicPr>
        <p:blipFill>
          <a:blip r:embed="rId3"/>
          <a:stretch>
            <a:fillRect/>
          </a:stretch>
        </p:blipFill>
        <p:spPr>
          <a:xfrm>
            <a:off x="6994478" y="1149048"/>
            <a:ext cx="1649556" cy="1166759"/>
          </a:xfrm>
          <a:prstGeom prst="rect">
            <a:avLst/>
          </a:prstGeom>
        </p:spPr>
      </p:pic>
      <p:pic>
        <p:nvPicPr>
          <p:cNvPr id="5" name="Picture 4"/>
          <p:cNvPicPr>
            <a:picLocks noChangeAspect="1"/>
          </p:cNvPicPr>
          <p:nvPr/>
        </p:nvPicPr>
        <p:blipFill rotWithShape="1">
          <a:blip r:embed="rId4"/>
          <a:srcRect l="664" t="14770" r="3655" b="934"/>
          <a:stretch/>
        </p:blipFill>
        <p:spPr>
          <a:xfrm>
            <a:off x="5024915" y="2309759"/>
            <a:ext cx="1966480" cy="1129478"/>
          </a:xfrm>
          <a:prstGeom prst="rect">
            <a:avLst/>
          </a:prstGeom>
        </p:spPr>
      </p:pic>
      <p:pic>
        <p:nvPicPr>
          <p:cNvPr id="6" name="Picture 5"/>
          <p:cNvPicPr>
            <a:picLocks noChangeAspect="1"/>
          </p:cNvPicPr>
          <p:nvPr/>
        </p:nvPicPr>
        <p:blipFill rotWithShape="1">
          <a:blip r:embed="rId5"/>
          <a:srcRect l="1947" b="13931"/>
          <a:stretch/>
        </p:blipFill>
        <p:spPr>
          <a:xfrm>
            <a:off x="5024915" y="3439237"/>
            <a:ext cx="1966480" cy="1084996"/>
          </a:xfrm>
          <a:prstGeom prst="rect">
            <a:avLst/>
          </a:prstGeom>
        </p:spPr>
      </p:pic>
      <p:pic>
        <p:nvPicPr>
          <p:cNvPr id="7" name="Picture 6"/>
          <p:cNvPicPr>
            <a:picLocks noChangeAspect="1"/>
          </p:cNvPicPr>
          <p:nvPr/>
        </p:nvPicPr>
        <p:blipFill rotWithShape="1">
          <a:blip r:embed="rId6"/>
          <a:srcRect r="1489"/>
          <a:stretch/>
        </p:blipFill>
        <p:spPr>
          <a:xfrm>
            <a:off x="5024915" y="1149048"/>
            <a:ext cx="1969563" cy="1154659"/>
          </a:xfrm>
          <a:prstGeom prst="rect">
            <a:avLst/>
          </a:prstGeom>
        </p:spPr>
      </p:pic>
      <p:pic>
        <p:nvPicPr>
          <p:cNvPr id="8" name="Picture 7"/>
          <p:cNvPicPr>
            <a:picLocks noChangeAspect="1"/>
          </p:cNvPicPr>
          <p:nvPr/>
        </p:nvPicPr>
        <p:blipFill>
          <a:blip r:embed="rId7"/>
          <a:stretch>
            <a:fillRect/>
          </a:stretch>
        </p:blipFill>
        <p:spPr>
          <a:xfrm>
            <a:off x="6991395" y="2303707"/>
            <a:ext cx="1658221" cy="1128705"/>
          </a:xfrm>
          <a:prstGeom prst="rect">
            <a:avLst/>
          </a:prstGeom>
        </p:spPr>
      </p:pic>
      <p:pic>
        <p:nvPicPr>
          <p:cNvPr id="9" name="Picture 8"/>
          <p:cNvPicPr>
            <a:picLocks noChangeAspect="1"/>
          </p:cNvPicPr>
          <p:nvPr/>
        </p:nvPicPr>
        <p:blipFill rotWithShape="1">
          <a:blip r:embed="rId8"/>
          <a:srcRect b="7909"/>
          <a:stretch/>
        </p:blipFill>
        <p:spPr>
          <a:xfrm>
            <a:off x="6991395" y="3432412"/>
            <a:ext cx="1658221" cy="1089712"/>
          </a:xfrm>
          <a:prstGeom prst="rect">
            <a:avLst/>
          </a:prstGeom>
        </p:spPr>
      </p:pic>
    </p:spTree>
    <p:extLst>
      <p:ext uri="{BB962C8B-B14F-4D97-AF65-F5344CB8AC3E}">
        <p14:creationId xmlns:p14="http://schemas.microsoft.com/office/powerpoint/2010/main" val="20657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25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25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nodeType="afterEffect">
                                  <p:stCondLst>
                                    <p:cond delay="25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1500"/>
                            </p:stCondLst>
                            <p:childTnLst>
                              <p:par>
                                <p:cTn id="23" presetID="53" presetClass="entr" presetSubtype="16" fill="hold" grpId="0" nodeType="afterEffect">
                                  <p:stCondLst>
                                    <p:cond delay="125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par>
                          <p:cTn id="28" fill="hold">
                            <p:stCondLst>
                              <p:cond delay="3250"/>
                            </p:stCondLst>
                            <p:childTnLst>
                              <p:par>
                                <p:cTn id="29" presetID="53" presetClass="entr" presetSubtype="16" fill="hold" grpId="0" nodeType="afterEffect">
                                  <p:stCondLst>
                                    <p:cond delay="125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3">
                                            <p:txEl>
                                              <p:pRg st="2" end="2"/>
                                            </p:txEl>
                                          </p:spTgt>
                                        </p:tgtEl>
                                      </p:cBhvr>
                                    </p:animEffect>
                                  </p:childTnLst>
                                </p:cTn>
                              </p:par>
                            </p:childTnLst>
                          </p:cTn>
                        </p:par>
                        <p:par>
                          <p:cTn id="34" fill="hold">
                            <p:stCondLst>
                              <p:cond delay="5000"/>
                            </p:stCondLst>
                            <p:childTnLst>
                              <p:par>
                                <p:cTn id="35" presetID="53" presetClass="entr" presetSubtype="16" fill="hold" grpId="0" nodeType="afterEffect">
                                  <p:stCondLst>
                                    <p:cond delay="125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par>
                          <p:cTn id="40" fill="hold">
                            <p:stCondLst>
                              <p:cond delay="6750"/>
                            </p:stCondLst>
                            <p:childTnLst>
                              <p:par>
                                <p:cTn id="41" presetID="53" presetClass="entr" presetSubtype="16" fill="hold" grpId="0" nodeType="afterEffect">
                                  <p:stCondLst>
                                    <p:cond delay="125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3">
                                            <p:txEl>
                                              <p:pRg st="6" end="6"/>
                                            </p:txEl>
                                          </p:spTgt>
                                        </p:tgtEl>
                                      </p:cBhvr>
                                    </p:animEffect>
                                  </p:childTnLst>
                                </p:cTn>
                              </p:par>
                            </p:childTnLst>
                          </p:cTn>
                        </p:par>
                        <p:par>
                          <p:cTn id="46" fill="hold">
                            <p:stCondLst>
                              <p:cond delay="8500"/>
                            </p:stCondLst>
                            <p:childTnLst>
                              <p:par>
                                <p:cTn id="47" presetID="53" presetClass="entr" presetSubtype="16" fill="hold" grpId="0" nodeType="afterEffect">
                                  <p:stCondLst>
                                    <p:cond delay="125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noChangeArrowheads="1"/>
          </p:cNvSpPr>
          <p:nvPr>
            <p:ph type="body" sz="quarter" idx="15"/>
          </p:nvPr>
        </p:nvSpPr>
        <p:spPr bwMode="auto">
          <a:noFill/>
          <a:ln>
            <a:miter lim="800000"/>
            <a:headEnd/>
            <a:tailEnd/>
          </a:ln>
        </p:spPr>
        <p:txBody>
          <a:bodyPr vert="horz" wrap="square" lIns="90528" tIns="45264" rIns="90528" bIns="45264" numCol="1" anchor="t" anchorCtr="0" compatLnSpc="1">
            <a:prstTxWarp prst="textNoShape">
              <a:avLst/>
            </a:prstTxWarp>
            <a:normAutofit/>
          </a:bodyPr>
          <a:lstStyle/>
          <a:p>
            <a:pPr marL="0" indent="0">
              <a:lnSpc>
                <a:spcPct val="150000"/>
              </a:lnSpc>
              <a:buNone/>
            </a:pPr>
            <a:r>
              <a:rPr lang="en-US" sz="2400" dirty="0"/>
              <a:t>Please and Thank you. </a:t>
            </a:r>
          </a:p>
          <a:p>
            <a:pPr marL="0" indent="0">
              <a:lnSpc>
                <a:spcPct val="150000"/>
              </a:lnSpc>
              <a:buNone/>
            </a:pPr>
            <a:r>
              <a:rPr lang="en-US" sz="2400" dirty="0"/>
              <a:t>How may I help you?</a:t>
            </a:r>
          </a:p>
          <a:p>
            <a:pPr marL="0" indent="0">
              <a:lnSpc>
                <a:spcPct val="150000"/>
              </a:lnSpc>
              <a:buNone/>
            </a:pPr>
            <a:r>
              <a:rPr lang="en-US" sz="2400" dirty="0" smtClean="0"/>
              <a:t>Certainly; I’ll </a:t>
            </a:r>
            <a:r>
              <a:rPr lang="en-US" sz="2400" dirty="0"/>
              <a:t>be happy to… </a:t>
            </a:r>
          </a:p>
          <a:p>
            <a:pPr marL="0" indent="0">
              <a:lnSpc>
                <a:spcPct val="150000"/>
              </a:lnSpc>
              <a:buNone/>
            </a:pPr>
            <a:r>
              <a:rPr lang="en-US" sz="2400" dirty="0"/>
              <a:t>It’s my </a:t>
            </a:r>
            <a:r>
              <a:rPr lang="en-US" sz="2400" dirty="0" smtClean="0"/>
              <a:t>pleasure…</a:t>
            </a:r>
            <a:endParaRPr lang="en-US" sz="2400" dirty="0"/>
          </a:p>
          <a:p>
            <a:pPr marL="0" indent="0">
              <a:lnSpc>
                <a:spcPct val="150000"/>
              </a:lnSpc>
              <a:buNone/>
            </a:pPr>
            <a:r>
              <a:rPr lang="en-US" sz="2400" dirty="0" smtClean="0"/>
              <a:t>I promise…</a:t>
            </a:r>
            <a:endParaRPr lang="en-US" sz="2400" dirty="0"/>
          </a:p>
          <a:p>
            <a:pPr marL="0" indent="0">
              <a:buNone/>
            </a:pPr>
            <a:endParaRPr lang="en-US" sz="2400" dirty="0" smtClean="0">
              <a:solidFill>
                <a:schemeClr val="tx1"/>
              </a:solidFill>
            </a:endParaRPr>
          </a:p>
          <a:p>
            <a:pPr marL="0" indent="0">
              <a:buNone/>
            </a:pPr>
            <a:endParaRPr lang="en-US" sz="2400" dirty="0" smtClean="0">
              <a:solidFill>
                <a:schemeClr val="tx1"/>
              </a:solidFill>
            </a:endParaRPr>
          </a:p>
          <a:p>
            <a:pPr marL="0" indent="0">
              <a:buNone/>
            </a:pPr>
            <a:endParaRPr lang="en-US" sz="2400" dirty="0" smtClean="0"/>
          </a:p>
        </p:txBody>
      </p:sp>
      <p:sp>
        <p:nvSpPr>
          <p:cNvPr id="57346" name="Rectangle 2"/>
          <p:cNvSpPr>
            <a:spLocks noGrp="1" noChangeArrowheads="1"/>
          </p:cNvSpPr>
          <p:nvPr>
            <p:ph type="title"/>
          </p:nvPr>
        </p:nvSpPr>
        <p:spPr/>
        <p:txBody>
          <a:bodyPr>
            <a:noAutofit/>
          </a:bodyPr>
          <a:lstStyle/>
          <a:p>
            <a:pPr>
              <a:defRPr/>
            </a:pPr>
            <a:r>
              <a:rPr lang="en-US" sz="2772" dirty="0"/>
              <a:t>Positive Experience-Provoking Words to Use Daily</a:t>
            </a:r>
          </a:p>
        </p:txBody>
      </p:sp>
    </p:spTree>
    <p:extLst>
      <p:ext uri="{BB962C8B-B14F-4D97-AF65-F5344CB8AC3E}">
        <p14:creationId xmlns:p14="http://schemas.microsoft.com/office/powerpoint/2010/main" val="346475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79873">
                                            <p:bg/>
                                          </p:spTgt>
                                        </p:tgtEl>
                                        <p:attrNameLst>
                                          <p:attrName>style.visibility</p:attrName>
                                        </p:attrNameLst>
                                      </p:cBhvr>
                                      <p:to>
                                        <p:strVal val="visible"/>
                                      </p:to>
                                    </p:set>
                                    <p:anim calcmode="lin" valueType="num">
                                      <p:cBhvr>
                                        <p:cTn id="7" dur="500" fill="hold"/>
                                        <p:tgtEl>
                                          <p:spTgt spid="79873">
                                            <p:bg/>
                                          </p:spTgt>
                                        </p:tgtEl>
                                        <p:attrNameLst>
                                          <p:attrName>ppt_w</p:attrName>
                                        </p:attrNameLst>
                                      </p:cBhvr>
                                      <p:tavLst>
                                        <p:tav tm="0">
                                          <p:val>
                                            <p:fltVal val="0"/>
                                          </p:val>
                                        </p:tav>
                                        <p:tav tm="100000">
                                          <p:val>
                                            <p:strVal val="#ppt_w"/>
                                          </p:val>
                                        </p:tav>
                                      </p:tavLst>
                                    </p:anim>
                                    <p:anim calcmode="lin" valueType="num">
                                      <p:cBhvr>
                                        <p:cTn id="8" dur="500" fill="hold"/>
                                        <p:tgtEl>
                                          <p:spTgt spid="79873">
                                            <p:bg/>
                                          </p:spTgt>
                                        </p:tgtEl>
                                        <p:attrNameLst>
                                          <p:attrName>ppt_h</p:attrName>
                                        </p:attrNameLst>
                                      </p:cBhvr>
                                      <p:tavLst>
                                        <p:tav tm="0">
                                          <p:val>
                                            <p:fltVal val="0"/>
                                          </p:val>
                                        </p:tav>
                                        <p:tav tm="100000">
                                          <p:val>
                                            <p:strVal val="#ppt_h"/>
                                          </p:val>
                                        </p:tav>
                                      </p:tavLst>
                                    </p:anim>
                                    <p:animEffect transition="in" filter="fade">
                                      <p:cBhvr>
                                        <p:cTn id="9" dur="500"/>
                                        <p:tgtEl>
                                          <p:spTgt spid="79873">
                                            <p:bg/>
                                          </p:spTgt>
                                        </p:tgtEl>
                                      </p:cBhvr>
                                    </p:animEffect>
                                  </p:childTnLst>
                                </p:cTn>
                              </p:par>
                            </p:childTnLst>
                          </p:cTn>
                        </p:par>
                        <p:par>
                          <p:cTn id="10" fill="hold">
                            <p:stCondLst>
                              <p:cond delay="1250"/>
                            </p:stCondLst>
                            <p:childTnLst>
                              <p:par>
                                <p:cTn id="11" presetID="53" presetClass="entr" presetSubtype="16" fill="hold" grpId="0" nodeType="afterEffect">
                                  <p:stCondLst>
                                    <p:cond delay="750"/>
                                  </p:stCondLst>
                                  <p:childTnLst>
                                    <p:set>
                                      <p:cBhvr>
                                        <p:cTn id="12" dur="1" fill="hold">
                                          <p:stCondLst>
                                            <p:cond delay="0"/>
                                          </p:stCondLst>
                                        </p:cTn>
                                        <p:tgtEl>
                                          <p:spTgt spid="79873">
                                            <p:txEl>
                                              <p:pRg st="0" end="0"/>
                                            </p:txEl>
                                          </p:spTgt>
                                        </p:tgtEl>
                                        <p:attrNameLst>
                                          <p:attrName>style.visibility</p:attrName>
                                        </p:attrNameLst>
                                      </p:cBhvr>
                                      <p:to>
                                        <p:strVal val="visible"/>
                                      </p:to>
                                    </p:set>
                                    <p:anim calcmode="lin" valueType="num">
                                      <p:cBhvr>
                                        <p:cTn id="13" dur="500" fill="hold"/>
                                        <p:tgtEl>
                                          <p:spTgt spid="7987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987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9873">
                                            <p:txEl>
                                              <p:pRg st="0" end="0"/>
                                            </p:txEl>
                                          </p:spTgt>
                                        </p:tgtEl>
                                      </p:cBhvr>
                                    </p:animEffect>
                                  </p:childTnLst>
                                </p:cTn>
                              </p:par>
                            </p:childTnLst>
                          </p:cTn>
                        </p:par>
                        <p:par>
                          <p:cTn id="16" fill="hold">
                            <p:stCondLst>
                              <p:cond delay="2500"/>
                            </p:stCondLst>
                            <p:childTnLst>
                              <p:par>
                                <p:cTn id="17" presetID="53" presetClass="entr" presetSubtype="16" fill="hold" grpId="0" nodeType="afterEffect">
                                  <p:stCondLst>
                                    <p:cond delay="750"/>
                                  </p:stCondLst>
                                  <p:childTnLst>
                                    <p:set>
                                      <p:cBhvr>
                                        <p:cTn id="18" dur="1" fill="hold">
                                          <p:stCondLst>
                                            <p:cond delay="0"/>
                                          </p:stCondLst>
                                        </p:cTn>
                                        <p:tgtEl>
                                          <p:spTgt spid="79873">
                                            <p:txEl>
                                              <p:pRg st="1" end="1"/>
                                            </p:txEl>
                                          </p:spTgt>
                                        </p:tgtEl>
                                        <p:attrNameLst>
                                          <p:attrName>style.visibility</p:attrName>
                                        </p:attrNameLst>
                                      </p:cBhvr>
                                      <p:to>
                                        <p:strVal val="visible"/>
                                      </p:to>
                                    </p:set>
                                    <p:anim calcmode="lin" valueType="num">
                                      <p:cBhvr>
                                        <p:cTn id="19" dur="500" fill="hold"/>
                                        <p:tgtEl>
                                          <p:spTgt spid="7987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987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9873">
                                            <p:txEl>
                                              <p:pRg st="1" end="1"/>
                                            </p:txEl>
                                          </p:spTgt>
                                        </p:tgtEl>
                                      </p:cBhvr>
                                    </p:animEffect>
                                  </p:childTnLst>
                                </p:cTn>
                              </p:par>
                            </p:childTnLst>
                          </p:cTn>
                        </p:par>
                        <p:par>
                          <p:cTn id="22" fill="hold">
                            <p:stCondLst>
                              <p:cond delay="3750"/>
                            </p:stCondLst>
                            <p:childTnLst>
                              <p:par>
                                <p:cTn id="23" presetID="53" presetClass="entr" presetSubtype="16" fill="hold" grpId="0" nodeType="afterEffect">
                                  <p:stCondLst>
                                    <p:cond delay="750"/>
                                  </p:stCondLst>
                                  <p:childTnLst>
                                    <p:set>
                                      <p:cBhvr>
                                        <p:cTn id="24" dur="1" fill="hold">
                                          <p:stCondLst>
                                            <p:cond delay="0"/>
                                          </p:stCondLst>
                                        </p:cTn>
                                        <p:tgtEl>
                                          <p:spTgt spid="79873">
                                            <p:txEl>
                                              <p:pRg st="2" end="2"/>
                                            </p:txEl>
                                          </p:spTgt>
                                        </p:tgtEl>
                                        <p:attrNameLst>
                                          <p:attrName>style.visibility</p:attrName>
                                        </p:attrNameLst>
                                      </p:cBhvr>
                                      <p:to>
                                        <p:strVal val="visible"/>
                                      </p:to>
                                    </p:set>
                                    <p:anim calcmode="lin" valueType="num">
                                      <p:cBhvr>
                                        <p:cTn id="25" dur="500" fill="hold"/>
                                        <p:tgtEl>
                                          <p:spTgt spid="7987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987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9873">
                                            <p:txEl>
                                              <p:pRg st="2" end="2"/>
                                            </p:txEl>
                                          </p:spTgt>
                                        </p:tgtEl>
                                      </p:cBhvr>
                                    </p:animEffect>
                                  </p:childTnLst>
                                </p:cTn>
                              </p:par>
                            </p:childTnLst>
                          </p:cTn>
                        </p:par>
                        <p:par>
                          <p:cTn id="28" fill="hold">
                            <p:stCondLst>
                              <p:cond delay="5000"/>
                            </p:stCondLst>
                            <p:childTnLst>
                              <p:par>
                                <p:cTn id="29" presetID="53" presetClass="entr" presetSubtype="16" fill="hold" grpId="0" nodeType="afterEffect">
                                  <p:stCondLst>
                                    <p:cond delay="750"/>
                                  </p:stCondLst>
                                  <p:childTnLst>
                                    <p:set>
                                      <p:cBhvr>
                                        <p:cTn id="30" dur="1" fill="hold">
                                          <p:stCondLst>
                                            <p:cond delay="0"/>
                                          </p:stCondLst>
                                        </p:cTn>
                                        <p:tgtEl>
                                          <p:spTgt spid="79873">
                                            <p:txEl>
                                              <p:pRg st="3" end="3"/>
                                            </p:txEl>
                                          </p:spTgt>
                                        </p:tgtEl>
                                        <p:attrNameLst>
                                          <p:attrName>style.visibility</p:attrName>
                                        </p:attrNameLst>
                                      </p:cBhvr>
                                      <p:to>
                                        <p:strVal val="visible"/>
                                      </p:to>
                                    </p:set>
                                    <p:anim calcmode="lin" valueType="num">
                                      <p:cBhvr>
                                        <p:cTn id="31" dur="500" fill="hold"/>
                                        <p:tgtEl>
                                          <p:spTgt spid="7987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7987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79873">
                                            <p:txEl>
                                              <p:pRg st="3" end="3"/>
                                            </p:txEl>
                                          </p:spTgt>
                                        </p:tgtEl>
                                      </p:cBhvr>
                                    </p:animEffect>
                                  </p:childTnLst>
                                </p:cTn>
                              </p:par>
                            </p:childTnLst>
                          </p:cTn>
                        </p:par>
                        <p:par>
                          <p:cTn id="34" fill="hold">
                            <p:stCondLst>
                              <p:cond delay="6250"/>
                            </p:stCondLst>
                            <p:childTnLst>
                              <p:par>
                                <p:cTn id="35" presetID="53" presetClass="entr" presetSubtype="16" fill="hold" grpId="0" nodeType="afterEffect">
                                  <p:stCondLst>
                                    <p:cond delay="750"/>
                                  </p:stCondLst>
                                  <p:childTnLst>
                                    <p:set>
                                      <p:cBhvr>
                                        <p:cTn id="36" dur="1" fill="hold">
                                          <p:stCondLst>
                                            <p:cond delay="0"/>
                                          </p:stCondLst>
                                        </p:cTn>
                                        <p:tgtEl>
                                          <p:spTgt spid="79873">
                                            <p:txEl>
                                              <p:pRg st="4" end="4"/>
                                            </p:txEl>
                                          </p:spTgt>
                                        </p:tgtEl>
                                        <p:attrNameLst>
                                          <p:attrName>style.visibility</p:attrName>
                                        </p:attrNameLst>
                                      </p:cBhvr>
                                      <p:to>
                                        <p:strVal val="visible"/>
                                      </p:to>
                                    </p:set>
                                    <p:anim calcmode="lin" valueType="num">
                                      <p:cBhvr>
                                        <p:cTn id="37" dur="500" fill="hold"/>
                                        <p:tgtEl>
                                          <p:spTgt spid="7987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7987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798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37067" y="1525171"/>
            <a:ext cx="8678334" cy="4119323"/>
          </a:xfrm>
        </p:spPr>
        <p:txBody>
          <a:bodyPr/>
          <a:lstStyle/>
          <a:p>
            <a:pPr marL="0" indent="0">
              <a:buNone/>
            </a:pPr>
            <a:r>
              <a:rPr lang="en-US" b="1" dirty="0"/>
              <a:t>The 10/5 Rule </a:t>
            </a:r>
            <a:r>
              <a:rPr lang="en-US" dirty="0"/>
              <a:t>is </a:t>
            </a:r>
            <a:r>
              <a:rPr lang="en-US" dirty="0" smtClean="0"/>
              <a:t>visual evidence </a:t>
            </a:r>
            <a:r>
              <a:rPr lang="en-US" dirty="0"/>
              <a:t>of </a:t>
            </a:r>
            <a:r>
              <a:rPr lang="en-US" dirty="0" smtClean="0"/>
              <a:t>VUMC's commitment </a:t>
            </a:r>
            <a:r>
              <a:rPr lang="en-US" dirty="0"/>
              <a:t>to excellent service by everyone. </a:t>
            </a:r>
          </a:p>
          <a:p>
            <a:pPr lvl="2"/>
            <a:r>
              <a:rPr lang="en-US" b="1" dirty="0"/>
              <a:t>At 10 feet </a:t>
            </a:r>
            <a:endParaRPr lang="en-US" dirty="0"/>
          </a:p>
          <a:p>
            <a:pPr marL="914400" lvl="4" indent="0">
              <a:buNone/>
            </a:pPr>
            <a:r>
              <a:rPr lang="en-US" dirty="0" smtClean="0"/>
              <a:t>– Make </a:t>
            </a:r>
            <a:r>
              <a:rPr lang="en-US" dirty="0"/>
              <a:t>eye contact, SMILE and/or nod to those you encounter </a:t>
            </a:r>
          </a:p>
          <a:p>
            <a:pPr lvl="2"/>
            <a:r>
              <a:rPr lang="en-US" b="1" dirty="0"/>
              <a:t>At 5 feet</a:t>
            </a:r>
          </a:p>
          <a:p>
            <a:pPr marL="920750" lvl="4" indent="0">
              <a:buNone/>
            </a:pPr>
            <a:r>
              <a:rPr lang="en-US" dirty="0" smtClean="0"/>
              <a:t>– Deliver </a:t>
            </a:r>
            <a:r>
              <a:rPr lang="en-US" dirty="0"/>
              <a:t>a verbal “Hello”</a:t>
            </a:r>
          </a:p>
          <a:p>
            <a:pPr marL="920750" lvl="4" indent="0">
              <a:buNone/>
            </a:pPr>
            <a:r>
              <a:rPr lang="en-US" dirty="0"/>
              <a:t>– </a:t>
            </a:r>
            <a:r>
              <a:rPr lang="en-US" dirty="0" smtClean="0"/>
              <a:t>Is </a:t>
            </a:r>
            <a:r>
              <a:rPr lang="en-US" dirty="0"/>
              <a:t>this an opportunity? Does something look wrong? Does the </a:t>
            </a:r>
            <a:r>
              <a:rPr lang="en-US" dirty="0" smtClean="0"/>
              <a:t>  </a:t>
            </a:r>
          </a:p>
          <a:p>
            <a:pPr marL="920750" lvl="4" indent="0">
              <a:buNone/>
            </a:pPr>
            <a:r>
              <a:rPr lang="en-US" dirty="0"/>
              <a:t> </a:t>
            </a:r>
            <a:r>
              <a:rPr lang="en-US" dirty="0" smtClean="0"/>
              <a:t>  person </a:t>
            </a:r>
            <a:r>
              <a:rPr lang="en-US" dirty="0"/>
              <a:t>look lost or in need of help?</a:t>
            </a:r>
          </a:p>
          <a:p>
            <a:pPr lvl="5"/>
            <a:r>
              <a:rPr lang="en-US" dirty="0"/>
              <a:t>NO. Move on</a:t>
            </a:r>
          </a:p>
          <a:p>
            <a:pPr lvl="5"/>
            <a:r>
              <a:rPr lang="en-US" dirty="0"/>
              <a:t>YES. Approach the person; introduce yourself and ask how you can help.</a:t>
            </a:r>
          </a:p>
          <a:p>
            <a:pPr lvl="3"/>
            <a:endParaRPr lang="en-US" dirty="0"/>
          </a:p>
          <a:p>
            <a:endParaRPr lang="en-US" dirty="0"/>
          </a:p>
        </p:txBody>
      </p:sp>
      <p:sp>
        <p:nvSpPr>
          <p:cNvPr id="8" name="Text Placeholder 7"/>
          <p:cNvSpPr>
            <a:spLocks noGrp="1"/>
          </p:cNvSpPr>
          <p:nvPr>
            <p:ph type="body" sz="quarter" idx="11"/>
          </p:nvPr>
        </p:nvSpPr>
        <p:spPr>
          <a:xfrm>
            <a:off x="236538" y="763173"/>
            <a:ext cx="8678862" cy="524932"/>
          </a:xfrm>
        </p:spPr>
        <p:txBody>
          <a:bodyPr/>
          <a:lstStyle/>
          <a:p>
            <a:r>
              <a:rPr lang="en-US" i="1" dirty="0"/>
              <a:t>When walking down the hall– 10/5 Rule</a:t>
            </a:r>
          </a:p>
        </p:txBody>
      </p:sp>
      <p:sp>
        <p:nvSpPr>
          <p:cNvPr id="2" name="Title 1"/>
          <p:cNvSpPr>
            <a:spLocks noGrp="1"/>
          </p:cNvSpPr>
          <p:nvPr>
            <p:ph type="title"/>
          </p:nvPr>
        </p:nvSpPr>
        <p:spPr/>
        <p:txBody>
          <a:bodyPr/>
          <a:lstStyle/>
          <a:p>
            <a:r>
              <a:rPr lang="en-US" dirty="0"/>
              <a:t>How to Use </a:t>
            </a:r>
            <a:r>
              <a:rPr lang="en-US" dirty="0" smtClean="0"/>
              <a:t>AIDET® </a:t>
            </a:r>
            <a:endParaRPr lang="en-US" dirty="0"/>
          </a:p>
        </p:txBody>
      </p:sp>
    </p:spTree>
    <p:extLst>
      <p:ext uri="{BB962C8B-B14F-4D97-AF65-F5344CB8AC3E}">
        <p14:creationId xmlns:p14="http://schemas.microsoft.com/office/powerpoint/2010/main" val="32813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par>
                          <p:cTn id="10" fill="hold">
                            <p:stCondLst>
                              <p:cond delay="1000"/>
                            </p:stCondLst>
                            <p:childTnLst>
                              <p:par>
                                <p:cTn id="11" presetID="53" presetClass="entr" presetSubtype="16" fill="hold" grpId="0" nodeType="afterEffect">
                                  <p:stCondLst>
                                    <p:cond delay="50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9">
                                            <p:txEl>
                                              <p:pRg st="1" end="1"/>
                                            </p:txEl>
                                          </p:spTgt>
                                        </p:tgtEl>
                                      </p:cBhvr>
                                    </p:animEffect>
                                  </p:childTnLst>
                                </p:cTn>
                              </p:par>
                            </p:childTnLst>
                          </p:cTn>
                        </p:par>
                        <p:par>
                          <p:cTn id="16" fill="hold">
                            <p:stCondLst>
                              <p:cond delay="2000"/>
                            </p:stCondLst>
                            <p:childTnLst>
                              <p:par>
                                <p:cTn id="17" presetID="53" presetClass="entr" presetSubtype="16" fill="hold" grpId="0" nodeType="afterEffect">
                                  <p:stCondLst>
                                    <p:cond delay="50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childTnLst>
                          </p:cTn>
                        </p:par>
                        <p:par>
                          <p:cTn id="22" fill="hold">
                            <p:stCondLst>
                              <p:cond delay="3000"/>
                            </p:stCondLst>
                            <p:childTnLst>
                              <p:par>
                                <p:cTn id="23" presetID="53" presetClass="entr" presetSubtype="16" fill="hold" grpId="0" nodeType="afterEffect">
                                  <p:stCondLst>
                                    <p:cond delay="50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p:cTn id="25"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9">
                                            <p:txEl>
                                              <p:pRg st="3" end="3"/>
                                            </p:txEl>
                                          </p:spTgt>
                                        </p:tgtEl>
                                      </p:cBhvr>
                                    </p:animEffect>
                                  </p:childTnLst>
                                </p:cTn>
                              </p:par>
                            </p:childTnLst>
                          </p:cTn>
                        </p:par>
                        <p:par>
                          <p:cTn id="28" fill="hold">
                            <p:stCondLst>
                              <p:cond delay="4000"/>
                            </p:stCondLst>
                            <p:childTnLst>
                              <p:par>
                                <p:cTn id="29" presetID="53" presetClass="entr" presetSubtype="16" fill="hold" grpId="0" nodeType="afterEffect">
                                  <p:stCondLst>
                                    <p:cond delay="50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childTnLst>
                          </p:cTn>
                        </p:par>
                        <p:par>
                          <p:cTn id="34" fill="hold">
                            <p:stCondLst>
                              <p:cond delay="5000"/>
                            </p:stCondLst>
                            <p:childTnLst>
                              <p:par>
                                <p:cTn id="35" presetID="53" presetClass="entr" presetSubtype="16" fill="hold" grpId="0" nodeType="afterEffect">
                                  <p:stCondLst>
                                    <p:cond delay="50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p:cTn id="37"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9">
                                            <p:txEl>
                                              <p:pRg st="5" end="5"/>
                                            </p:txEl>
                                          </p:spTgt>
                                        </p:tgtEl>
                                      </p:cBhvr>
                                    </p:animEffect>
                                  </p:childTnLst>
                                </p:cTn>
                              </p:par>
                            </p:childTnLst>
                          </p:cTn>
                        </p:par>
                        <p:par>
                          <p:cTn id="40" fill="hold">
                            <p:stCondLst>
                              <p:cond delay="6000"/>
                            </p:stCondLst>
                            <p:childTnLst>
                              <p:par>
                                <p:cTn id="41" presetID="53" presetClass="entr" presetSubtype="16" fill="hold" grpId="0" nodeType="afterEffect">
                                  <p:stCondLst>
                                    <p:cond delay="50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p:cTn id="43"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9">
                                            <p:txEl>
                                              <p:pRg st="6" end="6"/>
                                            </p:txEl>
                                          </p:spTgt>
                                        </p:tgtEl>
                                      </p:cBhvr>
                                    </p:animEffect>
                                  </p:childTnLst>
                                </p:cTn>
                              </p:par>
                            </p:childTnLst>
                          </p:cTn>
                        </p:par>
                        <p:par>
                          <p:cTn id="46" fill="hold">
                            <p:stCondLst>
                              <p:cond delay="7000"/>
                            </p:stCondLst>
                            <p:childTnLst>
                              <p:par>
                                <p:cTn id="47" presetID="53" presetClass="entr" presetSubtype="16" fill="hold" grpId="0" nodeType="afterEffect">
                                  <p:stCondLst>
                                    <p:cond delay="50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p:cTn id="49"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9">
                                            <p:txEl>
                                              <p:pRg st="7" end="7"/>
                                            </p:txEl>
                                          </p:spTgt>
                                        </p:tgtEl>
                                      </p:cBhvr>
                                    </p:animEffect>
                                  </p:childTnLst>
                                </p:cTn>
                              </p:par>
                            </p:childTnLst>
                          </p:cTn>
                        </p:par>
                        <p:par>
                          <p:cTn id="52" fill="hold">
                            <p:stCondLst>
                              <p:cond delay="8000"/>
                            </p:stCondLst>
                            <p:childTnLst>
                              <p:par>
                                <p:cTn id="53" presetID="53" presetClass="entr" presetSubtype="16" fill="hold" grpId="0" nodeType="afterEffect">
                                  <p:stCondLst>
                                    <p:cond delay="50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p:cTn id="55"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5" name="Rectangle 3"/>
          <p:cNvSpPr>
            <a:spLocks noGrp="1" noChangeArrowheads="1"/>
          </p:cNvSpPr>
          <p:nvPr>
            <p:ph type="body" sz="quarter" idx="15"/>
          </p:nvPr>
        </p:nvSpPr>
        <p:spPr>
          <a:xfrm>
            <a:off x="329534" y="982893"/>
            <a:ext cx="8678333" cy="4800600"/>
          </a:xfrm>
        </p:spPr>
        <p:txBody>
          <a:bodyPr/>
          <a:lstStyle/>
          <a:p>
            <a:pPr marL="0" indent="0">
              <a:lnSpc>
                <a:spcPct val="90000"/>
              </a:lnSpc>
              <a:buNone/>
            </a:pPr>
            <a:r>
              <a:rPr lang="en-US" dirty="0"/>
              <a:t>In telephone conversations, AIDET® is extremely important.  So much of our message is lost when we cannot rely on the visual cues of body language.  Standardizing the content of telephone communication with AIDET® can fill some of that gap.</a:t>
            </a:r>
          </a:p>
          <a:p>
            <a:pPr>
              <a:lnSpc>
                <a:spcPct val="90000"/>
              </a:lnSpc>
            </a:pPr>
            <a:endParaRPr lang="en-US" sz="800" dirty="0" smtClean="0"/>
          </a:p>
          <a:p>
            <a:pPr>
              <a:lnSpc>
                <a:spcPct val="90000"/>
              </a:lnSpc>
            </a:pPr>
            <a:r>
              <a:rPr lang="en-US" sz="1800" dirty="0" smtClean="0"/>
              <a:t>“</a:t>
            </a:r>
            <a:r>
              <a:rPr lang="en-US" sz="1800" dirty="0"/>
              <a:t>Thank you for calling </a:t>
            </a:r>
            <a:r>
              <a:rPr lang="en-US" sz="1800" dirty="0" smtClean="0"/>
              <a:t>Vanderbilt University Medical Center. </a:t>
            </a:r>
            <a:r>
              <a:rPr lang="en-US" sz="1800" dirty="0"/>
              <a:t>This is </a:t>
            </a:r>
            <a:r>
              <a:rPr lang="en-US" sz="1800" dirty="0" smtClean="0"/>
              <a:t>Carla (Department). How </a:t>
            </a:r>
            <a:r>
              <a:rPr lang="en-US" sz="1800" dirty="0"/>
              <a:t>may I help </a:t>
            </a:r>
            <a:r>
              <a:rPr lang="en-US" sz="1800" dirty="0" smtClean="0"/>
              <a:t>you today?” </a:t>
            </a:r>
            <a:endParaRPr lang="en-US" sz="1800" dirty="0"/>
          </a:p>
          <a:p>
            <a:pPr>
              <a:lnSpc>
                <a:spcPct val="90000"/>
              </a:lnSpc>
            </a:pPr>
            <a:endParaRPr lang="en-US" sz="800" b="1" dirty="0"/>
          </a:p>
          <a:p>
            <a:pPr>
              <a:lnSpc>
                <a:spcPct val="90000"/>
              </a:lnSpc>
            </a:pPr>
            <a:r>
              <a:rPr lang="en-US" sz="1800" dirty="0" smtClean="0"/>
              <a:t>(Always </a:t>
            </a:r>
            <a:r>
              <a:rPr lang="en-US" sz="1800" dirty="0"/>
              <a:t>ask the name of the person calling if they don’t give it </a:t>
            </a:r>
            <a:r>
              <a:rPr lang="en-US" sz="1800" dirty="0" smtClean="0"/>
              <a:t>first)</a:t>
            </a:r>
            <a:endParaRPr lang="en-US" sz="1800" dirty="0"/>
          </a:p>
          <a:p>
            <a:pPr marL="225425" lvl="1" indent="0">
              <a:lnSpc>
                <a:spcPct val="90000"/>
              </a:lnSpc>
              <a:buNone/>
            </a:pPr>
            <a:r>
              <a:rPr lang="en-US" sz="1800" dirty="0" smtClean="0"/>
              <a:t>  - “</a:t>
            </a:r>
            <a:r>
              <a:rPr lang="en-US" sz="1800" dirty="0"/>
              <a:t>May I ask who is calling, so I can personalize the call?” </a:t>
            </a:r>
          </a:p>
          <a:p>
            <a:pPr marL="0" indent="0">
              <a:lnSpc>
                <a:spcPct val="90000"/>
              </a:lnSpc>
              <a:buNone/>
            </a:pPr>
            <a:endParaRPr lang="en-US" sz="800" b="1" dirty="0"/>
          </a:p>
          <a:p>
            <a:pPr>
              <a:lnSpc>
                <a:spcPct val="90000"/>
              </a:lnSpc>
            </a:pPr>
            <a:r>
              <a:rPr lang="en-US" sz="1800" dirty="0" smtClean="0"/>
              <a:t>(After </a:t>
            </a:r>
            <a:r>
              <a:rPr lang="en-US" sz="1800" dirty="0"/>
              <a:t>a request is met, ask the customer the </a:t>
            </a:r>
            <a:r>
              <a:rPr lang="en-US" sz="1800" dirty="0" smtClean="0"/>
              <a:t>following)                         “(</a:t>
            </a:r>
            <a:r>
              <a:rPr lang="en-US" sz="1800" dirty="0"/>
              <a:t>Customer’s Name) is there anything else I can do for you?” </a:t>
            </a:r>
            <a:endParaRPr lang="en-US" sz="1800" dirty="0" smtClean="0"/>
          </a:p>
          <a:p>
            <a:pPr>
              <a:lnSpc>
                <a:spcPct val="90000"/>
              </a:lnSpc>
            </a:pPr>
            <a:endParaRPr lang="en-US" sz="800" dirty="0"/>
          </a:p>
          <a:p>
            <a:pPr>
              <a:lnSpc>
                <a:spcPct val="90000"/>
              </a:lnSpc>
            </a:pPr>
            <a:r>
              <a:rPr lang="en-US" sz="1800" dirty="0" smtClean="0"/>
              <a:t>(When </a:t>
            </a:r>
            <a:r>
              <a:rPr lang="en-US" sz="1800" dirty="0"/>
              <a:t>completing the </a:t>
            </a:r>
            <a:r>
              <a:rPr lang="en-US" sz="1800" dirty="0" smtClean="0"/>
              <a:t>call)  </a:t>
            </a:r>
            <a:r>
              <a:rPr lang="en-US" sz="1800" dirty="0"/>
              <a:t>“Thank you for calling </a:t>
            </a:r>
            <a:r>
              <a:rPr lang="en-US" sz="1800" dirty="0" smtClean="0"/>
              <a:t>Vanderbilt.”</a:t>
            </a:r>
            <a:endParaRPr lang="en-US" sz="1800" dirty="0"/>
          </a:p>
        </p:txBody>
      </p:sp>
      <p:sp>
        <p:nvSpPr>
          <p:cNvPr id="458754" name="Rectangle 2"/>
          <p:cNvSpPr>
            <a:spLocks noGrp="1" noChangeArrowheads="1"/>
          </p:cNvSpPr>
          <p:nvPr>
            <p:ph type="title"/>
          </p:nvPr>
        </p:nvSpPr>
        <p:spPr/>
        <p:txBody>
          <a:bodyPr>
            <a:normAutofit/>
          </a:bodyPr>
          <a:lstStyle/>
          <a:p>
            <a:pPr>
              <a:lnSpc>
                <a:spcPct val="90000"/>
              </a:lnSpc>
            </a:pPr>
            <a:r>
              <a:rPr lang="en-US" dirty="0"/>
              <a:t>How to Use </a:t>
            </a:r>
            <a:r>
              <a:rPr lang="en-US" dirty="0" smtClean="0"/>
              <a:t>AIDET® when </a:t>
            </a:r>
            <a:r>
              <a:rPr lang="en-US" dirty="0"/>
              <a:t>answering the </a:t>
            </a:r>
            <a:r>
              <a:rPr lang="en-US" dirty="0" smtClean="0"/>
              <a:t>phone</a:t>
            </a:r>
            <a:endParaRPr lang="en-US" dirty="0"/>
          </a:p>
        </p:txBody>
      </p:sp>
    </p:spTree>
    <p:extLst>
      <p:ext uri="{BB962C8B-B14F-4D97-AF65-F5344CB8AC3E}">
        <p14:creationId xmlns:p14="http://schemas.microsoft.com/office/powerpoint/2010/main" val="300627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458755">
                                            <p:txEl>
                                              <p:pRg st="0" end="0"/>
                                            </p:txEl>
                                          </p:spTgt>
                                        </p:tgtEl>
                                        <p:attrNameLst>
                                          <p:attrName>style.visibility</p:attrName>
                                        </p:attrNameLst>
                                      </p:cBhvr>
                                      <p:to>
                                        <p:strVal val="visible"/>
                                      </p:to>
                                    </p:set>
                                    <p:anim calcmode="lin" valueType="num">
                                      <p:cBhvr>
                                        <p:cTn id="7" dur="1500" fill="hold"/>
                                        <p:tgtEl>
                                          <p:spTgt spid="458755">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458755">
                                            <p:txEl>
                                              <p:pRg st="0" end="0"/>
                                            </p:txEl>
                                          </p:spTgt>
                                        </p:tgtEl>
                                        <p:attrNameLst>
                                          <p:attrName>ppt_h</p:attrName>
                                        </p:attrNameLst>
                                      </p:cBhvr>
                                      <p:tavLst>
                                        <p:tav tm="0">
                                          <p:val>
                                            <p:fltVal val="0"/>
                                          </p:val>
                                        </p:tav>
                                        <p:tav tm="100000">
                                          <p:val>
                                            <p:strVal val="#ppt_h"/>
                                          </p:val>
                                        </p:tav>
                                      </p:tavLst>
                                    </p:anim>
                                    <p:animEffect transition="in" filter="fade">
                                      <p:cBhvr>
                                        <p:cTn id="9" dur="1500"/>
                                        <p:tgtEl>
                                          <p:spTgt spid="458755">
                                            <p:txEl>
                                              <p:pRg st="0" end="0"/>
                                            </p:txEl>
                                          </p:spTgt>
                                        </p:tgtEl>
                                      </p:cBhvr>
                                    </p:animEffect>
                                  </p:childTnLst>
                                </p:cTn>
                              </p:par>
                            </p:childTnLst>
                          </p:cTn>
                        </p:par>
                        <p:par>
                          <p:cTn id="10" fill="hold">
                            <p:stCondLst>
                              <p:cond delay="1750"/>
                            </p:stCondLst>
                            <p:childTnLst>
                              <p:par>
                                <p:cTn id="11" presetID="53" presetClass="entr" presetSubtype="16" fill="hold" nodeType="afterEffect">
                                  <p:stCondLst>
                                    <p:cond delay="750"/>
                                  </p:stCondLst>
                                  <p:childTnLst>
                                    <p:set>
                                      <p:cBhvr>
                                        <p:cTn id="12" dur="1" fill="hold">
                                          <p:stCondLst>
                                            <p:cond delay="0"/>
                                          </p:stCondLst>
                                        </p:cTn>
                                        <p:tgtEl>
                                          <p:spTgt spid="458755">
                                            <p:txEl>
                                              <p:pRg st="2" end="2"/>
                                            </p:txEl>
                                          </p:spTgt>
                                        </p:tgtEl>
                                        <p:attrNameLst>
                                          <p:attrName>style.visibility</p:attrName>
                                        </p:attrNameLst>
                                      </p:cBhvr>
                                      <p:to>
                                        <p:strVal val="visible"/>
                                      </p:to>
                                    </p:set>
                                    <p:anim calcmode="lin" valueType="num">
                                      <p:cBhvr>
                                        <p:cTn id="13" dur="500" fill="hold"/>
                                        <p:tgtEl>
                                          <p:spTgt spid="45875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58755">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58755">
                                            <p:txEl>
                                              <p:pRg st="2" end="2"/>
                                            </p:txEl>
                                          </p:spTgt>
                                        </p:tgtEl>
                                      </p:cBhvr>
                                    </p:animEffect>
                                  </p:childTnLst>
                                </p:cTn>
                              </p:par>
                              <p:par>
                                <p:cTn id="16" presetID="53" presetClass="entr" presetSubtype="16" fill="hold" nodeType="withEffect">
                                  <p:stCondLst>
                                    <p:cond delay="1250"/>
                                  </p:stCondLst>
                                  <p:childTnLst>
                                    <p:set>
                                      <p:cBhvr>
                                        <p:cTn id="17" dur="1" fill="hold">
                                          <p:stCondLst>
                                            <p:cond delay="0"/>
                                          </p:stCondLst>
                                        </p:cTn>
                                        <p:tgtEl>
                                          <p:spTgt spid="458755">
                                            <p:txEl>
                                              <p:pRg st="4" end="4"/>
                                            </p:txEl>
                                          </p:spTgt>
                                        </p:tgtEl>
                                        <p:attrNameLst>
                                          <p:attrName>style.visibility</p:attrName>
                                        </p:attrNameLst>
                                      </p:cBhvr>
                                      <p:to>
                                        <p:strVal val="visible"/>
                                      </p:to>
                                    </p:set>
                                    <p:anim calcmode="lin" valueType="num">
                                      <p:cBhvr>
                                        <p:cTn id="18" dur="500" fill="hold"/>
                                        <p:tgtEl>
                                          <p:spTgt spid="458755">
                                            <p:txEl>
                                              <p:pRg st="4" end="4"/>
                                            </p:txEl>
                                          </p:spTgt>
                                        </p:tgtEl>
                                        <p:attrNameLst>
                                          <p:attrName>ppt_w</p:attrName>
                                        </p:attrNameLst>
                                      </p:cBhvr>
                                      <p:tavLst>
                                        <p:tav tm="0">
                                          <p:val>
                                            <p:fltVal val="0"/>
                                          </p:val>
                                        </p:tav>
                                        <p:tav tm="100000">
                                          <p:val>
                                            <p:strVal val="#ppt_w"/>
                                          </p:val>
                                        </p:tav>
                                      </p:tavLst>
                                    </p:anim>
                                    <p:anim calcmode="lin" valueType="num">
                                      <p:cBhvr>
                                        <p:cTn id="19" dur="500" fill="hold"/>
                                        <p:tgtEl>
                                          <p:spTgt spid="458755">
                                            <p:txEl>
                                              <p:pRg st="4" end="4"/>
                                            </p:txEl>
                                          </p:spTgt>
                                        </p:tgtEl>
                                        <p:attrNameLst>
                                          <p:attrName>ppt_h</p:attrName>
                                        </p:attrNameLst>
                                      </p:cBhvr>
                                      <p:tavLst>
                                        <p:tav tm="0">
                                          <p:val>
                                            <p:fltVal val="0"/>
                                          </p:val>
                                        </p:tav>
                                        <p:tav tm="100000">
                                          <p:val>
                                            <p:strVal val="#ppt_h"/>
                                          </p:val>
                                        </p:tav>
                                      </p:tavLst>
                                    </p:anim>
                                    <p:animEffect transition="in" filter="fade">
                                      <p:cBhvr>
                                        <p:cTn id="20" dur="500"/>
                                        <p:tgtEl>
                                          <p:spTgt spid="458755">
                                            <p:txEl>
                                              <p:pRg st="4" end="4"/>
                                            </p:txEl>
                                          </p:spTgt>
                                        </p:tgtEl>
                                      </p:cBhvr>
                                    </p:animEffect>
                                  </p:childTnLst>
                                </p:cTn>
                              </p:par>
                              <p:par>
                                <p:cTn id="21" presetID="53" presetClass="entr" presetSubtype="16" fill="hold" nodeType="withEffect">
                                  <p:stCondLst>
                                    <p:cond delay="1250"/>
                                  </p:stCondLst>
                                  <p:childTnLst>
                                    <p:set>
                                      <p:cBhvr>
                                        <p:cTn id="22" dur="1" fill="hold">
                                          <p:stCondLst>
                                            <p:cond delay="0"/>
                                          </p:stCondLst>
                                        </p:cTn>
                                        <p:tgtEl>
                                          <p:spTgt spid="458755">
                                            <p:txEl>
                                              <p:pRg st="5" end="5"/>
                                            </p:txEl>
                                          </p:spTgt>
                                        </p:tgtEl>
                                        <p:attrNameLst>
                                          <p:attrName>style.visibility</p:attrName>
                                        </p:attrNameLst>
                                      </p:cBhvr>
                                      <p:to>
                                        <p:strVal val="visible"/>
                                      </p:to>
                                    </p:set>
                                    <p:anim calcmode="lin" valueType="num">
                                      <p:cBhvr>
                                        <p:cTn id="23" dur="500" fill="hold"/>
                                        <p:tgtEl>
                                          <p:spTgt spid="458755">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458755">
                                            <p:txEl>
                                              <p:pRg st="5" end="5"/>
                                            </p:txEl>
                                          </p:spTgt>
                                        </p:tgtEl>
                                        <p:attrNameLst>
                                          <p:attrName>ppt_h</p:attrName>
                                        </p:attrNameLst>
                                      </p:cBhvr>
                                      <p:tavLst>
                                        <p:tav tm="0">
                                          <p:val>
                                            <p:fltVal val="0"/>
                                          </p:val>
                                        </p:tav>
                                        <p:tav tm="100000">
                                          <p:val>
                                            <p:strVal val="#ppt_h"/>
                                          </p:val>
                                        </p:tav>
                                      </p:tavLst>
                                    </p:anim>
                                    <p:animEffect transition="in" filter="fade">
                                      <p:cBhvr>
                                        <p:cTn id="25" dur="500"/>
                                        <p:tgtEl>
                                          <p:spTgt spid="458755">
                                            <p:txEl>
                                              <p:pRg st="5" end="5"/>
                                            </p:txEl>
                                          </p:spTgt>
                                        </p:tgtEl>
                                      </p:cBhvr>
                                    </p:animEffect>
                                  </p:childTnLst>
                                </p:cTn>
                              </p:par>
                              <p:par>
                                <p:cTn id="26" presetID="53" presetClass="entr" presetSubtype="16" fill="hold" nodeType="withEffect">
                                  <p:stCondLst>
                                    <p:cond delay="2000"/>
                                  </p:stCondLst>
                                  <p:childTnLst>
                                    <p:set>
                                      <p:cBhvr>
                                        <p:cTn id="27" dur="1" fill="hold">
                                          <p:stCondLst>
                                            <p:cond delay="0"/>
                                          </p:stCondLst>
                                        </p:cTn>
                                        <p:tgtEl>
                                          <p:spTgt spid="458755">
                                            <p:txEl>
                                              <p:pRg st="7" end="7"/>
                                            </p:txEl>
                                          </p:spTgt>
                                        </p:tgtEl>
                                        <p:attrNameLst>
                                          <p:attrName>style.visibility</p:attrName>
                                        </p:attrNameLst>
                                      </p:cBhvr>
                                      <p:to>
                                        <p:strVal val="visible"/>
                                      </p:to>
                                    </p:set>
                                    <p:anim calcmode="lin" valueType="num">
                                      <p:cBhvr>
                                        <p:cTn id="28" dur="500" fill="hold"/>
                                        <p:tgtEl>
                                          <p:spTgt spid="458755">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458755">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458755">
                                            <p:txEl>
                                              <p:pRg st="7" end="7"/>
                                            </p:txEl>
                                          </p:spTgt>
                                        </p:tgtEl>
                                      </p:cBhvr>
                                    </p:animEffect>
                                  </p:childTnLst>
                                </p:cTn>
                              </p:par>
                              <p:par>
                                <p:cTn id="31" presetID="53" presetClass="entr" presetSubtype="16" fill="hold" nodeType="withEffect">
                                  <p:stCondLst>
                                    <p:cond delay="2250"/>
                                  </p:stCondLst>
                                  <p:childTnLst>
                                    <p:set>
                                      <p:cBhvr>
                                        <p:cTn id="32" dur="1" fill="hold">
                                          <p:stCondLst>
                                            <p:cond delay="0"/>
                                          </p:stCondLst>
                                        </p:cTn>
                                        <p:tgtEl>
                                          <p:spTgt spid="458755">
                                            <p:txEl>
                                              <p:pRg st="9" end="9"/>
                                            </p:txEl>
                                          </p:spTgt>
                                        </p:tgtEl>
                                        <p:attrNameLst>
                                          <p:attrName>style.visibility</p:attrName>
                                        </p:attrNameLst>
                                      </p:cBhvr>
                                      <p:to>
                                        <p:strVal val="visible"/>
                                      </p:to>
                                    </p:set>
                                    <p:anim calcmode="lin" valueType="num">
                                      <p:cBhvr>
                                        <p:cTn id="33" dur="500" fill="hold"/>
                                        <p:tgtEl>
                                          <p:spTgt spid="458755">
                                            <p:txEl>
                                              <p:pRg st="9" end="9"/>
                                            </p:txEl>
                                          </p:spTgt>
                                        </p:tgtEl>
                                        <p:attrNameLst>
                                          <p:attrName>ppt_w</p:attrName>
                                        </p:attrNameLst>
                                      </p:cBhvr>
                                      <p:tavLst>
                                        <p:tav tm="0">
                                          <p:val>
                                            <p:fltVal val="0"/>
                                          </p:val>
                                        </p:tav>
                                        <p:tav tm="100000">
                                          <p:val>
                                            <p:strVal val="#ppt_w"/>
                                          </p:val>
                                        </p:tav>
                                      </p:tavLst>
                                    </p:anim>
                                    <p:anim calcmode="lin" valueType="num">
                                      <p:cBhvr>
                                        <p:cTn id="34" dur="500" fill="hold"/>
                                        <p:tgtEl>
                                          <p:spTgt spid="458755">
                                            <p:txEl>
                                              <p:pRg st="9" end="9"/>
                                            </p:txEl>
                                          </p:spTgt>
                                        </p:tgtEl>
                                        <p:attrNameLst>
                                          <p:attrName>ppt_h</p:attrName>
                                        </p:attrNameLst>
                                      </p:cBhvr>
                                      <p:tavLst>
                                        <p:tav tm="0">
                                          <p:val>
                                            <p:fltVal val="0"/>
                                          </p:val>
                                        </p:tav>
                                        <p:tav tm="100000">
                                          <p:val>
                                            <p:strVal val="#ppt_h"/>
                                          </p:val>
                                        </p:tav>
                                      </p:tavLst>
                                    </p:anim>
                                    <p:animEffect transition="in" filter="fade">
                                      <p:cBhvr>
                                        <p:cTn id="35" dur="500"/>
                                        <p:tgtEl>
                                          <p:spTgt spid="4587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37067" y="1131431"/>
            <a:ext cx="8678334" cy="4343400"/>
          </a:xfrm>
        </p:spPr>
        <p:txBody>
          <a:bodyPr/>
          <a:lstStyle/>
          <a:p>
            <a:pPr marL="0" indent="0">
              <a:buNone/>
            </a:pPr>
            <a:r>
              <a:rPr lang="en-US" dirty="0"/>
              <a:t>To build a culture of excellence in communication for every interaction, every day – we must </a:t>
            </a:r>
            <a:r>
              <a:rPr lang="en-US" b="1" i="1" u="sng" dirty="0"/>
              <a:t>always</a:t>
            </a:r>
            <a:r>
              <a:rPr lang="en-US" dirty="0"/>
              <a:t> use the best practice technique of </a:t>
            </a:r>
            <a:r>
              <a:rPr lang="en-US" dirty="0" smtClean="0"/>
              <a:t>AIDET® </a:t>
            </a:r>
            <a:r>
              <a:rPr lang="en-US" dirty="0"/>
              <a:t>Plus the VUMC Promise. </a:t>
            </a:r>
            <a:endParaRPr lang="en-US" dirty="0" smtClean="0"/>
          </a:p>
          <a:p>
            <a:pPr marL="0" indent="0">
              <a:buNone/>
            </a:pPr>
            <a:endParaRPr lang="en-US" sz="900" dirty="0" smtClean="0"/>
          </a:p>
          <a:p>
            <a:pPr lvl="1"/>
            <a:r>
              <a:rPr lang="en-US" b="1" dirty="0"/>
              <a:t>When you are working with a new patient or coworker</a:t>
            </a:r>
            <a:r>
              <a:rPr lang="en-US" dirty="0"/>
              <a:t>, </a:t>
            </a:r>
            <a:r>
              <a:rPr lang="en-US" u="sng" dirty="0"/>
              <a:t>always</a:t>
            </a:r>
            <a:r>
              <a:rPr lang="en-US" dirty="0"/>
              <a:t> demonstrate personal and professional courtesy and respect, keep people informed and show </a:t>
            </a:r>
            <a:r>
              <a:rPr lang="en-US" dirty="0" smtClean="0"/>
              <a:t>enthusiasm and pride for </a:t>
            </a:r>
            <a:r>
              <a:rPr lang="en-US" dirty="0"/>
              <a:t>the work you do</a:t>
            </a:r>
            <a:r>
              <a:rPr lang="en-US" dirty="0" smtClean="0"/>
              <a:t>.</a:t>
            </a:r>
          </a:p>
          <a:p>
            <a:pPr lvl="1"/>
            <a:endParaRPr lang="en-US" sz="800" dirty="0"/>
          </a:p>
          <a:p>
            <a:pPr lvl="1"/>
            <a:r>
              <a:rPr lang="en-US" b="1" dirty="0"/>
              <a:t>I</a:t>
            </a:r>
            <a:r>
              <a:rPr lang="en-US" b="1" dirty="0" smtClean="0"/>
              <a:t>f </a:t>
            </a:r>
            <a:r>
              <a:rPr lang="en-US" b="1" dirty="0"/>
              <a:t>you are working with someone you have known for years</a:t>
            </a:r>
            <a:r>
              <a:rPr lang="en-US" dirty="0"/>
              <a:t>, </a:t>
            </a:r>
            <a:r>
              <a:rPr lang="en-US" u="sng" dirty="0"/>
              <a:t>always</a:t>
            </a:r>
            <a:r>
              <a:rPr lang="en-US" dirty="0"/>
              <a:t> demonstrate personal and professional courtesy and respect, keep </a:t>
            </a:r>
            <a:r>
              <a:rPr lang="en-US" dirty="0" smtClean="0"/>
              <a:t>them informed </a:t>
            </a:r>
            <a:r>
              <a:rPr lang="en-US" dirty="0"/>
              <a:t>and show </a:t>
            </a:r>
            <a:r>
              <a:rPr lang="en-US" dirty="0" smtClean="0"/>
              <a:t>enthusiasm and pride </a:t>
            </a:r>
            <a:r>
              <a:rPr lang="en-US" dirty="0"/>
              <a:t>for the work you do</a:t>
            </a:r>
            <a:r>
              <a:rPr lang="en-US" dirty="0" smtClean="0"/>
              <a:t>.</a:t>
            </a:r>
          </a:p>
          <a:p>
            <a:pPr lvl="1"/>
            <a:endParaRPr lang="en-US" sz="800" dirty="0"/>
          </a:p>
          <a:p>
            <a:pPr marL="0" indent="0">
              <a:buNone/>
            </a:pPr>
            <a:r>
              <a:rPr lang="en-US" dirty="0"/>
              <a:t>Creating a standard of how </a:t>
            </a:r>
            <a:r>
              <a:rPr lang="en-US" dirty="0" smtClean="0"/>
              <a:t>we communicate </a:t>
            </a:r>
            <a:r>
              <a:rPr lang="en-US" dirty="0"/>
              <a:t>with every patient and coworker will </a:t>
            </a:r>
            <a:r>
              <a:rPr lang="en-US" dirty="0" smtClean="0"/>
              <a:t>achieve the culture </a:t>
            </a:r>
            <a:r>
              <a:rPr lang="en-US" dirty="0"/>
              <a:t>of excellence </a:t>
            </a:r>
            <a:r>
              <a:rPr lang="en-US" dirty="0" smtClean="0"/>
              <a:t>at VUMC we strive for.</a:t>
            </a:r>
            <a:endParaRPr lang="en-US" dirty="0"/>
          </a:p>
          <a:p>
            <a:endParaRPr lang="en-US" dirty="0"/>
          </a:p>
          <a:p>
            <a:endParaRPr lang="en-US" dirty="0"/>
          </a:p>
        </p:txBody>
      </p:sp>
      <p:sp>
        <p:nvSpPr>
          <p:cNvPr id="6" name="Title 5"/>
          <p:cNvSpPr>
            <a:spLocks noGrp="1"/>
          </p:cNvSpPr>
          <p:nvPr>
            <p:ph type="title"/>
          </p:nvPr>
        </p:nvSpPr>
        <p:spPr/>
        <p:txBody>
          <a:bodyPr>
            <a:normAutofit/>
          </a:bodyPr>
          <a:lstStyle/>
          <a:p>
            <a:r>
              <a:rPr lang="en-US" dirty="0"/>
              <a:t>How to Use </a:t>
            </a:r>
            <a:r>
              <a:rPr lang="en-US" dirty="0" smtClean="0"/>
              <a:t>AIDET® </a:t>
            </a:r>
            <a:r>
              <a:rPr lang="en-US" dirty="0"/>
              <a:t>When You </a:t>
            </a:r>
            <a:r>
              <a:rPr lang="en-US" dirty="0" smtClean="0"/>
              <a:t>Know </a:t>
            </a:r>
            <a:r>
              <a:rPr lang="en-US" dirty="0"/>
              <a:t>the Person</a:t>
            </a:r>
          </a:p>
        </p:txBody>
      </p:sp>
    </p:spTree>
    <p:extLst>
      <p:ext uri="{BB962C8B-B14F-4D97-AF65-F5344CB8AC3E}">
        <p14:creationId xmlns:p14="http://schemas.microsoft.com/office/powerpoint/2010/main" val="14446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75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2250"/>
                            </p:stCondLst>
                            <p:childTnLst>
                              <p:par>
                                <p:cTn id="11" presetID="53" presetClass="entr" presetSubtype="16" fill="hold" grpId="0" nodeType="afterEffect">
                                  <p:stCondLst>
                                    <p:cond delay="350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5">
                                            <p:txEl>
                                              <p:pRg st="2" end="2"/>
                                            </p:txEl>
                                          </p:spTgt>
                                        </p:tgtEl>
                                      </p:cBhvr>
                                    </p:animEffect>
                                  </p:childTnLst>
                                </p:cTn>
                              </p:par>
                            </p:childTnLst>
                          </p:cTn>
                        </p:par>
                        <p:par>
                          <p:cTn id="16" fill="hold">
                            <p:stCondLst>
                              <p:cond delay="6250"/>
                            </p:stCondLst>
                            <p:childTnLst>
                              <p:par>
                                <p:cTn id="17" presetID="53" presetClass="entr" presetSubtype="16" fill="hold" grpId="0" nodeType="afterEffect">
                                  <p:stCondLst>
                                    <p:cond delay="475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5">
                                            <p:txEl>
                                              <p:pRg st="4" end="4"/>
                                            </p:txEl>
                                          </p:spTgt>
                                        </p:tgtEl>
                                      </p:cBhvr>
                                    </p:animEffect>
                                  </p:childTnLst>
                                </p:cTn>
                              </p:par>
                            </p:childTnLst>
                          </p:cTn>
                        </p:par>
                        <p:par>
                          <p:cTn id="22" fill="hold">
                            <p:stCondLst>
                              <p:cond delay="11500"/>
                            </p:stCondLst>
                            <p:childTnLst>
                              <p:par>
                                <p:cTn id="23" presetID="53" presetClass="entr" presetSubtype="16" fill="hold" grpId="0" nodeType="afterEffect">
                                  <p:stCondLst>
                                    <p:cond delay="550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p:cTn id="2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Learning </a:t>
            </a:r>
            <a:r>
              <a:rPr lang="en-US" dirty="0" smtClean="0"/>
              <a:t>Objective #1</a:t>
            </a:r>
            <a:endParaRPr lang="en-US" dirty="0"/>
          </a:p>
        </p:txBody>
      </p:sp>
      <p:sp>
        <p:nvSpPr>
          <p:cNvPr id="3" name="Slide Number Placeholder 2"/>
          <p:cNvSpPr>
            <a:spLocks noGrp="1"/>
          </p:cNvSpPr>
          <p:nvPr>
            <p:ph type="sldNum" sz="quarter" idx="10"/>
          </p:nvPr>
        </p:nvSpPr>
        <p:spPr/>
        <p:txBody>
          <a:bodyPr/>
          <a:lstStyle/>
          <a:p>
            <a:fld id="{4FAB73BC-B049-4115-A692-8D63A059BFB8}" type="slidenum">
              <a:rPr lang="en-US" smtClean="0"/>
              <a:pPr/>
              <a:t>3</a:t>
            </a:fld>
            <a:endParaRPr lang="en-US" dirty="0"/>
          </a:p>
        </p:txBody>
      </p:sp>
      <p:sp>
        <p:nvSpPr>
          <p:cNvPr id="2" name="Rectangle 1"/>
          <p:cNvSpPr/>
          <p:nvPr/>
        </p:nvSpPr>
        <p:spPr>
          <a:xfrm>
            <a:off x="237103" y="1198548"/>
            <a:ext cx="8686800" cy="943203"/>
          </a:xfrm>
          <a:prstGeom prst="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lumMod val="85000"/>
                  </a:schemeClr>
                </a:solidFill>
              </a:rPr>
              <a:t>WHY AIDET® Plus the VUMC </a:t>
            </a:r>
            <a:r>
              <a:rPr lang="en-US" sz="2400" dirty="0">
                <a:solidFill>
                  <a:schemeClr val="bg1">
                    <a:lumMod val="85000"/>
                  </a:schemeClr>
                </a:solidFill>
              </a:rPr>
              <a:t>Patient and Family </a:t>
            </a:r>
            <a:r>
              <a:rPr lang="en-US" sz="2400" dirty="0" smtClean="0">
                <a:solidFill>
                  <a:schemeClr val="bg1">
                    <a:lumMod val="85000"/>
                  </a:schemeClr>
                </a:solidFill>
              </a:rPr>
              <a:t>        Promise is Valuable</a:t>
            </a:r>
            <a:endParaRPr lang="en-US" sz="2400" dirty="0">
              <a:solidFill>
                <a:schemeClr val="bg1">
                  <a:lumMod val="85000"/>
                </a:schemeClr>
              </a:solidFill>
            </a:endParaRPr>
          </a:p>
        </p:txBody>
      </p:sp>
      <p:sp>
        <p:nvSpPr>
          <p:cNvPr id="4" name="Rectangle 3"/>
          <p:cNvSpPr/>
          <p:nvPr/>
        </p:nvSpPr>
        <p:spPr>
          <a:xfrm>
            <a:off x="228600" y="2259651"/>
            <a:ext cx="8686800"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1">
                    <a:lumMod val="85000"/>
                  </a:schemeClr>
                </a:solidFill>
              </a:rPr>
              <a:t>WHAT the Five </a:t>
            </a:r>
            <a:r>
              <a:rPr lang="en-US" sz="2400" i="1" dirty="0">
                <a:solidFill>
                  <a:schemeClr val="bg1">
                    <a:lumMod val="85000"/>
                  </a:schemeClr>
                </a:solidFill>
              </a:rPr>
              <a:t>Fundamentals of </a:t>
            </a:r>
            <a:r>
              <a:rPr lang="en-US" sz="2400" i="1" dirty="0" smtClean="0">
                <a:solidFill>
                  <a:schemeClr val="bg1">
                    <a:lumMod val="85000"/>
                  </a:schemeClr>
                </a:solidFill>
              </a:rPr>
              <a:t>AIDET® </a:t>
            </a:r>
            <a:r>
              <a:rPr lang="en-US" sz="2400" i="1" dirty="0">
                <a:solidFill>
                  <a:schemeClr val="bg1">
                    <a:lumMod val="85000"/>
                  </a:schemeClr>
                </a:solidFill>
              </a:rPr>
              <a:t>Plus the VUMC Patient and Family Promise </a:t>
            </a:r>
            <a:r>
              <a:rPr lang="en-US" sz="2400" i="1" dirty="0" smtClean="0">
                <a:solidFill>
                  <a:schemeClr val="bg1">
                    <a:lumMod val="85000"/>
                  </a:schemeClr>
                </a:solidFill>
              </a:rPr>
              <a:t>Involves  </a:t>
            </a:r>
            <a:endParaRPr lang="en-US" sz="2400" i="1" dirty="0">
              <a:solidFill>
                <a:schemeClr val="bg1">
                  <a:lumMod val="85000"/>
                </a:schemeClr>
              </a:solidFill>
            </a:endParaRPr>
          </a:p>
        </p:txBody>
      </p:sp>
      <p:sp>
        <p:nvSpPr>
          <p:cNvPr id="5" name="Rectangle 4"/>
          <p:cNvSpPr/>
          <p:nvPr/>
        </p:nvSpPr>
        <p:spPr>
          <a:xfrm>
            <a:off x="228600" y="3320755"/>
            <a:ext cx="8686800"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lumMod val="85000"/>
                  </a:schemeClr>
                </a:solidFill>
              </a:rPr>
              <a:t>HOW to effectively execute </a:t>
            </a:r>
            <a:r>
              <a:rPr lang="en-US" sz="2400" i="1" dirty="0" smtClean="0">
                <a:solidFill>
                  <a:schemeClr val="bg1">
                    <a:lumMod val="85000"/>
                  </a:schemeClr>
                </a:solidFill>
              </a:rPr>
              <a:t>AIDET® </a:t>
            </a:r>
            <a:r>
              <a:rPr lang="en-US" sz="2400" i="1" dirty="0">
                <a:solidFill>
                  <a:schemeClr val="bg1">
                    <a:lumMod val="85000"/>
                  </a:schemeClr>
                </a:solidFill>
              </a:rPr>
              <a:t>Plus the VUMC Patient and Family </a:t>
            </a:r>
            <a:r>
              <a:rPr lang="en-US" sz="2400" i="1" dirty="0" smtClean="0">
                <a:solidFill>
                  <a:schemeClr val="bg1">
                    <a:lumMod val="85000"/>
                  </a:schemeClr>
                </a:solidFill>
              </a:rPr>
              <a:t>Promise</a:t>
            </a:r>
            <a:endParaRPr lang="en-US" sz="2400" i="1" dirty="0">
              <a:solidFill>
                <a:schemeClr val="bg1">
                  <a:lumMod val="85000"/>
                </a:schemeClr>
              </a:solidFill>
            </a:endParaRPr>
          </a:p>
        </p:txBody>
      </p:sp>
      <p:sp>
        <p:nvSpPr>
          <p:cNvPr id="6" name="Rectangle 5"/>
          <p:cNvSpPr/>
          <p:nvPr/>
        </p:nvSpPr>
        <p:spPr>
          <a:xfrm>
            <a:off x="237103" y="4381858"/>
            <a:ext cx="8669794"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lumMod val="85000"/>
                  </a:schemeClr>
                </a:solidFill>
              </a:rPr>
              <a:t>Test Your Knowledge </a:t>
            </a:r>
            <a:r>
              <a:rPr lang="en-US" sz="2400" i="1" dirty="0" smtClean="0">
                <a:solidFill>
                  <a:schemeClr val="bg1">
                    <a:lumMod val="85000"/>
                  </a:schemeClr>
                </a:solidFill>
              </a:rPr>
              <a:t>of AIDET® </a:t>
            </a:r>
            <a:r>
              <a:rPr lang="en-US" sz="2400" i="1" dirty="0">
                <a:solidFill>
                  <a:schemeClr val="bg1">
                    <a:lumMod val="85000"/>
                  </a:schemeClr>
                </a:solidFill>
              </a:rPr>
              <a:t>Plus the VUMC Patient and Family </a:t>
            </a:r>
            <a:r>
              <a:rPr lang="en-US" sz="2400" i="1" dirty="0" smtClean="0">
                <a:solidFill>
                  <a:schemeClr val="bg1">
                    <a:lumMod val="85000"/>
                  </a:schemeClr>
                </a:solidFill>
              </a:rPr>
              <a:t>Promise!</a:t>
            </a:r>
            <a:endParaRPr lang="en-US" sz="2400" i="1" dirty="0">
              <a:solidFill>
                <a:schemeClr val="bg1">
                  <a:lumMod val="85000"/>
                </a:schemeClr>
              </a:solidFill>
            </a:endParaRPr>
          </a:p>
        </p:txBody>
      </p:sp>
    </p:spTree>
    <p:extLst>
      <p:ext uri="{BB962C8B-B14F-4D97-AF65-F5344CB8AC3E}">
        <p14:creationId xmlns:p14="http://schemas.microsoft.com/office/powerpoint/2010/main" val="3255325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p:txBody>
          <a:bodyPr>
            <a:normAutofit/>
          </a:bodyPr>
          <a:lstStyle/>
          <a:p>
            <a:pPr marL="0" indent="0">
              <a:buNone/>
            </a:pPr>
            <a:r>
              <a:rPr lang="en-US" dirty="0" smtClean="0"/>
              <a:t>Take ownership for the way you  communicate </a:t>
            </a:r>
            <a:r>
              <a:rPr lang="en-US" dirty="0"/>
              <a:t>your verbal, vocal and visual cues. Be aware of the words you choose, the tone of your </a:t>
            </a:r>
            <a:r>
              <a:rPr lang="en-US" dirty="0" smtClean="0"/>
              <a:t>voice, and what message your </a:t>
            </a:r>
            <a:r>
              <a:rPr lang="en-US" dirty="0"/>
              <a:t>body language is giving</a:t>
            </a:r>
            <a:r>
              <a:rPr lang="en-US" dirty="0" smtClean="0"/>
              <a:t>.</a:t>
            </a:r>
          </a:p>
          <a:p>
            <a:pPr marL="0" indent="0">
              <a:buNone/>
            </a:pPr>
            <a:endParaRPr lang="en-US" dirty="0"/>
          </a:p>
          <a:p>
            <a:pPr marL="0" indent="0">
              <a:buNone/>
            </a:pPr>
            <a:r>
              <a:rPr lang="en-US" dirty="0"/>
              <a:t>Consistently </a:t>
            </a:r>
            <a:r>
              <a:rPr lang="en-US" dirty="0" smtClean="0"/>
              <a:t>use the elements of AIDET® Plus </a:t>
            </a:r>
            <a:r>
              <a:rPr lang="en-US" dirty="0"/>
              <a:t>the VUMC Patient and Family </a:t>
            </a:r>
            <a:r>
              <a:rPr lang="en-US" dirty="0" smtClean="0"/>
              <a:t>Promise </a:t>
            </a:r>
            <a:r>
              <a:rPr lang="en-US" dirty="0"/>
              <a:t>in daily interactions.</a:t>
            </a:r>
          </a:p>
          <a:p>
            <a:pPr marL="0" indent="0">
              <a:buNone/>
            </a:pPr>
            <a:endParaRPr lang="en-US" dirty="0"/>
          </a:p>
          <a:p>
            <a:pPr marL="0" indent="0">
              <a:buNone/>
            </a:pPr>
            <a:r>
              <a:rPr lang="en-US" dirty="0" smtClean="0"/>
              <a:t>Commit to one element of AIDET® </a:t>
            </a:r>
            <a:r>
              <a:rPr lang="en-US" dirty="0"/>
              <a:t>Plus the VUMC Patient and Family Promise </a:t>
            </a:r>
            <a:r>
              <a:rPr lang="en-US" dirty="0" smtClean="0"/>
              <a:t>at a time to practice until you feel you have personally mastered all five </a:t>
            </a:r>
            <a:r>
              <a:rPr lang="en-US" dirty="0"/>
              <a:t>foundational elements, plus the </a:t>
            </a:r>
            <a:r>
              <a:rPr lang="en-US" dirty="0" smtClean="0"/>
              <a:t>VUMC Promise</a:t>
            </a:r>
            <a:r>
              <a:rPr lang="en-US" dirty="0"/>
              <a:t>!</a:t>
            </a:r>
            <a:r>
              <a:rPr lang="en-US" dirty="0" smtClean="0"/>
              <a:t>!</a:t>
            </a:r>
            <a:endParaRPr lang="en-US" b="0" dirty="0"/>
          </a:p>
        </p:txBody>
      </p:sp>
      <p:sp>
        <p:nvSpPr>
          <p:cNvPr id="2" name="Title 1"/>
          <p:cNvSpPr>
            <a:spLocks noGrp="1"/>
          </p:cNvSpPr>
          <p:nvPr>
            <p:ph type="title"/>
          </p:nvPr>
        </p:nvSpPr>
        <p:spPr/>
        <p:txBody>
          <a:bodyPr>
            <a:normAutofit/>
          </a:bodyPr>
          <a:lstStyle/>
          <a:p>
            <a:r>
              <a:rPr lang="en-US" sz="2772" dirty="0"/>
              <a:t>What can </a:t>
            </a:r>
            <a:r>
              <a:rPr lang="en-US" sz="2772" dirty="0" smtClean="0"/>
              <a:t>YOU start doing </a:t>
            </a:r>
            <a:r>
              <a:rPr lang="en-US" sz="2772" i="1" u="sng" dirty="0" smtClean="0"/>
              <a:t>today</a:t>
            </a:r>
            <a:r>
              <a:rPr lang="en-US" sz="2772" i="1" u="sng" dirty="0"/>
              <a:t>?</a:t>
            </a:r>
          </a:p>
        </p:txBody>
      </p:sp>
    </p:spTree>
    <p:extLst>
      <p:ext uri="{BB962C8B-B14F-4D97-AF65-F5344CB8AC3E}">
        <p14:creationId xmlns:p14="http://schemas.microsoft.com/office/powerpoint/2010/main" val="17701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500"/>
                            </p:stCondLst>
                            <p:childTnLst>
                              <p:par>
                                <p:cTn id="12" presetID="31" presetClass="entr" presetSubtype="0" fill="hold" grpId="0"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par>
                          <p:cTn id="18" fill="hold">
                            <p:stCondLst>
                              <p:cond delay="3000"/>
                            </p:stCondLst>
                            <p:childTnLst>
                              <p:par>
                                <p:cTn id="19" presetID="31" presetClass="entr" presetSubtype="0" fill="hold" grpId="0" nodeType="afterEffect">
                                  <p:stCondLst>
                                    <p:cond delay="50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Learning </a:t>
            </a:r>
            <a:r>
              <a:rPr lang="en-US" dirty="0" smtClean="0"/>
              <a:t>Assessment</a:t>
            </a:r>
            <a:endParaRPr lang="en-US" dirty="0"/>
          </a:p>
        </p:txBody>
      </p:sp>
      <p:sp>
        <p:nvSpPr>
          <p:cNvPr id="3" name="Slide Number Placeholder 2"/>
          <p:cNvSpPr>
            <a:spLocks noGrp="1"/>
          </p:cNvSpPr>
          <p:nvPr>
            <p:ph type="sldNum" sz="quarter" idx="10"/>
          </p:nvPr>
        </p:nvSpPr>
        <p:spPr/>
        <p:txBody>
          <a:bodyPr/>
          <a:lstStyle/>
          <a:p>
            <a:fld id="{4FAB73BC-B049-4115-A692-8D63A059BFB8}" type="slidenum">
              <a:rPr lang="en-US" smtClean="0"/>
              <a:pPr/>
              <a:t>31</a:t>
            </a:fld>
            <a:endParaRPr lang="en-US" dirty="0"/>
          </a:p>
        </p:txBody>
      </p:sp>
      <p:sp>
        <p:nvSpPr>
          <p:cNvPr id="2" name="Rectangle 1"/>
          <p:cNvSpPr/>
          <p:nvPr/>
        </p:nvSpPr>
        <p:spPr>
          <a:xfrm>
            <a:off x="237103" y="1198548"/>
            <a:ext cx="8686800"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2">
                    <a:lumMod val="85000"/>
                  </a:schemeClr>
                </a:solidFill>
              </a:rPr>
              <a:t>WHY AIDET® Plus the VUMC </a:t>
            </a:r>
            <a:r>
              <a:rPr lang="en-US" sz="2400" i="1" dirty="0">
                <a:solidFill>
                  <a:schemeClr val="bg2">
                    <a:lumMod val="85000"/>
                  </a:schemeClr>
                </a:solidFill>
              </a:rPr>
              <a:t>Patient and Family </a:t>
            </a:r>
            <a:r>
              <a:rPr lang="en-US" sz="2400" i="1" dirty="0" smtClean="0">
                <a:solidFill>
                  <a:schemeClr val="bg2">
                    <a:lumMod val="85000"/>
                  </a:schemeClr>
                </a:solidFill>
              </a:rPr>
              <a:t>        Promise is Valuable</a:t>
            </a:r>
            <a:endParaRPr lang="en-US" sz="2400" i="1" dirty="0">
              <a:solidFill>
                <a:schemeClr val="bg2">
                  <a:lumMod val="85000"/>
                </a:schemeClr>
              </a:solidFill>
            </a:endParaRPr>
          </a:p>
        </p:txBody>
      </p:sp>
      <p:sp>
        <p:nvSpPr>
          <p:cNvPr id="4" name="Rectangle 3"/>
          <p:cNvSpPr/>
          <p:nvPr/>
        </p:nvSpPr>
        <p:spPr>
          <a:xfrm>
            <a:off x="228600" y="2259651"/>
            <a:ext cx="8686800"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1">
                    <a:lumMod val="85000"/>
                  </a:schemeClr>
                </a:solidFill>
              </a:rPr>
              <a:t>WHAT the Five </a:t>
            </a:r>
            <a:r>
              <a:rPr lang="en-US" sz="2400" i="1" dirty="0">
                <a:solidFill>
                  <a:schemeClr val="bg1">
                    <a:lumMod val="85000"/>
                  </a:schemeClr>
                </a:solidFill>
              </a:rPr>
              <a:t>Fundamentals of </a:t>
            </a:r>
            <a:r>
              <a:rPr lang="en-US" sz="2400" i="1" dirty="0" smtClean="0">
                <a:solidFill>
                  <a:schemeClr val="bg1">
                    <a:lumMod val="85000"/>
                  </a:schemeClr>
                </a:solidFill>
              </a:rPr>
              <a:t>AIDET® </a:t>
            </a:r>
            <a:r>
              <a:rPr lang="en-US" sz="2400" i="1" dirty="0">
                <a:solidFill>
                  <a:schemeClr val="bg1">
                    <a:lumMod val="85000"/>
                  </a:schemeClr>
                </a:solidFill>
              </a:rPr>
              <a:t>Plus the VUMC Patient and Family Promise </a:t>
            </a:r>
            <a:r>
              <a:rPr lang="en-US" sz="2400" i="1" dirty="0" smtClean="0">
                <a:solidFill>
                  <a:schemeClr val="bg1">
                    <a:lumMod val="85000"/>
                  </a:schemeClr>
                </a:solidFill>
              </a:rPr>
              <a:t>Involves  </a:t>
            </a:r>
            <a:endParaRPr lang="en-US" sz="2400" i="1" dirty="0">
              <a:solidFill>
                <a:schemeClr val="bg1">
                  <a:lumMod val="85000"/>
                </a:schemeClr>
              </a:solidFill>
            </a:endParaRPr>
          </a:p>
        </p:txBody>
      </p:sp>
      <p:sp>
        <p:nvSpPr>
          <p:cNvPr id="5" name="Rectangle 4"/>
          <p:cNvSpPr/>
          <p:nvPr/>
        </p:nvSpPr>
        <p:spPr>
          <a:xfrm>
            <a:off x="228600" y="3320755"/>
            <a:ext cx="8686800" cy="9432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lumMod val="85000"/>
                  </a:schemeClr>
                </a:solidFill>
              </a:rPr>
              <a:t>HOW to effectively execute </a:t>
            </a:r>
            <a:r>
              <a:rPr lang="en-US" sz="2400" i="1" dirty="0" smtClean="0">
                <a:solidFill>
                  <a:schemeClr val="bg1">
                    <a:lumMod val="85000"/>
                  </a:schemeClr>
                </a:solidFill>
              </a:rPr>
              <a:t>AIDET® </a:t>
            </a:r>
            <a:r>
              <a:rPr lang="en-US" sz="2400" i="1" dirty="0">
                <a:solidFill>
                  <a:schemeClr val="bg1">
                    <a:lumMod val="85000"/>
                  </a:schemeClr>
                </a:solidFill>
              </a:rPr>
              <a:t>Plus the VUMC Patient and Family </a:t>
            </a:r>
            <a:r>
              <a:rPr lang="en-US" sz="2400" i="1" dirty="0" smtClean="0">
                <a:solidFill>
                  <a:schemeClr val="bg1">
                    <a:lumMod val="85000"/>
                  </a:schemeClr>
                </a:solidFill>
              </a:rPr>
              <a:t>Promise</a:t>
            </a:r>
            <a:endParaRPr lang="en-US" sz="2400" i="1" dirty="0">
              <a:solidFill>
                <a:schemeClr val="bg1">
                  <a:lumMod val="85000"/>
                </a:schemeClr>
              </a:solidFill>
            </a:endParaRPr>
          </a:p>
        </p:txBody>
      </p:sp>
      <p:sp>
        <p:nvSpPr>
          <p:cNvPr id="6" name="Rectangle 5"/>
          <p:cNvSpPr/>
          <p:nvPr/>
        </p:nvSpPr>
        <p:spPr>
          <a:xfrm>
            <a:off x="237103" y="4381858"/>
            <a:ext cx="8669794" cy="943203"/>
          </a:xfrm>
          <a:prstGeom prst="rect">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85000"/>
                  </a:schemeClr>
                </a:solidFill>
              </a:rPr>
              <a:t>Test Your Knowledge </a:t>
            </a:r>
            <a:r>
              <a:rPr lang="en-US" sz="2400" dirty="0" smtClean="0">
                <a:solidFill>
                  <a:schemeClr val="bg1">
                    <a:lumMod val="85000"/>
                  </a:schemeClr>
                </a:solidFill>
              </a:rPr>
              <a:t>of AIDET® </a:t>
            </a:r>
            <a:r>
              <a:rPr lang="en-US" sz="2400" dirty="0">
                <a:solidFill>
                  <a:schemeClr val="bg1">
                    <a:lumMod val="85000"/>
                  </a:schemeClr>
                </a:solidFill>
              </a:rPr>
              <a:t>Plus the VUMC Patient and Family </a:t>
            </a:r>
            <a:r>
              <a:rPr lang="en-US" sz="2400" dirty="0" smtClean="0">
                <a:solidFill>
                  <a:schemeClr val="bg1">
                    <a:lumMod val="85000"/>
                  </a:schemeClr>
                </a:solidFill>
              </a:rPr>
              <a:t>Promise!</a:t>
            </a:r>
            <a:endParaRPr lang="en-US" sz="2400" dirty="0">
              <a:solidFill>
                <a:schemeClr val="bg1">
                  <a:lumMod val="85000"/>
                </a:schemeClr>
              </a:solidFill>
            </a:endParaRPr>
          </a:p>
        </p:txBody>
      </p:sp>
    </p:spTree>
    <p:extLst>
      <p:ext uri="{BB962C8B-B14F-4D97-AF65-F5344CB8AC3E}">
        <p14:creationId xmlns:p14="http://schemas.microsoft.com/office/powerpoint/2010/main" val="1027934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a:xfrm>
            <a:off x="237067" y="872702"/>
            <a:ext cx="8678333" cy="4800600"/>
          </a:xfrm>
        </p:spPr>
        <p:txBody>
          <a:bodyPr/>
          <a:lstStyle/>
          <a:p>
            <a:pPr marL="457200" indent="-457200">
              <a:buFont typeface="+mj-lt"/>
              <a:buAutoNum type="arabicPeriod"/>
            </a:pPr>
            <a:r>
              <a:rPr lang="en-US" sz="1600" dirty="0" smtClean="0"/>
              <a:t>AIDET® is a communication tool </a:t>
            </a:r>
            <a:r>
              <a:rPr lang="en-US" sz="1600" dirty="0"/>
              <a:t>that should </a:t>
            </a:r>
            <a:r>
              <a:rPr lang="en-US" sz="1600" b="1" i="1" dirty="0"/>
              <a:t>only</a:t>
            </a:r>
            <a:r>
              <a:rPr lang="en-US" sz="1600" dirty="0"/>
              <a:t> be used with patients and </a:t>
            </a:r>
            <a:r>
              <a:rPr lang="en-US" sz="1600" dirty="0" smtClean="0"/>
              <a:t>families.</a:t>
            </a:r>
            <a:endParaRPr lang="en-US" sz="800" dirty="0"/>
          </a:p>
          <a:p>
            <a:pPr marL="457200" indent="-457200">
              <a:buFont typeface="+mj-lt"/>
              <a:buAutoNum type="arabicPeriod"/>
            </a:pPr>
            <a:r>
              <a:rPr lang="en-US" sz="1600" dirty="0"/>
              <a:t>To manage-up is to say positive things about myself or others</a:t>
            </a:r>
            <a:r>
              <a:rPr lang="en-US" sz="1600" dirty="0" smtClean="0"/>
              <a:t>.</a:t>
            </a:r>
            <a:endParaRPr lang="en-US" sz="800" dirty="0" smtClean="0"/>
          </a:p>
          <a:p>
            <a:pPr marL="457200" indent="-457200">
              <a:buFont typeface="+mj-lt"/>
              <a:buAutoNum type="arabicPeriod"/>
            </a:pPr>
            <a:r>
              <a:rPr lang="en-US" sz="1600" dirty="0" smtClean="0"/>
              <a:t>Saying </a:t>
            </a:r>
            <a:r>
              <a:rPr lang="en-US" sz="1600" dirty="0"/>
              <a:t>the VUMC Patient and Family Promise to </a:t>
            </a:r>
            <a:r>
              <a:rPr lang="en-US" sz="1600" dirty="0" smtClean="0"/>
              <a:t>others </a:t>
            </a:r>
            <a:r>
              <a:rPr lang="en-US" sz="1600" dirty="0"/>
              <a:t>allows me to lay the groundwork for the type of experience they can expect to have at Vanderbilt under my care or service</a:t>
            </a:r>
            <a:r>
              <a:rPr lang="en-US" sz="1600" dirty="0" smtClean="0"/>
              <a:t>.</a:t>
            </a:r>
            <a:endParaRPr lang="en-US" sz="800" dirty="0" smtClean="0"/>
          </a:p>
          <a:p>
            <a:pPr marL="457200" indent="-457200">
              <a:buFont typeface="+mj-lt"/>
              <a:buAutoNum type="arabicPeriod"/>
            </a:pPr>
            <a:r>
              <a:rPr lang="en-US" sz="1600" dirty="0" smtClean="0"/>
              <a:t>When </a:t>
            </a:r>
            <a:r>
              <a:rPr lang="en-US" sz="1600" dirty="0"/>
              <a:t>working with patients, I should acknowledge them by name and ignore family members to focus </a:t>
            </a:r>
            <a:r>
              <a:rPr lang="en-US" sz="1600" dirty="0" smtClean="0"/>
              <a:t>my </a:t>
            </a:r>
            <a:r>
              <a:rPr lang="en-US" sz="1600" dirty="0"/>
              <a:t>attention on the patient's needs</a:t>
            </a:r>
            <a:r>
              <a:rPr lang="en-US" sz="1600" dirty="0" smtClean="0"/>
              <a:t>.</a:t>
            </a:r>
            <a:endParaRPr lang="en-US" sz="800" dirty="0" smtClean="0"/>
          </a:p>
          <a:p>
            <a:pPr marL="457200" indent="-457200">
              <a:buFont typeface="+mj-lt"/>
              <a:buAutoNum type="arabicPeriod"/>
            </a:pPr>
            <a:r>
              <a:rPr lang="en-US" sz="1600" dirty="0" smtClean="0"/>
              <a:t>Using AIDET® </a:t>
            </a:r>
            <a:r>
              <a:rPr lang="en-US" sz="1600" dirty="0"/>
              <a:t>c</a:t>
            </a:r>
            <a:r>
              <a:rPr lang="en-US" sz="1600" dirty="0" smtClean="0"/>
              <a:t>an </a:t>
            </a:r>
            <a:r>
              <a:rPr lang="en-US" sz="1600" dirty="0"/>
              <a:t>help </a:t>
            </a:r>
            <a:r>
              <a:rPr lang="en-US" sz="1600" dirty="0" smtClean="0"/>
              <a:t>me make </a:t>
            </a:r>
            <a:r>
              <a:rPr lang="en-US" sz="1600" dirty="0"/>
              <a:t>a positive first impression on patients, their families and coworkers.  </a:t>
            </a:r>
            <a:endParaRPr lang="en-US" sz="800" dirty="0" smtClean="0"/>
          </a:p>
          <a:p>
            <a:pPr marL="457200" indent="-457200">
              <a:buFont typeface="+mj-lt"/>
              <a:buAutoNum type="arabicPeriod"/>
            </a:pPr>
            <a:r>
              <a:rPr lang="en-US" sz="1600" dirty="0" smtClean="0"/>
              <a:t>The five foundational elements AIDET® are </a:t>
            </a:r>
            <a:r>
              <a:rPr lang="en-US" sz="1600" b="1" i="1" dirty="0" smtClean="0"/>
              <a:t>Acknowledge, Introduce, Duration, Excellence and Thank you</a:t>
            </a:r>
            <a:r>
              <a:rPr lang="en-US" sz="1600" dirty="0" smtClean="0"/>
              <a:t>.  </a:t>
            </a:r>
            <a:endParaRPr lang="en-US" sz="800" dirty="0" smtClean="0"/>
          </a:p>
          <a:p>
            <a:pPr marL="457200" indent="-457200">
              <a:buFont typeface="+mj-lt"/>
              <a:buAutoNum type="arabicPeriod"/>
            </a:pPr>
            <a:r>
              <a:rPr lang="en-US" sz="1600" dirty="0" smtClean="0"/>
              <a:t>I don’t have to use AIDET® if I have known a patient or coworker for a long time.  </a:t>
            </a:r>
          </a:p>
          <a:p>
            <a:pPr marL="457200" indent="-457200">
              <a:buFont typeface="+mj-lt"/>
              <a:buAutoNum type="arabicPeriod"/>
            </a:pPr>
            <a:r>
              <a:rPr lang="en-US" sz="1600" dirty="0" smtClean="0"/>
              <a:t>Use the </a:t>
            </a:r>
            <a:r>
              <a:rPr lang="en-US" sz="1600" b="1" i="1" dirty="0" smtClean="0"/>
              <a:t>A</a:t>
            </a:r>
            <a:r>
              <a:rPr lang="en-US" sz="1600" dirty="0" smtClean="0"/>
              <a:t> and </a:t>
            </a:r>
            <a:r>
              <a:rPr lang="en-US" sz="1600" b="1" i="1" dirty="0" smtClean="0"/>
              <a:t>I</a:t>
            </a:r>
            <a:r>
              <a:rPr lang="en-US" sz="1600" dirty="0" smtClean="0"/>
              <a:t> of AIDET® to show courtesy and respect.</a:t>
            </a:r>
          </a:p>
          <a:p>
            <a:pPr marL="457200" indent="-457200">
              <a:buFont typeface="+mj-lt"/>
              <a:buAutoNum type="arabicPeriod"/>
            </a:pPr>
            <a:r>
              <a:rPr lang="en-US" sz="1600" dirty="0" smtClean="0"/>
              <a:t>Use the </a:t>
            </a:r>
            <a:r>
              <a:rPr lang="en-US" sz="1600" b="1" i="1" dirty="0" smtClean="0"/>
              <a:t>D</a:t>
            </a:r>
            <a:r>
              <a:rPr lang="en-US" sz="1600" dirty="0" smtClean="0"/>
              <a:t> and </a:t>
            </a:r>
            <a:r>
              <a:rPr lang="en-US" sz="1600" b="1" i="1" dirty="0" smtClean="0"/>
              <a:t>E</a:t>
            </a:r>
            <a:r>
              <a:rPr lang="en-US" sz="1600" dirty="0" smtClean="0"/>
              <a:t> of AIDET® to keep people informed.</a:t>
            </a:r>
          </a:p>
          <a:p>
            <a:pPr marL="457200" indent="-457200">
              <a:buFont typeface="+mj-lt"/>
              <a:buAutoNum type="arabicPeriod"/>
            </a:pPr>
            <a:r>
              <a:rPr lang="en-US" sz="1600" dirty="0" smtClean="0"/>
              <a:t>The VUMC Patient and Family Promise is only for clinical staff to use. </a:t>
            </a:r>
            <a:br>
              <a:rPr lang="en-US" sz="1600" dirty="0" smtClean="0"/>
            </a:br>
            <a:endParaRPr lang="en-US" sz="1600" dirty="0" smtClean="0"/>
          </a:p>
          <a:p>
            <a:pPr marL="457200" indent="-457200">
              <a:buFont typeface="+mj-lt"/>
              <a:buAutoNum type="arabicPeriod"/>
            </a:pPr>
            <a:endParaRPr lang="en-US" sz="1600" dirty="0"/>
          </a:p>
          <a:p>
            <a:pPr marL="457200" indent="-457200">
              <a:buFont typeface="+mj-lt"/>
              <a:buAutoNum type="arabicPeriod"/>
            </a:pPr>
            <a:endParaRPr lang="en-US" sz="1600" dirty="0"/>
          </a:p>
          <a:p>
            <a:pPr marL="457200" indent="-457200">
              <a:buFont typeface="+mj-lt"/>
              <a:buAutoNum type="arabicPeriod"/>
            </a:pPr>
            <a:endParaRPr lang="en-US" sz="1600" dirty="0" smtClean="0"/>
          </a:p>
          <a:p>
            <a:pPr marL="457200" indent="-457200">
              <a:buFont typeface="+mj-lt"/>
              <a:buAutoNum type="arabicPeriod"/>
            </a:pPr>
            <a:endParaRPr lang="en-US" sz="1600" dirty="0" smtClean="0"/>
          </a:p>
          <a:p>
            <a:pPr marL="457200" indent="-457200">
              <a:buFont typeface="+mj-lt"/>
              <a:buAutoNum type="arabicPeriod"/>
            </a:pPr>
            <a:endParaRPr lang="en-US" sz="1600" dirty="0" smtClean="0"/>
          </a:p>
          <a:p>
            <a:pPr marL="457200" indent="-457200">
              <a:buFont typeface="+mj-lt"/>
              <a:buAutoNum type="arabicPeriod"/>
            </a:pPr>
            <a:endParaRPr lang="en-US" sz="1600" dirty="0"/>
          </a:p>
          <a:p>
            <a:pPr marL="457200" indent="-457200">
              <a:buFont typeface="+mj-lt"/>
              <a:buAutoNum type="arabicPeriod"/>
            </a:pPr>
            <a:endParaRPr lang="en-US" sz="1600" dirty="0"/>
          </a:p>
        </p:txBody>
      </p:sp>
      <p:sp>
        <p:nvSpPr>
          <p:cNvPr id="3" name="Slide Number Placeholder 2"/>
          <p:cNvSpPr>
            <a:spLocks noGrp="1"/>
          </p:cNvSpPr>
          <p:nvPr>
            <p:ph type="sldNum" sz="quarter" idx="16"/>
          </p:nvPr>
        </p:nvSpPr>
        <p:spPr/>
        <p:txBody>
          <a:bodyPr/>
          <a:lstStyle/>
          <a:p>
            <a:fld id="{4FAB73BC-B049-4115-A692-8D63A059BFB8}" type="slidenum">
              <a:rPr lang="en-US" smtClean="0"/>
              <a:pPr/>
              <a:t>32</a:t>
            </a:fld>
            <a:endParaRPr lang="en-US" dirty="0"/>
          </a:p>
        </p:txBody>
      </p:sp>
      <p:sp>
        <p:nvSpPr>
          <p:cNvPr id="12" name="Title 11"/>
          <p:cNvSpPr>
            <a:spLocks noGrp="1"/>
          </p:cNvSpPr>
          <p:nvPr>
            <p:ph type="title"/>
          </p:nvPr>
        </p:nvSpPr>
        <p:spPr>
          <a:xfrm>
            <a:off x="228600" y="101006"/>
            <a:ext cx="8686800" cy="761999"/>
          </a:xfrm>
        </p:spPr>
        <p:txBody>
          <a:bodyPr/>
          <a:lstStyle/>
          <a:p>
            <a:r>
              <a:rPr lang="en-US" dirty="0" smtClean="0"/>
              <a:t>TRUE or FALSE</a:t>
            </a:r>
            <a:endParaRPr lang="en-US" dirty="0"/>
          </a:p>
        </p:txBody>
      </p:sp>
    </p:spTree>
    <p:extLst>
      <p:ext uri="{BB962C8B-B14F-4D97-AF65-F5344CB8AC3E}">
        <p14:creationId xmlns:p14="http://schemas.microsoft.com/office/powerpoint/2010/main" val="4377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25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par>
                          <p:cTn id="10" fill="hold">
                            <p:stCondLst>
                              <p:cond delay="1750"/>
                            </p:stCondLst>
                            <p:childTnLst>
                              <p:par>
                                <p:cTn id="11" presetID="53" presetClass="entr" presetSubtype="16" fill="hold" grpId="0" nodeType="afterEffect">
                                  <p:stCondLst>
                                    <p:cond delay="125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p:cTn id="13"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3">
                                            <p:txEl>
                                              <p:pRg st="1" end="1"/>
                                            </p:txEl>
                                          </p:spTgt>
                                        </p:tgtEl>
                                      </p:cBhvr>
                                    </p:animEffect>
                                  </p:childTnLst>
                                </p:cTn>
                              </p:par>
                            </p:childTnLst>
                          </p:cTn>
                        </p:par>
                        <p:par>
                          <p:cTn id="16" fill="hold">
                            <p:stCondLst>
                              <p:cond delay="3500"/>
                            </p:stCondLst>
                            <p:childTnLst>
                              <p:par>
                                <p:cTn id="17" presetID="53" presetClass="entr" presetSubtype="16" fill="hold" grpId="0" nodeType="afterEffect">
                                  <p:stCondLst>
                                    <p:cond delay="125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p:cTn id="19"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3">
                                            <p:txEl>
                                              <p:pRg st="2" end="2"/>
                                            </p:txEl>
                                          </p:spTgt>
                                        </p:tgtEl>
                                      </p:cBhvr>
                                    </p:animEffect>
                                  </p:childTnLst>
                                </p:cTn>
                              </p:par>
                            </p:childTnLst>
                          </p:cTn>
                        </p:par>
                        <p:par>
                          <p:cTn id="22" fill="hold">
                            <p:stCondLst>
                              <p:cond delay="5250"/>
                            </p:stCondLst>
                            <p:childTnLst>
                              <p:par>
                                <p:cTn id="23" presetID="53" presetClass="entr" presetSubtype="16" fill="hold" grpId="0" nodeType="afterEffect">
                                  <p:stCondLst>
                                    <p:cond delay="125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p:cTn id="2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3">
                                            <p:txEl>
                                              <p:pRg st="3" end="3"/>
                                            </p:txEl>
                                          </p:spTgt>
                                        </p:tgtEl>
                                      </p:cBhvr>
                                    </p:animEffect>
                                  </p:childTnLst>
                                </p:cTn>
                              </p:par>
                            </p:childTnLst>
                          </p:cTn>
                        </p:par>
                        <p:par>
                          <p:cTn id="28" fill="hold">
                            <p:stCondLst>
                              <p:cond delay="7000"/>
                            </p:stCondLst>
                            <p:childTnLst>
                              <p:par>
                                <p:cTn id="29" presetID="53" presetClass="entr" presetSubtype="16" fill="hold" grpId="0" nodeType="afterEffect">
                                  <p:stCondLst>
                                    <p:cond delay="125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p:cTn id="31"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3">
                                            <p:txEl>
                                              <p:pRg st="4" end="4"/>
                                            </p:txEl>
                                          </p:spTgt>
                                        </p:tgtEl>
                                      </p:cBhvr>
                                    </p:animEffect>
                                  </p:childTnLst>
                                </p:cTn>
                              </p:par>
                            </p:childTnLst>
                          </p:cTn>
                        </p:par>
                        <p:par>
                          <p:cTn id="34" fill="hold">
                            <p:stCondLst>
                              <p:cond delay="8750"/>
                            </p:stCondLst>
                            <p:childTnLst>
                              <p:par>
                                <p:cTn id="35" presetID="53" presetClass="entr" presetSubtype="16" fill="hold" grpId="0" nodeType="afterEffect">
                                  <p:stCondLst>
                                    <p:cond delay="125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p:cTn id="37"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13">
                                            <p:txEl>
                                              <p:pRg st="5" end="5"/>
                                            </p:txEl>
                                          </p:spTgt>
                                        </p:tgtEl>
                                      </p:cBhvr>
                                    </p:animEffect>
                                  </p:childTnLst>
                                </p:cTn>
                              </p:par>
                            </p:childTnLst>
                          </p:cTn>
                        </p:par>
                        <p:par>
                          <p:cTn id="40" fill="hold">
                            <p:stCondLst>
                              <p:cond delay="10500"/>
                            </p:stCondLst>
                            <p:childTnLst>
                              <p:par>
                                <p:cTn id="41" presetID="53" presetClass="entr" presetSubtype="16" fill="hold" grpId="0" nodeType="afterEffect">
                                  <p:stCondLst>
                                    <p:cond delay="1250"/>
                                  </p:stCondLst>
                                  <p:childTnLst>
                                    <p:set>
                                      <p:cBhvr>
                                        <p:cTn id="42" dur="1" fill="hold">
                                          <p:stCondLst>
                                            <p:cond delay="0"/>
                                          </p:stCondLst>
                                        </p:cTn>
                                        <p:tgtEl>
                                          <p:spTgt spid="13">
                                            <p:txEl>
                                              <p:pRg st="6" end="6"/>
                                            </p:txEl>
                                          </p:spTgt>
                                        </p:tgtEl>
                                        <p:attrNameLst>
                                          <p:attrName>style.visibility</p:attrName>
                                        </p:attrNameLst>
                                      </p:cBhvr>
                                      <p:to>
                                        <p:strVal val="visible"/>
                                      </p:to>
                                    </p:set>
                                    <p:anim calcmode="lin" valueType="num">
                                      <p:cBhvr>
                                        <p:cTn id="43" dur="5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3">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13">
                                            <p:txEl>
                                              <p:pRg st="6" end="6"/>
                                            </p:txEl>
                                          </p:spTgt>
                                        </p:tgtEl>
                                      </p:cBhvr>
                                    </p:animEffect>
                                  </p:childTnLst>
                                </p:cTn>
                              </p:par>
                            </p:childTnLst>
                          </p:cTn>
                        </p:par>
                        <p:par>
                          <p:cTn id="46" fill="hold">
                            <p:stCondLst>
                              <p:cond delay="12250"/>
                            </p:stCondLst>
                            <p:childTnLst>
                              <p:par>
                                <p:cTn id="47" presetID="53" presetClass="entr" presetSubtype="16" fill="hold" grpId="0" nodeType="afterEffect">
                                  <p:stCondLst>
                                    <p:cond delay="1250"/>
                                  </p:stCondLst>
                                  <p:childTnLst>
                                    <p:set>
                                      <p:cBhvr>
                                        <p:cTn id="48" dur="1" fill="hold">
                                          <p:stCondLst>
                                            <p:cond delay="0"/>
                                          </p:stCondLst>
                                        </p:cTn>
                                        <p:tgtEl>
                                          <p:spTgt spid="13">
                                            <p:txEl>
                                              <p:pRg st="7" end="7"/>
                                            </p:txEl>
                                          </p:spTgt>
                                        </p:tgtEl>
                                        <p:attrNameLst>
                                          <p:attrName>style.visibility</p:attrName>
                                        </p:attrNameLst>
                                      </p:cBhvr>
                                      <p:to>
                                        <p:strVal val="visible"/>
                                      </p:to>
                                    </p:set>
                                    <p:anim calcmode="lin" valueType="num">
                                      <p:cBhvr>
                                        <p:cTn id="49" dur="5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1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13">
                                            <p:txEl>
                                              <p:pRg st="7" end="7"/>
                                            </p:txEl>
                                          </p:spTgt>
                                        </p:tgtEl>
                                      </p:cBhvr>
                                    </p:animEffect>
                                  </p:childTnLst>
                                </p:cTn>
                              </p:par>
                            </p:childTnLst>
                          </p:cTn>
                        </p:par>
                        <p:par>
                          <p:cTn id="52" fill="hold">
                            <p:stCondLst>
                              <p:cond delay="14000"/>
                            </p:stCondLst>
                            <p:childTnLst>
                              <p:par>
                                <p:cTn id="53" presetID="53" presetClass="entr" presetSubtype="16" fill="hold" grpId="0" nodeType="afterEffect">
                                  <p:stCondLst>
                                    <p:cond delay="1250"/>
                                  </p:stCondLst>
                                  <p:childTnLst>
                                    <p:set>
                                      <p:cBhvr>
                                        <p:cTn id="54" dur="1" fill="hold">
                                          <p:stCondLst>
                                            <p:cond delay="0"/>
                                          </p:stCondLst>
                                        </p:cTn>
                                        <p:tgtEl>
                                          <p:spTgt spid="13">
                                            <p:txEl>
                                              <p:pRg st="8" end="8"/>
                                            </p:txEl>
                                          </p:spTgt>
                                        </p:tgtEl>
                                        <p:attrNameLst>
                                          <p:attrName>style.visibility</p:attrName>
                                        </p:attrNameLst>
                                      </p:cBhvr>
                                      <p:to>
                                        <p:strVal val="visible"/>
                                      </p:to>
                                    </p:set>
                                    <p:anim calcmode="lin" valueType="num">
                                      <p:cBhvr>
                                        <p:cTn id="55" dur="500" fill="hold"/>
                                        <p:tgtEl>
                                          <p:spTgt spid="1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13">
                                            <p:txEl>
                                              <p:pRg st="8" end="8"/>
                                            </p:txEl>
                                          </p:spTgt>
                                        </p:tgtEl>
                                        <p:attrNameLst>
                                          <p:attrName>ppt_h</p:attrName>
                                        </p:attrNameLst>
                                      </p:cBhvr>
                                      <p:tavLst>
                                        <p:tav tm="0">
                                          <p:val>
                                            <p:fltVal val="0"/>
                                          </p:val>
                                        </p:tav>
                                        <p:tav tm="100000">
                                          <p:val>
                                            <p:strVal val="#ppt_h"/>
                                          </p:val>
                                        </p:tav>
                                      </p:tavLst>
                                    </p:anim>
                                    <p:animEffect transition="in" filter="fade">
                                      <p:cBhvr>
                                        <p:cTn id="57" dur="500"/>
                                        <p:tgtEl>
                                          <p:spTgt spid="13">
                                            <p:txEl>
                                              <p:pRg st="8" end="8"/>
                                            </p:txEl>
                                          </p:spTgt>
                                        </p:tgtEl>
                                      </p:cBhvr>
                                    </p:animEffect>
                                  </p:childTnLst>
                                </p:cTn>
                              </p:par>
                            </p:childTnLst>
                          </p:cTn>
                        </p:par>
                        <p:par>
                          <p:cTn id="58" fill="hold">
                            <p:stCondLst>
                              <p:cond delay="15750"/>
                            </p:stCondLst>
                            <p:childTnLst>
                              <p:par>
                                <p:cTn id="59" presetID="53" presetClass="entr" presetSubtype="16" fill="hold" grpId="0" nodeType="afterEffect">
                                  <p:stCondLst>
                                    <p:cond delay="1250"/>
                                  </p:stCondLst>
                                  <p:childTnLst>
                                    <p:set>
                                      <p:cBhvr>
                                        <p:cTn id="60" dur="1" fill="hold">
                                          <p:stCondLst>
                                            <p:cond delay="0"/>
                                          </p:stCondLst>
                                        </p:cTn>
                                        <p:tgtEl>
                                          <p:spTgt spid="13">
                                            <p:txEl>
                                              <p:pRg st="9" end="9"/>
                                            </p:txEl>
                                          </p:spTgt>
                                        </p:tgtEl>
                                        <p:attrNameLst>
                                          <p:attrName>style.visibility</p:attrName>
                                        </p:attrNameLst>
                                      </p:cBhvr>
                                      <p:to>
                                        <p:strVal val="visible"/>
                                      </p:to>
                                    </p:set>
                                    <p:anim calcmode="lin" valueType="num">
                                      <p:cBhvr>
                                        <p:cTn id="61" dur="500" fill="hold"/>
                                        <p:tgtEl>
                                          <p:spTgt spid="13">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13">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228600" y="1402772"/>
            <a:ext cx="8678333" cy="4315689"/>
          </a:xfrm>
        </p:spPr>
        <p:txBody>
          <a:bodyPr/>
          <a:lstStyle/>
          <a:p>
            <a:pPr marL="0" indent="0">
              <a:buNone/>
            </a:pPr>
            <a:r>
              <a:rPr lang="en-US" dirty="0"/>
              <a:t>Today's learning on </a:t>
            </a:r>
            <a:r>
              <a:rPr lang="en-US" dirty="0" smtClean="0"/>
              <a:t>AIDET®  </a:t>
            </a:r>
            <a:r>
              <a:rPr lang="en-US" dirty="0"/>
              <a:t>Plus the VUMC Patient and Family Promise is intended to give you the skill to effectively communicate with others.</a:t>
            </a:r>
          </a:p>
          <a:p>
            <a:pPr marL="0" indent="0">
              <a:buNone/>
            </a:pPr>
            <a:endParaRPr lang="en-US" sz="800" dirty="0"/>
          </a:p>
          <a:p>
            <a:pPr marL="0" indent="0">
              <a:buNone/>
            </a:pPr>
            <a:r>
              <a:rPr lang="en-US" dirty="0"/>
              <a:t>Using </a:t>
            </a:r>
            <a:r>
              <a:rPr lang="en-US" dirty="0" smtClean="0"/>
              <a:t>AIDET®  </a:t>
            </a:r>
            <a:r>
              <a:rPr lang="en-US" dirty="0"/>
              <a:t>Plus the VUMC Patient and Family Promise is a mandatory expectation for all employees during interactions </a:t>
            </a:r>
            <a:r>
              <a:rPr lang="en-US"/>
              <a:t>with </a:t>
            </a:r>
            <a:r>
              <a:rPr lang="en-US" smtClean="0"/>
              <a:t>patients, patient families and coworkers.</a:t>
            </a:r>
            <a:endParaRPr lang="en-US" sz="1000" dirty="0"/>
          </a:p>
          <a:p>
            <a:pPr marL="0" indent="0">
              <a:buNone/>
            </a:pPr>
            <a:endParaRPr lang="en-US" sz="800" dirty="0" smtClean="0"/>
          </a:p>
          <a:p>
            <a:pPr marL="0" indent="0">
              <a:buNone/>
            </a:pPr>
            <a:r>
              <a:rPr lang="en-US" dirty="0" smtClean="0"/>
              <a:t>Completion </a:t>
            </a:r>
            <a:r>
              <a:rPr lang="en-US" dirty="0"/>
              <a:t>of this program identifies you as a VUMC employee who is ready to begin practicing these new behaviors. If you </a:t>
            </a:r>
            <a:r>
              <a:rPr lang="en-US" dirty="0" smtClean="0"/>
              <a:t>would </a:t>
            </a:r>
            <a:r>
              <a:rPr lang="en-US" dirty="0"/>
              <a:t>like additional help to be successful with these behaviors, please contact your direct supervisor</a:t>
            </a:r>
            <a:r>
              <a:rPr lang="en-US" dirty="0" smtClean="0"/>
              <a:t>.</a:t>
            </a:r>
            <a:endParaRPr lang="en-US" sz="1000" dirty="0"/>
          </a:p>
          <a:p>
            <a:pPr marL="0" indent="0">
              <a:buNone/>
            </a:pPr>
            <a:endParaRPr lang="en-US" dirty="0"/>
          </a:p>
        </p:txBody>
      </p:sp>
      <p:sp>
        <p:nvSpPr>
          <p:cNvPr id="5" name="Title 4"/>
          <p:cNvSpPr>
            <a:spLocks noGrp="1"/>
          </p:cNvSpPr>
          <p:nvPr>
            <p:ph type="title"/>
          </p:nvPr>
        </p:nvSpPr>
        <p:spPr/>
        <p:txBody>
          <a:bodyPr/>
          <a:lstStyle/>
          <a:p>
            <a:r>
              <a:rPr lang="en-US" dirty="0"/>
              <a:t>Creating a Culture of </a:t>
            </a:r>
            <a:r>
              <a:rPr lang="en-US" b="0" i="1" dirty="0" smtClean="0"/>
              <a:t>Always</a:t>
            </a:r>
            <a:r>
              <a:rPr lang="en-US" dirty="0" smtClean="0"/>
              <a:t> </a:t>
            </a:r>
            <a:r>
              <a:rPr lang="en-US" b="0" i="1" dirty="0" smtClean="0"/>
              <a:t>Excellence</a:t>
            </a:r>
            <a:endParaRPr lang="en-US" b="0" i="1" dirty="0"/>
          </a:p>
        </p:txBody>
      </p:sp>
    </p:spTree>
    <p:extLst>
      <p:ext uri="{BB962C8B-B14F-4D97-AF65-F5344CB8AC3E}">
        <p14:creationId xmlns:p14="http://schemas.microsoft.com/office/powerpoint/2010/main" val="36014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249"/>
                                          </p:stCondLst>
                                        </p:cTn>
                                        <p:tgtEl>
                                          <p:spTgt spid="6">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1500"/>
                                  </p:stCondLst>
                                  <p:childTnLst>
                                    <p:set>
                                      <p:cBhvr>
                                        <p:cTn id="9" dur="1" fill="hold">
                                          <p:stCondLst>
                                            <p:cond delay="249"/>
                                          </p:stCondLst>
                                        </p:cTn>
                                        <p:tgtEl>
                                          <p:spTgt spid="6">
                                            <p:txEl>
                                              <p:pRg st="2" end="2"/>
                                            </p:txEl>
                                          </p:spTgt>
                                        </p:tgtEl>
                                        <p:attrNameLst>
                                          <p:attrName>style.visibility</p:attrName>
                                        </p:attrNameLst>
                                      </p:cBhvr>
                                      <p:to>
                                        <p:strVal val="visible"/>
                                      </p:to>
                                    </p:set>
                                  </p:childTnLst>
                                </p:cTn>
                              </p:par>
                            </p:childTnLst>
                          </p:cTn>
                        </p:par>
                        <p:par>
                          <p:cTn id="10" fill="hold">
                            <p:stCondLst>
                              <p:cond delay="2500"/>
                            </p:stCondLst>
                            <p:childTnLst>
                              <p:par>
                                <p:cTn id="11" presetID="1" presetClass="entr" presetSubtype="0" fill="hold" grpId="0" nodeType="afterEffect">
                                  <p:stCondLst>
                                    <p:cond delay="2500"/>
                                  </p:stCondLst>
                                  <p:childTnLst>
                                    <p:set>
                                      <p:cBhvr>
                                        <p:cTn id="12" dur="1" fill="hold">
                                          <p:stCondLst>
                                            <p:cond delay="249"/>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sz="quarter" idx="15"/>
          </p:nvPr>
        </p:nvSpPr>
        <p:spPr bwMode="auto">
          <a:xfrm>
            <a:off x="716462" y="1695634"/>
            <a:ext cx="4654528" cy="3832221"/>
          </a:xfrm>
          <a:noFill/>
          <a:ln>
            <a:miter lim="800000"/>
            <a:headEnd/>
            <a:tailEnd/>
          </a:ln>
        </p:spPr>
        <p:txBody>
          <a:bodyPr vert="horz" wrap="square" lIns="90528" tIns="45264" rIns="90528" bIns="45264" numCol="1" anchor="t" anchorCtr="0" compatLnSpc="1">
            <a:prstTxWarp prst="textNoShape">
              <a:avLst/>
            </a:prstTxWarp>
          </a:bodyPr>
          <a:lstStyle/>
          <a:p>
            <a:pPr>
              <a:buFont typeface="Wingdings" panose="05000000000000000000" pitchFamily="2" charset="2"/>
              <a:buChar char="§"/>
            </a:pPr>
            <a:r>
              <a:rPr lang="en-US" sz="2200" dirty="0" smtClean="0">
                <a:latin typeface="+mn-lt"/>
                <a:cs typeface="Calibri" pitchFamily="34" charset="0"/>
              </a:rPr>
              <a:t>Within </a:t>
            </a:r>
            <a:r>
              <a:rPr lang="en-US" sz="2200" dirty="0">
                <a:latin typeface="+mn-lt"/>
                <a:cs typeface="Calibri" pitchFamily="34" charset="0"/>
              </a:rPr>
              <a:t>the first </a:t>
            </a:r>
            <a:r>
              <a:rPr lang="en-US" sz="2200" dirty="0" smtClean="0">
                <a:latin typeface="+mn-lt"/>
                <a:cs typeface="Calibri" pitchFamily="34" charset="0"/>
              </a:rPr>
              <a:t>7 seconds of </a:t>
            </a:r>
            <a:r>
              <a:rPr lang="en-US" sz="2200" dirty="0">
                <a:latin typeface="+mn-lt"/>
                <a:cs typeface="Calibri" pitchFamily="34" charset="0"/>
              </a:rPr>
              <a:t>meeting you, people will form an opinion of you.</a:t>
            </a:r>
          </a:p>
          <a:p>
            <a:pPr>
              <a:buFont typeface="Wingdings" panose="05000000000000000000" pitchFamily="2" charset="2"/>
              <a:buChar char="§"/>
            </a:pPr>
            <a:endParaRPr lang="en-US" sz="2200" dirty="0">
              <a:latin typeface="+mn-lt"/>
              <a:cs typeface="Calibri" pitchFamily="34" charset="0"/>
            </a:endParaRPr>
          </a:p>
          <a:p>
            <a:pPr>
              <a:buFont typeface="Wingdings" panose="05000000000000000000" pitchFamily="2" charset="2"/>
              <a:buChar char="§"/>
            </a:pPr>
            <a:r>
              <a:rPr lang="en-US" sz="2200" dirty="0">
                <a:latin typeface="+mn-lt"/>
                <a:cs typeface="Calibri" pitchFamily="34" charset="0"/>
              </a:rPr>
              <a:t>Right or wrong, that p</a:t>
            </a:r>
            <a:r>
              <a:rPr lang="en-US" sz="2200" dirty="0" smtClean="0">
                <a:latin typeface="+mn-lt"/>
                <a:cs typeface="Calibri" pitchFamily="34" charset="0"/>
              </a:rPr>
              <a:t>erception may </a:t>
            </a:r>
            <a:r>
              <a:rPr lang="en-US" sz="2200" dirty="0">
                <a:latin typeface="+mn-lt"/>
                <a:cs typeface="Calibri" pitchFamily="34" charset="0"/>
              </a:rPr>
              <a:t>greatly influence your </a:t>
            </a:r>
            <a:r>
              <a:rPr lang="en-US" sz="2200" dirty="0" smtClean="0">
                <a:latin typeface="+mn-lt"/>
                <a:cs typeface="Calibri" pitchFamily="34" charset="0"/>
              </a:rPr>
              <a:t>ability </a:t>
            </a:r>
            <a:r>
              <a:rPr lang="en-US" sz="2200" dirty="0">
                <a:latin typeface="+mn-lt"/>
                <a:cs typeface="Calibri" pitchFamily="34" charset="0"/>
              </a:rPr>
              <a:t>to do your </a:t>
            </a:r>
            <a:r>
              <a:rPr lang="en-US" sz="2200" dirty="0" smtClean="0">
                <a:latin typeface="+mn-lt"/>
                <a:cs typeface="Calibri" pitchFamily="34" charset="0"/>
              </a:rPr>
              <a:t>job!</a:t>
            </a:r>
          </a:p>
          <a:p>
            <a:pPr>
              <a:buFont typeface="Wingdings" panose="05000000000000000000" pitchFamily="2" charset="2"/>
              <a:buChar char="§"/>
            </a:pPr>
            <a:endParaRPr lang="en-US" sz="2200" dirty="0">
              <a:latin typeface="+mn-lt"/>
              <a:cs typeface="Calibri" pitchFamily="34" charset="0"/>
            </a:endParaRPr>
          </a:p>
          <a:p>
            <a:pPr>
              <a:buFont typeface="Wingdings" panose="05000000000000000000" pitchFamily="2" charset="2"/>
              <a:buChar char="§"/>
            </a:pPr>
            <a:endParaRPr lang="en-US" sz="2200" dirty="0" smtClean="0">
              <a:latin typeface="+mn-lt"/>
              <a:cs typeface="Calibri" pitchFamily="34" charset="0"/>
            </a:endParaRPr>
          </a:p>
          <a:p>
            <a:pPr algn="ctr">
              <a:buFont typeface="Wingdings" panose="05000000000000000000" pitchFamily="2" charset="2"/>
              <a:buChar char="§"/>
            </a:pPr>
            <a:endParaRPr lang="en-US" sz="2200" dirty="0">
              <a:latin typeface="+mn-lt"/>
              <a:cs typeface="Calibri" pitchFamily="34" charset="0"/>
            </a:endParaRPr>
          </a:p>
        </p:txBody>
      </p:sp>
      <p:sp>
        <p:nvSpPr>
          <p:cNvPr id="21506" name="Rectangle 2"/>
          <p:cNvSpPr>
            <a:spLocks noGrp="1" noChangeArrowheads="1"/>
          </p:cNvSpPr>
          <p:nvPr>
            <p:ph type="title"/>
          </p:nvPr>
        </p:nvSpPr>
        <p:spPr/>
        <p:txBody>
          <a:bodyPr>
            <a:normAutofit/>
          </a:bodyPr>
          <a:lstStyle/>
          <a:p>
            <a:pPr eaLnBrk="1" hangingPunct="1">
              <a:defRPr/>
            </a:pPr>
            <a:r>
              <a:rPr lang="en-US" sz="2772" dirty="0"/>
              <a:t>First Impressions = Perception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2902" y="450541"/>
            <a:ext cx="2055171" cy="4830960"/>
          </a:xfrm>
          <a:prstGeom prst="rect">
            <a:avLst/>
          </a:prstGeom>
        </p:spPr>
      </p:pic>
    </p:spTree>
    <p:extLst>
      <p:ext uri="{BB962C8B-B14F-4D97-AF65-F5344CB8AC3E}">
        <p14:creationId xmlns:p14="http://schemas.microsoft.com/office/powerpoint/2010/main" val="29329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25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par>
                          <p:cTn id="7" fill="hold">
                            <p:stCondLst>
                              <p:cond delay="1250"/>
                            </p:stCondLst>
                            <p:childTnLst>
                              <p:par>
                                <p:cTn id="8" presetID="1" presetClass="entr" presetSubtype="0" fill="hold" nodeType="afterEffect">
                                  <p:stCondLst>
                                    <p:cond delay="1750"/>
                                  </p:stCondLst>
                                  <p:childTnLst>
                                    <p:set>
                                      <p:cBhvr>
                                        <p:cTn id="9"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646093" y="1444841"/>
            <a:ext cx="5269307" cy="4800600"/>
          </a:xfrm>
        </p:spPr>
        <p:txBody>
          <a:bodyPr/>
          <a:lstStyle/>
          <a:p>
            <a:pPr>
              <a:buFont typeface="Wingdings" panose="05000000000000000000" pitchFamily="2" charset="2"/>
              <a:buChar char="§"/>
            </a:pPr>
            <a:r>
              <a:rPr lang="en-US" sz="2200" dirty="0">
                <a:latin typeface="+mn-lt"/>
                <a:cs typeface="Calibri" pitchFamily="34" charset="0"/>
              </a:rPr>
              <a:t>Positive first impressions inspire others to trust you, cooperate, make your work easier to accomplish and lead to positive </a:t>
            </a:r>
            <a:r>
              <a:rPr lang="en-US" sz="2200" dirty="0" smtClean="0">
                <a:latin typeface="+mn-lt"/>
                <a:cs typeface="Calibri" pitchFamily="34" charset="0"/>
              </a:rPr>
              <a:t>outcomes.</a:t>
            </a:r>
          </a:p>
          <a:p>
            <a:pPr>
              <a:buFont typeface="Wingdings" panose="05000000000000000000" pitchFamily="2" charset="2"/>
              <a:buChar char="§"/>
            </a:pPr>
            <a:endParaRPr lang="en-US" sz="2200" dirty="0">
              <a:latin typeface="+mn-lt"/>
              <a:cs typeface="Calibri" pitchFamily="34" charset="0"/>
            </a:endParaRPr>
          </a:p>
          <a:p>
            <a:pPr>
              <a:buFont typeface="Wingdings" panose="05000000000000000000" pitchFamily="2" charset="2"/>
              <a:buChar char="§"/>
            </a:pPr>
            <a:r>
              <a:rPr lang="en-US" sz="2200" dirty="0">
                <a:latin typeface="+mn-lt"/>
                <a:cs typeface="Calibri" pitchFamily="34" charset="0"/>
              </a:rPr>
              <a:t>Negative first impressions create </a:t>
            </a:r>
            <a:r>
              <a:rPr lang="en-US" sz="2200" dirty="0" smtClean="0">
                <a:latin typeface="+mn-lt"/>
                <a:cs typeface="Calibri" pitchFamily="34" charset="0"/>
              </a:rPr>
              <a:t>distrust, </a:t>
            </a:r>
            <a:r>
              <a:rPr lang="en-US" sz="2200" dirty="0" smtClean="0">
                <a:latin typeface="+mn-lt"/>
              </a:rPr>
              <a:t>anxiety, </a:t>
            </a:r>
            <a:r>
              <a:rPr lang="en-US" sz="2200" dirty="0" smtClean="0">
                <a:latin typeface="+mn-lt"/>
                <a:cs typeface="Calibri" pitchFamily="34" charset="0"/>
              </a:rPr>
              <a:t>non-compliance</a:t>
            </a:r>
            <a:r>
              <a:rPr lang="en-US" sz="2200" dirty="0">
                <a:latin typeface="+mn-lt"/>
                <a:cs typeface="Calibri" pitchFamily="34" charset="0"/>
              </a:rPr>
              <a:t>, make your work difficult to accomplish and </a:t>
            </a:r>
            <a:r>
              <a:rPr lang="en-US" sz="2200" dirty="0" smtClean="0">
                <a:latin typeface="+mn-lt"/>
                <a:cs typeface="Calibri" pitchFamily="34" charset="0"/>
              </a:rPr>
              <a:t>may lead </a:t>
            </a:r>
            <a:r>
              <a:rPr lang="en-US" sz="2200" dirty="0">
                <a:latin typeface="+mn-lt"/>
                <a:cs typeface="Calibri" pitchFamily="34" charset="0"/>
              </a:rPr>
              <a:t>to negative </a:t>
            </a:r>
            <a:r>
              <a:rPr lang="en-US" sz="2200" dirty="0" smtClean="0">
                <a:latin typeface="+mn-lt"/>
                <a:cs typeface="Calibri" pitchFamily="34" charset="0"/>
              </a:rPr>
              <a:t>outcomes.</a:t>
            </a:r>
            <a:endParaRPr lang="en-US" sz="2200" dirty="0">
              <a:latin typeface="+mn-lt"/>
              <a:cs typeface="Calibri" pitchFamily="34" charset="0"/>
            </a:endParaRPr>
          </a:p>
          <a:p>
            <a:endParaRPr lang="en-US" sz="2200" dirty="0">
              <a:latin typeface="+mn-lt"/>
            </a:endParaRPr>
          </a:p>
        </p:txBody>
      </p:sp>
      <p:sp>
        <p:nvSpPr>
          <p:cNvPr id="3" name="Slide Number Placeholder 2"/>
          <p:cNvSpPr>
            <a:spLocks noGrp="1"/>
          </p:cNvSpPr>
          <p:nvPr>
            <p:ph type="sldNum" sz="quarter" idx="16"/>
          </p:nvPr>
        </p:nvSpPr>
        <p:spPr/>
        <p:txBody>
          <a:bodyPr/>
          <a:lstStyle/>
          <a:p>
            <a:fld id="{4FAB73BC-B049-4115-A692-8D63A059BFB8}" type="slidenum">
              <a:rPr lang="en-US" smtClean="0"/>
              <a:pPr/>
              <a:t>5</a:t>
            </a:fld>
            <a:endParaRPr lang="en-US" dirty="0"/>
          </a:p>
        </p:txBody>
      </p:sp>
      <p:sp>
        <p:nvSpPr>
          <p:cNvPr id="4" name="Title 3"/>
          <p:cNvSpPr>
            <a:spLocks noGrp="1"/>
          </p:cNvSpPr>
          <p:nvPr>
            <p:ph type="title"/>
          </p:nvPr>
        </p:nvSpPr>
        <p:spPr/>
        <p:txBody>
          <a:bodyPr/>
          <a:lstStyle/>
          <a:p>
            <a:r>
              <a:rPr lang="en-US" dirty="0" smtClean="0"/>
              <a:t>First impressions = Impact</a:t>
            </a:r>
            <a:endParaRPr lang="en-US" dirty="0"/>
          </a:p>
        </p:txBody>
      </p:sp>
      <p:pic>
        <p:nvPicPr>
          <p:cNvPr id="6" name="Picture 5"/>
          <p:cNvPicPr>
            <a:picLocks noChangeAspect="1"/>
          </p:cNvPicPr>
          <p:nvPr/>
        </p:nvPicPr>
        <p:blipFill>
          <a:blip r:embed="rId3"/>
          <a:stretch>
            <a:fillRect/>
          </a:stretch>
        </p:blipFill>
        <p:spPr>
          <a:xfrm>
            <a:off x="401689" y="1417807"/>
            <a:ext cx="2800350" cy="1999631"/>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696"/>
          <a:stretch/>
        </p:blipFill>
        <p:spPr bwMode="auto">
          <a:xfrm>
            <a:off x="401690" y="3764745"/>
            <a:ext cx="2865294" cy="1684533"/>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8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2250"/>
                                  </p:stCondLst>
                                  <p:childTnLst>
                                    <p:set>
                                      <p:cBhvr>
                                        <p:cTn id="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37067" y="1572126"/>
            <a:ext cx="8678333" cy="4371474"/>
          </a:xfrm>
        </p:spPr>
        <p:txBody>
          <a:bodyPr/>
          <a:lstStyle/>
          <a:p>
            <a:pPr marL="0" indent="0">
              <a:buNone/>
            </a:pPr>
            <a:r>
              <a:rPr lang="en-US" dirty="0"/>
              <a:t>The five interactive behaviors of AIDET® are intended to help you establish a positive first impression, as well as keep all future communication open and engaging. </a:t>
            </a:r>
            <a:endParaRPr lang="en-US" dirty="0" smtClean="0"/>
          </a:p>
          <a:p>
            <a:pPr marL="0" indent="0">
              <a:buNone/>
            </a:pPr>
            <a:endParaRPr lang="en-US" dirty="0"/>
          </a:p>
          <a:p>
            <a:pPr marL="0" indent="0">
              <a:buNone/>
            </a:pPr>
            <a:r>
              <a:rPr lang="en-US" dirty="0"/>
              <a:t>Through these five behaviors, you will </a:t>
            </a:r>
            <a:r>
              <a:rPr lang="en-US" dirty="0" smtClean="0"/>
              <a:t>be able to demonstrate </a:t>
            </a:r>
            <a:r>
              <a:rPr lang="en-US" dirty="0"/>
              <a:t>courtesy and respect to others, keep patients, family members and coworkers informed about what we are doing and why and how long they can expect to wait, as well as show them we </a:t>
            </a:r>
            <a:r>
              <a:rPr lang="en-US" b="1" i="1" dirty="0"/>
              <a:t>enjoy</a:t>
            </a:r>
            <a:r>
              <a:rPr lang="en-US" dirty="0"/>
              <a:t> helping them. All of these behaviors build trust and relieve anxiety.</a:t>
            </a:r>
          </a:p>
          <a:p>
            <a:pPr marL="0" indent="0" algn="ctr">
              <a:buNone/>
            </a:pPr>
            <a:endParaRPr lang="en-US" sz="1050" dirty="0">
              <a:ea typeface="ＭＳ Ｐゴシック"/>
            </a:endParaRPr>
          </a:p>
          <a:p>
            <a:pPr algn="ctr"/>
            <a:endParaRPr lang="en-US" dirty="0"/>
          </a:p>
          <a:p>
            <a:endParaRPr lang="en-US" dirty="0"/>
          </a:p>
        </p:txBody>
      </p:sp>
      <p:sp>
        <p:nvSpPr>
          <p:cNvPr id="3" name="Slide Number Placeholder 2"/>
          <p:cNvSpPr>
            <a:spLocks noGrp="1"/>
          </p:cNvSpPr>
          <p:nvPr>
            <p:ph type="sldNum" sz="quarter" idx="16"/>
          </p:nvPr>
        </p:nvSpPr>
        <p:spPr/>
        <p:txBody>
          <a:bodyPr/>
          <a:lstStyle/>
          <a:p>
            <a:fld id="{4FAB73BC-B049-4115-A692-8D63A059BFB8}" type="slidenum">
              <a:rPr lang="en-US" smtClean="0"/>
              <a:pPr/>
              <a:t>6</a:t>
            </a:fld>
            <a:endParaRPr lang="en-US" dirty="0"/>
          </a:p>
        </p:txBody>
      </p:sp>
      <p:sp>
        <p:nvSpPr>
          <p:cNvPr id="4" name="Title 3"/>
          <p:cNvSpPr>
            <a:spLocks noGrp="1"/>
          </p:cNvSpPr>
          <p:nvPr>
            <p:ph type="title"/>
          </p:nvPr>
        </p:nvSpPr>
        <p:spPr/>
        <p:txBody>
          <a:bodyPr/>
          <a:lstStyle/>
          <a:p>
            <a:r>
              <a:rPr lang="en-US" dirty="0"/>
              <a:t>The Five Fundamentals </a:t>
            </a:r>
            <a:r>
              <a:rPr lang="en-US" dirty="0" smtClean="0"/>
              <a:t>of AIDET® </a:t>
            </a:r>
            <a:endParaRPr lang="en-US" dirty="0"/>
          </a:p>
        </p:txBody>
      </p:sp>
    </p:spTree>
    <p:extLst>
      <p:ext uri="{BB962C8B-B14F-4D97-AF65-F5344CB8AC3E}">
        <p14:creationId xmlns:p14="http://schemas.microsoft.com/office/powerpoint/2010/main" val="42428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400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41245" y="1378512"/>
            <a:ext cx="3394075" cy="1015663"/>
          </a:xfrm>
          <a:prstGeom prst="homePlate">
            <a:avLst/>
          </a:prstGeom>
          <a:solidFill>
            <a:srgbClr val="0090B4"/>
          </a:solidFill>
          <a:effectLst/>
          <a:scene3d>
            <a:camera prst="orthographicFront"/>
            <a:lightRig rig="threePt" dir="t"/>
          </a:scene3d>
          <a:sp3d>
            <a:bevelT/>
          </a:sp3d>
        </p:spPr>
        <p:txBody>
          <a:bodyPr>
            <a:spAutoFit/>
          </a:bodyPr>
          <a:lstStyle/>
          <a:p>
            <a:pPr>
              <a:defRPr/>
            </a:pPr>
            <a:r>
              <a:rPr lang="en-US" sz="2000" i="1" dirty="0">
                <a:solidFill>
                  <a:schemeClr val="bg1"/>
                </a:solidFill>
                <a:latin typeface="Calibri" pitchFamily="34" charset="0"/>
                <a:ea typeface="ＭＳ Ｐゴシック" pitchFamily="34" charset="-128"/>
                <a:cs typeface="Calibri" pitchFamily="34" charset="0"/>
              </a:rPr>
              <a:t>Focus on the </a:t>
            </a:r>
            <a:r>
              <a:rPr lang="en-US" sz="2000" i="1" dirty="0" smtClean="0">
                <a:solidFill>
                  <a:schemeClr val="bg1"/>
                </a:solidFill>
                <a:latin typeface="Calibri" pitchFamily="34" charset="0"/>
                <a:ea typeface="ＭＳ Ｐゴシック" pitchFamily="34" charset="-128"/>
                <a:cs typeface="Calibri" pitchFamily="34" charset="0"/>
              </a:rPr>
              <a:t>“</a:t>
            </a:r>
            <a:r>
              <a:rPr lang="en-US" sz="2000" b="1" i="1" dirty="0" smtClean="0">
                <a:solidFill>
                  <a:srgbClr val="CCC8EE"/>
                </a:solidFill>
                <a:latin typeface="Calibri" pitchFamily="34" charset="0"/>
                <a:ea typeface="ＭＳ Ｐゴシック" pitchFamily="34" charset="-128"/>
                <a:cs typeface="Calibri" pitchFamily="34" charset="0"/>
              </a:rPr>
              <a:t>A</a:t>
            </a:r>
            <a:r>
              <a:rPr lang="en-US" sz="2000" b="1" i="1" dirty="0">
                <a:solidFill>
                  <a:srgbClr val="CCC8EE"/>
                </a:solidFill>
                <a:latin typeface="Calibri" pitchFamily="34" charset="0"/>
                <a:ea typeface="ＭＳ Ｐゴシック" pitchFamily="34" charset="-128"/>
                <a:cs typeface="Calibri" pitchFamily="34" charset="0"/>
              </a:rPr>
              <a:t>” </a:t>
            </a:r>
            <a:r>
              <a:rPr lang="en-US" sz="2000" b="1" i="1" dirty="0">
                <a:solidFill>
                  <a:schemeClr val="bg1"/>
                </a:solidFill>
                <a:latin typeface="Calibri" pitchFamily="34" charset="0"/>
                <a:ea typeface="ＭＳ Ｐゴシック" pitchFamily="34" charset="-128"/>
                <a:cs typeface="Calibri" pitchFamily="34" charset="0"/>
              </a:rPr>
              <a:t>and</a:t>
            </a:r>
            <a:r>
              <a:rPr lang="en-US" sz="2000" b="1" i="1" dirty="0">
                <a:solidFill>
                  <a:srgbClr val="CCC8EE"/>
                </a:solidFill>
                <a:latin typeface="Calibri" pitchFamily="34" charset="0"/>
                <a:ea typeface="ＭＳ Ｐゴシック" pitchFamily="34" charset="-128"/>
                <a:cs typeface="Calibri" pitchFamily="34" charset="0"/>
              </a:rPr>
              <a:t> “I” </a:t>
            </a:r>
            <a:r>
              <a:rPr lang="en-US" sz="2000" i="1" dirty="0">
                <a:solidFill>
                  <a:schemeClr val="bg1"/>
                </a:solidFill>
                <a:latin typeface="Calibri" pitchFamily="34" charset="0"/>
                <a:ea typeface="ＭＳ Ｐゴシック" pitchFamily="34" charset="-128"/>
                <a:cs typeface="Calibri" pitchFamily="34" charset="0"/>
              </a:rPr>
              <a:t>to show courtesy and respect to people.</a:t>
            </a:r>
          </a:p>
        </p:txBody>
      </p:sp>
      <p:sp>
        <p:nvSpPr>
          <p:cNvPr id="16" name="TextBox 15"/>
          <p:cNvSpPr txBox="1"/>
          <p:nvPr/>
        </p:nvSpPr>
        <p:spPr>
          <a:xfrm>
            <a:off x="841245" y="2760657"/>
            <a:ext cx="3497920" cy="707886"/>
          </a:xfrm>
          <a:prstGeom prst="homePlate">
            <a:avLst/>
          </a:prstGeom>
          <a:solidFill>
            <a:srgbClr val="0095B3"/>
          </a:solidFill>
          <a:effectLst/>
          <a:scene3d>
            <a:camera prst="orthographicFront"/>
            <a:lightRig rig="threePt" dir="t"/>
          </a:scene3d>
          <a:sp3d>
            <a:bevelT/>
          </a:sp3d>
        </p:spPr>
        <p:txBody>
          <a:bodyPr wrap="square">
            <a:spAutoFit/>
          </a:bodyPr>
          <a:lstStyle/>
          <a:p>
            <a:pPr>
              <a:defRPr/>
            </a:pPr>
            <a:r>
              <a:rPr lang="en-US" sz="2000" i="1" dirty="0" smtClean="0">
                <a:solidFill>
                  <a:schemeClr val="bg1"/>
                </a:solidFill>
                <a:latin typeface="Calibri" pitchFamily="34" charset="0"/>
                <a:ea typeface="ＭＳ Ｐゴシック" pitchFamily="34" charset="-128"/>
                <a:cs typeface="Calibri" pitchFamily="34" charset="0"/>
              </a:rPr>
              <a:t>Focus on the </a:t>
            </a:r>
            <a:r>
              <a:rPr lang="en-US" sz="2000" b="1" i="1" dirty="0" smtClean="0">
                <a:solidFill>
                  <a:srgbClr val="CCC8EE"/>
                </a:solidFill>
                <a:latin typeface="Calibri" pitchFamily="34" charset="0"/>
                <a:ea typeface="ＭＳ Ｐゴシック" pitchFamily="34" charset="-128"/>
                <a:cs typeface="Calibri" pitchFamily="34" charset="0"/>
              </a:rPr>
              <a:t>“D” </a:t>
            </a:r>
            <a:r>
              <a:rPr lang="en-US" sz="2000" b="1" i="1" dirty="0" smtClean="0">
                <a:solidFill>
                  <a:schemeClr val="bg1"/>
                </a:solidFill>
                <a:latin typeface="Calibri" pitchFamily="34" charset="0"/>
                <a:ea typeface="ＭＳ Ｐゴシック" pitchFamily="34" charset="-128"/>
                <a:cs typeface="Calibri" pitchFamily="34" charset="0"/>
              </a:rPr>
              <a:t>and</a:t>
            </a:r>
            <a:r>
              <a:rPr lang="en-US" sz="2000" b="1" i="1" dirty="0" smtClean="0">
                <a:solidFill>
                  <a:schemeClr val="accent2"/>
                </a:solidFill>
                <a:latin typeface="Calibri" pitchFamily="34" charset="0"/>
                <a:ea typeface="ＭＳ Ｐゴシック" pitchFamily="34" charset="-128"/>
                <a:cs typeface="Calibri" pitchFamily="34" charset="0"/>
              </a:rPr>
              <a:t> </a:t>
            </a:r>
            <a:r>
              <a:rPr lang="en-US" sz="2000" b="1" i="1" dirty="0" smtClean="0">
                <a:solidFill>
                  <a:srgbClr val="CCC8EE"/>
                </a:solidFill>
                <a:latin typeface="Calibri" pitchFamily="34" charset="0"/>
                <a:ea typeface="ＭＳ Ｐゴシック" pitchFamily="34" charset="-128"/>
                <a:cs typeface="Calibri" pitchFamily="34" charset="0"/>
              </a:rPr>
              <a:t>“E” </a:t>
            </a:r>
            <a:r>
              <a:rPr lang="en-US" sz="2000" i="1" dirty="0" smtClean="0">
                <a:solidFill>
                  <a:schemeClr val="bg1"/>
                </a:solidFill>
                <a:latin typeface="Calibri" pitchFamily="34" charset="0"/>
                <a:ea typeface="ＭＳ Ｐゴシック" pitchFamily="34" charset="-128"/>
                <a:cs typeface="Calibri" pitchFamily="34" charset="0"/>
              </a:rPr>
              <a:t>to keep people informed. </a:t>
            </a:r>
            <a:endParaRPr lang="en-US" sz="2000" i="1" dirty="0">
              <a:solidFill>
                <a:schemeClr val="bg1"/>
              </a:solidFill>
              <a:latin typeface="Calibri" pitchFamily="34" charset="0"/>
              <a:ea typeface="ＭＳ Ｐゴシック" pitchFamily="34" charset="-128"/>
              <a:cs typeface="Calibri" pitchFamily="34" charset="0"/>
            </a:endParaRPr>
          </a:p>
        </p:txBody>
      </p:sp>
      <p:pic>
        <p:nvPicPr>
          <p:cNvPr id="17" name="Picture 16"/>
          <p:cNvPicPr>
            <a:picLocks noChangeAspect="1"/>
          </p:cNvPicPr>
          <p:nvPr/>
        </p:nvPicPr>
        <p:blipFill>
          <a:blip r:embed="rId3"/>
          <a:stretch>
            <a:fillRect/>
          </a:stretch>
        </p:blipFill>
        <p:spPr>
          <a:xfrm>
            <a:off x="4550011" y="1131684"/>
            <a:ext cx="3583336" cy="3374924"/>
          </a:xfrm>
          <a:prstGeom prst="rect">
            <a:avLst/>
          </a:prstGeom>
        </p:spPr>
      </p:pic>
      <p:sp>
        <p:nvSpPr>
          <p:cNvPr id="8" name="TextBox 7"/>
          <p:cNvSpPr txBox="1"/>
          <p:nvPr/>
        </p:nvSpPr>
        <p:spPr>
          <a:xfrm>
            <a:off x="841245" y="3798722"/>
            <a:ext cx="3497920" cy="707886"/>
          </a:xfrm>
          <a:prstGeom prst="homePlate">
            <a:avLst/>
          </a:prstGeom>
          <a:solidFill>
            <a:srgbClr val="0095B3"/>
          </a:solidFill>
          <a:effectLst/>
          <a:scene3d>
            <a:camera prst="orthographicFront"/>
            <a:lightRig rig="threePt" dir="t"/>
          </a:scene3d>
          <a:sp3d>
            <a:bevelT/>
          </a:sp3d>
        </p:spPr>
        <p:txBody>
          <a:bodyPr wrap="square">
            <a:spAutoFit/>
          </a:bodyPr>
          <a:lstStyle/>
          <a:p>
            <a:pPr>
              <a:defRPr/>
            </a:pPr>
            <a:r>
              <a:rPr lang="en-US" sz="2000" i="1" dirty="0">
                <a:solidFill>
                  <a:schemeClr val="bg1"/>
                </a:solidFill>
                <a:latin typeface="Calibri" pitchFamily="34" charset="0"/>
                <a:ea typeface="ＭＳ Ｐゴシック" pitchFamily="34" charset="-128"/>
                <a:cs typeface="Calibri" pitchFamily="34" charset="0"/>
              </a:rPr>
              <a:t>Focus on the </a:t>
            </a:r>
            <a:r>
              <a:rPr lang="en-US" sz="2000" b="1" i="1" dirty="0" smtClean="0">
                <a:solidFill>
                  <a:srgbClr val="CCC8EE"/>
                </a:solidFill>
                <a:latin typeface="Calibri" pitchFamily="34" charset="0"/>
                <a:ea typeface="ＭＳ Ｐゴシック" pitchFamily="34" charset="-128"/>
                <a:cs typeface="Calibri" pitchFamily="34" charset="0"/>
              </a:rPr>
              <a:t>“T” </a:t>
            </a:r>
            <a:r>
              <a:rPr lang="en-US" sz="2000" i="1" dirty="0" smtClean="0">
                <a:solidFill>
                  <a:schemeClr val="bg1"/>
                </a:solidFill>
                <a:latin typeface="Calibri" pitchFamily="34" charset="0"/>
                <a:ea typeface="ＭＳ Ｐゴシック" pitchFamily="34" charset="-128"/>
                <a:cs typeface="Calibri" pitchFamily="34" charset="0"/>
              </a:rPr>
              <a:t>to show you enjoy helping </a:t>
            </a:r>
            <a:r>
              <a:rPr lang="en-US" sz="2000" i="1" dirty="0">
                <a:solidFill>
                  <a:schemeClr val="bg1"/>
                </a:solidFill>
                <a:latin typeface="Calibri" pitchFamily="34" charset="0"/>
                <a:ea typeface="ＭＳ Ｐゴシック" pitchFamily="34" charset="-128"/>
                <a:cs typeface="Calibri" pitchFamily="34" charset="0"/>
              </a:rPr>
              <a:t>people</a:t>
            </a:r>
            <a:r>
              <a:rPr lang="en-US" sz="2000" i="1" dirty="0" smtClean="0">
                <a:solidFill>
                  <a:schemeClr val="bg1"/>
                </a:solidFill>
                <a:latin typeface="Calibri" pitchFamily="34" charset="0"/>
                <a:ea typeface="ＭＳ Ｐゴシック" pitchFamily="34" charset="-128"/>
                <a:cs typeface="Calibri" pitchFamily="34" charset="0"/>
              </a:rPr>
              <a:t>.</a:t>
            </a:r>
            <a:endParaRPr lang="en-US" sz="2000" i="1" dirty="0">
              <a:solidFill>
                <a:schemeClr val="bg1"/>
              </a:solidFill>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35772995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750"/>
                            </p:stCondLst>
                            <p:childTnLst>
                              <p:par>
                                <p:cTn id="11" presetID="53" presetClass="entr" presetSubtype="16" fill="hold" grpId="0" nodeType="afterEffect">
                                  <p:stCondLst>
                                    <p:cond delay="50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750"/>
                            </p:stCondLst>
                            <p:childTnLst>
                              <p:par>
                                <p:cTn id="17" presetID="53" presetClass="entr" presetSubtype="16" fill="hold" grpId="0" nodeType="afterEffect">
                                  <p:stCondLst>
                                    <p:cond delay="75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301335" y="1008171"/>
            <a:ext cx="4904509" cy="4758783"/>
          </a:xfrm>
        </p:spPr>
        <p:txBody>
          <a:bodyPr/>
          <a:lstStyle/>
          <a:p>
            <a:pPr marL="0" indent="0">
              <a:buNone/>
            </a:pPr>
            <a:r>
              <a:rPr lang="en-US" dirty="0" smtClean="0"/>
              <a:t>The </a:t>
            </a:r>
            <a:r>
              <a:rPr lang="en-US" b="1" i="1" dirty="0" smtClean="0"/>
              <a:t>VUMC Patient and Family Promise </a:t>
            </a:r>
            <a:r>
              <a:rPr lang="en-US" dirty="0" smtClean="0"/>
              <a:t>takes the five fundamental elements of AIDET® to the next level of excellence by laying the foundation for the experience patients and families can expect to have at Vanderbilt: </a:t>
            </a:r>
            <a:r>
              <a:rPr lang="en-US" b="1" i="1" dirty="0"/>
              <a:t>w</a:t>
            </a:r>
            <a:r>
              <a:rPr lang="en-US" b="1" i="1" dirty="0" smtClean="0"/>
              <a:t>e </a:t>
            </a:r>
            <a:r>
              <a:rPr lang="en-US" b="1" i="1" dirty="0"/>
              <a:t>make those we serve our highest priority.</a:t>
            </a:r>
            <a:endParaRPr lang="en-US" b="1" i="1" dirty="0" smtClean="0"/>
          </a:p>
          <a:p>
            <a:pPr marL="0" indent="0">
              <a:buNone/>
            </a:pPr>
            <a:endParaRPr lang="en-US" sz="800" dirty="0"/>
          </a:p>
          <a:p>
            <a:pPr marL="0" indent="0">
              <a:buNone/>
            </a:pPr>
            <a:r>
              <a:rPr lang="en-US" dirty="0"/>
              <a:t>From the patient and family’s perspective, the VUMC promise is exactly what they want to hear from our employees. From the employee’s perspective, stating the VUMC promise establishes a commitment of personal best, and we want to live true to our word. </a:t>
            </a:r>
          </a:p>
          <a:p>
            <a:pPr marL="0" indent="0">
              <a:buNone/>
            </a:pPr>
            <a:endParaRPr lang="en-US" dirty="0" smtClean="0"/>
          </a:p>
          <a:p>
            <a:endParaRPr lang="en-US" b="1" dirty="0"/>
          </a:p>
        </p:txBody>
      </p:sp>
      <p:sp>
        <p:nvSpPr>
          <p:cNvPr id="3" name="Slide Number Placeholder 2"/>
          <p:cNvSpPr>
            <a:spLocks noGrp="1"/>
          </p:cNvSpPr>
          <p:nvPr>
            <p:ph type="sldNum" sz="quarter" idx="16"/>
          </p:nvPr>
        </p:nvSpPr>
        <p:spPr/>
        <p:txBody>
          <a:bodyPr/>
          <a:lstStyle/>
          <a:p>
            <a:fld id="{4FAB73BC-B049-4115-A692-8D63A059BFB8}" type="slidenum">
              <a:rPr lang="en-US" smtClean="0"/>
              <a:pPr/>
              <a:t>8</a:t>
            </a:fld>
            <a:endParaRPr lang="en-US" dirty="0"/>
          </a:p>
        </p:txBody>
      </p:sp>
      <p:sp>
        <p:nvSpPr>
          <p:cNvPr id="7" name="Title 6"/>
          <p:cNvSpPr>
            <a:spLocks noGrp="1"/>
          </p:cNvSpPr>
          <p:nvPr>
            <p:ph type="title"/>
          </p:nvPr>
        </p:nvSpPr>
        <p:spPr/>
        <p:txBody>
          <a:bodyPr>
            <a:normAutofit fontScale="90000"/>
          </a:bodyPr>
          <a:lstStyle/>
          <a:p>
            <a:r>
              <a:rPr lang="en-US" dirty="0" smtClean="0"/>
              <a:t>AIDET® Plus </a:t>
            </a:r>
            <a:r>
              <a:rPr lang="en-US" dirty="0"/>
              <a:t>the </a:t>
            </a:r>
            <a:r>
              <a:rPr lang="en-US" dirty="0" smtClean="0"/>
              <a:t>VUMC Patient and Family </a:t>
            </a:r>
            <a:r>
              <a:rPr lang="en-US" dirty="0"/>
              <a:t>P</a:t>
            </a:r>
            <a:r>
              <a:rPr lang="en-US" dirty="0" smtClean="0"/>
              <a:t>romise</a:t>
            </a:r>
            <a:endParaRPr lang="en-US" dirty="0"/>
          </a:p>
        </p:txBody>
      </p:sp>
      <p:pic>
        <p:nvPicPr>
          <p:cNvPr id="9" name="Picture 8"/>
          <p:cNvPicPr>
            <a:picLocks noChangeAspect="1"/>
          </p:cNvPicPr>
          <p:nvPr/>
        </p:nvPicPr>
        <p:blipFill>
          <a:blip r:embed="rId3"/>
          <a:stretch>
            <a:fillRect/>
          </a:stretch>
        </p:blipFill>
        <p:spPr>
          <a:xfrm>
            <a:off x="5380955" y="1146464"/>
            <a:ext cx="3222718" cy="44464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41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25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5532" y="1374216"/>
            <a:ext cx="4114799" cy="415396"/>
          </a:xfrm>
        </p:spPr>
        <p:txBody>
          <a:bodyPr/>
          <a:lstStyle/>
          <a:p>
            <a:r>
              <a:rPr lang="en-US" dirty="0" smtClean="0"/>
              <a:t>With PATIENTS</a:t>
            </a:r>
            <a:endParaRPr lang="en-US" dirty="0"/>
          </a:p>
        </p:txBody>
      </p:sp>
      <p:sp>
        <p:nvSpPr>
          <p:cNvPr id="3" name="Text Placeholder 2"/>
          <p:cNvSpPr>
            <a:spLocks noGrp="1"/>
          </p:cNvSpPr>
          <p:nvPr>
            <p:ph type="body" sz="quarter" idx="14"/>
          </p:nvPr>
        </p:nvSpPr>
        <p:spPr>
          <a:xfrm>
            <a:off x="4697894" y="1308030"/>
            <a:ext cx="4106333" cy="415396"/>
          </a:xfrm>
        </p:spPr>
        <p:txBody>
          <a:bodyPr/>
          <a:lstStyle/>
          <a:p>
            <a:r>
              <a:rPr lang="en-US" dirty="0" smtClean="0"/>
              <a:t>With COWORKERS</a:t>
            </a:r>
            <a:endParaRPr lang="en-US" dirty="0"/>
          </a:p>
          <a:p>
            <a:endParaRPr lang="en-US" dirty="0"/>
          </a:p>
        </p:txBody>
      </p:sp>
      <p:sp>
        <p:nvSpPr>
          <p:cNvPr id="4" name="Text Placeholder 3"/>
          <p:cNvSpPr>
            <a:spLocks noGrp="1"/>
          </p:cNvSpPr>
          <p:nvPr>
            <p:ph type="body" sz="quarter" idx="15"/>
          </p:nvPr>
        </p:nvSpPr>
        <p:spPr>
          <a:xfrm>
            <a:off x="237066" y="1806546"/>
            <a:ext cx="4225206" cy="4344751"/>
          </a:xfrm>
        </p:spPr>
        <p:txBody>
          <a:bodyPr/>
          <a:lstStyle/>
          <a:p>
            <a:pPr marL="0" indent="0">
              <a:buNone/>
            </a:pPr>
            <a:r>
              <a:rPr lang="en-US" b="1" i="1" dirty="0" smtClean="0"/>
              <a:t>Core Elements</a:t>
            </a:r>
          </a:p>
          <a:p>
            <a:r>
              <a:rPr lang="en-US" dirty="0" smtClean="0"/>
              <a:t>Decreases anxiety; builds trust</a:t>
            </a:r>
            <a:endParaRPr lang="en-US" dirty="0"/>
          </a:p>
          <a:p>
            <a:r>
              <a:rPr lang="en-US" dirty="0"/>
              <a:t>Improves </a:t>
            </a:r>
            <a:r>
              <a:rPr lang="en-US" dirty="0" smtClean="0"/>
              <a:t>compliance</a:t>
            </a:r>
            <a:endParaRPr lang="en-US" dirty="0"/>
          </a:p>
          <a:p>
            <a:r>
              <a:rPr lang="en-US" dirty="0"/>
              <a:t>Patients feel </a:t>
            </a:r>
            <a:r>
              <a:rPr lang="en-US" dirty="0" smtClean="0"/>
              <a:t>valued, develop </a:t>
            </a:r>
            <a:r>
              <a:rPr lang="en-US" dirty="0"/>
              <a:t>customer </a:t>
            </a:r>
            <a:r>
              <a:rPr lang="en-US" dirty="0" smtClean="0"/>
              <a:t>loyalty to VUMC</a:t>
            </a:r>
            <a:endParaRPr lang="en-US" dirty="0"/>
          </a:p>
          <a:p>
            <a:pPr marL="0" indent="0">
              <a:buNone/>
            </a:pPr>
            <a:endParaRPr lang="en-US" sz="800" i="1" dirty="0" smtClean="0"/>
          </a:p>
          <a:p>
            <a:pPr marL="0" indent="0">
              <a:buNone/>
            </a:pPr>
            <a:r>
              <a:rPr lang="en-US" b="1" i="1" dirty="0" smtClean="0"/>
              <a:t>VUMC Promise</a:t>
            </a:r>
          </a:p>
          <a:p>
            <a:r>
              <a:rPr lang="en-US" dirty="0" smtClean="0"/>
              <a:t>A </a:t>
            </a:r>
            <a:r>
              <a:rPr lang="en-US" dirty="0"/>
              <a:t>personal commitment (promise) takes </a:t>
            </a:r>
            <a:r>
              <a:rPr lang="en-US" dirty="0" smtClean="0"/>
              <a:t>customer service to a higher level</a:t>
            </a:r>
            <a:endParaRPr lang="en-US" dirty="0"/>
          </a:p>
          <a:p>
            <a:endParaRPr lang="en-US" dirty="0"/>
          </a:p>
        </p:txBody>
      </p:sp>
      <p:sp>
        <p:nvSpPr>
          <p:cNvPr id="6" name="Slide Number Placeholder 5"/>
          <p:cNvSpPr>
            <a:spLocks noGrp="1"/>
          </p:cNvSpPr>
          <p:nvPr>
            <p:ph type="sldNum" sz="quarter" idx="17"/>
          </p:nvPr>
        </p:nvSpPr>
        <p:spPr/>
        <p:txBody>
          <a:bodyPr/>
          <a:lstStyle/>
          <a:p>
            <a:fld id="{4FAB73BC-B049-4115-A692-8D63A059BFB8}" type="slidenum">
              <a:rPr lang="en-US" smtClean="0"/>
              <a:pPr/>
              <a:t>9</a:t>
            </a:fld>
            <a:endParaRPr lang="en-US" dirty="0"/>
          </a:p>
        </p:txBody>
      </p:sp>
      <p:sp>
        <p:nvSpPr>
          <p:cNvPr id="7" name="Title 6"/>
          <p:cNvSpPr>
            <a:spLocks noGrp="1"/>
          </p:cNvSpPr>
          <p:nvPr>
            <p:ph type="title"/>
          </p:nvPr>
        </p:nvSpPr>
        <p:spPr/>
        <p:txBody>
          <a:bodyPr>
            <a:normAutofit/>
          </a:bodyPr>
          <a:lstStyle/>
          <a:p>
            <a:r>
              <a:rPr lang="en-US" dirty="0"/>
              <a:t>WHY </a:t>
            </a:r>
            <a:r>
              <a:rPr lang="en-US" dirty="0" smtClean="0"/>
              <a:t>Use AIDET®  Plus the VUMC Promise?</a:t>
            </a:r>
            <a:endParaRPr lang="en-US" dirty="0"/>
          </a:p>
        </p:txBody>
      </p:sp>
      <p:sp>
        <p:nvSpPr>
          <p:cNvPr id="8" name="Text Placeholder 3"/>
          <p:cNvSpPr txBox="1">
            <a:spLocks/>
          </p:cNvSpPr>
          <p:nvPr/>
        </p:nvSpPr>
        <p:spPr>
          <a:xfrm>
            <a:off x="4693660" y="1765431"/>
            <a:ext cx="4297943" cy="4344751"/>
          </a:xfrm>
          <a:prstGeom prst="rect">
            <a:avLst/>
          </a:prstGeom>
        </p:spPr>
        <p:txBody>
          <a:bodyPr/>
          <a:lstStyle>
            <a:lvl1pPr marL="231775" indent="-231775" algn="l" rtl="0" eaLnBrk="1" fontAlgn="base" hangingPunct="1">
              <a:spcBef>
                <a:spcPts val="1200"/>
              </a:spcBef>
              <a:spcAft>
                <a:spcPct val="0"/>
              </a:spcAft>
              <a:buClr>
                <a:srgbClr val="395E77"/>
              </a:buClr>
              <a:buSzPct val="100000"/>
              <a:buFont typeface="Arial" panose="020B0604020202020204" pitchFamily="34" charset="0"/>
              <a:buChar char="•"/>
              <a:defRPr lang="en-CA" sz="2000" kern="1200">
                <a:solidFill>
                  <a:schemeClr val="tx2"/>
                </a:solidFill>
                <a:latin typeface="Arial" pitchFamily="34" charset="0"/>
                <a:ea typeface="+mn-ea"/>
                <a:cs typeface="Arial" pitchFamily="34" charset="0"/>
              </a:defRPr>
            </a:lvl1pPr>
            <a:lvl2pPr marL="457200" indent="-231775" algn="l" rtl="0" eaLnBrk="1" fontAlgn="base" hangingPunct="1">
              <a:spcBef>
                <a:spcPts val="625"/>
              </a:spcBef>
              <a:spcAft>
                <a:spcPct val="0"/>
              </a:spcAft>
              <a:buClr>
                <a:srgbClr val="395E77"/>
              </a:buClr>
              <a:buSzPct val="100000"/>
              <a:buFont typeface="Arial" panose="020B0604020202020204" pitchFamily="34" charset="0"/>
              <a:buChar char="•"/>
              <a:defRPr lang="en-CA" sz="2000" kern="1200">
                <a:solidFill>
                  <a:schemeClr val="tx2"/>
                </a:solidFill>
                <a:latin typeface="Arial" pitchFamily="34" charset="0"/>
                <a:ea typeface="+mn-ea"/>
                <a:cs typeface="Arial" pitchFamily="34" charset="0"/>
              </a:defRPr>
            </a:lvl2pPr>
            <a:lvl3pPr marL="688975" indent="-231775" algn="l" rtl="0" eaLnBrk="1" fontAlgn="base" hangingPunct="1">
              <a:spcBef>
                <a:spcPts val="575"/>
              </a:spcBef>
              <a:spcAft>
                <a:spcPct val="0"/>
              </a:spcAft>
              <a:buClr>
                <a:srgbClr val="395E77"/>
              </a:buClr>
              <a:buSzPct val="100000"/>
              <a:buFont typeface="Arial" panose="020B0604020202020204" pitchFamily="34" charset="0"/>
              <a:buChar char="•"/>
              <a:defRPr lang="en-CA" sz="2000" kern="1200">
                <a:solidFill>
                  <a:schemeClr val="tx2"/>
                </a:solidFill>
                <a:latin typeface="Arial" pitchFamily="34" charset="0"/>
                <a:ea typeface="+mn-ea"/>
                <a:cs typeface="Arial" pitchFamily="34" charset="0"/>
              </a:defRPr>
            </a:lvl3pPr>
            <a:lvl4pPr marL="914400" indent="-225425" algn="l" rtl="0" eaLnBrk="1" fontAlgn="base" hangingPunct="1">
              <a:spcBef>
                <a:spcPts val="525"/>
              </a:spcBef>
              <a:spcAft>
                <a:spcPct val="0"/>
              </a:spcAft>
              <a:buClr>
                <a:srgbClr val="395E77"/>
              </a:buClr>
              <a:buSzPct val="100000"/>
              <a:buFont typeface="Arial" panose="020B0604020202020204" pitchFamily="34" charset="0"/>
              <a:buChar char="•"/>
              <a:defRPr lang="en-CA" sz="2000" kern="1200">
                <a:solidFill>
                  <a:schemeClr val="tx2"/>
                </a:solidFill>
                <a:latin typeface="Arial" pitchFamily="34" charset="0"/>
                <a:ea typeface="+mn-ea"/>
                <a:cs typeface="Arial" pitchFamily="34" charset="0"/>
              </a:defRPr>
            </a:lvl4pPr>
            <a:lvl5pPr marL="1146175" indent="-231775" algn="l" rtl="0" eaLnBrk="1" fontAlgn="base" hangingPunct="1">
              <a:spcBef>
                <a:spcPts val="475"/>
              </a:spcBef>
              <a:spcAft>
                <a:spcPct val="0"/>
              </a:spcAft>
              <a:buClr>
                <a:srgbClr val="395E77"/>
              </a:buClr>
              <a:buSzPct val="100000"/>
              <a:buFont typeface="Arial" panose="020B0604020202020204" pitchFamily="34" charset="0"/>
              <a:buChar char="•"/>
              <a:defRPr lang="en-US"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a:t>Core Elements</a:t>
            </a:r>
          </a:p>
          <a:p>
            <a:r>
              <a:rPr lang="en-US" dirty="0"/>
              <a:t>Decreases </a:t>
            </a:r>
            <a:r>
              <a:rPr lang="en-US" dirty="0" smtClean="0"/>
              <a:t>anxiety</a:t>
            </a:r>
            <a:r>
              <a:rPr lang="en-US" dirty="0"/>
              <a:t>; builds trust</a:t>
            </a:r>
          </a:p>
          <a:p>
            <a:r>
              <a:rPr lang="en-US" dirty="0" smtClean="0"/>
              <a:t>Improves efficiency &amp; reliability</a:t>
            </a:r>
          </a:p>
          <a:p>
            <a:r>
              <a:rPr lang="en-US" dirty="0" smtClean="0"/>
              <a:t>Employees feel valued, develop </a:t>
            </a:r>
            <a:r>
              <a:rPr lang="en-US" dirty="0"/>
              <a:t>loyalty </a:t>
            </a:r>
            <a:r>
              <a:rPr lang="en-US" dirty="0" smtClean="0"/>
              <a:t>to coworkers and VUMC</a:t>
            </a:r>
          </a:p>
          <a:p>
            <a:pPr marL="0" indent="0">
              <a:buNone/>
            </a:pPr>
            <a:endParaRPr lang="en-US" sz="800" i="1" dirty="0" smtClean="0"/>
          </a:p>
          <a:p>
            <a:pPr marL="0" indent="0">
              <a:buNone/>
            </a:pPr>
            <a:r>
              <a:rPr lang="en-US" b="1" i="1" dirty="0" smtClean="0"/>
              <a:t>VUMC </a:t>
            </a:r>
            <a:r>
              <a:rPr lang="en-US" b="1" i="1" dirty="0"/>
              <a:t>Promise</a:t>
            </a:r>
          </a:p>
          <a:p>
            <a:r>
              <a:rPr lang="en-US" dirty="0" smtClean="0"/>
              <a:t>A personal commitment (promise) takes teamwork to a higher level</a:t>
            </a:r>
          </a:p>
          <a:p>
            <a:endParaRPr lang="en-US" dirty="0"/>
          </a:p>
        </p:txBody>
      </p:sp>
    </p:spTree>
    <p:extLst>
      <p:ext uri="{BB962C8B-B14F-4D97-AF65-F5344CB8AC3E}">
        <p14:creationId xmlns:p14="http://schemas.microsoft.com/office/powerpoint/2010/main" val="409528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Lst>
</file>

<file path=ppt/theme/theme1.xml><?xml version="1.0" encoding="utf-8"?>
<a:theme xmlns:a="http://schemas.openxmlformats.org/drawingml/2006/main" name="Studer Group">
  <a:themeElements>
    <a:clrScheme name="Studer Group Color Palette">
      <a:dk1>
        <a:srgbClr val="395D77"/>
      </a:dk1>
      <a:lt1>
        <a:srgbClr val="FFFFFF"/>
      </a:lt1>
      <a:dk2>
        <a:srgbClr val="5F5F5F"/>
      </a:dk2>
      <a:lt2>
        <a:srgbClr val="FFFFFF"/>
      </a:lt2>
      <a:accent1>
        <a:srgbClr val="008BB3"/>
      </a:accent1>
      <a:accent2>
        <a:srgbClr val="395D77"/>
      </a:accent2>
      <a:accent3>
        <a:srgbClr val="192957"/>
      </a:accent3>
      <a:accent4>
        <a:srgbClr val="0C142B"/>
      </a:accent4>
      <a:accent5>
        <a:srgbClr val="94D60A"/>
      </a:accent5>
      <a:accent6>
        <a:srgbClr val="77D4FD"/>
      </a:accent6>
      <a:hlink>
        <a:srgbClr val="008BB3"/>
      </a:hlink>
      <a:folHlink>
        <a:srgbClr val="395D77"/>
      </a:folHlink>
    </a:clrScheme>
    <a:fontScheme name="Accen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nSpc>
            <a:spcPct val="150000"/>
          </a:lnSpc>
          <a:defRPr sz="2400" b="1" i="0" dirty="0" err="1" smtClean="0">
            <a:solidFill>
              <a:schemeClr val="tx1"/>
            </a:solidFill>
          </a:defRPr>
        </a:defPPr>
      </a:lstStyle>
    </a:txDef>
  </a:objectDefaults>
  <a:extraClrSchemeLst/>
  <a:extLst>
    <a:ext uri="{05A4C25C-085E-4340-85A3-A5531E510DB2}">
      <thm15:themeFamily xmlns="" xmlns:thm15="http://schemas.microsoft.com/office/thememl/2012/main" name="StuderGroup_PowerpointTemplate_2015_2Q.pptx [Read-Only]" id="{166F7DA1-79D4-4584-AB23-65F9C254C696}" vid="{A6EDC5FE-2C4D-4D37-BF3A-42D51D1389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2930</Words>
  <Application>Microsoft Office PowerPoint</Application>
  <PresentationFormat>On-screen Show (4:3)</PresentationFormat>
  <Paragraphs>384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Studer Group</vt:lpstr>
      <vt:lpstr>AIDET® Plus the Vanderbilt University Medical Center Patient and Family Promise</vt:lpstr>
      <vt:lpstr>Welcome!</vt:lpstr>
      <vt:lpstr>Learning Objective #1</vt:lpstr>
      <vt:lpstr>First Impressions = Perception</vt:lpstr>
      <vt:lpstr>First impressions = Impact</vt:lpstr>
      <vt:lpstr>The Five Fundamentals of AIDET® </vt:lpstr>
      <vt:lpstr>PowerPoint Presentation</vt:lpstr>
      <vt:lpstr>AIDET® Plus the VUMC Patient and Family Promise</vt:lpstr>
      <vt:lpstr>WHY Use AIDET®  Plus the VUMC Promise?</vt:lpstr>
      <vt:lpstr>Benefits of Effective AIDET® Plus the VUMC Patient and Family Promise  </vt:lpstr>
      <vt:lpstr>Learning Objective #2</vt:lpstr>
      <vt:lpstr>Acknowledge</vt:lpstr>
      <vt:lpstr>Introduce</vt:lpstr>
      <vt:lpstr>Introduce: How to Manage-Up Others</vt:lpstr>
      <vt:lpstr>Introduce: the VUMC Patient and Family Promise</vt:lpstr>
      <vt:lpstr>Duration</vt:lpstr>
      <vt:lpstr>Duration</vt:lpstr>
      <vt:lpstr>Choose Your Words Wisely</vt:lpstr>
      <vt:lpstr>Explanation </vt:lpstr>
      <vt:lpstr>Thank You </vt:lpstr>
      <vt:lpstr>Learning Objective #3</vt:lpstr>
      <vt:lpstr>5 Fundamentals of AIDET®</vt:lpstr>
      <vt:lpstr>Send the Right Message</vt:lpstr>
      <vt:lpstr>Helpful Tips to Communicate</vt:lpstr>
      <vt:lpstr>Anxiety-Provoking Words to avoid</vt:lpstr>
      <vt:lpstr>Positive Experience-Provoking Words to Use Daily</vt:lpstr>
      <vt:lpstr>How to Use AIDET® </vt:lpstr>
      <vt:lpstr>How to Use AIDET® when answering the phone</vt:lpstr>
      <vt:lpstr>How to Use AIDET® When You Know the Person</vt:lpstr>
      <vt:lpstr>What can YOU start doing today?</vt:lpstr>
      <vt:lpstr>Learning Assessment</vt:lpstr>
      <vt:lpstr>TRUE or FALSE</vt:lpstr>
      <vt:lpstr>Creating a Culture of Always Excellence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2015-06-29T18:30:40Z</dcterms:created>
  <dcterms:modified xsi:type="dcterms:W3CDTF">2015-08-26T22:42:22Z</dcterms:modified>
</cp:coreProperties>
</file>