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nva Sans" panose="020B0604020202020204" charset="0"/>
      <p:regular r:id="rId11"/>
    </p:embeddedFont>
    <p:embeddedFont>
      <p:font typeface="Dynapuff" panose="020B0604020202020204" charset="0"/>
      <p:regular r:id="rId12"/>
    </p:embeddedFont>
    <p:embeddedFont>
      <p:font typeface="Dynapuff Medium" panose="020B0604020202020204" charset="0"/>
      <p:regular r:id="rId13"/>
    </p:embeddedFont>
    <p:embeddedFont>
      <p:font typeface="Gluten" panose="020B0604020202020204" charset="0"/>
      <p:regular r:id="rId14"/>
    </p:embeddedFont>
    <p:embeddedFont>
      <p:font typeface="Gluten Bold" panose="020B0604020202020204" charset="0"/>
      <p:regular r:id="rId15"/>
    </p:embeddedFont>
    <p:embeddedFont>
      <p:font typeface="Gluten Light"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6" d="100"/>
          <a:sy n="66" d="100"/>
        </p:scale>
        <p:origin x="3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svg"/><Relationship Id="rId5" Type="http://schemas.openxmlformats.org/officeDocument/2006/relationships/image" Target="../media/image14.sv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svg"/><Relationship Id="rId5" Type="http://schemas.openxmlformats.org/officeDocument/2006/relationships/image" Target="../media/image14.svg"/><Relationship Id="rId15" Type="http://schemas.openxmlformats.org/officeDocument/2006/relationships/image" Target="../media/image20.sv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32.svg"/><Relationship Id="rId7" Type="http://schemas.openxmlformats.org/officeDocument/2006/relationships/image" Target="../media/image2.svg"/><Relationship Id="rId12"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36.svg"/><Relationship Id="rId5" Type="http://schemas.openxmlformats.org/officeDocument/2006/relationships/image" Target="../media/image18.svg"/><Relationship Id="rId10" Type="http://schemas.openxmlformats.org/officeDocument/2006/relationships/image" Target="../media/image35.png"/><Relationship Id="rId4" Type="http://schemas.openxmlformats.org/officeDocument/2006/relationships/image" Target="../media/image17.png"/><Relationship Id="rId9" Type="http://schemas.openxmlformats.org/officeDocument/2006/relationships/image" Target="../media/image34.svg"/><Relationship Id="rId14" Type="http://schemas.openxmlformats.org/officeDocument/2006/relationships/image" Target="../media/image39.sv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svg"/><Relationship Id="rId5" Type="http://schemas.openxmlformats.org/officeDocument/2006/relationships/image" Target="../media/image14.svg"/><Relationship Id="rId10"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hyperlink" Target="https://www.vumc.org/infection-prevention/animals-healthcare-settings-resources" TargetMode="Externa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2.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Freeform 2"/>
          <p:cNvSpPr/>
          <p:nvPr/>
        </p:nvSpPr>
        <p:spPr>
          <a:xfrm rot="69758" flipV="1">
            <a:off x="7786086" y="5956357"/>
            <a:ext cx="1863107" cy="1835160"/>
          </a:xfrm>
          <a:custGeom>
            <a:avLst/>
            <a:gdLst/>
            <a:ahLst/>
            <a:cxnLst/>
            <a:rect l="l" t="t" r="r" b="b"/>
            <a:pathLst>
              <a:path w="1863107" h="1835160">
                <a:moveTo>
                  <a:pt x="0" y="1835160"/>
                </a:moveTo>
                <a:lnTo>
                  <a:pt x="1863107" y="1835160"/>
                </a:lnTo>
                <a:lnTo>
                  <a:pt x="1863107" y="0"/>
                </a:lnTo>
                <a:lnTo>
                  <a:pt x="0" y="0"/>
                </a:lnTo>
                <a:lnTo>
                  <a:pt x="0" y="183516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3" name="Group 3"/>
          <p:cNvGrpSpPr/>
          <p:nvPr/>
        </p:nvGrpSpPr>
        <p:grpSpPr>
          <a:xfrm>
            <a:off x="9424429" y="1424977"/>
            <a:ext cx="11846237" cy="11291586"/>
            <a:chOff x="0" y="0"/>
            <a:chExt cx="925751" cy="882407"/>
          </a:xfrm>
        </p:grpSpPr>
        <p:sp>
          <p:nvSpPr>
            <p:cNvPr id="4" name="Freeform 4"/>
            <p:cNvSpPr/>
            <p:nvPr/>
          </p:nvSpPr>
          <p:spPr>
            <a:xfrm>
              <a:off x="0" y="0"/>
              <a:ext cx="925751" cy="882407"/>
            </a:xfrm>
            <a:custGeom>
              <a:avLst/>
              <a:gdLst/>
              <a:ahLst/>
              <a:cxnLst/>
              <a:rect l="l" t="t" r="r" b="b"/>
              <a:pathLst>
                <a:path w="925751" h="882407">
                  <a:moveTo>
                    <a:pt x="462876" y="0"/>
                  </a:moveTo>
                  <a:cubicBezTo>
                    <a:pt x="207236" y="0"/>
                    <a:pt x="0" y="197533"/>
                    <a:pt x="0" y="441203"/>
                  </a:cubicBezTo>
                  <a:cubicBezTo>
                    <a:pt x="0" y="684873"/>
                    <a:pt x="207236" y="882407"/>
                    <a:pt x="462876" y="882407"/>
                  </a:cubicBezTo>
                  <a:cubicBezTo>
                    <a:pt x="718515" y="882407"/>
                    <a:pt x="925751" y="684873"/>
                    <a:pt x="925751" y="441203"/>
                  </a:cubicBezTo>
                  <a:cubicBezTo>
                    <a:pt x="925751" y="197533"/>
                    <a:pt x="718515" y="0"/>
                    <a:pt x="462876" y="0"/>
                  </a:cubicBezTo>
                  <a:close/>
                </a:path>
              </a:pathLst>
            </a:custGeom>
            <a:solidFill>
              <a:srgbClr val="FDA002"/>
            </a:solidFill>
            <a:ln cap="sq">
              <a:noFill/>
              <a:prstDash val="solid"/>
              <a:miter/>
            </a:ln>
          </p:spPr>
          <p:txBody>
            <a:bodyPr/>
            <a:lstStyle/>
            <a:p>
              <a:endParaRPr lang="en-US"/>
            </a:p>
          </p:txBody>
        </p:sp>
        <p:sp>
          <p:nvSpPr>
            <p:cNvPr id="5" name="TextBox 5"/>
            <p:cNvSpPr txBox="1"/>
            <p:nvPr/>
          </p:nvSpPr>
          <p:spPr>
            <a:xfrm>
              <a:off x="86789" y="44626"/>
              <a:ext cx="752173" cy="755056"/>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Freeform 6"/>
          <p:cNvSpPr/>
          <p:nvPr/>
        </p:nvSpPr>
        <p:spPr>
          <a:xfrm rot="-4886714" flipH="1">
            <a:off x="8058566" y="-814153"/>
            <a:ext cx="3362478" cy="3286822"/>
          </a:xfrm>
          <a:custGeom>
            <a:avLst/>
            <a:gdLst/>
            <a:ahLst/>
            <a:cxnLst/>
            <a:rect l="l" t="t" r="r" b="b"/>
            <a:pathLst>
              <a:path w="3362478" h="3286822">
                <a:moveTo>
                  <a:pt x="3362478" y="0"/>
                </a:moveTo>
                <a:lnTo>
                  <a:pt x="0" y="0"/>
                </a:lnTo>
                <a:lnTo>
                  <a:pt x="0" y="3286822"/>
                </a:lnTo>
                <a:lnTo>
                  <a:pt x="3362478" y="3286822"/>
                </a:lnTo>
                <a:lnTo>
                  <a:pt x="3362478"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grpSp>
        <p:nvGrpSpPr>
          <p:cNvPr id="7" name="Group 7"/>
          <p:cNvGrpSpPr/>
          <p:nvPr/>
        </p:nvGrpSpPr>
        <p:grpSpPr>
          <a:xfrm>
            <a:off x="13848109" y="1009192"/>
            <a:ext cx="3411191" cy="1183357"/>
            <a:chOff x="0" y="0"/>
            <a:chExt cx="1072313" cy="371990"/>
          </a:xfrm>
        </p:grpSpPr>
        <p:sp>
          <p:nvSpPr>
            <p:cNvPr id="8" name="Freeform 8"/>
            <p:cNvSpPr/>
            <p:nvPr/>
          </p:nvSpPr>
          <p:spPr>
            <a:xfrm>
              <a:off x="0" y="0"/>
              <a:ext cx="1072313" cy="371990"/>
            </a:xfrm>
            <a:custGeom>
              <a:avLst/>
              <a:gdLst/>
              <a:ahLst/>
              <a:cxnLst/>
              <a:rect l="l" t="t" r="r" b="b"/>
              <a:pathLst>
                <a:path w="1072313" h="371990">
                  <a:moveTo>
                    <a:pt x="185995" y="0"/>
                  </a:moveTo>
                  <a:lnTo>
                    <a:pt x="886318" y="0"/>
                  </a:lnTo>
                  <a:cubicBezTo>
                    <a:pt x="989040" y="0"/>
                    <a:pt x="1072313" y="83273"/>
                    <a:pt x="1072313" y="185995"/>
                  </a:cubicBezTo>
                  <a:lnTo>
                    <a:pt x="1072313" y="185995"/>
                  </a:lnTo>
                  <a:cubicBezTo>
                    <a:pt x="1072313" y="235324"/>
                    <a:pt x="1052717" y="282632"/>
                    <a:pt x="1017836" y="317513"/>
                  </a:cubicBezTo>
                  <a:cubicBezTo>
                    <a:pt x="982955" y="352394"/>
                    <a:pt x="935647" y="371990"/>
                    <a:pt x="886318" y="371990"/>
                  </a:cubicBezTo>
                  <a:lnTo>
                    <a:pt x="185995" y="371990"/>
                  </a:lnTo>
                  <a:cubicBezTo>
                    <a:pt x="136666" y="371990"/>
                    <a:pt x="89357" y="352394"/>
                    <a:pt x="54477" y="317513"/>
                  </a:cubicBezTo>
                  <a:cubicBezTo>
                    <a:pt x="19596" y="282632"/>
                    <a:pt x="0" y="235324"/>
                    <a:pt x="0" y="185995"/>
                  </a:cubicBezTo>
                  <a:lnTo>
                    <a:pt x="0" y="185995"/>
                  </a:lnTo>
                  <a:cubicBezTo>
                    <a:pt x="0" y="136666"/>
                    <a:pt x="19596" y="89357"/>
                    <a:pt x="54477" y="54477"/>
                  </a:cubicBezTo>
                  <a:cubicBezTo>
                    <a:pt x="89357" y="19596"/>
                    <a:pt x="136666" y="0"/>
                    <a:pt x="185995" y="0"/>
                  </a:cubicBezTo>
                  <a:close/>
                </a:path>
              </a:pathLst>
            </a:custGeom>
            <a:solidFill>
              <a:srgbClr val="4F8273"/>
            </a:solidFill>
          </p:spPr>
          <p:txBody>
            <a:bodyPr/>
            <a:lstStyle/>
            <a:p>
              <a:endParaRPr lang="en-US"/>
            </a:p>
          </p:txBody>
        </p:sp>
        <p:sp>
          <p:nvSpPr>
            <p:cNvPr id="9" name="TextBox 9"/>
            <p:cNvSpPr txBox="1"/>
            <p:nvPr/>
          </p:nvSpPr>
          <p:spPr>
            <a:xfrm>
              <a:off x="0" y="-38100"/>
              <a:ext cx="1072313" cy="410090"/>
            </a:xfrm>
            <a:prstGeom prst="rect">
              <a:avLst/>
            </a:prstGeom>
          </p:spPr>
          <p:txBody>
            <a:bodyPr lIns="47882" tIns="47882" rIns="47882" bIns="47882" rtlCol="0" anchor="ctr"/>
            <a:lstStyle/>
            <a:p>
              <a:pPr algn="ctr">
                <a:lnSpc>
                  <a:spcPts val="2659"/>
                </a:lnSpc>
              </a:pPr>
              <a:endParaRPr/>
            </a:p>
          </p:txBody>
        </p:sp>
      </p:grpSp>
      <p:sp>
        <p:nvSpPr>
          <p:cNvPr id="10" name="Freeform 10"/>
          <p:cNvSpPr/>
          <p:nvPr/>
        </p:nvSpPr>
        <p:spPr>
          <a:xfrm>
            <a:off x="13352366" y="2863664"/>
            <a:ext cx="4244746" cy="5424596"/>
          </a:xfrm>
          <a:custGeom>
            <a:avLst/>
            <a:gdLst/>
            <a:ahLst/>
            <a:cxnLst/>
            <a:rect l="l" t="t" r="r" b="b"/>
            <a:pathLst>
              <a:path w="4244746" h="5424596">
                <a:moveTo>
                  <a:pt x="0" y="0"/>
                </a:moveTo>
                <a:lnTo>
                  <a:pt x="4244746" y="0"/>
                </a:lnTo>
                <a:lnTo>
                  <a:pt x="4244746" y="5424595"/>
                </a:lnTo>
                <a:lnTo>
                  <a:pt x="0" y="54245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1" name="Group 11"/>
          <p:cNvGrpSpPr/>
          <p:nvPr/>
        </p:nvGrpSpPr>
        <p:grpSpPr>
          <a:xfrm rot="109719">
            <a:off x="14064169" y="8969248"/>
            <a:ext cx="3257124" cy="956162"/>
            <a:chOff x="0" y="0"/>
            <a:chExt cx="812800" cy="238606"/>
          </a:xfrm>
        </p:grpSpPr>
        <p:sp>
          <p:nvSpPr>
            <p:cNvPr id="12" name="Freeform 12"/>
            <p:cNvSpPr/>
            <p:nvPr/>
          </p:nvSpPr>
          <p:spPr>
            <a:xfrm>
              <a:off x="0" y="0"/>
              <a:ext cx="812800" cy="238606"/>
            </a:xfrm>
            <a:custGeom>
              <a:avLst/>
              <a:gdLst/>
              <a:ahLst/>
              <a:cxnLst/>
              <a:rect l="l" t="t" r="r" b="b"/>
              <a:pathLst>
                <a:path w="812800" h="238606">
                  <a:moveTo>
                    <a:pt x="406400" y="0"/>
                  </a:moveTo>
                  <a:cubicBezTo>
                    <a:pt x="181951" y="0"/>
                    <a:pt x="0" y="53414"/>
                    <a:pt x="0" y="119303"/>
                  </a:cubicBezTo>
                  <a:cubicBezTo>
                    <a:pt x="0" y="185192"/>
                    <a:pt x="181951" y="238606"/>
                    <a:pt x="406400" y="238606"/>
                  </a:cubicBezTo>
                  <a:cubicBezTo>
                    <a:pt x="630849" y="238606"/>
                    <a:pt x="812800" y="185192"/>
                    <a:pt x="812800" y="119303"/>
                  </a:cubicBezTo>
                  <a:cubicBezTo>
                    <a:pt x="812800" y="53414"/>
                    <a:pt x="630849" y="0"/>
                    <a:pt x="406400" y="0"/>
                  </a:cubicBezTo>
                  <a:close/>
                </a:path>
              </a:pathLst>
            </a:custGeom>
            <a:solidFill>
              <a:srgbClr val="E5910A"/>
            </a:solidFill>
          </p:spPr>
          <p:txBody>
            <a:bodyPr/>
            <a:lstStyle/>
            <a:p>
              <a:endParaRPr lang="en-US"/>
            </a:p>
          </p:txBody>
        </p:sp>
        <p:sp>
          <p:nvSpPr>
            <p:cNvPr id="13" name="TextBox 13"/>
            <p:cNvSpPr txBox="1"/>
            <p:nvPr/>
          </p:nvSpPr>
          <p:spPr>
            <a:xfrm>
              <a:off x="76200" y="-15731"/>
              <a:ext cx="660400" cy="231967"/>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flipH="1">
            <a:off x="13756694" y="6055727"/>
            <a:ext cx="3426406" cy="3776600"/>
          </a:xfrm>
          <a:custGeom>
            <a:avLst/>
            <a:gdLst/>
            <a:ahLst/>
            <a:cxnLst/>
            <a:rect l="l" t="t" r="r" b="b"/>
            <a:pathLst>
              <a:path w="3426406" h="3776600">
                <a:moveTo>
                  <a:pt x="3426406" y="0"/>
                </a:moveTo>
                <a:lnTo>
                  <a:pt x="0" y="0"/>
                </a:lnTo>
                <a:lnTo>
                  <a:pt x="0" y="3776600"/>
                </a:lnTo>
                <a:lnTo>
                  <a:pt x="3426406" y="3776600"/>
                </a:lnTo>
                <a:lnTo>
                  <a:pt x="3426406"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10327417" y="3867218"/>
            <a:ext cx="4509833" cy="7019195"/>
          </a:xfrm>
          <a:custGeom>
            <a:avLst/>
            <a:gdLst/>
            <a:ahLst/>
            <a:cxnLst/>
            <a:rect l="l" t="t" r="r" b="b"/>
            <a:pathLst>
              <a:path w="4509833" h="7019195">
                <a:moveTo>
                  <a:pt x="0" y="0"/>
                </a:moveTo>
                <a:lnTo>
                  <a:pt x="4509833" y="0"/>
                </a:lnTo>
                <a:lnTo>
                  <a:pt x="4509833" y="7019195"/>
                </a:lnTo>
                <a:lnTo>
                  <a:pt x="0" y="701919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TextBox 16"/>
          <p:cNvSpPr txBox="1"/>
          <p:nvPr/>
        </p:nvSpPr>
        <p:spPr>
          <a:xfrm>
            <a:off x="1028700" y="8576528"/>
            <a:ext cx="8115300" cy="577215"/>
          </a:xfrm>
          <a:prstGeom prst="rect">
            <a:avLst/>
          </a:prstGeom>
        </p:spPr>
        <p:txBody>
          <a:bodyPr lIns="0" tIns="0" rIns="0" bIns="0" rtlCol="0" anchor="t">
            <a:spAutoFit/>
          </a:bodyPr>
          <a:lstStyle/>
          <a:p>
            <a:pPr algn="ctr">
              <a:lnSpc>
                <a:spcPts val="4650"/>
              </a:lnSpc>
            </a:pPr>
            <a:r>
              <a:rPr lang="en-US" sz="3100">
                <a:solidFill>
                  <a:srgbClr val="6B6B6B"/>
                </a:solidFill>
                <a:latin typeface="Gluten Light"/>
                <a:ea typeface="Gluten Light"/>
                <a:cs typeface="Gluten Light"/>
                <a:sym typeface="Gluten Light"/>
              </a:rPr>
              <a:t>Updated December 2024</a:t>
            </a:r>
          </a:p>
        </p:txBody>
      </p:sp>
      <p:sp>
        <p:nvSpPr>
          <p:cNvPr id="17" name="TextBox 17"/>
          <p:cNvSpPr txBox="1"/>
          <p:nvPr/>
        </p:nvSpPr>
        <p:spPr>
          <a:xfrm>
            <a:off x="900814" y="1805712"/>
            <a:ext cx="7704465" cy="3260858"/>
          </a:xfrm>
          <a:prstGeom prst="rect">
            <a:avLst/>
          </a:prstGeom>
        </p:spPr>
        <p:txBody>
          <a:bodyPr lIns="0" tIns="0" rIns="0" bIns="0" rtlCol="0" anchor="t">
            <a:spAutoFit/>
          </a:bodyPr>
          <a:lstStyle/>
          <a:p>
            <a:pPr algn="ctr">
              <a:lnSpc>
                <a:spcPts val="8536"/>
              </a:lnSpc>
            </a:pPr>
            <a:r>
              <a:rPr lang="en-US" sz="7760" b="1">
                <a:solidFill>
                  <a:srgbClr val="4F8273"/>
                </a:solidFill>
                <a:latin typeface="Dynapuff Medium"/>
                <a:ea typeface="Dynapuff Medium"/>
                <a:cs typeface="Dynapuff Medium"/>
                <a:sym typeface="Dynapuff Medium"/>
              </a:rPr>
              <a:t>Animals in VUMC Buildings</a:t>
            </a:r>
          </a:p>
          <a:p>
            <a:pPr marL="0" lvl="0" indent="0" algn="ctr">
              <a:lnSpc>
                <a:spcPts val="8536"/>
              </a:lnSpc>
            </a:pPr>
            <a:r>
              <a:rPr lang="en-US" sz="7760" b="1">
                <a:solidFill>
                  <a:srgbClr val="4F8273"/>
                </a:solidFill>
                <a:latin typeface="Dynapuff Medium"/>
                <a:ea typeface="Dynapuff Medium"/>
                <a:cs typeface="Dynapuff Medium"/>
                <a:sym typeface="Dynapuff Medium"/>
              </a:rPr>
              <a:t>Policy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grpSp>
        <p:nvGrpSpPr>
          <p:cNvPr id="2" name="Group 2"/>
          <p:cNvGrpSpPr/>
          <p:nvPr/>
        </p:nvGrpSpPr>
        <p:grpSpPr>
          <a:xfrm>
            <a:off x="-793214" y="4840751"/>
            <a:ext cx="26816222" cy="8753485"/>
            <a:chOff x="0" y="0"/>
            <a:chExt cx="1991817" cy="650179"/>
          </a:xfrm>
        </p:grpSpPr>
        <p:sp>
          <p:nvSpPr>
            <p:cNvPr id="3" name="Freeform 3"/>
            <p:cNvSpPr/>
            <p:nvPr/>
          </p:nvSpPr>
          <p:spPr>
            <a:xfrm>
              <a:off x="0" y="0"/>
              <a:ext cx="1991817" cy="650179"/>
            </a:xfrm>
            <a:custGeom>
              <a:avLst/>
              <a:gdLst/>
              <a:ahLst/>
              <a:cxnLst/>
              <a:rect l="l" t="t" r="r" b="b"/>
              <a:pathLst>
                <a:path w="1991817" h="650179">
                  <a:moveTo>
                    <a:pt x="995908" y="0"/>
                  </a:moveTo>
                  <a:cubicBezTo>
                    <a:pt x="445883" y="0"/>
                    <a:pt x="0" y="145547"/>
                    <a:pt x="0" y="325089"/>
                  </a:cubicBezTo>
                  <a:cubicBezTo>
                    <a:pt x="0" y="504631"/>
                    <a:pt x="445883" y="650179"/>
                    <a:pt x="995908" y="650179"/>
                  </a:cubicBezTo>
                  <a:cubicBezTo>
                    <a:pt x="1545933" y="650179"/>
                    <a:pt x="1991817" y="504631"/>
                    <a:pt x="1991817" y="325089"/>
                  </a:cubicBezTo>
                  <a:cubicBezTo>
                    <a:pt x="1991817" y="145547"/>
                    <a:pt x="1545933" y="0"/>
                    <a:pt x="995908" y="0"/>
                  </a:cubicBezTo>
                  <a:close/>
                </a:path>
              </a:pathLst>
            </a:custGeom>
            <a:solidFill>
              <a:srgbClr val="FFA100"/>
            </a:solidFill>
            <a:ln cap="sq">
              <a:noFill/>
              <a:prstDash val="solid"/>
              <a:miter/>
            </a:ln>
          </p:spPr>
          <p:txBody>
            <a:bodyPr/>
            <a:lstStyle/>
            <a:p>
              <a:endParaRPr lang="en-US"/>
            </a:p>
          </p:txBody>
        </p:sp>
        <p:sp>
          <p:nvSpPr>
            <p:cNvPr id="4" name="TextBox 4"/>
            <p:cNvSpPr txBox="1"/>
            <p:nvPr/>
          </p:nvSpPr>
          <p:spPr>
            <a:xfrm>
              <a:off x="186733" y="22854"/>
              <a:ext cx="1618351" cy="56637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Freeform 5"/>
          <p:cNvSpPr/>
          <p:nvPr/>
        </p:nvSpPr>
        <p:spPr>
          <a:xfrm rot="-932582">
            <a:off x="8908136" y="3299114"/>
            <a:ext cx="3115237" cy="1211048"/>
          </a:xfrm>
          <a:custGeom>
            <a:avLst/>
            <a:gdLst/>
            <a:ahLst/>
            <a:cxnLst/>
            <a:rect l="l" t="t" r="r" b="b"/>
            <a:pathLst>
              <a:path w="3115237" h="1211048">
                <a:moveTo>
                  <a:pt x="0" y="0"/>
                </a:moveTo>
                <a:lnTo>
                  <a:pt x="3115236" y="0"/>
                </a:lnTo>
                <a:lnTo>
                  <a:pt x="3115236" y="1211048"/>
                </a:lnTo>
                <a:lnTo>
                  <a:pt x="0" y="121104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6" name="Freeform 6"/>
          <p:cNvSpPr/>
          <p:nvPr/>
        </p:nvSpPr>
        <p:spPr>
          <a:xfrm flipH="1">
            <a:off x="10747191" y="1377511"/>
            <a:ext cx="5522832" cy="3484405"/>
          </a:xfrm>
          <a:custGeom>
            <a:avLst/>
            <a:gdLst/>
            <a:ahLst/>
            <a:cxnLst/>
            <a:rect l="l" t="t" r="r" b="b"/>
            <a:pathLst>
              <a:path w="5522832" h="3484405">
                <a:moveTo>
                  <a:pt x="5522832" y="0"/>
                </a:moveTo>
                <a:lnTo>
                  <a:pt x="0" y="0"/>
                </a:lnTo>
                <a:lnTo>
                  <a:pt x="0" y="3484405"/>
                </a:lnTo>
                <a:lnTo>
                  <a:pt x="5522832" y="3484405"/>
                </a:lnTo>
                <a:lnTo>
                  <a:pt x="552283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1028700" y="4641579"/>
            <a:ext cx="16216903" cy="4720733"/>
            <a:chOff x="0" y="0"/>
            <a:chExt cx="3850697" cy="1120936"/>
          </a:xfrm>
        </p:grpSpPr>
        <p:sp>
          <p:nvSpPr>
            <p:cNvPr id="8" name="Freeform 8"/>
            <p:cNvSpPr/>
            <p:nvPr/>
          </p:nvSpPr>
          <p:spPr>
            <a:xfrm>
              <a:off x="0" y="0"/>
              <a:ext cx="3850697" cy="1120936"/>
            </a:xfrm>
            <a:custGeom>
              <a:avLst/>
              <a:gdLst/>
              <a:ahLst/>
              <a:cxnLst/>
              <a:rect l="l" t="t" r="r" b="b"/>
              <a:pathLst>
                <a:path w="3850697" h="1120936">
                  <a:moveTo>
                    <a:pt x="33418" y="0"/>
                  </a:moveTo>
                  <a:lnTo>
                    <a:pt x="3817279" y="0"/>
                  </a:lnTo>
                  <a:cubicBezTo>
                    <a:pt x="3826142" y="0"/>
                    <a:pt x="3834642" y="3521"/>
                    <a:pt x="3840909" y="9788"/>
                  </a:cubicBezTo>
                  <a:cubicBezTo>
                    <a:pt x="3847176" y="16055"/>
                    <a:pt x="3850697" y="24555"/>
                    <a:pt x="3850697" y="33418"/>
                  </a:cubicBezTo>
                  <a:lnTo>
                    <a:pt x="3850697" y="1087518"/>
                  </a:lnTo>
                  <a:cubicBezTo>
                    <a:pt x="3850697" y="1096381"/>
                    <a:pt x="3847176" y="1104881"/>
                    <a:pt x="3840909" y="1111148"/>
                  </a:cubicBezTo>
                  <a:cubicBezTo>
                    <a:pt x="3834642" y="1117415"/>
                    <a:pt x="3826142" y="1120936"/>
                    <a:pt x="3817279" y="1120936"/>
                  </a:cubicBezTo>
                  <a:lnTo>
                    <a:pt x="33418" y="1120936"/>
                  </a:lnTo>
                  <a:cubicBezTo>
                    <a:pt x="24555" y="1120936"/>
                    <a:pt x="16055" y="1117415"/>
                    <a:pt x="9788" y="1111148"/>
                  </a:cubicBezTo>
                  <a:cubicBezTo>
                    <a:pt x="3521" y="1104881"/>
                    <a:pt x="0" y="1096381"/>
                    <a:pt x="0" y="1087518"/>
                  </a:cubicBezTo>
                  <a:lnTo>
                    <a:pt x="0" y="33418"/>
                  </a:lnTo>
                  <a:cubicBezTo>
                    <a:pt x="0" y="24555"/>
                    <a:pt x="3521" y="16055"/>
                    <a:pt x="9788" y="9788"/>
                  </a:cubicBezTo>
                  <a:cubicBezTo>
                    <a:pt x="16055" y="3521"/>
                    <a:pt x="24555" y="0"/>
                    <a:pt x="33418" y="0"/>
                  </a:cubicBezTo>
                  <a:close/>
                </a:path>
              </a:pathLst>
            </a:custGeom>
            <a:solidFill>
              <a:srgbClr val="FFFFFF"/>
            </a:solidFill>
          </p:spPr>
          <p:txBody>
            <a:bodyPr/>
            <a:lstStyle/>
            <a:p>
              <a:endParaRPr lang="en-US"/>
            </a:p>
          </p:txBody>
        </p:sp>
        <p:sp>
          <p:nvSpPr>
            <p:cNvPr id="9" name="TextBox 9"/>
            <p:cNvSpPr txBox="1"/>
            <p:nvPr/>
          </p:nvSpPr>
          <p:spPr>
            <a:xfrm>
              <a:off x="0" y="-38100"/>
              <a:ext cx="3850697" cy="1159036"/>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flipH="1">
            <a:off x="10747191" y="4632992"/>
            <a:ext cx="4070249" cy="228924"/>
          </a:xfrm>
          <a:custGeom>
            <a:avLst/>
            <a:gdLst/>
            <a:ahLst/>
            <a:cxnLst/>
            <a:rect l="l" t="t" r="r" b="b"/>
            <a:pathLst>
              <a:path w="4070249" h="228924">
                <a:moveTo>
                  <a:pt x="4070249" y="0"/>
                </a:moveTo>
                <a:lnTo>
                  <a:pt x="0" y="0"/>
                </a:lnTo>
                <a:lnTo>
                  <a:pt x="0" y="228924"/>
                </a:lnTo>
                <a:lnTo>
                  <a:pt x="4070249" y="228924"/>
                </a:lnTo>
                <a:lnTo>
                  <a:pt x="4070249" y="0"/>
                </a:lnTo>
                <a:close/>
              </a:path>
            </a:pathLst>
          </a:custGeom>
          <a:blipFill>
            <a:blip r:embed="rId6">
              <a:extLst>
                <a:ext uri="{96DAC541-7B7A-43D3-8B79-37D633B846F1}">
                  <asvg:svgBlip xmlns:asvg="http://schemas.microsoft.com/office/drawing/2016/SVG/main" r:embed="rId7"/>
                </a:ext>
              </a:extLst>
            </a:blip>
            <a:stretch>
              <a:fillRect l="-35716" t="-1420701" r="-40" b="-2158"/>
            </a:stretch>
          </a:blipFill>
        </p:spPr>
        <p:txBody>
          <a:bodyPr/>
          <a:lstStyle/>
          <a:p>
            <a:endParaRPr lang="en-US"/>
          </a:p>
        </p:txBody>
      </p:sp>
      <p:sp>
        <p:nvSpPr>
          <p:cNvPr id="11" name="AutoShape 11"/>
          <p:cNvSpPr/>
          <p:nvPr/>
        </p:nvSpPr>
        <p:spPr>
          <a:xfrm flipH="1" flipV="1">
            <a:off x="11712904" y="5371733"/>
            <a:ext cx="0" cy="3298336"/>
          </a:xfrm>
          <a:prstGeom prst="line">
            <a:avLst/>
          </a:prstGeom>
          <a:ln w="19050" cap="rnd">
            <a:solidFill>
              <a:srgbClr val="FFDA9E"/>
            </a:solidFill>
            <a:prstDash val="solid"/>
            <a:headEnd type="none" w="sm" len="sm"/>
            <a:tailEnd type="none" w="sm" len="sm"/>
          </a:ln>
        </p:spPr>
        <p:txBody>
          <a:bodyPr/>
          <a:lstStyle/>
          <a:p>
            <a:endParaRPr lang="en-US"/>
          </a:p>
        </p:txBody>
      </p:sp>
      <p:sp>
        <p:nvSpPr>
          <p:cNvPr id="12" name="AutoShape 12"/>
          <p:cNvSpPr/>
          <p:nvPr/>
        </p:nvSpPr>
        <p:spPr>
          <a:xfrm flipH="1" flipV="1">
            <a:off x="6561399" y="5371733"/>
            <a:ext cx="0" cy="3298336"/>
          </a:xfrm>
          <a:prstGeom prst="line">
            <a:avLst/>
          </a:prstGeom>
          <a:ln w="19050" cap="rnd">
            <a:solidFill>
              <a:srgbClr val="FFDA9E"/>
            </a:solidFill>
            <a:prstDash val="solid"/>
            <a:headEnd type="none" w="sm" len="sm"/>
            <a:tailEnd type="none" w="sm" len="sm"/>
          </a:ln>
        </p:spPr>
        <p:txBody>
          <a:bodyPr/>
          <a:lstStyle/>
          <a:p>
            <a:endParaRPr lang="en-US"/>
          </a:p>
        </p:txBody>
      </p:sp>
      <p:sp>
        <p:nvSpPr>
          <p:cNvPr id="13" name="Freeform 13"/>
          <p:cNvSpPr/>
          <p:nvPr/>
        </p:nvSpPr>
        <p:spPr>
          <a:xfrm rot="1028720">
            <a:off x="2836464" y="-176531"/>
            <a:ext cx="2613351" cy="1146608"/>
          </a:xfrm>
          <a:custGeom>
            <a:avLst/>
            <a:gdLst/>
            <a:ahLst/>
            <a:cxnLst/>
            <a:rect l="l" t="t" r="r" b="b"/>
            <a:pathLst>
              <a:path w="2613351" h="1146608">
                <a:moveTo>
                  <a:pt x="0" y="0"/>
                </a:moveTo>
                <a:lnTo>
                  <a:pt x="2613351" y="0"/>
                </a:lnTo>
                <a:lnTo>
                  <a:pt x="2613351" y="1146608"/>
                </a:lnTo>
                <a:lnTo>
                  <a:pt x="0" y="1146608"/>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14" name="Freeform 14"/>
          <p:cNvSpPr/>
          <p:nvPr/>
        </p:nvSpPr>
        <p:spPr>
          <a:xfrm rot="69758" flipH="1">
            <a:off x="16639081" y="1168333"/>
            <a:ext cx="1863107" cy="1835160"/>
          </a:xfrm>
          <a:custGeom>
            <a:avLst/>
            <a:gdLst/>
            <a:ahLst/>
            <a:cxnLst/>
            <a:rect l="l" t="t" r="r" b="b"/>
            <a:pathLst>
              <a:path w="1863107" h="1835160">
                <a:moveTo>
                  <a:pt x="1863107" y="0"/>
                </a:moveTo>
                <a:lnTo>
                  <a:pt x="0" y="0"/>
                </a:lnTo>
                <a:lnTo>
                  <a:pt x="0" y="1835161"/>
                </a:lnTo>
                <a:lnTo>
                  <a:pt x="1863107" y="1835161"/>
                </a:lnTo>
                <a:lnTo>
                  <a:pt x="1863107"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5" name="TextBox 15"/>
          <p:cNvSpPr txBox="1"/>
          <p:nvPr/>
        </p:nvSpPr>
        <p:spPr>
          <a:xfrm>
            <a:off x="1028700" y="1739620"/>
            <a:ext cx="9019864" cy="1069976"/>
          </a:xfrm>
          <a:prstGeom prst="rect">
            <a:avLst/>
          </a:prstGeom>
        </p:spPr>
        <p:txBody>
          <a:bodyPr lIns="0" tIns="0" rIns="0" bIns="0" rtlCol="0" anchor="t">
            <a:spAutoFit/>
          </a:bodyPr>
          <a:lstStyle/>
          <a:p>
            <a:pPr marL="0" lvl="0" indent="0" algn="l">
              <a:lnSpc>
                <a:spcPts val="8000"/>
              </a:lnSpc>
              <a:spcBef>
                <a:spcPct val="0"/>
              </a:spcBef>
            </a:pPr>
            <a:r>
              <a:rPr lang="en-US" sz="8000" b="1">
                <a:solidFill>
                  <a:srgbClr val="4F8273"/>
                </a:solidFill>
                <a:latin typeface="Dynapuff Medium"/>
                <a:ea typeface="Dynapuff Medium"/>
                <a:cs typeface="Dynapuff Medium"/>
                <a:sym typeface="Dynapuff Medium"/>
              </a:rPr>
              <a:t>Types of Animals</a:t>
            </a:r>
          </a:p>
        </p:txBody>
      </p:sp>
      <p:sp>
        <p:nvSpPr>
          <p:cNvPr id="16" name="TextBox 16"/>
          <p:cNvSpPr txBox="1"/>
          <p:nvPr/>
        </p:nvSpPr>
        <p:spPr>
          <a:xfrm>
            <a:off x="1028700" y="3064077"/>
            <a:ext cx="7896109" cy="1385969"/>
          </a:xfrm>
          <a:prstGeom prst="rect">
            <a:avLst/>
          </a:prstGeom>
        </p:spPr>
        <p:txBody>
          <a:bodyPr lIns="0" tIns="0" rIns="0" bIns="0" rtlCol="0" anchor="t">
            <a:spAutoFit/>
          </a:bodyPr>
          <a:lstStyle/>
          <a:p>
            <a:pPr marL="0" lvl="0" indent="0" algn="l">
              <a:lnSpc>
                <a:spcPts val="3656"/>
              </a:lnSpc>
            </a:pPr>
            <a:r>
              <a:rPr lang="en-US" sz="2437">
                <a:solidFill>
                  <a:srgbClr val="6B6B6B"/>
                </a:solidFill>
                <a:latin typeface="Gluten Light"/>
                <a:ea typeface="Gluten Light"/>
                <a:cs typeface="Gluten Light"/>
                <a:sym typeface="Gluten Light"/>
              </a:rPr>
              <a:t>These animal types are permitted within VUMC buildings, please refer to policy for specific guidance and restrictions.  </a:t>
            </a:r>
          </a:p>
        </p:txBody>
      </p:sp>
      <p:sp>
        <p:nvSpPr>
          <p:cNvPr id="17" name="TextBox 17"/>
          <p:cNvSpPr txBox="1"/>
          <p:nvPr/>
        </p:nvSpPr>
        <p:spPr>
          <a:xfrm>
            <a:off x="7817081" y="5616718"/>
            <a:ext cx="2640141" cy="931545"/>
          </a:xfrm>
          <a:prstGeom prst="rect">
            <a:avLst/>
          </a:prstGeom>
        </p:spPr>
        <p:txBody>
          <a:bodyPr lIns="0" tIns="0" rIns="0" bIns="0" rtlCol="0" anchor="t">
            <a:spAutoFit/>
          </a:bodyPr>
          <a:lstStyle/>
          <a:p>
            <a:pPr marL="0" lvl="0" indent="0" algn="ctr">
              <a:lnSpc>
                <a:spcPts val="3780"/>
              </a:lnSpc>
            </a:pPr>
            <a:r>
              <a:rPr lang="en-US" sz="2700" b="1">
                <a:solidFill>
                  <a:srgbClr val="4F8273"/>
                </a:solidFill>
                <a:latin typeface="Dynapuff Medium"/>
                <a:ea typeface="Dynapuff Medium"/>
                <a:cs typeface="Dynapuff Medium"/>
                <a:sym typeface="Dynapuff Medium"/>
              </a:rPr>
              <a:t>Facility Animals</a:t>
            </a:r>
          </a:p>
        </p:txBody>
      </p:sp>
      <p:sp>
        <p:nvSpPr>
          <p:cNvPr id="18" name="TextBox 18"/>
          <p:cNvSpPr txBox="1"/>
          <p:nvPr/>
        </p:nvSpPr>
        <p:spPr>
          <a:xfrm>
            <a:off x="11956341" y="5651008"/>
            <a:ext cx="4796508" cy="455295"/>
          </a:xfrm>
          <a:prstGeom prst="rect">
            <a:avLst/>
          </a:prstGeom>
        </p:spPr>
        <p:txBody>
          <a:bodyPr lIns="0" tIns="0" rIns="0" bIns="0" rtlCol="0" anchor="t">
            <a:spAutoFit/>
          </a:bodyPr>
          <a:lstStyle/>
          <a:p>
            <a:pPr marL="0" lvl="0" indent="0" algn="ctr">
              <a:lnSpc>
                <a:spcPts val="3780"/>
              </a:lnSpc>
            </a:pPr>
            <a:r>
              <a:rPr lang="en-US" sz="2700" b="1">
                <a:solidFill>
                  <a:srgbClr val="4F8273"/>
                </a:solidFill>
                <a:latin typeface="Dynapuff Medium"/>
                <a:ea typeface="Dynapuff Medium"/>
                <a:cs typeface="Dynapuff Medium"/>
                <a:sym typeface="Dynapuff Medium"/>
              </a:rPr>
              <a:t>Volunteer Therapy Animals</a:t>
            </a:r>
          </a:p>
        </p:txBody>
      </p:sp>
      <p:sp>
        <p:nvSpPr>
          <p:cNvPr id="19" name="TextBox 19"/>
          <p:cNvSpPr txBox="1"/>
          <p:nvPr/>
        </p:nvSpPr>
        <p:spPr>
          <a:xfrm>
            <a:off x="2039252" y="5798058"/>
            <a:ext cx="3674239" cy="455295"/>
          </a:xfrm>
          <a:prstGeom prst="rect">
            <a:avLst/>
          </a:prstGeom>
        </p:spPr>
        <p:txBody>
          <a:bodyPr lIns="0" tIns="0" rIns="0" bIns="0" rtlCol="0" anchor="t">
            <a:spAutoFit/>
          </a:bodyPr>
          <a:lstStyle/>
          <a:p>
            <a:pPr marL="0" lvl="0" indent="0" algn="ctr">
              <a:lnSpc>
                <a:spcPts val="3780"/>
              </a:lnSpc>
            </a:pPr>
            <a:r>
              <a:rPr lang="en-US" sz="2700" b="1">
                <a:solidFill>
                  <a:srgbClr val="4F8273"/>
                </a:solidFill>
                <a:latin typeface="Dynapuff Medium"/>
                <a:ea typeface="Dynapuff Medium"/>
                <a:cs typeface="Dynapuff Medium"/>
                <a:sym typeface="Dynapuff Medium"/>
              </a:rPr>
              <a:t>Service Animals</a:t>
            </a:r>
          </a:p>
        </p:txBody>
      </p:sp>
      <p:sp>
        <p:nvSpPr>
          <p:cNvPr id="20" name="TextBox 20"/>
          <p:cNvSpPr txBox="1"/>
          <p:nvPr/>
        </p:nvSpPr>
        <p:spPr>
          <a:xfrm>
            <a:off x="7523424" y="6622357"/>
            <a:ext cx="3507781" cy="2280285"/>
          </a:xfrm>
          <a:prstGeom prst="rect">
            <a:avLst/>
          </a:prstGeom>
        </p:spPr>
        <p:txBody>
          <a:bodyPr lIns="0" tIns="0" rIns="0" bIns="0" rtlCol="0" anchor="t">
            <a:spAutoFit/>
          </a:bodyPr>
          <a:lstStyle/>
          <a:p>
            <a:pPr marL="0" lvl="0" indent="0" algn="ctr">
              <a:lnSpc>
                <a:spcPts val="3600"/>
              </a:lnSpc>
            </a:pPr>
            <a:r>
              <a:rPr lang="en-US" sz="2400">
                <a:solidFill>
                  <a:srgbClr val="6B6B6B"/>
                </a:solidFill>
                <a:latin typeface="Gluten Light"/>
                <a:ea typeface="Gluten Light"/>
                <a:cs typeface="Gluten Light"/>
                <a:sym typeface="Gluten Light"/>
              </a:rPr>
              <a:t>An animal owned and employed by VUMC to support clinical and therapeutic interventions</a:t>
            </a:r>
          </a:p>
        </p:txBody>
      </p:sp>
      <p:sp>
        <p:nvSpPr>
          <p:cNvPr id="21" name="TextBox 21"/>
          <p:cNvSpPr txBox="1"/>
          <p:nvPr/>
        </p:nvSpPr>
        <p:spPr>
          <a:xfrm>
            <a:off x="11667690" y="6063615"/>
            <a:ext cx="5373810" cy="3194685"/>
          </a:xfrm>
          <a:prstGeom prst="rect">
            <a:avLst/>
          </a:prstGeom>
        </p:spPr>
        <p:txBody>
          <a:bodyPr lIns="0" tIns="0" rIns="0" bIns="0" rtlCol="0" anchor="t">
            <a:spAutoFit/>
          </a:bodyPr>
          <a:lstStyle/>
          <a:p>
            <a:pPr marL="0" lvl="0" indent="0" algn="ctr">
              <a:lnSpc>
                <a:spcPts val="3600"/>
              </a:lnSpc>
            </a:pPr>
            <a:r>
              <a:rPr lang="en-US" sz="2400">
                <a:solidFill>
                  <a:srgbClr val="6B6B6B"/>
                </a:solidFill>
                <a:latin typeface="Gluten Light"/>
                <a:ea typeface="Gluten Light"/>
                <a:cs typeface="Gluten Light"/>
                <a:sym typeface="Gluten Light"/>
              </a:rPr>
              <a:t>An animal and handler that is prescreened, trained, and registered by VUMC approved organizations, and managed by designated handler(s); that provides “animal assisted activities” or “animal assisted therapies.”</a:t>
            </a:r>
          </a:p>
        </p:txBody>
      </p:sp>
      <p:sp>
        <p:nvSpPr>
          <p:cNvPr id="22" name="TextBox 22"/>
          <p:cNvSpPr txBox="1"/>
          <p:nvPr/>
        </p:nvSpPr>
        <p:spPr>
          <a:xfrm>
            <a:off x="2153368" y="6167627"/>
            <a:ext cx="3446006" cy="3194685"/>
          </a:xfrm>
          <a:prstGeom prst="rect">
            <a:avLst/>
          </a:prstGeom>
        </p:spPr>
        <p:txBody>
          <a:bodyPr lIns="0" tIns="0" rIns="0" bIns="0" rtlCol="0" anchor="t">
            <a:spAutoFit/>
          </a:bodyPr>
          <a:lstStyle/>
          <a:p>
            <a:pPr marL="0" lvl="0" indent="0" algn="ctr">
              <a:lnSpc>
                <a:spcPts val="3600"/>
              </a:lnSpc>
            </a:pPr>
            <a:r>
              <a:rPr lang="en-US" sz="2400">
                <a:solidFill>
                  <a:srgbClr val="6B6B6B"/>
                </a:solidFill>
                <a:latin typeface="Gluten Light"/>
                <a:ea typeface="Gluten Light"/>
                <a:cs typeface="Gluten Light"/>
                <a:sym typeface="Gluten Light"/>
              </a:rPr>
              <a:t>A dog or miniature horse that is specifically trained to do work or perform tasks for the benefit of an individual with a disability.</a:t>
            </a:r>
          </a:p>
        </p:txBody>
      </p:sp>
      <p:sp>
        <p:nvSpPr>
          <p:cNvPr id="23" name="Freeform 23"/>
          <p:cNvSpPr/>
          <p:nvPr/>
        </p:nvSpPr>
        <p:spPr>
          <a:xfrm>
            <a:off x="3422113" y="4747454"/>
            <a:ext cx="916889" cy="916889"/>
          </a:xfrm>
          <a:custGeom>
            <a:avLst/>
            <a:gdLst/>
            <a:ahLst/>
            <a:cxnLst/>
            <a:rect l="l" t="t" r="r" b="b"/>
            <a:pathLst>
              <a:path w="916889" h="916889">
                <a:moveTo>
                  <a:pt x="0" y="0"/>
                </a:moveTo>
                <a:lnTo>
                  <a:pt x="916889" y="0"/>
                </a:lnTo>
                <a:lnTo>
                  <a:pt x="916889" y="916889"/>
                </a:lnTo>
                <a:lnTo>
                  <a:pt x="0" y="91688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24" name="Freeform 24"/>
          <p:cNvSpPr/>
          <p:nvPr/>
        </p:nvSpPr>
        <p:spPr>
          <a:xfrm>
            <a:off x="8685555" y="4685055"/>
            <a:ext cx="916889" cy="916889"/>
          </a:xfrm>
          <a:custGeom>
            <a:avLst/>
            <a:gdLst/>
            <a:ahLst/>
            <a:cxnLst/>
            <a:rect l="l" t="t" r="r" b="b"/>
            <a:pathLst>
              <a:path w="916889" h="916889">
                <a:moveTo>
                  <a:pt x="0" y="0"/>
                </a:moveTo>
                <a:lnTo>
                  <a:pt x="916890" y="0"/>
                </a:lnTo>
                <a:lnTo>
                  <a:pt x="916890" y="916890"/>
                </a:lnTo>
                <a:lnTo>
                  <a:pt x="0" y="91689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25" name="Freeform 25"/>
          <p:cNvSpPr/>
          <p:nvPr/>
        </p:nvSpPr>
        <p:spPr>
          <a:xfrm>
            <a:off x="13796626" y="4734119"/>
            <a:ext cx="916889" cy="916889"/>
          </a:xfrm>
          <a:custGeom>
            <a:avLst/>
            <a:gdLst/>
            <a:ahLst/>
            <a:cxnLst/>
            <a:rect l="l" t="t" r="r" b="b"/>
            <a:pathLst>
              <a:path w="916889" h="916889">
                <a:moveTo>
                  <a:pt x="0" y="0"/>
                </a:moveTo>
                <a:lnTo>
                  <a:pt x="916889" y="0"/>
                </a:lnTo>
                <a:lnTo>
                  <a:pt x="916889" y="916889"/>
                </a:lnTo>
                <a:lnTo>
                  <a:pt x="0" y="91688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grpSp>
        <p:nvGrpSpPr>
          <p:cNvPr id="2" name="Group 2"/>
          <p:cNvGrpSpPr/>
          <p:nvPr/>
        </p:nvGrpSpPr>
        <p:grpSpPr>
          <a:xfrm>
            <a:off x="-793214" y="4840751"/>
            <a:ext cx="26816222" cy="8753485"/>
            <a:chOff x="0" y="0"/>
            <a:chExt cx="1991817" cy="650179"/>
          </a:xfrm>
        </p:grpSpPr>
        <p:sp>
          <p:nvSpPr>
            <p:cNvPr id="3" name="Freeform 3"/>
            <p:cNvSpPr/>
            <p:nvPr/>
          </p:nvSpPr>
          <p:spPr>
            <a:xfrm>
              <a:off x="0" y="0"/>
              <a:ext cx="1991817" cy="650179"/>
            </a:xfrm>
            <a:custGeom>
              <a:avLst/>
              <a:gdLst/>
              <a:ahLst/>
              <a:cxnLst/>
              <a:rect l="l" t="t" r="r" b="b"/>
              <a:pathLst>
                <a:path w="1991817" h="650179">
                  <a:moveTo>
                    <a:pt x="995908" y="0"/>
                  </a:moveTo>
                  <a:cubicBezTo>
                    <a:pt x="445883" y="0"/>
                    <a:pt x="0" y="145547"/>
                    <a:pt x="0" y="325089"/>
                  </a:cubicBezTo>
                  <a:cubicBezTo>
                    <a:pt x="0" y="504631"/>
                    <a:pt x="445883" y="650179"/>
                    <a:pt x="995908" y="650179"/>
                  </a:cubicBezTo>
                  <a:cubicBezTo>
                    <a:pt x="1545933" y="650179"/>
                    <a:pt x="1991817" y="504631"/>
                    <a:pt x="1991817" y="325089"/>
                  </a:cubicBezTo>
                  <a:cubicBezTo>
                    <a:pt x="1991817" y="145547"/>
                    <a:pt x="1545933" y="0"/>
                    <a:pt x="995908" y="0"/>
                  </a:cubicBezTo>
                  <a:close/>
                </a:path>
              </a:pathLst>
            </a:custGeom>
            <a:solidFill>
              <a:srgbClr val="FFA100"/>
            </a:solidFill>
            <a:ln cap="sq">
              <a:noFill/>
              <a:prstDash val="solid"/>
              <a:miter/>
            </a:ln>
          </p:spPr>
          <p:txBody>
            <a:bodyPr/>
            <a:lstStyle/>
            <a:p>
              <a:endParaRPr lang="en-US"/>
            </a:p>
          </p:txBody>
        </p:sp>
        <p:sp>
          <p:nvSpPr>
            <p:cNvPr id="4" name="TextBox 4"/>
            <p:cNvSpPr txBox="1"/>
            <p:nvPr/>
          </p:nvSpPr>
          <p:spPr>
            <a:xfrm>
              <a:off x="186733" y="22854"/>
              <a:ext cx="1618351" cy="56637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Freeform 5"/>
          <p:cNvSpPr/>
          <p:nvPr/>
        </p:nvSpPr>
        <p:spPr>
          <a:xfrm rot="-932582">
            <a:off x="8908136" y="3299114"/>
            <a:ext cx="3115237" cy="1211048"/>
          </a:xfrm>
          <a:custGeom>
            <a:avLst/>
            <a:gdLst/>
            <a:ahLst/>
            <a:cxnLst/>
            <a:rect l="l" t="t" r="r" b="b"/>
            <a:pathLst>
              <a:path w="3115237" h="1211048">
                <a:moveTo>
                  <a:pt x="0" y="0"/>
                </a:moveTo>
                <a:lnTo>
                  <a:pt x="3115236" y="0"/>
                </a:lnTo>
                <a:lnTo>
                  <a:pt x="3115236" y="1211048"/>
                </a:lnTo>
                <a:lnTo>
                  <a:pt x="0" y="121104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6" name="Freeform 6"/>
          <p:cNvSpPr/>
          <p:nvPr/>
        </p:nvSpPr>
        <p:spPr>
          <a:xfrm flipH="1">
            <a:off x="10747191" y="1377511"/>
            <a:ext cx="5522832" cy="3484405"/>
          </a:xfrm>
          <a:custGeom>
            <a:avLst/>
            <a:gdLst/>
            <a:ahLst/>
            <a:cxnLst/>
            <a:rect l="l" t="t" r="r" b="b"/>
            <a:pathLst>
              <a:path w="5522832" h="3484405">
                <a:moveTo>
                  <a:pt x="5522832" y="0"/>
                </a:moveTo>
                <a:lnTo>
                  <a:pt x="0" y="0"/>
                </a:lnTo>
                <a:lnTo>
                  <a:pt x="0" y="3484405"/>
                </a:lnTo>
                <a:lnTo>
                  <a:pt x="5522832" y="3484405"/>
                </a:lnTo>
                <a:lnTo>
                  <a:pt x="552283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4339002" y="5000651"/>
            <a:ext cx="10489274" cy="4720733"/>
            <a:chOff x="0" y="0"/>
            <a:chExt cx="2490674" cy="1120936"/>
          </a:xfrm>
        </p:grpSpPr>
        <p:sp>
          <p:nvSpPr>
            <p:cNvPr id="8" name="Freeform 8"/>
            <p:cNvSpPr/>
            <p:nvPr/>
          </p:nvSpPr>
          <p:spPr>
            <a:xfrm>
              <a:off x="0" y="0"/>
              <a:ext cx="2490674" cy="1120936"/>
            </a:xfrm>
            <a:custGeom>
              <a:avLst/>
              <a:gdLst/>
              <a:ahLst/>
              <a:cxnLst/>
              <a:rect l="l" t="t" r="r" b="b"/>
              <a:pathLst>
                <a:path w="2490674" h="1120936">
                  <a:moveTo>
                    <a:pt x="51666" y="0"/>
                  </a:moveTo>
                  <a:lnTo>
                    <a:pt x="2439008" y="0"/>
                  </a:lnTo>
                  <a:cubicBezTo>
                    <a:pt x="2452711" y="0"/>
                    <a:pt x="2465852" y="5443"/>
                    <a:pt x="2475541" y="15132"/>
                  </a:cubicBezTo>
                  <a:cubicBezTo>
                    <a:pt x="2485230" y="24822"/>
                    <a:pt x="2490674" y="37963"/>
                    <a:pt x="2490674" y="51666"/>
                  </a:cubicBezTo>
                  <a:lnTo>
                    <a:pt x="2490674" y="1069270"/>
                  </a:lnTo>
                  <a:cubicBezTo>
                    <a:pt x="2490674" y="1097805"/>
                    <a:pt x="2467542" y="1120936"/>
                    <a:pt x="2439008" y="1120936"/>
                  </a:cubicBezTo>
                  <a:lnTo>
                    <a:pt x="51666" y="1120936"/>
                  </a:lnTo>
                  <a:cubicBezTo>
                    <a:pt x="37963" y="1120936"/>
                    <a:pt x="24822" y="1115493"/>
                    <a:pt x="15132" y="1105804"/>
                  </a:cubicBezTo>
                  <a:cubicBezTo>
                    <a:pt x="5443" y="1096114"/>
                    <a:pt x="0" y="1082973"/>
                    <a:pt x="0" y="1069270"/>
                  </a:cubicBezTo>
                  <a:lnTo>
                    <a:pt x="0" y="51666"/>
                  </a:lnTo>
                  <a:cubicBezTo>
                    <a:pt x="0" y="37963"/>
                    <a:pt x="5443" y="24822"/>
                    <a:pt x="15132" y="15132"/>
                  </a:cubicBezTo>
                  <a:cubicBezTo>
                    <a:pt x="24822" y="5443"/>
                    <a:pt x="37963" y="0"/>
                    <a:pt x="51666" y="0"/>
                  </a:cubicBezTo>
                  <a:close/>
                </a:path>
              </a:pathLst>
            </a:custGeom>
            <a:solidFill>
              <a:srgbClr val="FFFFFF"/>
            </a:solidFill>
          </p:spPr>
          <p:txBody>
            <a:bodyPr/>
            <a:lstStyle/>
            <a:p>
              <a:endParaRPr lang="en-US"/>
            </a:p>
          </p:txBody>
        </p:sp>
        <p:sp>
          <p:nvSpPr>
            <p:cNvPr id="9" name="TextBox 9"/>
            <p:cNvSpPr txBox="1"/>
            <p:nvPr/>
          </p:nvSpPr>
          <p:spPr>
            <a:xfrm>
              <a:off x="0" y="-38100"/>
              <a:ext cx="2490674" cy="1159036"/>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flipH="1">
            <a:off x="10747191" y="4632992"/>
            <a:ext cx="4070249" cy="228924"/>
          </a:xfrm>
          <a:custGeom>
            <a:avLst/>
            <a:gdLst/>
            <a:ahLst/>
            <a:cxnLst/>
            <a:rect l="l" t="t" r="r" b="b"/>
            <a:pathLst>
              <a:path w="4070249" h="228924">
                <a:moveTo>
                  <a:pt x="4070249" y="0"/>
                </a:moveTo>
                <a:lnTo>
                  <a:pt x="0" y="0"/>
                </a:lnTo>
                <a:lnTo>
                  <a:pt x="0" y="228924"/>
                </a:lnTo>
                <a:lnTo>
                  <a:pt x="4070249" y="228924"/>
                </a:lnTo>
                <a:lnTo>
                  <a:pt x="4070249" y="0"/>
                </a:lnTo>
                <a:close/>
              </a:path>
            </a:pathLst>
          </a:custGeom>
          <a:blipFill>
            <a:blip r:embed="rId6">
              <a:extLst>
                <a:ext uri="{96DAC541-7B7A-43D3-8B79-37D633B846F1}">
                  <asvg:svgBlip xmlns:asvg="http://schemas.microsoft.com/office/drawing/2016/SVG/main" r:embed="rId7"/>
                </a:ext>
              </a:extLst>
            </a:blip>
            <a:stretch>
              <a:fillRect l="-35716" t="-1420701" r="-40" b="-2158"/>
            </a:stretch>
          </a:blipFill>
        </p:spPr>
        <p:txBody>
          <a:bodyPr/>
          <a:lstStyle/>
          <a:p>
            <a:endParaRPr lang="en-US"/>
          </a:p>
        </p:txBody>
      </p:sp>
      <p:sp>
        <p:nvSpPr>
          <p:cNvPr id="11" name="AutoShape 11"/>
          <p:cNvSpPr/>
          <p:nvPr/>
        </p:nvSpPr>
        <p:spPr>
          <a:xfrm flipH="1" flipV="1">
            <a:off x="9967947" y="5868895"/>
            <a:ext cx="0" cy="3298336"/>
          </a:xfrm>
          <a:prstGeom prst="line">
            <a:avLst/>
          </a:prstGeom>
          <a:ln w="19050" cap="rnd">
            <a:solidFill>
              <a:srgbClr val="FFDA9E"/>
            </a:solidFill>
            <a:prstDash val="solid"/>
            <a:headEnd type="none" w="sm" len="sm"/>
            <a:tailEnd type="none" w="sm" len="sm"/>
          </a:ln>
        </p:spPr>
        <p:txBody>
          <a:bodyPr/>
          <a:lstStyle/>
          <a:p>
            <a:endParaRPr lang="en-US"/>
          </a:p>
        </p:txBody>
      </p:sp>
      <p:sp>
        <p:nvSpPr>
          <p:cNvPr id="12" name="Freeform 12"/>
          <p:cNvSpPr/>
          <p:nvPr/>
        </p:nvSpPr>
        <p:spPr>
          <a:xfrm rot="1028720">
            <a:off x="2836464" y="-176531"/>
            <a:ext cx="2613351" cy="1146608"/>
          </a:xfrm>
          <a:custGeom>
            <a:avLst/>
            <a:gdLst/>
            <a:ahLst/>
            <a:cxnLst/>
            <a:rect l="l" t="t" r="r" b="b"/>
            <a:pathLst>
              <a:path w="2613351" h="1146608">
                <a:moveTo>
                  <a:pt x="0" y="0"/>
                </a:moveTo>
                <a:lnTo>
                  <a:pt x="2613351" y="0"/>
                </a:lnTo>
                <a:lnTo>
                  <a:pt x="2613351" y="1146608"/>
                </a:lnTo>
                <a:lnTo>
                  <a:pt x="0" y="1146608"/>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13" name="Freeform 13"/>
          <p:cNvSpPr/>
          <p:nvPr/>
        </p:nvSpPr>
        <p:spPr>
          <a:xfrm rot="69758" flipH="1">
            <a:off x="16639081" y="1168333"/>
            <a:ext cx="1863107" cy="1835160"/>
          </a:xfrm>
          <a:custGeom>
            <a:avLst/>
            <a:gdLst/>
            <a:ahLst/>
            <a:cxnLst/>
            <a:rect l="l" t="t" r="r" b="b"/>
            <a:pathLst>
              <a:path w="1863107" h="1835160">
                <a:moveTo>
                  <a:pt x="1863107" y="0"/>
                </a:moveTo>
                <a:lnTo>
                  <a:pt x="0" y="0"/>
                </a:lnTo>
                <a:lnTo>
                  <a:pt x="0" y="1835161"/>
                </a:lnTo>
                <a:lnTo>
                  <a:pt x="1863107" y="1835161"/>
                </a:lnTo>
                <a:lnTo>
                  <a:pt x="1863107"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4" name="Freeform 14"/>
          <p:cNvSpPr/>
          <p:nvPr/>
        </p:nvSpPr>
        <p:spPr>
          <a:xfrm>
            <a:off x="11963633" y="5143500"/>
            <a:ext cx="923311" cy="899074"/>
          </a:xfrm>
          <a:custGeom>
            <a:avLst/>
            <a:gdLst/>
            <a:ahLst/>
            <a:cxnLst/>
            <a:rect l="l" t="t" r="r" b="b"/>
            <a:pathLst>
              <a:path w="923311" h="899074">
                <a:moveTo>
                  <a:pt x="0" y="0"/>
                </a:moveTo>
                <a:lnTo>
                  <a:pt x="923311" y="0"/>
                </a:lnTo>
                <a:lnTo>
                  <a:pt x="923311" y="899074"/>
                </a:lnTo>
                <a:lnTo>
                  <a:pt x="0" y="899074"/>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5" name="TextBox 15"/>
          <p:cNvSpPr txBox="1"/>
          <p:nvPr/>
        </p:nvSpPr>
        <p:spPr>
          <a:xfrm>
            <a:off x="1028700" y="307536"/>
            <a:ext cx="9019864" cy="1069976"/>
          </a:xfrm>
          <a:prstGeom prst="rect">
            <a:avLst/>
          </a:prstGeom>
        </p:spPr>
        <p:txBody>
          <a:bodyPr lIns="0" tIns="0" rIns="0" bIns="0" rtlCol="0" anchor="t">
            <a:spAutoFit/>
          </a:bodyPr>
          <a:lstStyle/>
          <a:p>
            <a:pPr marL="0" lvl="0" indent="0" algn="l">
              <a:lnSpc>
                <a:spcPts val="8000"/>
              </a:lnSpc>
              <a:spcBef>
                <a:spcPct val="0"/>
              </a:spcBef>
            </a:pPr>
            <a:r>
              <a:rPr lang="en-US" sz="8000" b="1">
                <a:solidFill>
                  <a:srgbClr val="4F8273"/>
                </a:solidFill>
                <a:latin typeface="Dynapuff Medium"/>
                <a:ea typeface="Dynapuff Medium"/>
                <a:cs typeface="Dynapuff Medium"/>
                <a:sym typeface="Dynapuff Medium"/>
              </a:rPr>
              <a:t>Types of Animals</a:t>
            </a:r>
          </a:p>
        </p:txBody>
      </p:sp>
      <p:sp>
        <p:nvSpPr>
          <p:cNvPr id="16" name="TextBox 16"/>
          <p:cNvSpPr txBox="1"/>
          <p:nvPr/>
        </p:nvSpPr>
        <p:spPr>
          <a:xfrm>
            <a:off x="1125111" y="1244078"/>
            <a:ext cx="9718491" cy="4172207"/>
          </a:xfrm>
          <a:prstGeom prst="rect">
            <a:avLst/>
          </a:prstGeom>
        </p:spPr>
        <p:txBody>
          <a:bodyPr lIns="0" tIns="0" rIns="0" bIns="0" rtlCol="0" anchor="t">
            <a:spAutoFit/>
          </a:bodyPr>
          <a:lstStyle/>
          <a:p>
            <a:pPr algn="l">
              <a:lnSpc>
                <a:spcPts val="3656"/>
              </a:lnSpc>
            </a:pPr>
            <a:r>
              <a:rPr lang="en-US" sz="2437">
                <a:solidFill>
                  <a:srgbClr val="6B6B6B"/>
                </a:solidFill>
                <a:latin typeface="Gluten Light"/>
                <a:ea typeface="Gluten Light"/>
                <a:cs typeface="Gluten Light"/>
                <a:sym typeface="Gluten Light"/>
              </a:rPr>
              <a:t>Personal pets and emotional support animals are not permitted inside VUMC buildings. Visitors and patients who arrive with personal pets or ESAs to VUMC buildings may not enter with their animal(s). If Personal Pets or ESAs are discovered inside the building, the handler is asked to remove the animal.  </a:t>
            </a:r>
          </a:p>
          <a:p>
            <a:pPr algn="l">
              <a:lnSpc>
                <a:spcPts val="3656"/>
              </a:lnSpc>
            </a:pPr>
            <a:endParaRPr lang="en-US" sz="2437">
              <a:solidFill>
                <a:srgbClr val="6B6B6B"/>
              </a:solidFill>
              <a:latin typeface="Gluten Light"/>
              <a:ea typeface="Gluten Light"/>
              <a:cs typeface="Gluten Light"/>
              <a:sym typeface="Gluten Light"/>
            </a:endParaRPr>
          </a:p>
          <a:p>
            <a:pPr algn="l">
              <a:lnSpc>
                <a:spcPts val="3656"/>
              </a:lnSpc>
            </a:pPr>
            <a:r>
              <a:rPr lang="en-US" sz="2437">
                <a:solidFill>
                  <a:srgbClr val="6B6B6B"/>
                </a:solidFill>
                <a:latin typeface="Gluten Light"/>
                <a:ea typeface="Gluten Light"/>
                <a:cs typeface="Gluten Light"/>
                <a:sym typeface="Gluten Light"/>
              </a:rPr>
              <a:t>Exceptions may be considered on a case-by-case basis following entity-specific guidance for approval.</a:t>
            </a:r>
          </a:p>
          <a:p>
            <a:pPr marL="0" lvl="0" indent="0" algn="l">
              <a:lnSpc>
                <a:spcPts val="3656"/>
              </a:lnSpc>
            </a:pPr>
            <a:endParaRPr lang="en-US" sz="2437">
              <a:solidFill>
                <a:srgbClr val="6B6B6B"/>
              </a:solidFill>
              <a:latin typeface="Gluten Light"/>
              <a:ea typeface="Gluten Light"/>
              <a:cs typeface="Gluten Light"/>
              <a:sym typeface="Gluten Light"/>
            </a:endParaRPr>
          </a:p>
        </p:txBody>
      </p:sp>
      <p:sp>
        <p:nvSpPr>
          <p:cNvPr id="17" name="TextBox 17"/>
          <p:cNvSpPr txBox="1"/>
          <p:nvPr/>
        </p:nvSpPr>
        <p:spPr>
          <a:xfrm>
            <a:off x="10843602" y="5994949"/>
            <a:ext cx="2921578" cy="931545"/>
          </a:xfrm>
          <a:prstGeom prst="rect">
            <a:avLst/>
          </a:prstGeom>
        </p:spPr>
        <p:txBody>
          <a:bodyPr lIns="0" tIns="0" rIns="0" bIns="0" rtlCol="0" anchor="t">
            <a:spAutoFit/>
          </a:bodyPr>
          <a:lstStyle/>
          <a:p>
            <a:pPr marL="0" lvl="0" indent="0" algn="ctr">
              <a:lnSpc>
                <a:spcPts val="3780"/>
              </a:lnSpc>
            </a:pPr>
            <a:r>
              <a:rPr lang="en-US" sz="2700" b="1">
                <a:solidFill>
                  <a:srgbClr val="4F8273"/>
                </a:solidFill>
                <a:latin typeface="Dynapuff Medium"/>
                <a:ea typeface="Dynapuff Medium"/>
                <a:cs typeface="Dynapuff Medium"/>
                <a:sym typeface="Dynapuff Medium"/>
              </a:rPr>
              <a:t>Emotional Support Animals</a:t>
            </a:r>
          </a:p>
        </p:txBody>
      </p:sp>
      <p:sp>
        <p:nvSpPr>
          <p:cNvPr id="18" name="TextBox 18"/>
          <p:cNvSpPr txBox="1"/>
          <p:nvPr/>
        </p:nvSpPr>
        <p:spPr>
          <a:xfrm>
            <a:off x="5128602" y="6660149"/>
            <a:ext cx="3674239" cy="455295"/>
          </a:xfrm>
          <a:prstGeom prst="rect">
            <a:avLst/>
          </a:prstGeom>
        </p:spPr>
        <p:txBody>
          <a:bodyPr lIns="0" tIns="0" rIns="0" bIns="0" rtlCol="0" anchor="t">
            <a:spAutoFit/>
          </a:bodyPr>
          <a:lstStyle/>
          <a:p>
            <a:pPr marL="0" lvl="0" indent="0" algn="ctr">
              <a:lnSpc>
                <a:spcPts val="3780"/>
              </a:lnSpc>
            </a:pPr>
            <a:r>
              <a:rPr lang="en-US" sz="2700" b="1">
                <a:solidFill>
                  <a:srgbClr val="4F8273"/>
                </a:solidFill>
                <a:latin typeface="Dynapuff Medium"/>
                <a:ea typeface="Dynapuff Medium"/>
                <a:cs typeface="Dynapuff Medium"/>
                <a:sym typeface="Dynapuff Medium"/>
              </a:rPr>
              <a:t>Personal Pets </a:t>
            </a:r>
          </a:p>
        </p:txBody>
      </p:sp>
      <p:sp>
        <p:nvSpPr>
          <p:cNvPr id="19" name="TextBox 19"/>
          <p:cNvSpPr txBox="1"/>
          <p:nvPr/>
        </p:nvSpPr>
        <p:spPr>
          <a:xfrm>
            <a:off x="10249445" y="6983899"/>
            <a:ext cx="4351686" cy="2737485"/>
          </a:xfrm>
          <a:prstGeom prst="rect">
            <a:avLst/>
          </a:prstGeom>
        </p:spPr>
        <p:txBody>
          <a:bodyPr lIns="0" tIns="0" rIns="0" bIns="0" rtlCol="0" anchor="t">
            <a:spAutoFit/>
          </a:bodyPr>
          <a:lstStyle/>
          <a:p>
            <a:pPr marL="0" lvl="0" indent="0" algn="ctr">
              <a:lnSpc>
                <a:spcPts val="3600"/>
              </a:lnSpc>
            </a:pPr>
            <a:r>
              <a:rPr lang="en-US" sz="2400">
                <a:solidFill>
                  <a:srgbClr val="6B6B6B"/>
                </a:solidFill>
                <a:latin typeface="Gluten Light"/>
                <a:ea typeface="Gluten Light"/>
                <a:cs typeface="Gluten Light"/>
                <a:sym typeface="Gluten Light"/>
              </a:rPr>
              <a:t>An animal that does not qualify under the ADA as a Service Animal but may provide emotional support, companionship, and comfort to the owner. </a:t>
            </a:r>
          </a:p>
        </p:txBody>
      </p:sp>
      <p:sp>
        <p:nvSpPr>
          <p:cNvPr id="20" name="TextBox 20"/>
          <p:cNvSpPr txBox="1"/>
          <p:nvPr/>
        </p:nvSpPr>
        <p:spPr>
          <a:xfrm>
            <a:off x="5356835" y="7761385"/>
            <a:ext cx="3446006" cy="1823085"/>
          </a:xfrm>
          <a:prstGeom prst="rect">
            <a:avLst/>
          </a:prstGeom>
        </p:spPr>
        <p:txBody>
          <a:bodyPr lIns="0" tIns="0" rIns="0" bIns="0" rtlCol="0" anchor="t">
            <a:spAutoFit/>
          </a:bodyPr>
          <a:lstStyle/>
          <a:p>
            <a:pPr marL="0" lvl="0" indent="0" algn="ctr">
              <a:lnSpc>
                <a:spcPts val="3600"/>
              </a:lnSpc>
            </a:pPr>
            <a:r>
              <a:rPr lang="en-US" sz="2400">
                <a:solidFill>
                  <a:srgbClr val="6B6B6B"/>
                </a:solidFill>
                <a:latin typeface="Gluten Light"/>
                <a:ea typeface="Gluten Light"/>
                <a:cs typeface="Gluten Light"/>
                <a:sym typeface="Gluten Light"/>
              </a:rPr>
              <a:t>An animal owned by an individual patient or visitor that is not a service animal.</a:t>
            </a:r>
          </a:p>
        </p:txBody>
      </p:sp>
      <p:sp>
        <p:nvSpPr>
          <p:cNvPr id="21" name="Freeform 21"/>
          <p:cNvSpPr/>
          <p:nvPr/>
        </p:nvSpPr>
        <p:spPr>
          <a:xfrm>
            <a:off x="6326491" y="5419358"/>
            <a:ext cx="916889" cy="916889"/>
          </a:xfrm>
          <a:custGeom>
            <a:avLst/>
            <a:gdLst/>
            <a:ahLst/>
            <a:cxnLst/>
            <a:rect l="l" t="t" r="r" b="b"/>
            <a:pathLst>
              <a:path w="916889" h="916889">
                <a:moveTo>
                  <a:pt x="0" y="0"/>
                </a:moveTo>
                <a:lnTo>
                  <a:pt x="916889" y="0"/>
                </a:lnTo>
                <a:lnTo>
                  <a:pt x="916889" y="916889"/>
                </a:lnTo>
                <a:lnTo>
                  <a:pt x="0" y="916889"/>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sp>
        <p:nvSpPr>
          <p:cNvPr id="2" name="Freeform 2"/>
          <p:cNvSpPr/>
          <p:nvPr/>
        </p:nvSpPr>
        <p:spPr>
          <a:xfrm>
            <a:off x="15257855" y="5542203"/>
            <a:ext cx="3290720" cy="1966205"/>
          </a:xfrm>
          <a:custGeom>
            <a:avLst/>
            <a:gdLst/>
            <a:ahLst/>
            <a:cxnLst/>
            <a:rect l="l" t="t" r="r" b="b"/>
            <a:pathLst>
              <a:path w="3290720" h="1966205">
                <a:moveTo>
                  <a:pt x="0" y="0"/>
                </a:moveTo>
                <a:lnTo>
                  <a:pt x="3290719" y="0"/>
                </a:lnTo>
                <a:lnTo>
                  <a:pt x="3290719" y="1966205"/>
                </a:lnTo>
                <a:lnTo>
                  <a:pt x="0" y="196620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3" name="Group 3"/>
          <p:cNvGrpSpPr/>
          <p:nvPr/>
        </p:nvGrpSpPr>
        <p:grpSpPr>
          <a:xfrm rot="93354">
            <a:off x="-2061305" y="7495502"/>
            <a:ext cx="21659165" cy="5255600"/>
            <a:chOff x="0" y="0"/>
            <a:chExt cx="1608768" cy="390368"/>
          </a:xfrm>
        </p:grpSpPr>
        <p:sp>
          <p:nvSpPr>
            <p:cNvPr id="4" name="Freeform 4"/>
            <p:cNvSpPr/>
            <p:nvPr/>
          </p:nvSpPr>
          <p:spPr>
            <a:xfrm>
              <a:off x="0" y="0"/>
              <a:ext cx="1608768" cy="390368"/>
            </a:xfrm>
            <a:custGeom>
              <a:avLst/>
              <a:gdLst/>
              <a:ahLst/>
              <a:cxnLst/>
              <a:rect l="l" t="t" r="r" b="b"/>
              <a:pathLst>
                <a:path w="1608768" h="390368">
                  <a:moveTo>
                    <a:pt x="804384" y="0"/>
                  </a:moveTo>
                  <a:cubicBezTo>
                    <a:pt x="360135" y="0"/>
                    <a:pt x="0" y="87387"/>
                    <a:pt x="0" y="195184"/>
                  </a:cubicBezTo>
                  <a:cubicBezTo>
                    <a:pt x="0" y="302981"/>
                    <a:pt x="360135" y="390368"/>
                    <a:pt x="804384" y="390368"/>
                  </a:cubicBezTo>
                  <a:cubicBezTo>
                    <a:pt x="1248633" y="390368"/>
                    <a:pt x="1608768" y="302981"/>
                    <a:pt x="1608768" y="195184"/>
                  </a:cubicBezTo>
                  <a:cubicBezTo>
                    <a:pt x="1608768" y="87387"/>
                    <a:pt x="1248633" y="0"/>
                    <a:pt x="804384" y="0"/>
                  </a:cubicBezTo>
                  <a:close/>
                </a:path>
              </a:pathLst>
            </a:custGeom>
            <a:solidFill>
              <a:srgbClr val="FFA100"/>
            </a:solidFill>
            <a:ln cap="sq">
              <a:noFill/>
              <a:prstDash val="solid"/>
              <a:miter/>
            </a:ln>
          </p:spPr>
          <p:txBody>
            <a:bodyPr/>
            <a:lstStyle/>
            <a:p>
              <a:endParaRPr lang="en-US"/>
            </a:p>
          </p:txBody>
        </p:sp>
        <p:sp>
          <p:nvSpPr>
            <p:cNvPr id="5" name="TextBox 5"/>
            <p:cNvSpPr txBox="1"/>
            <p:nvPr/>
          </p:nvSpPr>
          <p:spPr>
            <a:xfrm>
              <a:off x="150822" y="-1503"/>
              <a:ext cx="1307124" cy="355274"/>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Freeform 6"/>
          <p:cNvSpPr/>
          <p:nvPr/>
        </p:nvSpPr>
        <p:spPr>
          <a:xfrm rot="69758" flipH="1">
            <a:off x="550333" y="613327"/>
            <a:ext cx="1863107" cy="1835160"/>
          </a:xfrm>
          <a:custGeom>
            <a:avLst/>
            <a:gdLst/>
            <a:ahLst/>
            <a:cxnLst/>
            <a:rect l="l" t="t" r="r" b="b"/>
            <a:pathLst>
              <a:path w="1863107" h="1835160">
                <a:moveTo>
                  <a:pt x="1863107" y="0"/>
                </a:moveTo>
                <a:lnTo>
                  <a:pt x="0" y="0"/>
                </a:lnTo>
                <a:lnTo>
                  <a:pt x="0" y="1835160"/>
                </a:lnTo>
                <a:lnTo>
                  <a:pt x="1863107" y="1835160"/>
                </a:lnTo>
                <a:lnTo>
                  <a:pt x="1863107"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grpSp>
        <p:nvGrpSpPr>
          <p:cNvPr id="7" name="Group 7"/>
          <p:cNvGrpSpPr/>
          <p:nvPr/>
        </p:nvGrpSpPr>
        <p:grpSpPr>
          <a:xfrm>
            <a:off x="1286644" y="2115028"/>
            <a:ext cx="6659021" cy="7243068"/>
            <a:chOff x="0" y="0"/>
            <a:chExt cx="1470094" cy="1599032"/>
          </a:xfrm>
        </p:grpSpPr>
        <p:sp>
          <p:nvSpPr>
            <p:cNvPr id="8" name="Freeform 8"/>
            <p:cNvSpPr/>
            <p:nvPr/>
          </p:nvSpPr>
          <p:spPr>
            <a:xfrm>
              <a:off x="0" y="0"/>
              <a:ext cx="1470094" cy="1599032"/>
            </a:xfrm>
            <a:custGeom>
              <a:avLst/>
              <a:gdLst/>
              <a:ahLst/>
              <a:cxnLst/>
              <a:rect l="l" t="t" r="r" b="b"/>
              <a:pathLst>
                <a:path w="1470094" h="1599032">
                  <a:moveTo>
                    <a:pt x="69757" y="0"/>
                  </a:moveTo>
                  <a:lnTo>
                    <a:pt x="1400336" y="0"/>
                  </a:lnTo>
                  <a:cubicBezTo>
                    <a:pt x="1438862" y="0"/>
                    <a:pt x="1470094" y="31231"/>
                    <a:pt x="1470094" y="69757"/>
                  </a:cubicBezTo>
                  <a:lnTo>
                    <a:pt x="1470094" y="1529275"/>
                  </a:lnTo>
                  <a:cubicBezTo>
                    <a:pt x="1470094" y="1567801"/>
                    <a:pt x="1438862" y="1599032"/>
                    <a:pt x="1400336" y="1599032"/>
                  </a:cubicBezTo>
                  <a:lnTo>
                    <a:pt x="69757" y="1599032"/>
                  </a:lnTo>
                  <a:cubicBezTo>
                    <a:pt x="31231" y="1599032"/>
                    <a:pt x="0" y="1567801"/>
                    <a:pt x="0" y="1529275"/>
                  </a:cubicBezTo>
                  <a:lnTo>
                    <a:pt x="0" y="69757"/>
                  </a:lnTo>
                  <a:cubicBezTo>
                    <a:pt x="0" y="31231"/>
                    <a:pt x="31231" y="0"/>
                    <a:pt x="69757" y="0"/>
                  </a:cubicBezTo>
                  <a:close/>
                </a:path>
              </a:pathLst>
            </a:custGeom>
            <a:solidFill>
              <a:srgbClr val="FFFFFF"/>
            </a:solidFill>
          </p:spPr>
          <p:txBody>
            <a:bodyPr/>
            <a:lstStyle/>
            <a:p>
              <a:endParaRPr lang="en-US"/>
            </a:p>
          </p:txBody>
        </p:sp>
        <p:sp>
          <p:nvSpPr>
            <p:cNvPr id="9" name="TextBox 9"/>
            <p:cNvSpPr txBox="1"/>
            <p:nvPr/>
          </p:nvSpPr>
          <p:spPr>
            <a:xfrm>
              <a:off x="0" y="-38100"/>
              <a:ext cx="1470094" cy="1637132"/>
            </a:xfrm>
            <a:prstGeom prst="rect">
              <a:avLst/>
            </a:prstGeom>
          </p:spPr>
          <p:txBody>
            <a:bodyPr lIns="50800" tIns="50800" rIns="50800" bIns="50800" rtlCol="0" anchor="ctr"/>
            <a:lstStyle/>
            <a:p>
              <a:pPr algn="ctr">
                <a:lnSpc>
                  <a:spcPts val="2659"/>
                </a:lnSpc>
              </a:pPr>
              <a:endParaRPr/>
            </a:p>
          </p:txBody>
        </p:sp>
      </p:grpSp>
      <p:sp>
        <p:nvSpPr>
          <p:cNvPr id="10" name="AutoShape 10"/>
          <p:cNvSpPr/>
          <p:nvPr/>
        </p:nvSpPr>
        <p:spPr>
          <a:xfrm>
            <a:off x="18288000" y="8132735"/>
            <a:ext cx="4734655" cy="0"/>
          </a:xfrm>
          <a:prstGeom prst="line">
            <a:avLst/>
          </a:prstGeom>
          <a:ln w="9525" cap="rnd">
            <a:solidFill>
              <a:srgbClr val="000000"/>
            </a:solidFill>
            <a:prstDash val="solid"/>
            <a:headEnd type="none" w="sm" len="sm"/>
            <a:tailEnd type="none" w="sm" len="sm"/>
          </a:ln>
        </p:spPr>
        <p:txBody>
          <a:bodyPr/>
          <a:lstStyle/>
          <a:p>
            <a:endParaRPr lang="en-US"/>
          </a:p>
        </p:txBody>
      </p:sp>
      <p:grpSp>
        <p:nvGrpSpPr>
          <p:cNvPr id="11" name="Group 11"/>
          <p:cNvGrpSpPr/>
          <p:nvPr/>
        </p:nvGrpSpPr>
        <p:grpSpPr>
          <a:xfrm>
            <a:off x="11419843" y="8536218"/>
            <a:ext cx="5395135" cy="1017972"/>
            <a:chOff x="0" y="0"/>
            <a:chExt cx="1178621" cy="222386"/>
          </a:xfrm>
        </p:grpSpPr>
        <p:sp>
          <p:nvSpPr>
            <p:cNvPr id="12" name="Freeform 12"/>
            <p:cNvSpPr/>
            <p:nvPr/>
          </p:nvSpPr>
          <p:spPr>
            <a:xfrm>
              <a:off x="0" y="0"/>
              <a:ext cx="1178621" cy="222386"/>
            </a:xfrm>
            <a:custGeom>
              <a:avLst/>
              <a:gdLst/>
              <a:ahLst/>
              <a:cxnLst/>
              <a:rect l="l" t="t" r="r" b="b"/>
              <a:pathLst>
                <a:path w="1178621" h="222386">
                  <a:moveTo>
                    <a:pt x="589311" y="0"/>
                  </a:moveTo>
                  <a:cubicBezTo>
                    <a:pt x="263843" y="0"/>
                    <a:pt x="0" y="49783"/>
                    <a:pt x="0" y="111193"/>
                  </a:cubicBezTo>
                  <a:cubicBezTo>
                    <a:pt x="0" y="172603"/>
                    <a:pt x="263843" y="222386"/>
                    <a:pt x="589311" y="222386"/>
                  </a:cubicBezTo>
                  <a:cubicBezTo>
                    <a:pt x="914778" y="222386"/>
                    <a:pt x="1178621" y="172603"/>
                    <a:pt x="1178621" y="111193"/>
                  </a:cubicBezTo>
                  <a:cubicBezTo>
                    <a:pt x="1178621" y="49783"/>
                    <a:pt x="914778" y="0"/>
                    <a:pt x="589311" y="0"/>
                  </a:cubicBezTo>
                  <a:close/>
                </a:path>
              </a:pathLst>
            </a:custGeom>
            <a:solidFill>
              <a:srgbClr val="E5910A"/>
            </a:solidFill>
          </p:spPr>
          <p:txBody>
            <a:bodyPr/>
            <a:lstStyle/>
            <a:p>
              <a:endParaRPr lang="en-US"/>
            </a:p>
          </p:txBody>
        </p:sp>
        <p:sp>
          <p:nvSpPr>
            <p:cNvPr id="13" name="TextBox 13"/>
            <p:cNvSpPr txBox="1"/>
            <p:nvPr/>
          </p:nvSpPr>
          <p:spPr>
            <a:xfrm>
              <a:off x="110496" y="-17251"/>
              <a:ext cx="957630" cy="218789"/>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0848870" y="4961577"/>
            <a:ext cx="5598250" cy="4152884"/>
          </a:xfrm>
          <a:custGeom>
            <a:avLst/>
            <a:gdLst/>
            <a:ahLst/>
            <a:cxnLst/>
            <a:rect l="l" t="t" r="r" b="b"/>
            <a:pathLst>
              <a:path w="5598250" h="4152884">
                <a:moveTo>
                  <a:pt x="0" y="0"/>
                </a:moveTo>
                <a:lnTo>
                  <a:pt x="5598250" y="0"/>
                </a:lnTo>
                <a:lnTo>
                  <a:pt x="5598250" y="4152884"/>
                </a:lnTo>
                <a:lnTo>
                  <a:pt x="0" y="41528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a:off x="9164916" y="5029449"/>
            <a:ext cx="3251656" cy="5898696"/>
          </a:xfrm>
          <a:custGeom>
            <a:avLst/>
            <a:gdLst/>
            <a:ahLst/>
            <a:cxnLst/>
            <a:rect l="l" t="t" r="r" b="b"/>
            <a:pathLst>
              <a:path w="3251656" h="5898696">
                <a:moveTo>
                  <a:pt x="0" y="0"/>
                </a:moveTo>
                <a:lnTo>
                  <a:pt x="3251657" y="0"/>
                </a:lnTo>
                <a:lnTo>
                  <a:pt x="3251657" y="5898696"/>
                </a:lnTo>
                <a:lnTo>
                  <a:pt x="0" y="5898696"/>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16" name="TextBox 16"/>
          <p:cNvSpPr txBox="1"/>
          <p:nvPr/>
        </p:nvSpPr>
        <p:spPr>
          <a:xfrm>
            <a:off x="8968302" y="1544635"/>
            <a:ext cx="8203886" cy="1540510"/>
          </a:xfrm>
          <a:prstGeom prst="rect">
            <a:avLst/>
          </a:prstGeom>
        </p:spPr>
        <p:txBody>
          <a:bodyPr lIns="0" tIns="0" rIns="0" bIns="0" rtlCol="0" anchor="t">
            <a:spAutoFit/>
          </a:bodyPr>
          <a:lstStyle/>
          <a:p>
            <a:pPr marL="0" lvl="0" indent="0" algn="l">
              <a:lnSpc>
                <a:spcPts val="5900"/>
              </a:lnSpc>
              <a:spcBef>
                <a:spcPct val="0"/>
              </a:spcBef>
            </a:pPr>
            <a:r>
              <a:rPr lang="en-US" sz="5900" b="1">
                <a:solidFill>
                  <a:srgbClr val="4F8273"/>
                </a:solidFill>
                <a:latin typeface="Dynapuff Medium"/>
                <a:ea typeface="Dynapuff Medium"/>
                <a:cs typeface="Dynapuff Medium"/>
                <a:sym typeface="Dynapuff Medium"/>
              </a:rPr>
              <a:t>Restricted areas: Animals not Allowed</a:t>
            </a:r>
          </a:p>
        </p:txBody>
      </p:sp>
      <p:sp>
        <p:nvSpPr>
          <p:cNvPr id="17" name="TextBox 17"/>
          <p:cNvSpPr txBox="1"/>
          <p:nvPr/>
        </p:nvSpPr>
        <p:spPr>
          <a:xfrm>
            <a:off x="1384162" y="2252378"/>
            <a:ext cx="6561504" cy="7309485"/>
          </a:xfrm>
          <a:prstGeom prst="rect">
            <a:avLst/>
          </a:prstGeom>
        </p:spPr>
        <p:txBody>
          <a:bodyPr lIns="0" tIns="0" rIns="0" bIns="0" rtlCol="0" anchor="t">
            <a:spAutoFit/>
          </a:bodyPr>
          <a:lstStyle/>
          <a:p>
            <a:pPr marL="518160" lvl="1" indent="-259080" algn="l">
              <a:lnSpc>
                <a:spcPts val="3600"/>
              </a:lnSpc>
              <a:buFont typeface="Arial"/>
              <a:buChar char="•"/>
            </a:pPr>
            <a:r>
              <a:rPr lang="en-US" sz="2400">
                <a:solidFill>
                  <a:srgbClr val="6B6B6B"/>
                </a:solidFill>
                <a:latin typeface="Gluten Light"/>
                <a:ea typeface="Gluten Light"/>
                <a:cs typeface="Gluten Light"/>
                <a:sym typeface="Gluten Light"/>
              </a:rPr>
              <a:t>Intensive care units (ICU);</a:t>
            </a:r>
          </a:p>
          <a:p>
            <a:pPr marL="518160" lvl="1" indent="-259080" algn="l">
              <a:lnSpc>
                <a:spcPts val="3600"/>
              </a:lnSpc>
              <a:buFont typeface="Arial"/>
              <a:buChar char="•"/>
            </a:pPr>
            <a:r>
              <a:rPr lang="en-US" sz="2400">
                <a:solidFill>
                  <a:srgbClr val="6B6B6B"/>
                </a:solidFill>
                <a:latin typeface="Gluten Light"/>
                <a:ea typeface="Gluten Light"/>
                <a:cs typeface="Gluten Light"/>
                <a:sym typeface="Gluten Light"/>
              </a:rPr>
              <a:t>Myelosuppression;</a:t>
            </a:r>
          </a:p>
          <a:p>
            <a:pPr marL="518160" lvl="1" indent="-259080" algn="l">
              <a:lnSpc>
                <a:spcPts val="3600"/>
              </a:lnSpc>
              <a:buFont typeface="Arial"/>
              <a:buChar char="•"/>
            </a:pPr>
            <a:r>
              <a:rPr lang="en-US" sz="2400">
                <a:solidFill>
                  <a:srgbClr val="6B6B6B"/>
                </a:solidFill>
                <a:latin typeface="Gluten Light"/>
                <a:ea typeface="Gluten Light"/>
                <a:cs typeface="Gluten Light"/>
                <a:sym typeface="Gluten Light"/>
              </a:rPr>
              <a:t>Procedural areas (e.g., operating rooms, endoscopy suites, Cath labs, holding rooms, and post-anesthesia care units (PACU));</a:t>
            </a:r>
          </a:p>
          <a:p>
            <a:pPr marL="518160" lvl="1" indent="-259080" algn="l">
              <a:lnSpc>
                <a:spcPts val="3600"/>
              </a:lnSpc>
              <a:buFont typeface="Arial"/>
              <a:buChar char="•"/>
            </a:pPr>
            <a:r>
              <a:rPr lang="en-US" sz="2400">
                <a:solidFill>
                  <a:srgbClr val="6B6B6B"/>
                </a:solidFill>
                <a:latin typeface="Gluten Light"/>
                <a:ea typeface="Gluten Light"/>
                <a:cs typeface="Gluten Light"/>
                <a:sym typeface="Gluten Light"/>
              </a:rPr>
              <a:t>Isolation precaution rooms;</a:t>
            </a:r>
          </a:p>
          <a:p>
            <a:pPr marL="518160" lvl="1" indent="-259080" algn="l">
              <a:lnSpc>
                <a:spcPts val="3600"/>
              </a:lnSpc>
              <a:buFont typeface="Arial"/>
              <a:buChar char="•"/>
            </a:pPr>
            <a:r>
              <a:rPr lang="en-US" sz="2400">
                <a:solidFill>
                  <a:srgbClr val="6B6B6B"/>
                </a:solidFill>
                <a:latin typeface="Gluten Light"/>
                <a:ea typeface="Gluten Light"/>
                <a:cs typeface="Gluten Light"/>
                <a:sym typeface="Gluten Light"/>
              </a:rPr>
              <a:t>Multiple patient occupancy rooms;</a:t>
            </a:r>
          </a:p>
          <a:p>
            <a:pPr marL="518160" lvl="1" indent="-259080" algn="l">
              <a:lnSpc>
                <a:spcPts val="3600"/>
              </a:lnSpc>
              <a:buFont typeface="Arial"/>
              <a:buChar char="•"/>
            </a:pPr>
            <a:r>
              <a:rPr lang="en-US" sz="2400">
                <a:solidFill>
                  <a:srgbClr val="6B6B6B"/>
                </a:solidFill>
                <a:latin typeface="Gluten Light"/>
                <a:ea typeface="Gluten Light"/>
                <a:cs typeface="Gluten Light"/>
                <a:sym typeface="Gluten Light"/>
              </a:rPr>
              <a:t>Departments where the animal cannot be shielded from the treatment (e.g., radiology, radiation therapy, magnetic resonance imaging [MRI]);</a:t>
            </a:r>
          </a:p>
          <a:p>
            <a:pPr marL="518160" lvl="1" indent="-259080" algn="l">
              <a:lnSpc>
                <a:spcPts val="3600"/>
              </a:lnSpc>
              <a:buFont typeface="Arial"/>
              <a:buChar char="•"/>
            </a:pPr>
            <a:r>
              <a:rPr lang="en-US" sz="2400">
                <a:solidFill>
                  <a:srgbClr val="6B6B6B"/>
                </a:solidFill>
                <a:latin typeface="Gluten Light"/>
                <a:ea typeface="Gluten Light"/>
                <a:cs typeface="Gluten Light"/>
                <a:sym typeface="Gluten Light"/>
              </a:rPr>
              <a:t>Any area where visitors are restricted or required to wear gowns, gloves, or masks prior to entry.</a:t>
            </a:r>
          </a:p>
          <a:p>
            <a:pPr marL="0" lvl="0" indent="0" algn="l">
              <a:lnSpc>
                <a:spcPts val="3600"/>
              </a:lnSpc>
              <a:spcBef>
                <a:spcPct val="0"/>
              </a:spcBef>
            </a:pPr>
            <a:endParaRPr lang="en-US" sz="2400">
              <a:solidFill>
                <a:srgbClr val="6B6B6B"/>
              </a:solidFill>
              <a:latin typeface="Gluten Light"/>
              <a:ea typeface="Gluten Light"/>
              <a:cs typeface="Gluten Light"/>
              <a:sym typeface="Gluten Light"/>
            </a:endParaRPr>
          </a:p>
        </p:txBody>
      </p:sp>
      <p:sp>
        <p:nvSpPr>
          <p:cNvPr id="18" name="TextBox 17">
            <a:extLst>
              <a:ext uri="{FF2B5EF4-FFF2-40B4-BE49-F238E27FC236}">
                <a16:creationId xmlns:a16="http://schemas.microsoft.com/office/drawing/2014/main" id="{D8853DAC-195E-9BDB-9F16-C3C1482D0C8E}"/>
              </a:ext>
            </a:extLst>
          </p:cNvPr>
          <p:cNvSpPr txBox="1"/>
          <p:nvPr/>
        </p:nvSpPr>
        <p:spPr>
          <a:xfrm>
            <a:off x="1286644" y="9458759"/>
            <a:ext cx="6659021" cy="646331"/>
          </a:xfrm>
          <a:prstGeom prst="rect">
            <a:avLst/>
          </a:prstGeom>
          <a:noFill/>
        </p:spPr>
        <p:txBody>
          <a:bodyPr wrap="square" rtlCol="0">
            <a:spAutoFit/>
          </a:bodyPr>
          <a:lstStyle/>
          <a:p>
            <a:r>
              <a:rPr lang="en-US" dirty="0"/>
              <a:t>Please visit the VUMC Infection Prevention website for approved exemptions:  applicable to facility dogs only.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grpSp>
        <p:nvGrpSpPr>
          <p:cNvPr id="2" name="Group 2"/>
          <p:cNvGrpSpPr/>
          <p:nvPr/>
        </p:nvGrpSpPr>
        <p:grpSpPr>
          <a:xfrm>
            <a:off x="-124429" y="5801765"/>
            <a:ext cx="8614850" cy="7446637"/>
            <a:chOff x="0" y="0"/>
            <a:chExt cx="639881" cy="553111"/>
          </a:xfrm>
        </p:grpSpPr>
        <p:sp>
          <p:nvSpPr>
            <p:cNvPr id="3" name="Freeform 3"/>
            <p:cNvSpPr/>
            <p:nvPr/>
          </p:nvSpPr>
          <p:spPr>
            <a:xfrm>
              <a:off x="0" y="0"/>
              <a:ext cx="639881" cy="553111"/>
            </a:xfrm>
            <a:custGeom>
              <a:avLst/>
              <a:gdLst/>
              <a:ahLst/>
              <a:cxnLst/>
              <a:rect l="l" t="t" r="r" b="b"/>
              <a:pathLst>
                <a:path w="639881" h="553111">
                  <a:moveTo>
                    <a:pt x="319941" y="0"/>
                  </a:moveTo>
                  <a:cubicBezTo>
                    <a:pt x="143242" y="0"/>
                    <a:pt x="0" y="123818"/>
                    <a:pt x="0" y="276555"/>
                  </a:cubicBezTo>
                  <a:cubicBezTo>
                    <a:pt x="0" y="429292"/>
                    <a:pt x="143242" y="553111"/>
                    <a:pt x="319941" y="553111"/>
                  </a:cubicBezTo>
                  <a:cubicBezTo>
                    <a:pt x="496639" y="553111"/>
                    <a:pt x="639881" y="429292"/>
                    <a:pt x="639881" y="276555"/>
                  </a:cubicBezTo>
                  <a:cubicBezTo>
                    <a:pt x="639881" y="123818"/>
                    <a:pt x="496639" y="0"/>
                    <a:pt x="319941" y="0"/>
                  </a:cubicBezTo>
                  <a:close/>
                </a:path>
              </a:pathLst>
            </a:custGeom>
            <a:solidFill>
              <a:srgbClr val="FFA100"/>
            </a:solidFill>
            <a:ln cap="sq">
              <a:noFill/>
              <a:prstDash val="solid"/>
              <a:miter/>
            </a:ln>
          </p:spPr>
          <p:txBody>
            <a:bodyPr/>
            <a:lstStyle/>
            <a:p>
              <a:endParaRPr lang="en-US"/>
            </a:p>
          </p:txBody>
        </p:sp>
        <p:sp>
          <p:nvSpPr>
            <p:cNvPr id="4" name="TextBox 4"/>
            <p:cNvSpPr txBox="1"/>
            <p:nvPr/>
          </p:nvSpPr>
          <p:spPr>
            <a:xfrm>
              <a:off x="59989" y="13754"/>
              <a:ext cx="519904" cy="487502"/>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9011137" y="6219415"/>
            <a:ext cx="8451312" cy="3859127"/>
            <a:chOff x="0" y="0"/>
            <a:chExt cx="2006760" cy="916348"/>
          </a:xfrm>
        </p:grpSpPr>
        <p:sp>
          <p:nvSpPr>
            <p:cNvPr id="6" name="Freeform 6"/>
            <p:cNvSpPr/>
            <p:nvPr/>
          </p:nvSpPr>
          <p:spPr>
            <a:xfrm>
              <a:off x="0" y="0"/>
              <a:ext cx="2006760" cy="916348"/>
            </a:xfrm>
            <a:custGeom>
              <a:avLst/>
              <a:gdLst/>
              <a:ahLst/>
              <a:cxnLst/>
              <a:rect l="l" t="t" r="r" b="b"/>
              <a:pathLst>
                <a:path w="2006760" h="916348">
                  <a:moveTo>
                    <a:pt x="54964" y="0"/>
                  </a:moveTo>
                  <a:lnTo>
                    <a:pt x="1951797" y="0"/>
                  </a:lnTo>
                  <a:cubicBezTo>
                    <a:pt x="1966374" y="0"/>
                    <a:pt x="1980354" y="5791"/>
                    <a:pt x="1990662" y="16098"/>
                  </a:cubicBezTo>
                  <a:cubicBezTo>
                    <a:pt x="2000970" y="26406"/>
                    <a:pt x="2006760" y="40386"/>
                    <a:pt x="2006760" y="54964"/>
                  </a:cubicBezTo>
                  <a:lnTo>
                    <a:pt x="2006760" y="861384"/>
                  </a:lnTo>
                  <a:cubicBezTo>
                    <a:pt x="2006760" y="875962"/>
                    <a:pt x="2000970" y="889942"/>
                    <a:pt x="1990662" y="900250"/>
                  </a:cubicBezTo>
                  <a:cubicBezTo>
                    <a:pt x="1980354" y="910557"/>
                    <a:pt x="1966374" y="916348"/>
                    <a:pt x="1951797" y="916348"/>
                  </a:cubicBezTo>
                  <a:lnTo>
                    <a:pt x="54964" y="916348"/>
                  </a:lnTo>
                  <a:cubicBezTo>
                    <a:pt x="24608" y="916348"/>
                    <a:pt x="0" y="891740"/>
                    <a:pt x="0" y="861384"/>
                  </a:cubicBezTo>
                  <a:lnTo>
                    <a:pt x="0" y="54964"/>
                  </a:lnTo>
                  <a:cubicBezTo>
                    <a:pt x="0" y="40386"/>
                    <a:pt x="5791" y="26406"/>
                    <a:pt x="16098" y="16098"/>
                  </a:cubicBezTo>
                  <a:cubicBezTo>
                    <a:pt x="26406" y="5791"/>
                    <a:pt x="40386" y="0"/>
                    <a:pt x="54964" y="0"/>
                  </a:cubicBezTo>
                  <a:close/>
                </a:path>
              </a:pathLst>
            </a:custGeom>
            <a:solidFill>
              <a:srgbClr val="FFFFFF"/>
            </a:solidFill>
            <a:ln cap="rnd">
              <a:noFill/>
              <a:prstDash val="solid"/>
              <a:round/>
            </a:ln>
          </p:spPr>
          <p:txBody>
            <a:bodyPr/>
            <a:lstStyle/>
            <a:p>
              <a:endParaRPr lang="en-US"/>
            </a:p>
          </p:txBody>
        </p:sp>
        <p:sp>
          <p:nvSpPr>
            <p:cNvPr id="7" name="TextBox 7"/>
            <p:cNvSpPr txBox="1"/>
            <p:nvPr/>
          </p:nvSpPr>
          <p:spPr>
            <a:xfrm>
              <a:off x="0" y="-38100"/>
              <a:ext cx="2006760" cy="954448"/>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8" name="Group 8"/>
          <p:cNvGrpSpPr/>
          <p:nvPr/>
        </p:nvGrpSpPr>
        <p:grpSpPr>
          <a:xfrm>
            <a:off x="8894492" y="1353376"/>
            <a:ext cx="4021818" cy="4523139"/>
            <a:chOff x="0" y="0"/>
            <a:chExt cx="943140" cy="1060702"/>
          </a:xfrm>
        </p:grpSpPr>
        <p:sp>
          <p:nvSpPr>
            <p:cNvPr id="9" name="Freeform 9"/>
            <p:cNvSpPr/>
            <p:nvPr/>
          </p:nvSpPr>
          <p:spPr>
            <a:xfrm>
              <a:off x="0" y="0"/>
              <a:ext cx="943140" cy="1060702"/>
            </a:xfrm>
            <a:custGeom>
              <a:avLst/>
              <a:gdLst/>
              <a:ahLst/>
              <a:cxnLst/>
              <a:rect l="l" t="t" r="r" b="b"/>
              <a:pathLst>
                <a:path w="943140" h="1060702">
                  <a:moveTo>
                    <a:pt x="115499" y="0"/>
                  </a:moveTo>
                  <a:lnTo>
                    <a:pt x="827641" y="0"/>
                  </a:lnTo>
                  <a:cubicBezTo>
                    <a:pt x="891429" y="0"/>
                    <a:pt x="943140" y="51711"/>
                    <a:pt x="943140" y="115499"/>
                  </a:cubicBezTo>
                  <a:lnTo>
                    <a:pt x="943140" y="945203"/>
                  </a:lnTo>
                  <a:cubicBezTo>
                    <a:pt x="943140" y="1008992"/>
                    <a:pt x="891429" y="1060702"/>
                    <a:pt x="827641" y="1060702"/>
                  </a:cubicBezTo>
                  <a:lnTo>
                    <a:pt x="115499" y="1060702"/>
                  </a:lnTo>
                  <a:cubicBezTo>
                    <a:pt x="51711" y="1060702"/>
                    <a:pt x="0" y="1008992"/>
                    <a:pt x="0" y="945203"/>
                  </a:cubicBezTo>
                  <a:lnTo>
                    <a:pt x="0" y="115499"/>
                  </a:lnTo>
                  <a:cubicBezTo>
                    <a:pt x="0" y="51711"/>
                    <a:pt x="51711" y="0"/>
                    <a:pt x="115499" y="0"/>
                  </a:cubicBezTo>
                  <a:close/>
                </a:path>
              </a:pathLst>
            </a:custGeom>
            <a:solidFill>
              <a:srgbClr val="FFFFFF"/>
            </a:solidFill>
          </p:spPr>
          <p:txBody>
            <a:bodyPr/>
            <a:lstStyle/>
            <a:p>
              <a:endParaRPr lang="en-US"/>
            </a:p>
          </p:txBody>
        </p:sp>
        <p:sp>
          <p:nvSpPr>
            <p:cNvPr id="10" name="TextBox 10"/>
            <p:cNvSpPr txBox="1"/>
            <p:nvPr/>
          </p:nvSpPr>
          <p:spPr>
            <a:xfrm>
              <a:off x="0" y="-38100"/>
              <a:ext cx="943140" cy="1098802"/>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323986" y="1353376"/>
            <a:ext cx="4021818" cy="4523139"/>
            <a:chOff x="0" y="0"/>
            <a:chExt cx="943140" cy="1060702"/>
          </a:xfrm>
        </p:grpSpPr>
        <p:sp>
          <p:nvSpPr>
            <p:cNvPr id="12" name="Freeform 12"/>
            <p:cNvSpPr/>
            <p:nvPr/>
          </p:nvSpPr>
          <p:spPr>
            <a:xfrm>
              <a:off x="0" y="0"/>
              <a:ext cx="943140" cy="1060702"/>
            </a:xfrm>
            <a:custGeom>
              <a:avLst/>
              <a:gdLst/>
              <a:ahLst/>
              <a:cxnLst/>
              <a:rect l="l" t="t" r="r" b="b"/>
              <a:pathLst>
                <a:path w="943140" h="1060702">
                  <a:moveTo>
                    <a:pt x="115499" y="0"/>
                  </a:moveTo>
                  <a:lnTo>
                    <a:pt x="827641" y="0"/>
                  </a:lnTo>
                  <a:cubicBezTo>
                    <a:pt x="891429" y="0"/>
                    <a:pt x="943140" y="51711"/>
                    <a:pt x="943140" y="115499"/>
                  </a:cubicBezTo>
                  <a:lnTo>
                    <a:pt x="943140" y="945203"/>
                  </a:lnTo>
                  <a:cubicBezTo>
                    <a:pt x="943140" y="1008992"/>
                    <a:pt x="891429" y="1060702"/>
                    <a:pt x="827641" y="1060702"/>
                  </a:cubicBezTo>
                  <a:lnTo>
                    <a:pt x="115499" y="1060702"/>
                  </a:lnTo>
                  <a:cubicBezTo>
                    <a:pt x="51711" y="1060702"/>
                    <a:pt x="0" y="1008992"/>
                    <a:pt x="0" y="945203"/>
                  </a:cubicBezTo>
                  <a:lnTo>
                    <a:pt x="0" y="115499"/>
                  </a:lnTo>
                  <a:cubicBezTo>
                    <a:pt x="0" y="51711"/>
                    <a:pt x="51711" y="0"/>
                    <a:pt x="115499" y="0"/>
                  </a:cubicBezTo>
                  <a:close/>
                </a:path>
              </a:pathLst>
            </a:custGeom>
            <a:solidFill>
              <a:srgbClr val="FFFFFF"/>
            </a:solidFill>
          </p:spPr>
          <p:txBody>
            <a:bodyPr/>
            <a:lstStyle/>
            <a:p>
              <a:endParaRPr lang="en-US"/>
            </a:p>
          </p:txBody>
        </p:sp>
        <p:sp>
          <p:nvSpPr>
            <p:cNvPr id="13" name="TextBox 13"/>
            <p:cNvSpPr txBox="1"/>
            <p:nvPr/>
          </p:nvSpPr>
          <p:spPr>
            <a:xfrm>
              <a:off x="0" y="-38100"/>
              <a:ext cx="943140" cy="1098802"/>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a:off x="1145229" y="5534447"/>
            <a:ext cx="6014605" cy="5019461"/>
          </a:xfrm>
          <a:custGeom>
            <a:avLst/>
            <a:gdLst/>
            <a:ahLst/>
            <a:cxnLst/>
            <a:rect l="l" t="t" r="r" b="b"/>
            <a:pathLst>
              <a:path w="6014605" h="5019461">
                <a:moveTo>
                  <a:pt x="0" y="0"/>
                </a:moveTo>
                <a:lnTo>
                  <a:pt x="6014605" y="0"/>
                </a:lnTo>
                <a:lnTo>
                  <a:pt x="6014605" y="5019462"/>
                </a:lnTo>
                <a:lnTo>
                  <a:pt x="0" y="50194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1271127" y="598326"/>
            <a:ext cx="5762810" cy="2206624"/>
          </a:xfrm>
          <a:prstGeom prst="rect">
            <a:avLst/>
          </a:prstGeom>
        </p:spPr>
        <p:txBody>
          <a:bodyPr lIns="0" tIns="0" rIns="0" bIns="0" rtlCol="0" anchor="t">
            <a:spAutoFit/>
          </a:bodyPr>
          <a:lstStyle/>
          <a:p>
            <a:pPr marL="0" lvl="0" indent="0" algn="ctr">
              <a:lnSpc>
                <a:spcPts val="8499"/>
              </a:lnSpc>
              <a:spcBef>
                <a:spcPct val="0"/>
              </a:spcBef>
            </a:pPr>
            <a:r>
              <a:rPr lang="en-US" sz="8499" b="1">
                <a:solidFill>
                  <a:srgbClr val="4F8273"/>
                </a:solidFill>
                <a:latin typeface="Dynapuff Medium"/>
                <a:ea typeface="Dynapuff Medium"/>
                <a:cs typeface="Dynapuff Medium"/>
                <a:sym typeface="Dynapuff Medium"/>
              </a:rPr>
              <a:t>Service Animals</a:t>
            </a:r>
          </a:p>
        </p:txBody>
      </p:sp>
      <p:sp>
        <p:nvSpPr>
          <p:cNvPr id="16" name="TextBox 16"/>
          <p:cNvSpPr txBox="1"/>
          <p:nvPr/>
        </p:nvSpPr>
        <p:spPr>
          <a:xfrm>
            <a:off x="436287" y="2739228"/>
            <a:ext cx="7906535" cy="2737485"/>
          </a:xfrm>
          <a:prstGeom prst="rect">
            <a:avLst/>
          </a:prstGeom>
        </p:spPr>
        <p:txBody>
          <a:bodyPr lIns="0" tIns="0" rIns="0" bIns="0" rtlCol="0" anchor="t">
            <a:spAutoFit/>
          </a:bodyPr>
          <a:lstStyle/>
          <a:p>
            <a:pPr marL="0" lvl="0" indent="0" algn="ctr">
              <a:lnSpc>
                <a:spcPts val="3600"/>
              </a:lnSpc>
              <a:spcBef>
                <a:spcPct val="0"/>
              </a:spcBef>
            </a:pPr>
            <a:r>
              <a:rPr lang="en-US" sz="2400">
                <a:solidFill>
                  <a:srgbClr val="6B6B6B"/>
                </a:solidFill>
                <a:latin typeface="Gluten Light"/>
                <a:ea typeface="Gluten Light"/>
                <a:cs typeface="Gluten Light"/>
                <a:sym typeface="Gluten Light"/>
              </a:rPr>
              <a:t>Patients and visitors with disabilities are permitted to be accompanied by their Service Animals in all areas where the public is allowed, including non-restricted patient care areas as appropriate for patient care. Service Animals are not allowed in restricted area(s).</a:t>
            </a:r>
          </a:p>
        </p:txBody>
      </p:sp>
      <p:sp>
        <p:nvSpPr>
          <p:cNvPr id="17" name="TextBox 17"/>
          <p:cNvSpPr txBox="1"/>
          <p:nvPr/>
        </p:nvSpPr>
        <p:spPr>
          <a:xfrm>
            <a:off x="9825284" y="6291578"/>
            <a:ext cx="6687185" cy="3764280"/>
          </a:xfrm>
          <a:prstGeom prst="rect">
            <a:avLst/>
          </a:prstGeom>
        </p:spPr>
        <p:txBody>
          <a:bodyPr lIns="0" tIns="0" rIns="0" bIns="0" rtlCol="0" anchor="t">
            <a:spAutoFit/>
          </a:bodyPr>
          <a:lstStyle/>
          <a:p>
            <a:pPr algn="just">
              <a:lnSpc>
                <a:spcPts val="3300"/>
              </a:lnSpc>
            </a:pPr>
            <a:r>
              <a:rPr lang="en-US" sz="2200" b="1">
                <a:solidFill>
                  <a:srgbClr val="6B6B6B"/>
                </a:solidFill>
                <a:latin typeface="Gluten Bold"/>
                <a:ea typeface="Gluten Bold"/>
                <a:cs typeface="Gluten Bold"/>
                <a:sym typeface="Gluten Bold"/>
              </a:rPr>
              <a:t>Workforce Members Cannot:  </a:t>
            </a:r>
          </a:p>
          <a:p>
            <a:pPr marL="474981" lvl="1" indent="-237491" algn="just">
              <a:lnSpc>
                <a:spcPts val="3300"/>
              </a:lnSpc>
              <a:buFont typeface="Arial"/>
              <a:buChar char="•"/>
            </a:pPr>
            <a:r>
              <a:rPr lang="en-US" sz="2200">
                <a:solidFill>
                  <a:srgbClr val="6B6B6B"/>
                </a:solidFill>
                <a:latin typeface="Gluten Light"/>
                <a:ea typeface="Gluten Light"/>
                <a:cs typeface="Gluten Light"/>
                <a:sym typeface="Gluten Light"/>
              </a:rPr>
              <a:t>Ask about the person’s disability or the nature of the disability </a:t>
            </a:r>
          </a:p>
          <a:p>
            <a:pPr marL="474981" lvl="1" indent="-237491" algn="just">
              <a:lnSpc>
                <a:spcPts val="3300"/>
              </a:lnSpc>
              <a:buFont typeface="Arial"/>
              <a:buChar char="•"/>
            </a:pPr>
            <a:r>
              <a:rPr lang="en-US" sz="2200">
                <a:solidFill>
                  <a:srgbClr val="6B6B6B"/>
                </a:solidFill>
                <a:latin typeface="Gluten Light"/>
                <a:ea typeface="Gluten Light"/>
                <a:cs typeface="Gluten Light"/>
                <a:sym typeface="Gluten Light"/>
              </a:rPr>
              <a:t>Require medical documentation of the stated disability </a:t>
            </a:r>
          </a:p>
          <a:p>
            <a:pPr marL="474981" lvl="1" indent="-237491" algn="just">
              <a:lnSpc>
                <a:spcPts val="3300"/>
              </a:lnSpc>
              <a:buFont typeface="Arial"/>
              <a:buChar char="•"/>
            </a:pPr>
            <a:r>
              <a:rPr lang="en-US" sz="2200">
                <a:solidFill>
                  <a:srgbClr val="6B6B6B"/>
                </a:solidFill>
                <a:latin typeface="Gluten Light"/>
                <a:ea typeface="Gluten Light"/>
                <a:cs typeface="Gluten Light"/>
                <a:sym typeface="Gluten Light"/>
              </a:rPr>
              <a:t>Require a special identification card or training documentation for the animal; or </a:t>
            </a:r>
          </a:p>
          <a:p>
            <a:pPr marL="474981" lvl="1" indent="-237491" algn="just">
              <a:lnSpc>
                <a:spcPts val="3300"/>
              </a:lnSpc>
              <a:buFont typeface="Arial"/>
              <a:buChar char="•"/>
            </a:pPr>
            <a:r>
              <a:rPr lang="en-US" sz="2200">
                <a:solidFill>
                  <a:srgbClr val="6B6B6B"/>
                </a:solidFill>
                <a:latin typeface="Gluten Light"/>
                <a:ea typeface="Gluten Light"/>
                <a:cs typeface="Gluten Light"/>
                <a:sym typeface="Gluten Light"/>
              </a:rPr>
              <a:t>Ask that the animal demonstrate its ability to perform the work or task</a:t>
            </a:r>
          </a:p>
        </p:txBody>
      </p:sp>
      <p:sp>
        <p:nvSpPr>
          <p:cNvPr id="18" name="TextBox 18"/>
          <p:cNvSpPr txBox="1"/>
          <p:nvPr/>
        </p:nvSpPr>
        <p:spPr>
          <a:xfrm>
            <a:off x="9174204" y="2231830"/>
            <a:ext cx="3462394" cy="2566034"/>
          </a:xfrm>
          <a:prstGeom prst="rect">
            <a:avLst/>
          </a:prstGeom>
        </p:spPr>
        <p:txBody>
          <a:bodyPr lIns="0" tIns="0" rIns="0" bIns="0" rtlCol="0" anchor="t">
            <a:spAutoFit/>
          </a:bodyPr>
          <a:lstStyle/>
          <a:p>
            <a:pPr algn="ctr">
              <a:lnSpc>
                <a:spcPts val="2969"/>
              </a:lnSpc>
            </a:pPr>
            <a:r>
              <a:rPr lang="en-US" sz="2699" b="1">
                <a:solidFill>
                  <a:srgbClr val="4F8273"/>
                </a:solidFill>
                <a:latin typeface="Dynapuff Medium"/>
                <a:ea typeface="Dynapuff Medium"/>
                <a:cs typeface="Dynapuff Medium"/>
                <a:sym typeface="Dynapuff Medium"/>
              </a:rPr>
              <a:t>Is the animal a Service Animal required because of a disability? (or, Is that a Service Animal)</a:t>
            </a:r>
          </a:p>
          <a:p>
            <a:pPr marL="0" lvl="0" indent="0" algn="ctr">
              <a:lnSpc>
                <a:spcPts val="2639"/>
              </a:lnSpc>
              <a:spcBef>
                <a:spcPct val="0"/>
              </a:spcBef>
            </a:pPr>
            <a:endParaRPr lang="en-US" sz="2699" b="1">
              <a:solidFill>
                <a:srgbClr val="4F8273"/>
              </a:solidFill>
              <a:latin typeface="Dynapuff Medium"/>
              <a:ea typeface="Dynapuff Medium"/>
              <a:cs typeface="Dynapuff Medium"/>
              <a:sym typeface="Dynapuff Medium"/>
            </a:endParaRPr>
          </a:p>
        </p:txBody>
      </p:sp>
      <p:sp>
        <p:nvSpPr>
          <p:cNvPr id="19" name="TextBox 19"/>
          <p:cNvSpPr txBox="1"/>
          <p:nvPr/>
        </p:nvSpPr>
        <p:spPr>
          <a:xfrm>
            <a:off x="13870908" y="2287743"/>
            <a:ext cx="3095877" cy="1863089"/>
          </a:xfrm>
          <a:prstGeom prst="rect">
            <a:avLst/>
          </a:prstGeom>
        </p:spPr>
        <p:txBody>
          <a:bodyPr lIns="0" tIns="0" rIns="0" bIns="0" rtlCol="0" anchor="t">
            <a:spAutoFit/>
          </a:bodyPr>
          <a:lstStyle/>
          <a:p>
            <a:pPr marL="0" lvl="0" indent="0" algn="ctr">
              <a:lnSpc>
                <a:spcPts val="2969"/>
              </a:lnSpc>
              <a:spcBef>
                <a:spcPct val="0"/>
              </a:spcBef>
            </a:pPr>
            <a:r>
              <a:rPr lang="en-US" sz="2699" b="1">
                <a:solidFill>
                  <a:srgbClr val="4F8273"/>
                </a:solidFill>
                <a:latin typeface="Dynapuff Medium"/>
                <a:ea typeface="Dynapuff Medium"/>
                <a:cs typeface="Dynapuff Medium"/>
                <a:sym typeface="Dynapuff Medium"/>
              </a:rPr>
              <a:t>What work or task has the animal been trained to perform? </a:t>
            </a:r>
          </a:p>
        </p:txBody>
      </p:sp>
      <p:sp>
        <p:nvSpPr>
          <p:cNvPr id="20" name="Freeform 20"/>
          <p:cNvSpPr/>
          <p:nvPr/>
        </p:nvSpPr>
        <p:spPr>
          <a:xfrm rot="69758" flipH="1">
            <a:off x="16758054" y="8433127"/>
            <a:ext cx="1863107" cy="1835160"/>
          </a:xfrm>
          <a:custGeom>
            <a:avLst/>
            <a:gdLst/>
            <a:ahLst/>
            <a:cxnLst/>
            <a:rect l="l" t="t" r="r" b="b"/>
            <a:pathLst>
              <a:path w="1863107" h="1835160">
                <a:moveTo>
                  <a:pt x="1863107" y="0"/>
                </a:moveTo>
                <a:lnTo>
                  <a:pt x="0" y="0"/>
                </a:lnTo>
                <a:lnTo>
                  <a:pt x="0" y="1835160"/>
                </a:lnTo>
                <a:lnTo>
                  <a:pt x="1863107" y="1835160"/>
                </a:lnTo>
                <a:lnTo>
                  <a:pt x="1863107"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21" name="TextBox 21"/>
          <p:cNvSpPr txBox="1"/>
          <p:nvPr/>
        </p:nvSpPr>
        <p:spPr>
          <a:xfrm>
            <a:off x="10106844" y="318962"/>
            <a:ext cx="5671455" cy="748664"/>
          </a:xfrm>
          <a:prstGeom prst="rect">
            <a:avLst/>
          </a:prstGeom>
        </p:spPr>
        <p:txBody>
          <a:bodyPr lIns="0" tIns="0" rIns="0" bIns="0" rtlCol="0" anchor="t">
            <a:spAutoFit/>
          </a:bodyPr>
          <a:lstStyle/>
          <a:p>
            <a:pPr marL="0" lvl="0" indent="0" algn="ctr">
              <a:lnSpc>
                <a:spcPts val="2969"/>
              </a:lnSpc>
              <a:spcBef>
                <a:spcPct val="0"/>
              </a:spcBef>
            </a:pPr>
            <a:r>
              <a:rPr lang="en-US" sz="2699" b="1">
                <a:solidFill>
                  <a:srgbClr val="3D3D3D"/>
                </a:solidFill>
                <a:latin typeface="Dynapuff Medium"/>
                <a:ea typeface="Dynapuff Medium"/>
                <a:cs typeface="Dynapuff Medium"/>
                <a:sym typeface="Dynapuff Medium"/>
              </a:rPr>
              <a:t>You may ask two questions of the service dog owner/handler: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grpSp>
        <p:nvGrpSpPr>
          <p:cNvPr id="2" name="Group 2"/>
          <p:cNvGrpSpPr/>
          <p:nvPr/>
        </p:nvGrpSpPr>
        <p:grpSpPr>
          <a:xfrm>
            <a:off x="-4015546" y="8970245"/>
            <a:ext cx="26319093" cy="4065026"/>
            <a:chOff x="0" y="0"/>
            <a:chExt cx="1954892" cy="301936"/>
          </a:xfrm>
        </p:grpSpPr>
        <p:sp>
          <p:nvSpPr>
            <p:cNvPr id="3" name="Freeform 3"/>
            <p:cNvSpPr/>
            <p:nvPr/>
          </p:nvSpPr>
          <p:spPr>
            <a:xfrm>
              <a:off x="0" y="0"/>
              <a:ext cx="1954892" cy="301936"/>
            </a:xfrm>
            <a:custGeom>
              <a:avLst/>
              <a:gdLst/>
              <a:ahLst/>
              <a:cxnLst/>
              <a:rect l="l" t="t" r="r" b="b"/>
              <a:pathLst>
                <a:path w="1954892" h="301936">
                  <a:moveTo>
                    <a:pt x="977446" y="0"/>
                  </a:moveTo>
                  <a:cubicBezTo>
                    <a:pt x="437617" y="0"/>
                    <a:pt x="0" y="67591"/>
                    <a:pt x="0" y="150968"/>
                  </a:cubicBezTo>
                  <a:cubicBezTo>
                    <a:pt x="0" y="234345"/>
                    <a:pt x="437617" y="301936"/>
                    <a:pt x="977446" y="301936"/>
                  </a:cubicBezTo>
                  <a:cubicBezTo>
                    <a:pt x="1517274" y="301936"/>
                    <a:pt x="1954892" y="234345"/>
                    <a:pt x="1954892" y="150968"/>
                  </a:cubicBezTo>
                  <a:cubicBezTo>
                    <a:pt x="1954892" y="67591"/>
                    <a:pt x="1517274" y="0"/>
                    <a:pt x="977446" y="0"/>
                  </a:cubicBezTo>
                  <a:close/>
                </a:path>
              </a:pathLst>
            </a:custGeom>
            <a:solidFill>
              <a:srgbClr val="FFA100"/>
            </a:solidFill>
            <a:ln cap="sq">
              <a:noFill/>
              <a:prstDash val="solid"/>
              <a:miter/>
            </a:ln>
          </p:spPr>
          <p:txBody>
            <a:bodyPr/>
            <a:lstStyle/>
            <a:p>
              <a:endParaRPr lang="en-US"/>
            </a:p>
          </p:txBody>
        </p:sp>
        <p:sp>
          <p:nvSpPr>
            <p:cNvPr id="4" name="TextBox 4"/>
            <p:cNvSpPr txBox="1"/>
            <p:nvPr/>
          </p:nvSpPr>
          <p:spPr>
            <a:xfrm>
              <a:off x="183271" y="-9793"/>
              <a:ext cx="1588349" cy="283423"/>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 name="Group 5"/>
          <p:cNvGrpSpPr/>
          <p:nvPr/>
        </p:nvGrpSpPr>
        <p:grpSpPr>
          <a:xfrm>
            <a:off x="2853766" y="4447463"/>
            <a:ext cx="3793440" cy="3223556"/>
            <a:chOff x="0" y="0"/>
            <a:chExt cx="779668" cy="662540"/>
          </a:xfrm>
        </p:grpSpPr>
        <p:sp>
          <p:nvSpPr>
            <p:cNvPr id="6" name="Freeform 6"/>
            <p:cNvSpPr/>
            <p:nvPr/>
          </p:nvSpPr>
          <p:spPr>
            <a:xfrm>
              <a:off x="0" y="0"/>
              <a:ext cx="779668" cy="662540"/>
            </a:xfrm>
            <a:custGeom>
              <a:avLst/>
              <a:gdLst/>
              <a:ahLst/>
              <a:cxnLst/>
              <a:rect l="l" t="t" r="r" b="b"/>
              <a:pathLst>
                <a:path w="779668" h="662540">
                  <a:moveTo>
                    <a:pt x="122452" y="0"/>
                  </a:moveTo>
                  <a:lnTo>
                    <a:pt x="657216" y="0"/>
                  </a:lnTo>
                  <a:cubicBezTo>
                    <a:pt x="724845" y="0"/>
                    <a:pt x="779668" y="54824"/>
                    <a:pt x="779668" y="122452"/>
                  </a:cubicBezTo>
                  <a:lnTo>
                    <a:pt x="779668" y="540087"/>
                  </a:lnTo>
                  <a:cubicBezTo>
                    <a:pt x="779668" y="607716"/>
                    <a:pt x="724845" y="662540"/>
                    <a:pt x="657216" y="662540"/>
                  </a:cubicBezTo>
                  <a:lnTo>
                    <a:pt x="122452" y="662540"/>
                  </a:lnTo>
                  <a:cubicBezTo>
                    <a:pt x="54824" y="662540"/>
                    <a:pt x="0" y="607716"/>
                    <a:pt x="0" y="540087"/>
                  </a:cubicBezTo>
                  <a:lnTo>
                    <a:pt x="0" y="122452"/>
                  </a:lnTo>
                  <a:cubicBezTo>
                    <a:pt x="0" y="54824"/>
                    <a:pt x="54824" y="0"/>
                    <a:pt x="122452" y="0"/>
                  </a:cubicBezTo>
                  <a:close/>
                </a:path>
              </a:pathLst>
            </a:custGeom>
            <a:solidFill>
              <a:srgbClr val="FFFFFF"/>
            </a:solidFill>
          </p:spPr>
          <p:txBody>
            <a:bodyPr/>
            <a:lstStyle/>
            <a:p>
              <a:endParaRPr lang="en-US"/>
            </a:p>
          </p:txBody>
        </p:sp>
        <p:sp>
          <p:nvSpPr>
            <p:cNvPr id="7" name="TextBox 7"/>
            <p:cNvSpPr txBox="1"/>
            <p:nvPr/>
          </p:nvSpPr>
          <p:spPr>
            <a:xfrm>
              <a:off x="0" y="-38100"/>
              <a:ext cx="779668" cy="70064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638243" y="4447463"/>
            <a:ext cx="3793440" cy="3223556"/>
            <a:chOff x="0" y="0"/>
            <a:chExt cx="779668" cy="662540"/>
          </a:xfrm>
        </p:grpSpPr>
        <p:sp>
          <p:nvSpPr>
            <p:cNvPr id="9" name="Freeform 9"/>
            <p:cNvSpPr/>
            <p:nvPr/>
          </p:nvSpPr>
          <p:spPr>
            <a:xfrm>
              <a:off x="0" y="0"/>
              <a:ext cx="779668" cy="662540"/>
            </a:xfrm>
            <a:custGeom>
              <a:avLst/>
              <a:gdLst/>
              <a:ahLst/>
              <a:cxnLst/>
              <a:rect l="l" t="t" r="r" b="b"/>
              <a:pathLst>
                <a:path w="779668" h="662540">
                  <a:moveTo>
                    <a:pt x="122452" y="0"/>
                  </a:moveTo>
                  <a:lnTo>
                    <a:pt x="657216" y="0"/>
                  </a:lnTo>
                  <a:cubicBezTo>
                    <a:pt x="724845" y="0"/>
                    <a:pt x="779668" y="54824"/>
                    <a:pt x="779668" y="122452"/>
                  </a:cubicBezTo>
                  <a:lnTo>
                    <a:pt x="779668" y="540087"/>
                  </a:lnTo>
                  <a:cubicBezTo>
                    <a:pt x="779668" y="607716"/>
                    <a:pt x="724845" y="662540"/>
                    <a:pt x="657216" y="662540"/>
                  </a:cubicBezTo>
                  <a:lnTo>
                    <a:pt x="122452" y="662540"/>
                  </a:lnTo>
                  <a:cubicBezTo>
                    <a:pt x="54824" y="662540"/>
                    <a:pt x="0" y="607716"/>
                    <a:pt x="0" y="540087"/>
                  </a:cubicBezTo>
                  <a:lnTo>
                    <a:pt x="0" y="122452"/>
                  </a:lnTo>
                  <a:cubicBezTo>
                    <a:pt x="0" y="54824"/>
                    <a:pt x="54824" y="0"/>
                    <a:pt x="122452" y="0"/>
                  </a:cubicBezTo>
                  <a:close/>
                </a:path>
              </a:pathLst>
            </a:custGeom>
            <a:solidFill>
              <a:srgbClr val="FFFFFF"/>
            </a:solidFill>
          </p:spPr>
          <p:txBody>
            <a:bodyPr/>
            <a:lstStyle/>
            <a:p>
              <a:endParaRPr lang="en-US"/>
            </a:p>
          </p:txBody>
        </p:sp>
        <p:sp>
          <p:nvSpPr>
            <p:cNvPr id="10" name="TextBox 10"/>
            <p:cNvSpPr txBox="1"/>
            <p:nvPr/>
          </p:nvSpPr>
          <p:spPr>
            <a:xfrm>
              <a:off x="0" y="-38100"/>
              <a:ext cx="779668" cy="70064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424344" y="6141150"/>
            <a:ext cx="6336219" cy="4861608"/>
          </a:xfrm>
          <a:custGeom>
            <a:avLst/>
            <a:gdLst/>
            <a:ahLst/>
            <a:cxnLst/>
            <a:rect l="l" t="t" r="r" b="b"/>
            <a:pathLst>
              <a:path w="6336219" h="4861608">
                <a:moveTo>
                  <a:pt x="0" y="0"/>
                </a:moveTo>
                <a:lnTo>
                  <a:pt x="6336219" y="0"/>
                </a:lnTo>
                <a:lnTo>
                  <a:pt x="6336219" y="4861608"/>
                </a:lnTo>
                <a:lnTo>
                  <a:pt x="0" y="486160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2" name="Freeform 12"/>
          <p:cNvSpPr/>
          <p:nvPr/>
        </p:nvSpPr>
        <p:spPr>
          <a:xfrm rot="-9199908" flipV="1">
            <a:off x="-638604" y="1050929"/>
            <a:ext cx="4120507" cy="1807873"/>
          </a:xfrm>
          <a:custGeom>
            <a:avLst/>
            <a:gdLst/>
            <a:ahLst/>
            <a:cxnLst/>
            <a:rect l="l" t="t" r="r" b="b"/>
            <a:pathLst>
              <a:path w="4120507" h="1807873">
                <a:moveTo>
                  <a:pt x="0" y="1807873"/>
                </a:moveTo>
                <a:lnTo>
                  <a:pt x="4120508" y="1807873"/>
                </a:lnTo>
                <a:lnTo>
                  <a:pt x="4120508" y="0"/>
                </a:lnTo>
                <a:lnTo>
                  <a:pt x="0" y="0"/>
                </a:lnTo>
                <a:lnTo>
                  <a:pt x="0" y="1807873"/>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13" name="Freeform 13"/>
          <p:cNvSpPr/>
          <p:nvPr/>
        </p:nvSpPr>
        <p:spPr>
          <a:xfrm rot="-4687521" flipH="1">
            <a:off x="16167311" y="1031180"/>
            <a:ext cx="2183979" cy="2151219"/>
          </a:xfrm>
          <a:custGeom>
            <a:avLst/>
            <a:gdLst/>
            <a:ahLst/>
            <a:cxnLst/>
            <a:rect l="l" t="t" r="r" b="b"/>
            <a:pathLst>
              <a:path w="2183979" h="2151219">
                <a:moveTo>
                  <a:pt x="2183978" y="0"/>
                </a:moveTo>
                <a:lnTo>
                  <a:pt x="0" y="0"/>
                </a:lnTo>
                <a:lnTo>
                  <a:pt x="0" y="2151219"/>
                </a:lnTo>
                <a:lnTo>
                  <a:pt x="2183978" y="2151219"/>
                </a:lnTo>
                <a:lnTo>
                  <a:pt x="2183978"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grpSp>
        <p:nvGrpSpPr>
          <p:cNvPr id="14" name="Group 14"/>
          <p:cNvGrpSpPr/>
          <p:nvPr/>
        </p:nvGrpSpPr>
        <p:grpSpPr>
          <a:xfrm>
            <a:off x="7247280" y="4447463"/>
            <a:ext cx="3793440" cy="3223556"/>
            <a:chOff x="0" y="0"/>
            <a:chExt cx="779668" cy="662540"/>
          </a:xfrm>
        </p:grpSpPr>
        <p:sp>
          <p:nvSpPr>
            <p:cNvPr id="15" name="Freeform 15"/>
            <p:cNvSpPr/>
            <p:nvPr/>
          </p:nvSpPr>
          <p:spPr>
            <a:xfrm>
              <a:off x="0" y="0"/>
              <a:ext cx="779668" cy="662540"/>
            </a:xfrm>
            <a:custGeom>
              <a:avLst/>
              <a:gdLst/>
              <a:ahLst/>
              <a:cxnLst/>
              <a:rect l="l" t="t" r="r" b="b"/>
              <a:pathLst>
                <a:path w="779668" h="662540">
                  <a:moveTo>
                    <a:pt x="122452" y="0"/>
                  </a:moveTo>
                  <a:lnTo>
                    <a:pt x="657216" y="0"/>
                  </a:lnTo>
                  <a:cubicBezTo>
                    <a:pt x="724845" y="0"/>
                    <a:pt x="779668" y="54824"/>
                    <a:pt x="779668" y="122452"/>
                  </a:cubicBezTo>
                  <a:lnTo>
                    <a:pt x="779668" y="540087"/>
                  </a:lnTo>
                  <a:cubicBezTo>
                    <a:pt x="779668" y="607716"/>
                    <a:pt x="724845" y="662540"/>
                    <a:pt x="657216" y="662540"/>
                  </a:cubicBezTo>
                  <a:lnTo>
                    <a:pt x="122452" y="662540"/>
                  </a:lnTo>
                  <a:cubicBezTo>
                    <a:pt x="54824" y="662540"/>
                    <a:pt x="0" y="607716"/>
                    <a:pt x="0" y="540087"/>
                  </a:cubicBezTo>
                  <a:lnTo>
                    <a:pt x="0" y="122452"/>
                  </a:lnTo>
                  <a:cubicBezTo>
                    <a:pt x="0" y="54824"/>
                    <a:pt x="54824" y="0"/>
                    <a:pt x="122452" y="0"/>
                  </a:cubicBezTo>
                  <a:close/>
                </a:path>
              </a:pathLst>
            </a:custGeom>
            <a:solidFill>
              <a:srgbClr val="FFFFFF"/>
            </a:solidFill>
          </p:spPr>
          <p:txBody>
            <a:bodyPr/>
            <a:lstStyle/>
            <a:p>
              <a:endParaRPr lang="en-US"/>
            </a:p>
          </p:txBody>
        </p:sp>
        <p:sp>
          <p:nvSpPr>
            <p:cNvPr id="16" name="TextBox 16"/>
            <p:cNvSpPr txBox="1"/>
            <p:nvPr/>
          </p:nvSpPr>
          <p:spPr>
            <a:xfrm>
              <a:off x="0" y="-38100"/>
              <a:ext cx="779668" cy="70064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8093396" y="3249341"/>
            <a:ext cx="2101208" cy="2579609"/>
          </a:xfrm>
          <a:custGeom>
            <a:avLst/>
            <a:gdLst/>
            <a:ahLst/>
            <a:cxnLst/>
            <a:rect l="l" t="t" r="r" b="b"/>
            <a:pathLst>
              <a:path w="2101208" h="2579609">
                <a:moveTo>
                  <a:pt x="0" y="0"/>
                </a:moveTo>
                <a:lnTo>
                  <a:pt x="2101208" y="0"/>
                </a:lnTo>
                <a:lnTo>
                  <a:pt x="2101208" y="2579609"/>
                </a:lnTo>
                <a:lnTo>
                  <a:pt x="0" y="257960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18" name="TextBox 18"/>
          <p:cNvSpPr txBox="1"/>
          <p:nvPr/>
        </p:nvSpPr>
        <p:spPr>
          <a:xfrm>
            <a:off x="12106664" y="5501684"/>
            <a:ext cx="3049641" cy="1934846"/>
          </a:xfrm>
          <a:prstGeom prst="rect">
            <a:avLst/>
          </a:prstGeom>
        </p:spPr>
        <p:txBody>
          <a:bodyPr lIns="0" tIns="0" rIns="0" bIns="0" rtlCol="0" anchor="t">
            <a:spAutoFit/>
          </a:bodyPr>
          <a:lstStyle/>
          <a:p>
            <a:pPr marL="0" lvl="0" indent="0" algn="ctr">
              <a:lnSpc>
                <a:spcPts val="2554"/>
              </a:lnSpc>
            </a:pPr>
            <a:r>
              <a:rPr lang="en-US" sz="1824" b="1">
                <a:solidFill>
                  <a:srgbClr val="4F8273"/>
                </a:solidFill>
                <a:latin typeface="Dynapuff Medium"/>
                <a:ea typeface="Dynapuff Medium"/>
                <a:cs typeface="Dynapuff Medium"/>
                <a:sym typeface="Dynapuff Medium"/>
              </a:rPr>
              <a:t>On a voluntary basis: Completing the “Service Animal Information” and “Authorization to Transfer the Care of a Service Animal Forms”</a:t>
            </a:r>
          </a:p>
        </p:txBody>
      </p:sp>
      <p:sp>
        <p:nvSpPr>
          <p:cNvPr id="19" name="Freeform 19"/>
          <p:cNvSpPr/>
          <p:nvPr/>
        </p:nvSpPr>
        <p:spPr>
          <a:xfrm>
            <a:off x="13223752" y="6494762"/>
            <a:ext cx="4760231" cy="4154384"/>
          </a:xfrm>
          <a:custGeom>
            <a:avLst/>
            <a:gdLst/>
            <a:ahLst/>
            <a:cxnLst/>
            <a:rect l="l" t="t" r="r" b="b"/>
            <a:pathLst>
              <a:path w="4760231" h="4154384">
                <a:moveTo>
                  <a:pt x="0" y="0"/>
                </a:moveTo>
                <a:lnTo>
                  <a:pt x="4760231" y="0"/>
                </a:lnTo>
                <a:lnTo>
                  <a:pt x="4760231" y="4154384"/>
                </a:lnTo>
                <a:lnTo>
                  <a:pt x="0" y="41543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0" name="Freeform 20"/>
          <p:cNvSpPr/>
          <p:nvPr/>
        </p:nvSpPr>
        <p:spPr>
          <a:xfrm>
            <a:off x="3434453" y="3687331"/>
            <a:ext cx="2719161" cy="2161733"/>
          </a:xfrm>
          <a:custGeom>
            <a:avLst/>
            <a:gdLst/>
            <a:ahLst/>
            <a:cxnLst/>
            <a:rect l="l" t="t" r="r" b="b"/>
            <a:pathLst>
              <a:path w="2719161" h="2161733">
                <a:moveTo>
                  <a:pt x="0" y="0"/>
                </a:moveTo>
                <a:lnTo>
                  <a:pt x="2719161" y="0"/>
                </a:lnTo>
                <a:lnTo>
                  <a:pt x="2719161" y="2161733"/>
                </a:lnTo>
                <a:lnTo>
                  <a:pt x="0" y="2161733"/>
                </a:lnTo>
                <a:lnTo>
                  <a:pt x="0" y="0"/>
                </a:lnTo>
                <a:close/>
              </a:path>
            </a:pathLst>
          </a:custGeom>
          <a:blipFill>
            <a:blip r:embed="rId12"/>
            <a:stretch>
              <a:fillRect/>
            </a:stretch>
          </a:blipFill>
        </p:spPr>
        <p:txBody>
          <a:bodyPr/>
          <a:lstStyle/>
          <a:p>
            <a:endParaRPr lang="en-US"/>
          </a:p>
        </p:txBody>
      </p:sp>
      <p:sp>
        <p:nvSpPr>
          <p:cNvPr id="21" name="Freeform 21"/>
          <p:cNvSpPr/>
          <p:nvPr/>
        </p:nvSpPr>
        <p:spPr>
          <a:xfrm>
            <a:off x="12488520" y="2405611"/>
            <a:ext cx="2285929" cy="2972248"/>
          </a:xfrm>
          <a:custGeom>
            <a:avLst/>
            <a:gdLst/>
            <a:ahLst/>
            <a:cxnLst/>
            <a:rect l="l" t="t" r="r" b="b"/>
            <a:pathLst>
              <a:path w="2285929" h="2972248">
                <a:moveTo>
                  <a:pt x="0" y="0"/>
                </a:moveTo>
                <a:lnTo>
                  <a:pt x="2285929" y="0"/>
                </a:lnTo>
                <a:lnTo>
                  <a:pt x="2285929" y="2972248"/>
                </a:lnTo>
                <a:lnTo>
                  <a:pt x="0" y="297224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2" name="TextBox 22"/>
          <p:cNvSpPr txBox="1"/>
          <p:nvPr/>
        </p:nvSpPr>
        <p:spPr>
          <a:xfrm>
            <a:off x="1421650" y="171450"/>
            <a:ext cx="16204440" cy="2070099"/>
          </a:xfrm>
          <a:prstGeom prst="rect">
            <a:avLst/>
          </a:prstGeom>
        </p:spPr>
        <p:txBody>
          <a:bodyPr lIns="0" tIns="0" rIns="0" bIns="0" rtlCol="0" anchor="t">
            <a:spAutoFit/>
          </a:bodyPr>
          <a:lstStyle/>
          <a:p>
            <a:pPr algn="ctr">
              <a:lnSpc>
                <a:spcPts val="7999"/>
              </a:lnSpc>
            </a:pPr>
            <a:r>
              <a:rPr lang="en-US" sz="7999" b="1">
                <a:solidFill>
                  <a:srgbClr val="4F8273"/>
                </a:solidFill>
                <a:latin typeface="Dynapuff Medium"/>
                <a:ea typeface="Dynapuff Medium"/>
                <a:cs typeface="Dynapuff Medium"/>
                <a:sym typeface="Dynapuff Medium"/>
              </a:rPr>
              <a:t>Service Animals:</a:t>
            </a:r>
          </a:p>
          <a:p>
            <a:pPr marL="0" lvl="0" indent="0" algn="ctr">
              <a:lnSpc>
                <a:spcPts val="7999"/>
              </a:lnSpc>
              <a:spcBef>
                <a:spcPct val="0"/>
              </a:spcBef>
            </a:pPr>
            <a:r>
              <a:rPr lang="en-US" sz="7999" b="1">
                <a:solidFill>
                  <a:srgbClr val="4F8273"/>
                </a:solidFill>
                <a:latin typeface="Dynapuff Medium"/>
                <a:ea typeface="Dynapuff Medium"/>
                <a:cs typeface="Dynapuff Medium"/>
                <a:sym typeface="Dynapuff Medium"/>
              </a:rPr>
              <a:t>Handler Responsibilities </a:t>
            </a:r>
          </a:p>
        </p:txBody>
      </p:sp>
      <p:sp>
        <p:nvSpPr>
          <p:cNvPr id="23" name="TextBox 23"/>
          <p:cNvSpPr txBox="1"/>
          <p:nvPr/>
        </p:nvSpPr>
        <p:spPr>
          <a:xfrm>
            <a:off x="3345648" y="5810964"/>
            <a:ext cx="2539557" cy="1249172"/>
          </a:xfrm>
          <a:prstGeom prst="rect">
            <a:avLst/>
          </a:prstGeom>
        </p:spPr>
        <p:txBody>
          <a:bodyPr lIns="0" tIns="0" rIns="0" bIns="0" rtlCol="0" anchor="t">
            <a:spAutoFit/>
          </a:bodyPr>
          <a:lstStyle/>
          <a:p>
            <a:pPr marL="0" lvl="0" indent="0" algn="ctr">
              <a:lnSpc>
                <a:spcPts val="2548"/>
              </a:lnSpc>
            </a:pPr>
            <a:r>
              <a:rPr lang="en-US" sz="1820" b="1">
                <a:solidFill>
                  <a:srgbClr val="4F8273"/>
                </a:solidFill>
                <a:latin typeface="Dynapuff Medium"/>
                <a:ea typeface="Dynapuff Medium"/>
                <a:cs typeface="Dynapuff Medium"/>
                <a:sym typeface="Dynapuff Medium"/>
              </a:rPr>
              <a:t>All applicable leash and vaccine laws and be responsible for control of the animal</a:t>
            </a:r>
          </a:p>
        </p:txBody>
      </p:sp>
      <p:sp>
        <p:nvSpPr>
          <p:cNvPr id="24" name="TextBox 24"/>
          <p:cNvSpPr txBox="1"/>
          <p:nvPr/>
        </p:nvSpPr>
        <p:spPr>
          <a:xfrm>
            <a:off x="8093396" y="6127341"/>
            <a:ext cx="2181801" cy="963296"/>
          </a:xfrm>
          <a:prstGeom prst="rect">
            <a:avLst/>
          </a:prstGeom>
        </p:spPr>
        <p:txBody>
          <a:bodyPr lIns="0" tIns="0" rIns="0" bIns="0" rtlCol="0" anchor="t">
            <a:spAutoFit/>
          </a:bodyPr>
          <a:lstStyle/>
          <a:p>
            <a:pPr marL="0" lvl="0" indent="0" algn="ctr">
              <a:lnSpc>
                <a:spcPts val="2554"/>
              </a:lnSpc>
            </a:pPr>
            <a:r>
              <a:rPr lang="en-US" sz="1824" b="1">
                <a:solidFill>
                  <a:srgbClr val="4F8273"/>
                </a:solidFill>
                <a:latin typeface="Dynapuff Medium"/>
                <a:ea typeface="Dynapuff Medium"/>
                <a:cs typeface="Dynapuff Medium"/>
                <a:sym typeface="Dynapuff Medium"/>
              </a:rPr>
              <a:t>Feeding, watering, walking and toileting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grpSp>
        <p:nvGrpSpPr>
          <p:cNvPr id="2" name="Group 2"/>
          <p:cNvGrpSpPr/>
          <p:nvPr/>
        </p:nvGrpSpPr>
        <p:grpSpPr>
          <a:xfrm>
            <a:off x="-793214" y="4840751"/>
            <a:ext cx="26816222" cy="8753485"/>
            <a:chOff x="0" y="0"/>
            <a:chExt cx="1991817" cy="650179"/>
          </a:xfrm>
        </p:grpSpPr>
        <p:sp>
          <p:nvSpPr>
            <p:cNvPr id="3" name="Freeform 3"/>
            <p:cNvSpPr/>
            <p:nvPr/>
          </p:nvSpPr>
          <p:spPr>
            <a:xfrm>
              <a:off x="0" y="0"/>
              <a:ext cx="1991817" cy="650179"/>
            </a:xfrm>
            <a:custGeom>
              <a:avLst/>
              <a:gdLst/>
              <a:ahLst/>
              <a:cxnLst/>
              <a:rect l="l" t="t" r="r" b="b"/>
              <a:pathLst>
                <a:path w="1991817" h="650179">
                  <a:moveTo>
                    <a:pt x="995908" y="0"/>
                  </a:moveTo>
                  <a:cubicBezTo>
                    <a:pt x="445883" y="0"/>
                    <a:pt x="0" y="145547"/>
                    <a:pt x="0" y="325089"/>
                  </a:cubicBezTo>
                  <a:cubicBezTo>
                    <a:pt x="0" y="504631"/>
                    <a:pt x="445883" y="650179"/>
                    <a:pt x="995908" y="650179"/>
                  </a:cubicBezTo>
                  <a:cubicBezTo>
                    <a:pt x="1545933" y="650179"/>
                    <a:pt x="1991817" y="504631"/>
                    <a:pt x="1991817" y="325089"/>
                  </a:cubicBezTo>
                  <a:cubicBezTo>
                    <a:pt x="1991817" y="145547"/>
                    <a:pt x="1545933" y="0"/>
                    <a:pt x="995908" y="0"/>
                  </a:cubicBezTo>
                  <a:close/>
                </a:path>
              </a:pathLst>
            </a:custGeom>
            <a:solidFill>
              <a:srgbClr val="FFA100"/>
            </a:solidFill>
            <a:ln cap="sq">
              <a:noFill/>
              <a:prstDash val="solid"/>
              <a:miter/>
            </a:ln>
          </p:spPr>
          <p:txBody>
            <a:bodyPr/>
            <a:lstStyle/>
            <a:p>
              <a:endParaRPr lang="en-US"/>
            </a:p>
          </p:txBody>
        </p:sp>
        <p:sp>
          <p:nvSpPr>
            <p:cNvPr id="4" name="TextBox 4"/>
            <p:cNvSpPr txBox="1"/>
            <p:nvPr/>
          </p:nvSpPr>
          <p:spPr>
            <a:xfrm>
              <a:off x="186733" y="22854"/>
              <a:ext cx="1618351" cy="56637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5" name="Freeform 5"/>
          <p:cNvSpPr/>
          <p:nvPr/>
        </p:nvSpPr>
        <p:spPr>
          <a:xfrm rot="-932582">
            <a:off x="8908136" y="3299114"/>
            <a:ext cx="3115237" cy="1211048"/>
          </a:xfrm>
          <a:custGeom>
            <a:avLst/>
            <a:gdLst/>
            <a:ahLst/>
            <a:cxnLst/>
            <a:rect l="l" t="t" r="r" b="b"/>
            <a:pathLst>
              <a:path w="3115237" h="1211048">
                <a:moveTo>
                  <a:pt x="0" y="0"/>
                </a:moveTo>
                <a:lnTo>
                  <a:pt x="3115236" y="0"/>
                </a:lnTo>
                <a:lnTo>
                  <a:pt x="3115236" y="1211048"/>
                </a:lnTo>
                <a:lnTo>
                  <a:pt x="0" y="121104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6" name="Freeform 6"/>
          <p:cNvSpPr/>
          <p:nvPr/>
        </p:nvSpPr>
        <p:spPr>
          <a:xfrm flipH="1">
            <a:off x="10747191" y="1377511"/>
            <a:ext cx="5522832" cy="3484405"/>
          </a:xfrm>
          <a:custGeom>
            <a:avLst/>
            <a:gdLst/>
            <a:ahLst/>
            <a:cxnLst/>
            <a:rect l="l" t="t" r="r" b="b"/>
            <a:pathLst>
              <a:path w="5522832" h="3484405">
                <a:moveTo>
                  <a:pt x="5522832" y="0"/>
                </a:moveTo>
                <a:lnTo>
                  <a:pt x="0" y="0"/>
                </a:lnTo>
                <a:lnTo>
                  <a:pt x="0" y="3484405"/>
                </a:lnTo>
                <a:lnTo>
                  <a:pt x="5522832" y="3484405"/>
                </a:lnTo>
                <a:lnTo>
                  <a:pt x="552283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1028700" y="4641579"/>
            <a:ext cx="16216903" cy="4720733"/>
            <a:chOff x="0" y="0"/>
            <a:chExt cx="3850697" cy="1120936"/>
          </a:xfrm>
        </p:grpSpPr>
        <p:sp>
          <p:nvSpPr>
            <p:cNvPr id="8" name="Freeform 8"/>
            <p:cNvSpPr/>
            <p:nvPr/>
          </p:nvSpPr>
          <p:spPr>
            <a:xfrm>
              <a:off x="0" y="0"/>
              <a:ext cx="3850697" cy="1120936"/>
            </a:xfrm>
            <a:custGeom>
              <a:avLst/>
              <a:gdLst/>
              <a:ahLst/>
              <a:cxnLst/>
              <a:rect l="l" t="t" r="r" b="b"/>
              <a:pathLst>
                <a:path w="3850697" h="1120936">
                  <a:moveTo>
                    <a:pt x="33418" y="0"/>
                  </a:moveTo>
                  <a:lnTo>
                    <a:pt x="3817279" y="0"/>
                  </a:lnTo>
                  <a:cubicBezTo>
                    <a:pt x="3826142" y="0"/>
                    <a:pt x="3834642" y="3521"/>
                    <a:pt x="3840909" y="9788"/>
                  </a:cubicBezTo>
                  <a:cubicBezTo>
                    <a:pt x="3847176" y="16055"/>
                    <a:pt x="3850697" y="24555"/>
                    <a:pt x="3850697" y="33418"/>
                  </a:cubicBezTo>
                  <a:lnTo>
                    <a:pt x="3850697" y="1087518"/>
                  </a:lnTo>
                  <a:cubicBezTo>
                    <a:pt x="3850697" y="1096381"/>
                    <a:pt x="3847176" y="1104881"/>
                    <a:pt x="3840909" y="1111148"/>
                  </a:cubicBezTo>
                  <a:cubicBezTo>
                    <a:pt x="3834642" y="1117415"/>
                    <a:pt x="3826142" y="1120936"/>
                    <a:pt x="3817279" y="1120936"/>
                  </a:cubicBezTo>
                  <a:lnTo>
                    <a:pt x="33418" y="1120936"/>
                  </a:lnTo>
                  <a:cubicBezTo>
                    <a:pt x="24555" y="1120936"/>
                    <a:pt x="16055" y="1117415"/>
                    <a:pt x="9788" y="1111148"/>
                  </a:cubicBezTo>
                  <a:cubicBezTo>
                    <a:pt x="3521" y="1104881"/>
                    <a:pt x="0" y="1096381"/>
                    <a:pt x="0" y="1087518"/>
                  </a:cubicBezTo>
                  <a:lnTo>
                    <a:pt x="0" y="33418"/>
                  </a:lnTo>
                  <a:cubicBezTo>
                    <a:pt x="0" y="24555"/>
                    <a:pt x="3521" y="16055"/>
                    <a:pt x="9788" y="9788"/>
                  </a:cubicBezTo>
                  <a:cubicBezTo>
                    <a:pt x="16055" y="3521"/>
                    <a:pt x="24555" y="0"/>
                    <a:pt x="33418" y="0"/>
                  </a:cubicBezTo>
                  <a:close/>
                </a:path>
              </a:pathLst>
            </a:custGeom>
            <a:solidFill>
              <a:srgbClr val="FFFFFF"/>
            </a:solidFill>
          </p:spPr>
          <p:txBody>
            <a:bodyPr/>
            <a:lstStyle/>
            <a:p>
              <a:endParaRPr lang="en-US"/>
            </a:p>
          </p:txBody>
        </p:sp>
        <p:sp>
          <p:nvSpPr>
            <p:cNvPr id="9" name="TextBox 9"/>
            <p:cNvSpPr txBox="1"/>
            <p:nvPr/>
          </p:nvSpPr>
          <p:spPr>
            <a:xfrm>
              <a:off x="0" y="-38100"/>
              <a:ext cx="3850697" cy="1159036"/>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flipH="1">
            <a:off x="10747191" y="4632992"/>
            <a:ext cx="4070249" cy="228924"/>
          </a:xfrm>
          <a:custGeom>
            <a:avLst/>
            <a:gdLst/>
            <a:ahLst/>
            <a:cxnLst/>
            <a:rect l="l" t="t" r="r" b="b"/>
            <a:pathLst>
              <a:path w="4070249" h="228924">
                <a:moveTo>
                  <a:pt x="4070249" y="0"/>
                </a:moveTo>
                <a:lnTo>
                  <a:pt x="0" y="0"/>
                </a:lnTo>
                <a:lnTo>
                  <a:pt x="0" y="228924"/>
                </a:lnTo>
                <a:lnTo>
                  <a:pt x="4070249" y="228924"/>
                </a:lnTo>
                <a:lnTo>
                  <a:pt x="4070249" y="0"/>
                </a:lnTo>
                <a:close/>
              </a:path>
            </a:pathLst>
          </a:custGeom>
          <a:blipFill>
            <a:blip r:embed="rId6">
              <a:extLst>
                <a:ext uri="{96DAC541-7B7A-43D3-8B79-37D633B846F1}">
                  <asvg:svgBlip xmlns:asvg="http://schemas.microsoft.com/office/drawing/2016/SVG/main" r:embed="rId7"/>
                </a:ext>
              </a:extLst>
            </a:blip>
            <a:stretch>
              <a:fillRect l="-35716" t="-1420701" r="-40" b="-2158"/>
            </a:stretch>
          </a:blipFill>
        </p:spPr>
        <p:txBody>
          <a:bodyPr/>
          <a:lstStyle/>
          <a:p>
            <a:endParaRPr lang="en-US"/>
          </a:p>
        </p:txBody>
      </p:sp>
      <p:sp>
        <p:nvSpPr>
          <p:cNvPr id="11" name="AutoShape 11"/>
          <p:cNvSpPr/>
          <p:nvPr/>
        </p:nvSpPr>
        <p:spPr>
          <a:xfrm flipH="1" flipV="1">
            <a:off x="11712904" y="5371733"/>
            <a:ext cx="0" cy="3298336"/>
          </a:xfrm>
          <a:prstGeom prst="line">
            <a:avLst/>
          </a:prstGeom>
          <a:ln w="19050" cap="rnd">
            <a:solidFill>
              <a:srgbClr val="FFDA9E"/>
            </a:solidFill>
            <a:prstDash val="solid"/>
            <a:headEnd type="none" w="sm" len="sm"/>
            <a:tailEnd type="none" w="sm" len="sm"/>
          </a:ln>
        </p:spPr>
        <p:txBody>
          <a:bodyPr/>
          <a:lstStyle/>
          <a:p>
            <a:endParaRPr lang="en-US"/>
          </a:p>
        </p:txBody>
      </p:sp>
      <p:sp>
        <p:nvSpPr>
          <p:cNvPr id="12" name="AutoShape 12"/>
          <p:cNvSpPr/>
          <p:nvPr/>
        </p:nvSpPr>
        <p:spPr>
          <a:xfrm flipH="1" flipV="1">
            <a:off x="6561399" y="5371733"/>
            <a:ext cx="0" cy="3298336"/>
          </a:xfrm>
          <a:prstGeom prst="line">
            <a:avLst/>
          </a:prstGeom>
          <a:ln w="19050" cap="rnd">
            <a:solidFill>
              <a:srgbClr val="FFDA9E"/>
            </a:solidFill>
            <a:prstDash val="solid"/>
            <a:headEnd type="none" w="sm" len="sm"/>
            <a:tailEnd type="none" w="sm" len="sm"/>
          </a:ln>
        </p:spPr>
        <p:txBody>
          <a:bodyPr/>
          <a:lstStyle/>
          <a:p>
            <a:endParaRPr lang="en-US"/>
          </a:p>
        </p:txBody>
      </p:sp>
      <p:sp>
        <p:nvSpPr>
          <p:cNvPr id="13" name="Freeform 13"/>
          <p:cNvSpPr/>
          <p:nvPr/>
        </p:nvSpPr>
        <p:spPr>
          <a:xfrm rot="1028720">
            <a:off x="2836464" y="-176531"/>
            <a:ext cx="2613351" cy="1146608"/>
          </a:xfrm>
          <a:custGeom>
            <a:avLst/>
            <a:gdLst/>
            <a:ahLst/>
            <a:cxnLst/>
            <a:rect l="l" t="t" r="r" b="b"/>
            <a:pathLst>
              <a:path w="2613351" h="1146608">
                <a:moveTo>
                  <a:pt x="0" y="0"/>
                </a:moveTo>
                <a:lnTo>
                  <a:pt x="2613351" y="0"/>
                </a:lnTo>
                <a:lnTo>
                  <a:pt x="2613351" y="1146608"/>
                </a:lnTo>
                <a:lnTo>
                  <a:pt x="0" y="1146608"/>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14" name="Freeform 14"/>
          <p:cNvSpPr/>
          <p:nvPr/>
        </p:nvSpPr>
        <p:spPr>
          <a:xfrm rot="69758" flipH="1">
            <a:off x="16639081" y="1168333"/>
            <a:ext cx="1863107" cy="1835160"/>
          </a:xfrm>
          <a:custGeom>
            <a:avLst/>
            <a:gdLst/>
            <a:ahLst/>
            <a:cxnLst/>
            <a:rect l="l" t="t" r="r" b="b"/>
            <a:pathLst>
              <a:path w="1863107" h="1835160">
                <a:moveTo>
                  <a:pt x="1863107" y="0"/>
                </a:moveTo>
                <a:lnTo>
                  <a:pt x="0" y="0"/>
                </a:lnTo>
                <a:lnTo>
                  <a:pt x="0" y="1835161"/>
                </a:lnTo>
                <a:lnTo>
                  <a:pt x="1863107" y="1835161"/>
                </a:lnTo>
                <a:lnTo>
                  <a:pt x="1863107"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5" name="TextBox 15"/>
          <p:cNvSpPr txBox="1"/>
          <p:nvPr/>
        </p:nvSpPr>
        <p:spPr>
          <a:xfrm>
            <a:off x="1028700" y="1739620"/>
            <a:ext cx="9019864" cy="1069976"/>
          </a:xfrm>
          <a:prstGeom prst="rect">
            <a:avLst/>
          </a:prstGeom>
        </p:spPr>
        <p:txBody>
          <a:bodyPr lIns="0" tIns="0" rIns="0" bIns="0" rtlCol="0" anchor="t">
            <a:spAutoFit/>
          </a:bodyPr>
          <a:lstStyle/>
          <a:p>
            <a:pPr marL="0" lvl="0" indent="0" algn="l">
              <a:lnSpc>
                <a:spcPts val="8000"/>
              </a:lnSpc>
              <a:spcBef>
                <a:spcPct val="0"/>
              </a:spcBef>
            </a:pPr>
            <a:r>
              <a:rPr lang="en-US" sz="8000" b="1">
                <a:solidFill>
                  <a:srgbClr val="4F8273"/>
                </a:solidFill>
                <a:latin typeface="Dynapuff Medium"/>
                <a:ea typeface="Dynapuff Medium"/>
                <a:cs typeface="Dynapuff Medium"/>
                <a:sym typeface="Dynapuff Medium"/>
              </a:rPr>
              <a:t>Animal Visitation</a:t>
            </a:r>
          </a:p>
        </p:txBody>
      </p:sp>
      <p:sp>
        <p:nvSpPr>
          <p:cNvPr id="16" name="TextBox 16"/>
          <p:cNvSpPr txBox="1"/>
          <p:nvPr/>
        </p:nvSpPr>
        <p:spPr>
          <a:xfrm>
            <a:off x="1028700" y="3064077"/>
            <a:ext cx="7896109" cy="921596"/>
          </a:xfrm>
          <a:prstGeom prst="rect">
            <a:avLst/>
          </a:prstGeom>
        </p:spPr>
        <p:txBody>
          <a:bodyPr lIns="0" tIns="0" rIns="0" bIns="0" rtlCol="0" anchor="t">
            <a:spAutoFit/>
          </a:bodyPr>
          <a:lstStyle/>
          <a:p>
            <a:pPr marL="0" lvl="0" indent="0" algn="l">
              <a:lnSpc>
                <a:spcPts val="3656"/>
              </a:lnSpc>
            </a:pPr>
            <a:r>
              <a:rPr lang="en-US" sz="2437">
                <a:solidFill>
                  <a:srgbClr val="6B6B6B"/>
                </a:solidFill>
                <a:latin typeface="Gluten"/>
                <a:ea typeface="Gluten"/>
                <a:cs typeface="Gluten"/>
                <a:sym typeface="Gluten"/>
              </a:rPr>
              <a:t>Including Facility Animals, Volunteer Therapy Animals, and Program Sponsored Animals.  </a:t>
            </a:r>
          </a:p>
        </p:txBody>
      </p:sp>
      <p:sp>
        <p:nvSpPr>
          <p:cNvPr id="17" name="TextBox 17"/>
          <p:cNvSpPr txBox="1"/>
          <p:nvPr/>
        </p:nvSpPr>
        <p:spPr>
          <a:xfrm>
            <a:off x="7817081" y="5616718"/>
            <a:ext cx="3214124" cy="931545"/>
          </a:xfrm>
          <a:prstGeom prst="rect">
            <a:avLst/>
          </a:prstGeom>
        </p:spPr>
        <p:txBody>
          <a:bodyPr lIns="0" tIns="0" rIns="0" bIns="0" rtlCol="0" anchor="t">
            <a:spAutoFit/>
          </a:bodyPr>
          <a:lstStyle/>
          <a:p>
            <a:pPr marL="0" lvl="0" indent="0" algn="ctr">
              <a:lnSpc>
                <a:spcPts val="3780"/>
              </a:lnSpc>
            </a:pPr>
            <a:r>
              <a:rPr lang="en-US" sz="2700" b="1">
                <a:solidFill>
                  <a:srgbClr val="4F8273"/>
                </a:solidFill>
                <a:latin typeface="Dynapuff Medium"/>
                <a:ea typeface="Dynapuff Medium"/>
                <a:cs typeface="Dynapuff Medium"/>
                <a:sym typeface="Dynapuff Medium"/>
              </a:rPr>
              <a:t>Prohibited Animal Programs </a:t>
            </a:r>
          </a:p>
        </p:txBody>
      </p:sp>
      <p:sp>
        <p:nvSpPr>
          <p:cNvPr id="18" name="TextBox 18"/>
          <p:cNvSpPr txBox="1"/>
          <p:nvPr/>
        </p:nvSpPr>
        <p:spPr>
          <a:xfrm>
            <a:off x="11956341" y="5651008"/>
            <a:ext cx="4796508" cy="455295"/>
          </a:xfrm>
          <a:prstGeom prst="rect">
            <a:avLst/>
          </a:prstGeom>
        </p:spPr>
        <p:txBody>
          <a:bodyPr lIns="0" tIns="0" rIns="0" bIns="0" rtlCol="0" anchor="t">
            <a:spAutoFit/>
          </a:bodyPr>
          <a:lstStyle/>
          <a:p>
            <a:pPr marL="0" lvl="0" indent="0" algn="ctr">
              <a:lnSpc>
                <a:spcPts val="3780"/>
              </a:lnSpc>
            </a:pPr>
            <a:r>
              <a:rPr lang="en-US" sz="2700" b="1">
                <a:solidFill>
                  <a:srgbClr val="4F8273"/>
                </a:solidFill>
                <a:latin typeface="Dynapuff Medium"/>
                <a:ea typeface="Dynapuff Medium"/>
                <a:cs typeface="Dynapuff Medium"/>
                <a:sym typeface="Dynapuff Medium"/>
              </a:rPr>
              <a:t>Volunteer Therapy Animals</a:t>
            </a:r>
          </a:p>
        </p:txBody>
      </p:sp>
      <p:sp>
        <p:nvSpPr>
          <p:cNvPr id="19" name="TextBox 19"/>
          <p:cNvSpPr txBox="1"/>
          <p:nvPr/>
        </p:nvSpPr>
        <p:spPr>
          <a:xfrm>
            <a:off x="2039252" y="5798058"/>
            <a:ext cx="3674239" cy="455295"/>
          </a:xfrm>
          <a:prstGeom prst="rect">
            <a:avLst/>
          </a:prstGeom>
        </p:spPr>
        <p:txBody>
          <a:bodyPr lIns="0" tIns="0" rIns="0" bIns="0" rtlCol="0" anchor="t">
            <a:spAutoFit/>
          </a:bodyPr>
          <a:lstStyle/>
          <a:p>
            <a:pPr marL="0" lvl="0" indent="0" algn="ctr">
              <a:lnSpc>
                <a:spcPts val="3780"/>
              </a:lnSpc>
            </a:pPr>
            <a:r>
              <a:rPr lang="en-US" sz="2700" b="1">
                <a:solidFill>
                  <a:srgbClr val="4F8273"/>
                </a:solidFill>
                <a:latin typeface="Dynapuff Medium"/>
                <a:ea typeface="Dynapuff Medium"/>
                <a:cs typeface="Dynapuff Medium"/>
                <a:sym typeface="Dynapuff Medium"/>
              </a:rPr>
              <a:t>Excluded Patients</a:t>
            </a:r>
          </a:p>
        </p:txBody>
      </p:sp>
      <p:sp>
        <p:nvSpPr>
          <p:cNvPr id="20" name="TextBox 20"/>
          <p:cNvSpPr txBox="1"/>
          <p:nvPr/>
        </p:nvSpPr>
        <p:spPr>
          <a:xfrm>
            <a:off x="6971755" y="6591300"/>
            <a:ext cx="4546218" cy="2667000"/>
          </a:xfrm>
          <a:prstGeom prst="rect">
            <a:avLst/>
          </a:prstGeom>
        </p:spPr>
        <p:txBody>
          <a:bodyPr lIns="0" tIns="0" rIns="0" bIns="0" rtlCol="0" anchor="t">
            <a:spAutoFit/>
          </a:bodyPr>
          <a:lstStyle/>
          <a:p>
            <a:pPr marL="431802" lvl="1" indent="-215901" algn="l">
              <a:lnSpc>
                <a:spcPts val="3000"/>
              </a:lnSpc>
              <a:buFont typeface="Arial"/>
              <a:buChar char="•"/>
            </a:pPr>
            <a:r>
              <a:rPr lang="en-US" sz="2000">
                <a:solidFill>
                  <a:srgbClr val="6B6B6B"/>
                </a:solidFill>
                <a:latin typeface="Gluten Light"/>
                <a:ea typeface="Gluten Light"/>
                <a:cs typeface="Gluten Light"/>
                <a:sym typeface="Gluten Light"/>
              </a:rPr>
              <a:t>Animals over 200lbs, with the exception of minature horses.</a:t>
            </a:r>
          </a:p>
          <a:p>
            <a:pPr marL="431802" lvl="1" indent="-215901" algn="l">
              <a:lnSpc>
                <a:spcPts val="3000"/>
              </a:lnSpc>
              <a:buFont typeface="Arial"/>
              <a:buChar char="•"/>
            </a:pPr>
            <a:r>
              <a:rPr lang="en-US" sz="2000">
                <a:solidFill>
                  <a:srgbClr val="6B6B6B"/>
                </a:solidFill>
                <a:latin typeface="Gluten Light"/>
                <a:ea typeface="Gluten Light"/>
                <a:cs typeface="Gluten Light"/>
                <a:sym typeface="Gluten Light"/>
              </a:rPr>
              <a:t>Non-human primates</a:t>
            </a:r>
          </a:p>
          <a:p>
            <a:pPr marL="431802" lvl="1" indent="-215901" algn="l">
              <a:lnSpc>
                <a:spcPts val="3000"/>
              </a:lnSpc>
              <a:buFont typeface="Arial"/>
              <a:buChar char="•"/>
            </a:pPr>
            <a:r>
              <a:rPr lang="en-US" sz="2000">
                <a:solidFill>
                  <a:srgbClr val="6B6B6B"/>
                </a:solidFill>
                <a:latin typeface="Gluten Light"/>
                <a:ea typeface="Gluten Light"/>
                <a:cs typeface="Gluten Light"/>
                <a:sym typeface="Gluten Light"/>
              </a:rPr>
              <a:t>Shunks, birds, mink, and raccoons; </a:t>
            </a:r>
          </a:p>
          <a:p>
            <a:pPr marL="431802" lvl="1" indent="-215901" algn="l">
              <a:lnSpc>
                <a:spcPts val="3000"/>
              </a:lnSpc>
              <a:buFont typeface="Arial"/>
              <a:buChar char="•"/>
            </a:pPr>
            <a:r>
              <a:rPr lang="en-US" sz="2000">
                <a:solidFill>
                  <a:srgbClr val="6B6B6B"/>
                </a:solidFill>
                <a:latin typeface="Gluten Light"/>
                <a:ea typeface="Gluten Light"/>
                <a:cs typeface="Gluten Light"/>
                <a:sym typeface="Gluten Light"/>
              </a:rPr>
              <a:t>Any poisonous or infectious animal  </a:t>
            </a:r>
          </a:p>
        </p:txBody>
      </p:sp>
      <p:sp>
        <p:nvSpPr>
          <p:cNvPr id="21" name="TextBox 21"/>
          <p:cNvSpPr txBox="1"/>
          <p:nvPr/>
        </p:nvSpPr>
        <p:spPr>
          <a:xfrm>
            <a:off x="12644609" y="6591300"/>
            <a:ext cx="3976046" cy="1905000"/>
          </a:xfrm>
          <a:prstGeom prst="rect">
            <a:avLst/>
          </a:prstGeom>
        </p:spPr>
        <p:txBody>
          <a:bodyPr lIns="0" tIns="0" rIns="0" bIns="0" rtlCol="0" anchor="t">
            <a:spAutoFit/>
          </a:bodyPr>
          <a:lstStyle/>
          <a:p>
            <a:pPr marL="0" lvl="0" indent="0" algn="ctr">
              <a:lnSpc>
                <a:spcPts val="3000"/>
              </a:lnSpc>
            </a:pPr>
            <a:r>
              <a:rPr lang="en-US" sz="2000">
                <a:solidFill>
                  <a:srgbClr val="6B6B6B"/>
                </a:solidFill>
                <a:latin typeface="Gluten Light"/>
                <a:ea typeface="Gluten Light"/>
                <a:cs typeface="Gluten Light"/>
                <a:sym typeface="Gluten Light"/>
              </a:rPr>
              <a:t>Approved through Volunteer Services and meets requirements defined in policy.  Handler must be an active hospital volunteer.  </a:t>
            </a:r>
          </a:p>
        </p:txBody>
      </p:sp>
      <p:sp>
        <p:nvSpPr>
          <p:cNvPr id="22" name="TextBox 22"/>
          <p:cNvSpPr txBox="1"/>
          <p:nvPr/>
        </p:nvSpPr>
        <p:spPr>
          <a:xfrm>
            <a:off x="1666601" y="6177152"/>
            <a:ext cx="4485224" cy="3381374"/>
          </a:xfrm>
          <a:prstGeom prst="rect">
            <a:avLst/>
          </a:prstGeom>
        </p:spPr>
        <p:txBody>
          <a:bodyPr lIns="0" tIns="0" rIns="0" bIns="0" rtlCol="0" anchor="t">
            <a:spAutoFit/>
          </a:bodyPr>
          <a:lstStyle/>
          <a:p>
            <a:pPr marL="431802" lvl="1" indent="-215901" algn="l">
              <a:lnSpc>
                <a:spcPts val="3000"/>
              </a:lnSpc>
              <a:buFont typeface="Arial"/>
              <a:buChar char="•"/>
            </a:pPr>
            <a:r>
              <a:rPr lang="en-US" sz="2000">
                <a:solidFill>
                  <a:srgbClr val="6B6B6B"/>
                </a:solidFill>
                <a:latin typeface="Gluten Light"/>
                <a:ea typeface="Gluten Light"/>
                <a:cs typeface="Gluten Light"/>
                <a:sym typeface="Gluten Light"/>
              </a:rPr>
              <a:t>Are allergic to animals;</a:t>
            </a:r>
          </a:p>
          <a:p>
            <a:pPr marL="431802" lvl="1" indent="-215901" algn="l">
              <a:lnSpc>
                <a:spcPts val="3000"/>
              </a:lnSpc>
              <a:buFont typeface="Arial"/>
              <a:buChar char="•"/>
            </a:pPr>
            <a:r>
              <a:rPr lang="en-US" sz="2000">
                <a:solidFill>
                  <a:srgbClr val="6B6B6B"/>
                </a:solidFill>
                <a:latin typeface="Gluten Light"/>
                <a:ea typeface="Gluten Light"/>
                <a:cs typeface="Gluten Light"/>
                <a:sym typeface="Gluten Light"/>
              </a:rPr>
              <a:t>Have wounds that are open air (without dressing);</a:t>
            </a:r>
          </a:p>
          <a:p>
            <a:pPr marL="453392" lvl="1" indent="-226696" algn="l">
              <a:lnSpc>
                <a:spcPts val="3150"/>
              </a:lnSpc>
              <a:buFont typeface="Arial"/>
              <a:buChar char="•"/>
            </a:pPr>
            <a:r>
              <a:rPr lang="en-US" sz="2100">
                <a:solidFill>
                  <a:srgbClr val="6B6B6B"/>
                </a:solidFill>
                <a:latin typeface="Gluten Light"/>
                <a:ea typeface="Gluten Light"/>
                <a:cs typeface="Gluten Light"/>
                <a:sym typeface="Gluten Light"/>
              </a:rPr>
              <a:t>On any type of isolation precautions;</a:t>
            </a:r>
          </a:p>
          <a:p>
            <a:pPr marL="431802" lvl="1" indent="-215901" algn="l">
              <a:lnSpc>
                <a:spcPts val="3000"/>
              </a:lnSpc>
              <a:buFont typeface="Arial"/>
              <a:buChar char="•"/>
            </a:pPr>
            <a:r>
              <a:rPr lang="en-US" sz="2000">
                <a:solidFill>
                  <a:srgbClr val="6B6B6B"/>
                </a:solidFill>
                <a:latin typeface="Gluten Light"/>
                <a:ea typeface="Gluten Light"/>
                <a:cs typeface="Gluten Light"/>
                <a:sym typeface="Gluten Light"/>
              </a:rPr>
              <a:t>On critical status;</a:t>
            </a:r>
          </a:p>
          <a:p>
            <a:pPr marL="431802" lvl="1" indent="-215901" algn="l">
              <a:lnSpc>
                <a:spcPts val="3000"/>
              </a:lnSpc>
              <a:buFont typeface="Arial"/>
              <a:buChar char="•"/>
            </a:pPr>
            <a:r>
              <a:rPr lang="en-US" sz="2000">
                <a:solidFill>
                  <a:srgbClr val="6B6B6B"/>
                </a:solidFill>
                <a:latin typeface="Gluten Light"/>
                <a:ea typeface="Gluten Light"/>
                <a:cs typeface="Gluten Light"/>
                <a:sym typeface="Gluten Light"/>
              </a:rPr>
              <a:t>Myelosuppressed; or</a:t>
            </a:r>
          </a:p>
          <a:p>
            <a:pPr marL="431802" lvl="1" indent="-215901" algn="l">
              <a:lnSpc>
                <a:spcPts val="3000"/>
              </a:lnSpc>
              <a:buFont typeface="Arial"/>
              <a:buChar char="•"/>
            </a:pPr>
            <a:r>
              <a:rPr lang="en-US" sz="2000">
                <a:solidFill>
                  <a:srgbClr val="6B6B6B"/>
                </a:solidFill>
                <a:latin typeface="Gluten Light"/>
                <a:ea typeface="Gluten Light"/>
                <a:cs typeface="Gluten Light"/>
                <a:sym typeface="Gluten Light"/>
              </a:rPr>
              <a:t>Exhibit agitation or aggression.</a:t>
            </a:r>
          </a:p>
          <a:p>
            <a:pPr algn="l">
              <a:lnSpc>
                <a:spcPts val="2250"/>
              </a:lnSpc>
            </a:pPr>
            <a:endParaRPr lang="en-US" sz="2000">
              <a:solidFill>
                <a:srgbClr val="6B6B6B"/>
              </a:solidFill>
              <a:latin typeface="Gluten Light"/>
              <a:ea typeface="Gluten Light"/>
              <a:cs typeface="Gluten Light"/>
              <a:sym typeface="Gluten Light"/>
            </a:endParaRPr>
          </a:p>
        </p:txBody>
      </p:sp>
      <p:sp>
        <p:nvSpPr>
          <p:cNvPr id="23" name="Freeform 23"/>
          <p:cNvSpPr/>
          <p:nvPr/>
        </p:nvSpPr>
        <p:spPr>
          <a:xfrm>
            <a:off x="3422113" y="4747454"/>
            <a:ext cx="916889" cy="916889"/>
          </a:xfrm>
          <a:custGeom>
            <a:avLst/>
            <a:gdLst/>
            <a:ahLst/>
            <a:cxnLst/>
            <a:rect l="l" t="t" r="r" b="b"/>
            <a:pathLst>
              <a:path w="916889" h="916889">
                <a:moveTo>
                  <a:pt x="0" y="0"/>
                </a:moveTo>
                <a:lnTo>
                  <a:pt x="916889" y="0"/>
                </a:lnTo>
                <a:lnTo>
                  <a:pt x="916889" y="916889"/>
                </a:lnTo>
                <a:lnTo>
                  <a:pt x="0" y="91688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24" name="Freeform 24"/>
          <p:cNvSpPr/>
          <p:nvPr/>
        </p:nvSpPr>
        <p:spPr>
          <a:xfrm>
            <a:off x="8685555" y="4685055"/>
            <a:ext cx="916889" cy="916889"/>
          </a:xfrm>
          <a:custGeom>
            <a:avLst/>
            <a:gdLst/>
            <a:ahLst/>
            <a:cxnLst/>
            <a:rect l="l" t="t" r="r" b="b"/>
            <a:pathLst>
              <a:path w="916889" h="916889">
                <a:moveTo>
                  <a:pt x="0" y="0"/>
                </a:moveTo>
                <a:lnTo>
                  <a:pt x="916890" y="0"/>
                </a:lnTo>
                <a:lnTo>
                  <a:pt x="916890" y="916890"/>
                </a:lnTo>
                <a:lnTo>
                  <a:pt x="0" y="916890"/>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25" name="Freeform 25"/>
          <p:cNvSpPr/>
          <p:nvPr/>
        </p:nvSpPr>
        <p:spPr>
          <a:xfrm>
            <a:off x="13796626" y="4734119"/>
            <a:ext cx="916889" cy="916889"/>
          </a:xfrm>
          <a:custGeom>
            <a:avLst/>
            <a:gdLst/>
            <a:ahLst/>
            <a:cxnLst/>
            <a:rect l="l" t="t" r="r" b="b"/>
            <a:pathLst>
              <a:path w="916889" h="916889">
                <a:moveTo>
                  <a:pt x="0" y="0"/>
                </a:moveTo>
                <a:lnTo>
                  <a:pt x="916889" y="0"/>
                </a:lnTo>
                <a:lnTo>
                  <a:pt x="916889" y="916889"/>
                </a:lnTo>
                <a:lnTo>
                  <a:pt x="0" y="91688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grpSp>
        <p:nvGrpSpPr>
          <p:cNvPr id="2" name="Group 2"/>
          <p:cNvGrpSpPr/>
          <p:nvPr/>
        </p:nvGrpSpPr>
        <p:grpSpPr>
          <a:xfrm>
            <a:off x="1118291" y="2753407"/>
            <a:ext cx="16051418" cy="5722935"/>
            <a:chOff x="0" y="0"/>
            <a:chExt cx="3543627" cy="1263436"/>
          </a:xfrm>
        </p:grpSpPr>
        <p:sp>
          <p:nvSpPr>
            <p:cNvPr id="3" name="Freeform 3"/>
            <p:cNvSpPr/>
            <p:nvPr/>
          </p:nvSpPr>
          <p:spPr>
            <a:xfrm>
              <a:off x="0" y="0"/>
              <a:ext cx="3543627" cy="1263436"/>
            </a:xfrm>
            <a:custGeom>
              <a:avLst/>
              <a:gdLst/>
              <a:ahLst/>
              <a:cxnLst/>
              <a:rect l="l" t="t" r="r" b="b"/>
              <a:pathLst>
                <a:path w="3543627" h="1263436">
                  <a:moveTo>
                    <a:pt x="28939" y="0"/>
                  </a:moveTo>
                  <a:lnTo>
                    <a:pt x="3514688" y="0"/>
                  </a:lnTo>
                  <a:cubicBezTo>
                    <a:pt x="3522363" y="0"/>
                    <a:pt x="3529724" y="3049"/>
                    <a:pt x="3535151" y="8476"/>
                  </a:cubicBezTo>
                  <a:cubicBezTo>
                    <a:pt x="3540578" y="13903"/>
                    <a:pt x="3543627" y="21264"/>
                    <a:pt x="3543627" y="28939"/>
                  </a:cubicBezTo>
                  <a:lnTo>
                    <a:pt x="3543627" y="1234497"/>
                  </a:lnTo>
                  <a:cubicBezTo>
                    <a:pt x="3543627" y="1250480"/>
                    <a:pt x="3530671" y="1263436"/>
                    <a:pt x="3514688" y="1263436"/>
                  </a:cubicBezTo>
                  <a:lnTo>
                    <a:pt x="28939" y="1263436"/>
                  </a:lnTo>
                  <a:cubicBezTo>
                    <a:pt x="21264" y="1263436"/>
                    <a:pt x="13903" y="1260388"/>
                    <a:pt x="8476" y="1254960"/>
                  </a:cubicBezTo>
                  <a:cubicBezTo>
                    <a:pt x="3049" y="1249533"/>
                    <a:pt x="0" y="1242172"/>
                    <a:pt x="0" y="1234497"/>
                  </a:cubicBezTo>
                  <a:lnTo>
                    <a:pt x="0" y="28939"/>
                  </a:lnTo>
                  <a:cubicBezTo>
                    <a:pt x="0" y="12957"/>
                    <a:pt x="12957" y="0"/>
                    <a:pt x="28939" y="0"/>
                  </a:cubicBezTo>
                  <a:close/>
                </a:path>
              </a:pathLst>
            </a:custGeom>
            <a:solidFill>
              <a:srgbClr val="FFFFFF"/>
            </a:solidFill>
          </p:spPr>
          <p:txBody>
            <a:bodyPr/>
            <a:lstStyle/>
            <a:p>
              <a:endParaRPr lang="en-US"/>
            </a:p>
          </p:txBody>
        </p:sp>
        <p:sp>
          <p:nvSpPr>
            <p:cNvPr id="4" name="TextBox 4"/>
            <p:cNvSpPr txBox="1"/>
            <p:nvPr/>
          </p:nvSpPr>
          <p:spPr>
            <a:xfrm>
              <a:off x="0" y="-38100"/>
              <a:ext cx="3543627" cy="130153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372719" y="2161729"/>
            <a:ext cx="5094065" cy="1183357"/>
            <a:chOff x="0" y="0"/>
            <a:chExt cx="1601326" cy="371990"/>
          </a:xfrm>
        </p:grpSpPr>
        <p:sp>
          <p:nvSpPr>
            <p:cNvPr id="6" name="Freeform 6"/>
            <p:cNvSpPr/>
            <p:nvPr/>
          </p:nvSpPr>
          <p:spPr>
            <a:xfrm>
              <a:off x="0" y="0"/>
              <a:ext cx="1601326" cy="371990"/>
            </a:xfrm>
            <a:custGeom>
              <a:avLst/>
              <a:gdLst/>
              <a:ahLst/>
              <a:cxnLst/>
              <a:rect l="l" t="t" r="r" b="b"/>
              <a:pathLst>
                <a:path w="1601326" h="371990">
                  <a:moveTo>
                    <a:pt x="151979" y="0"/>
                  </a:moveTo>
                  <a:lnTo>
                    <a:pt x="1449347" y="0"/>
                  </a:lnTo>
                  <a:cubicBezTo>
                    <a:pt x="1533283" y="0"/>
                    <a:pt x="1601326" y="68043"/>
                    <a:pt x="1601326" y="151979"/>
                  </a:cubicBezTo>
                  <a:lnTo>
                    <a:pt x="1601326" y="220011"/>
                  </a:lnTo>
                  <a:cubicBezTo>
                    <a:pt x="1601326" y="260318"/>
                    <a:pt x="1585314" y="298975"/>
                    <a:pt x="1556812" y="327476"/>
                  </a:cubicBezTo>
                  <a:cubicBezTo>
                    <a:pt x="1528311" y="355978"/>
                    <a:pt x="1489654" y="371990"/>
                    <a:pt x="1449347" y="371990"/>
                  </a:cubicBezTo>
                  <a:lnTo>
                    <a:pt x="151979" y="371990"/>
                  </a:lnTo>
                  <a:cubicBezTo>
                    <a:pt x="111672" y="371990"/>
                    <a:pt x="73015" y="355978"/>
                    <a:pt x="44514" y="327476"/>
                  </a:cubicBezTo>
                  <a:cubicBezTo>
                    <a:pt x="16012" y="298975"/>
                    <a:pt x="0" y="260318"/>
                    <a:pt x="0" y="220011"/>
                  </a:cubicBezTo>
                  <a:lnTo>
                    <a:pt x="0" y="151979"/>
                  </a:lnTo>
                  <a:cubicBezTo>
                    <a:pt x="0" y="111672"/>
                    <a:pt x="16012" y="73015"/>
                    <a:pt x="44514" y="44514"/>
                  </a:cubicBezTo>
                  <a:cubicBezTo>
                    <a:pt x="73015" y="16012"/>
                    <a:pt x="111672" y="0"/>
                    <a:pt x="151979" y="0"/>
                  </a:cubicBezTo>
                  <a:close/>
                </a:path>
              </a:pathLst>
            </a:custGeom>
            <a:solidFill>
              <a:srgbClr val="4F8273"/>
            </a:solidFill>
          </p:spPr>
          <p:txBody>
            <a:bodyPr/>
            <a:lstStyle/>
            <a:p>
              <a:endParaRPr lang="en-US"/>
            </a:p>
          </p:txBody>
        </p:sp>
        <p:sp>
          <p:nvSpPr>
            <p:cNvPr id="7" name="TextBox 7"/>
            <p:cNvSpPr txBox="1"/>
            <p:nvPr/>
          </p:nvSpPr>
          <p:spPr>
            <a:xfrm>
              <a:off x="0" y="-38100"/>
              <a:ext cx="1601326" cy="410090"/>
            </a:xfrm>
            <a:prstGeom prst="rect">
              <a:avLst/>
            </a:prstGeom>
          </p:spPr>
          <p:txBody>
            <a:bodyPr lIns="47882" tIns="47882" rIns="47882" bIns="47882" rtlCol="0" anchor="ctr"/>
            <a:lstStyle/>
            <a:p>
              <a:pPr algn="ctr">
                <a:lnSpc>
                  <a:spcPts val="2659"/>
                </a:lnSpc>
              </a:pPr>
              <a:endParaRPr/>
            </a:p>
          </p:txBody>
        </p:sp>
      </p:grpSp>
      <p:sp>
        <p:nvSpPr>
          <p:cNvPr id="8" name="Freeform 8"/>
          <p:cNvSpPr/>
          <p:nvPr/>
        </p:nvSpPr>
        <p:spPr>
          <a:xfrm>
            <a:off x="4633570" y="2533764"/>
            <a:ext cx="572362" cy="439287"/>
          </a:xfrm>
          <a:custGeom>
            <a:avLst/>
            <a:gdLst/>
            <a:ahLst/>
            <a:cxnLst/>
            <a:rect l="l" t="t" r="r" b="b"/>
            <a:pathLst>
              <a:path w="572362" h="439287">
                <a:moveTo>
                  <a:pt x="0" y="0"/>
                </a:moveTo>
                <a:lnTo>
                  <a:pt x="572362" y="0"/>
                </a:lnTo>
                <a:lnTo>
                  <a:pt x="572362" y="439287"/>
                </a:lnTo>
                <a:lnTo>
                  <a:pt x="0" y="4392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9"/>
          <p:cNvGrpSpPr/>
          <p:nvPr/>
        </p:nvGrpSpPr>
        <p:grpSpPr>
          <a:xfrm rot="-5400000">
            <a:off x="9294244" y="306955"/>
            <a:ext cx="10911891" cy="10297979"/>
            <a:chOff x="0" y="24165"/>
            <a:chExt cx="1444335" cy="1447638"/>
          </a:xfrm>
        </p:grpSpPr>
        <p:sp>
          <p:nvSpPr>
            <p:cNvPr id="10" name="Freeform 10"/>
            <p:cNvSpPr/>
            <p:nvPr/>
          </p:nvSpPr>
          <p:spPr>
            <a:xfrm>
              <a:off x="0" y="24165"/>
              <a:ext cx="1444335" cy="1447638"/>
            </a:xfrm>
            <a:custGeom>
              <a:avLst/>
              <a:gdLst/>
              <a:ahLst/>
              <a:cxnLst/>
              <a:rect l="l" t="t" r="r" b="b"/>
              <a:pathLst>
                <a:path w="1444335" h="1447638">
                  <a:moveTo>
                    <a:pt x="722167" y="0"/>
                  </a:moveTo>
                  <a:cubicBezTo>
                    <a:pt x="323325" y="0"/>
                    <a:pt x="0" y="324065"/>
                    <a:pt x="0" y="723819"/>
                  </a:cubicBezTo>
                  <a:cubicBezTo>
                    <a:pt x="0" y="1123574"/>
                    <a:pt x="323325" y="1447638"/>
                    <a:pt x="722167" y="1447638"/>
                  </a:cubicBezTo>
                  <a:cubicBezTo>
                    <a:pt x="1121010" y="1447638"/>
                    <a:pt x="1444335" y="1123574"/>
                    <a:pt x="1444335" y="723819"/>
                  </a:cubicBezTo>
                  <a:cubicBezTo>
                    <a:pt x="1444335" y="324065"/>
                    <a:pt x="1121010" y="0"/>
                    <a:pt x="722167" y="0"/>
                  </a:cubicBezTo>
                  <a:close/>
                </a:path>
              </a:pathLst>
            </a:custGeom>
            <a:solidFill>
              <a:srgbClr val="FFA100"/>
            </a:solidFill>
            <a:ln cap="sq">
              <a:noFill/>
              <a:prstDash val="solid"/>
              <a:miter/>
            </a:ln>
          </p:spPr>
          <p:txBody>
            <a:bodyPr/>
            <a:lstStyle/>
            <a:p>
              <a:endParaRPr lang="en-US"/>
            </a:p>
          </p:txBody>
        </p:sp>
        <p:sp>
          <p:nvSpPr>
            <p:cNvPr id="11" name="TextBox 11"/>
            <p:cNvSpPr txBox="1"/>
            <p:nvPr/>
          </p:nvSpPr>
          <p:spPr>
            <a:xfrm>
              <a:off x="135406" y="97616"/>
              <a:ext cx="1173522" cy="1214306"/>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3" name="Group 13"/>
          <p:cNvGrpSpPr/>
          <p:nvPr/>
        </p:nvGrpSpPr>
        <p:grpSpPr>
          <a:xfrm>
            <a:off x="13033523" y="9694300"/>
            <a:ext cx="3424609" cy="2983015"/>
            <a:chOff x="0" y="0"/>
            <a:chExt cx="1045444" cy="910637"/>
          </a:xfrm>
        </p:grpSpPr>
        <p:sp>
          <p:nvSpPr>
            <p:cNvPr id="14" name="Freeform 14"/>
            <p:cNvSpPr/>
            <p:nvPr/>
          </p:nvSpPr>
          <p:spPr>
            <a:xfrm>
              <a:off x="0" y="0"/>
              <a:ext cx="1045444" cy="910637"/>
            </a:xfrm>
            <a:custGeom>
              <a:avLst/>
              <a:gdLst/>
              <a:ahLst/>
              <a:cxnLst/>
              <a:rect l="l" t="t" r="r" b="b"/>
              <a:pathLst>
                <a:path w="1045444" h="910637">
                  <a:moveTo>
                    <a:pt x="0" y="0"/>
                  </a:moveTo>
                  <a:lnTo>
                    <a:pt x="1045444" y="0"/>
                  </a:lnTo>
                  <a:lnTo>
                    <a:pt x="1045444" y="910637"/>
                  </a:lnTo>
                  <a:lnTo>
                    <a:pt x="0" y="910637"/>
                  </a:lnTo>
                  <a:close/>
                </a:path>
              </a:pathLst>
            </a:custGeom>
            <a:solidFill>
              <a:srgbClr val="EC91F6"/>
            </a:solidFill>
          </p:spPr>
          <p:txBody>
            <a:bodyPr/>
            <a:lstStyle/>
            <a:p>
              <a:endParaRPr lang="en-US"/>
            </a:p>
          </p:txBody>
        </p:sp>
        <p:sp>
          <p:nvSpPr>
            <p:cNvPr id="15" name="TextBox 15"/>
            <p:cNvSpPr txBox="1"/>
            <p:nvPr/>
          </p:nvSpPr>
          <p:spPr>
            <a:xfrm>
              <a:off x="0" y="-38100"/>
              <a:ext cx="1045444" cy="948737"/>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rot="-5756238" flipH="1" flipV="1">
            <a:off x="245115" y="7137257"/>
            <a:ext cx="2297811" cy="2263344"/>
          </a:xfrm>
          <a:custGeom>
            <a:avLst/>
            <a:gdLst/>
            <a:ahLst/>
            <a:cxnLst/>
            <a:rect l="l" t="t" r="r" b="b"/>
            <a:pathLst>
              <a:path w="2297811" h="2263344">
                <a:moveTo>
                  <a:pt x="2297811" y="2263344"/>
                </a:moveTo>
                <a:lnTo>
                  <a:pt x="0" y="2263344"/>
                </a:lnTo>
                <a:lnTo>
                  <a:pt x="0" y="0"/>
                </a:lnTo>
                <a:lnTo>
                  <a:pt x="2297811" y="0"/>
                </a:lnTo>
                <a:lnTo>
                  <a:pt x="2297811" y="2263344"/>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17" name="TextBox 17"/>
          <p:cNvSpPr txBox="1"/>
          <p:nvPr/>
        </p:nvSpPr>
        <p:spPr>
          <a:xfrm>
            <a:off x="1195612" y="4426648"/>
            <a:ext cx="7779772" cy="1634108"/>
          </a:xfrm>
          <a:prstGeom prst="rect">
            <a:avLst/>
          </a:prstGeom>
        </p:spPr>
        <p:txBody>
          <a:bodyPr wrap="square" lIns="0" tIns="0" rIns="0" bIns="0" rtlCol="0" anchor="t">
            <a:spAutoFit/>
          </a:bodyPr>
          <a:lstStyle/>
          <a:p>
            <a:pPr marL="0" lvl="0" indent="0" algn="l">
              <a:lnSpc>
                <a:spcPts val="12516"/>
              </a:lnSpc>
              <a:spcBef>
                <a:spcPct val="0"/>
              </a:spcBef>
            </a:pPr>
            <a:r>
              <a:rPr lang="en-US" sz="11378" b="1" dirty="0">
                <a:solidFill>
                  <a:srgbClr val="4F8273"/>
                </a:solidFill>
                <a:latin typeface="Dynapuff Medium"/>
                <a:ea typeface="Dynapuff Medium"/>
                <a:cs typeface="Dynapuff Medium"/>
                <a:sym typeface="Dynapuff Medium"/>
              </a:rPr>
              <a:t>Resources</a:t>
            </a:r>
          </a:p>
        </p:txBody>
      </p:sp>
      <p:sp>
        <p:nvSpPr>
          <p:cNvPr id="18" name="TextBox 18"/>
          <p:cNvSpPr txBox="1"/>
          <p:nvPr/>
        </p:nvSpPr>
        <p:spPr>
          <a:xfrm>
            <a:off x="10712100" y="2363931"/>
            <a:ext cx="7437312" cy="7500002"/>
          </a:xfrm>
          <a:prstGeom prst="rect">
            <a:avLst/>
          </a:prstGeom>
        </p:spPr>
        <p:txBody>
          <a:bodyPr lIns="0" tIns="0" rIns="0" bIns="0" rtlCol="0" anchor="t">
            <a:spAutoFit/>
          </a:bodyPr>
          <a:lstStyle/>
          <a:p>
            <a:pPr algn="ctr">
              <a:lnSpc>
                <a:spcPts val="4929"/>
              </a:lnSpc>
            </a:pPr>
            <a:r>
              <a:rPr lang="en-US" sz="3520" dirty="0">
                <a:solidFill>
                  <a:srgbClr val="4F8273"/>
                </a:solidFill>
                <a:latin typeface="Canva Sans"/>
                <a:ea typeface="Canva Sans"/>
                <a:cs typeface="Canva Sans"/>
                <a:sym typeface="Canva Sans"/>
                <a:hlinkClick r:id="rId6"/>
              </a:rPr>
              <a:t>VUMC Infection Prevention Website</a:t>
            </a:r>
            <a:endParaRPr lang="en-US" sz="3520" dirty="0">
              <a:solidFill>
                <a:srgbClr val="4F8273"/>
              </a:solidFill>
              <a:latin typeface="Canva Sans"/>
              <a:ea typeface="Canva Sans"/>
              <a:cs typeface="Canva Sans"/>
              <a:sym typeface="Canva Sans"/>
            </a:endParaRPr>
          </a:p>
          <a:p>
            <a:pPr marL="760167" lvl="1" indent="-380083" algn="ctr">
              <a:lnSpc>
                <a:spcPts val="4929"/>
              </a:lnSpc>
              <a:buFont typeface="Arial"/>
              <a:buChar char="•"/>
            </a:pPr>
            <a:r>
              <a:rPr lang="en-US" sz="3520" dirty="0">
                <a:solidFill>
                  <a:srgbClr val="4F8273"/>
                </a:solidFill>
                <a:latin typeface="Canva Sans"/>
                <a:ea typeface="Canva Sans"/>
                <a:cs typeface="Canva Sans"/>
                <a:sym typeface="Canva Sans"/>
              </a:rPr>
              <a:t>Animal Care Resources</a:t>
            </a:r>
          </a:p>
          <a:p>
            <a:pPr marL="760167" lvl="1" indent="-380083" algn="ctr">
              <a:lnSpc>
                <a:spcPts val="4929"/>
              </a:lnSpc>
              <a:buFont typeface="Arial"/>
              <a:buChar char="•"/>
            </a:pPr>
            <a:r>
              <a:rPr lang="en-US" sz="3520" dirty="0">
                <a:solidFill>
                  <a:srgbClr val="4F8273"/>
                </a:solidFill>
                <a:latin typeface="Canva Sans"/>
                <a:ea typeface="Canva Sans"/>
                <a:cs typeface="Canva Sans"/>
                <a:sym typeface="Canva Sans"/>
              </a:rPr>
              <a:t>Service Animal Information Form</a:t>
            </a:r>
          </a:p>
          <a:p>
            <a:pPr marL="760167" lvl="1" indent="-380083" algn="ctr">
              <a:lnSpc>
                <a:spcPts val="4929"/>
              </a:lnSpc>
              <a:buFont typeface="Arial"/>
              <a:buChar char="•"/>
            </a:pPr>
            <a:r>
              <a:rPr lang="en-US" sz="3520" dirty="0">
                <a:solidFill>
                  <a:srgbClr val="4F8273"/>
                </a:solidFill>
                <a:latin typeface="Canva Sans"/>
                <a:ea typeface="Canva Sans"/>
                <a:cs typeface="Canva Sans"/>
                <a:sym typeface="Canva Sans"/>
              </a:rPr>
              <a:t>Authorization to Transfer Care of the Service Animal </a:t>
            </a:r>
          </a:p>
          <a:p>
            <a:pPr marL="760167" lvl="1" indent="-380083" algn="ctr">
              <a:lnSpc>
                <a:spcPts val="4929"/>
              </a:lnSpc>
              <a:buFont typeface="Arial"/>
              <a:buChar char="•"/>
            </a:pPr>
            <a:r>
              <a:rPr lang="en-US" sz="3520" dirty="0">
                <a:solidFill>
                  <a:srgbClr val="4F8273"/>
                </a:solidFill>
                <a:latin typeface="Canva Sans"/>
                <a:ea typeface="Canva Sans"/>
                <a:cs typeface="Canva Sans"/>
                <a:sym typeface="Canva Sans"/>
              </a:rPr>
              <a:t>Facility Animals Approved Exemptions</a:t>
            </a:r>
          </a:p>
          <a:p>
            <a:pPr marL="760167" lvl="1" indent="-380083" algn="ctr">
              <a:lnSpc>
                <a:spcPts val="4929"/>
              </a:lnSpc>
              <a:buFont typeface="Arial"/>
              <a:buChar char="•"/>
            </a:pPr>
            <a:r>
              <a:rPr lang="en-US" sz="3520" dirty="0">
                <a:solidFill>
                  <a:srgbClr val="4F8273"/>
                </a:solidFill>
                <a:latin typeface="Canva Sans"/>
                <a:ea typeface="Canva Sans"/>
                <a:cs typeface="Canva Sans"/>
                <a:sym typeface="Canva Sans"/>
              </a:rPr>
              <a:t>ADA Service Animal FAQs</a:t>
            </a:r>
          </a:p>
          <a:p>
            <a:pPr algn="ctr">
              <a:lnSpc>
                <a:spcPts val="4929"/>
              </a:lnSpc>
            </a:pPr>
            <a:endParaRPr lang="en-US" sz="3520" dirty="0">
              <a:solidFill>
                <a:srgbClr val="4F8273"/>
              </a:solidFill>
              <a:latin typeface="Canva Sans"/>
              <a:ea typeface="Canva Sans"/>
              <a:cs typeface="Canva Sans"/>
              <a:sym typeface="Canva Sans"/>
            </a:endParaRPr>
          </a:p>
          <a:p>
            <a:pPr algn="ctr">
              <a:lnSpc>
                <a:spcPts val="4929"/>
              </a:lnSpc>
              <a:spcBef>
                <a:spcPct val="0"/>
              </a:spcBef>
            </a:pPr>
            <a:endParaRPr lang="en-US" sz="3520" dirty="0">
              <a:solidFill>
                <a:srgbClr val="4F8273"/>
              </a:solidFill>
              <a:latin typeface="Canva Sans"/>
              <a:ea typeface="Canva Sans"/>
              <a:cs typeface="Canva Sans"/>
              <a:sym typeface="Canv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3D9"/>
        </a:solidFill>
        <a:effectLst/>
      </p:bgPr>
    </p:bg>
    <p:spTree>
      <p:nvGrpSpPr>
        <p:cNvPr id="1" name=""/>
        <p:cNvGrpSpPr/>
        <p:nvPr/>
      </p:nvGrpSpPr>
      <p:grpSpPr>
        <a:xfrm>
          <a:off x="0" y="0"/>
          <a:ext cx="0" cy="0"/>
          <a:chOff x="0" y="0"/>
          <a:chExt cx="0" cy="0"/>
        </a:xfrm>
      </p:grpSpPr>
      <p:grpSp>
        <p:nvGrpSpPr>
          <p:cNvPr id="2" name="Group 2"/>
          <p:cNvGrpSpPr/>
          <p:nvPr/>
        </p:nvGrpSpPr>
        <p:grpSpPr>
          <a:xfrm>
            <a:off x="1118291" y="2753407"/>
            <a:ext cx="16051418" cy="5722935"/>
            <a:chOff x="0" y="0"/>
            <a:chExt cx="3543627" cy="1263436"/>
          </a:xfrm>
        </p:grpSpPr>
        <p:sp>
          <p:nvSpPr>
            <p:cNvPr id="3" name="Freeform 3"/>
            <p:cNvSpPr/>
            <p:nvPr/>
          </p:nvSpPr>
          <p:spPr>
            <a:xfrm>
              <a:off x="0" y="0"/>
              <a:ext cx="3543627" cy="1263436"/>
            </a:xfrm>
            <a:custGeom>
              <a:avLst/>
              <a:gdLst/>
              <a:ahLst/>
              <a:cxnLst/>
              <a:rect l="l" t="t" r="r" b="b"/>
              <a:pathLst>
                <a:path w="3543627" h="1263436">
                  <a:moveTo>
                    <a:pt x="28939" y="0"/>
                  </a:moveTo>
                  <a:lnTo>
                    <a:pt x="3514688" y="0"/>
                  </a:lnTo>
                  <a:cubicBezTo>
                    <a:pt x="3522363" y="0"/>
                    <a:pt x="3529724" y="3049"/>
                    <a:pt x="3535151" y="8476"/>
                  </a:cubicBezTo>
                  <a:cubicBezTo>
                    <a:pt x="3540578" y="13903"/>
                    <a:pt x="3543627" y="21264"/>
                    <a:pt x="3543627" y="28939"/>
                  </a:cubicBezTo>
                  <a:lnTo>
                    <a:pt x="3543627" y="1234497"/>
                  </a:lnTo>
                  <a:cubicBezTo>
                    <a:pt x="3543627" y="1250480"/>
                    <a:pt x="3530671" y="1263436"/>
                    <a:pt x="3514688" y="1263436"/>
                  </a:cubicBezTo>
                  <a:lnTo>
                    <a:pt x="28939" y="1263436"/>
                  </a:lnTo>
                  <a:cubicBezTo>
                    <a:pt x="21264" y="1263436"/>
                    <a:pt x="13903" y="1260388"/>
                    <a:pt x="8476" y="1254960"/>
                  </a:cubicBezTo>
                  <a:cubicBezTo>
                    <a:pt x="3049" y="1249533"/>
                    <a:pt x="0" y="1242172"/>
                    <a:pt x="0" y="1234497"/>
                  </a:cubicBezTo>
                  <a:lnTo>
                    <a:pt x="0" y="28939"/>
                  </a:lnTo>
                  <a:cubicBezTo>
                    <a:pt x="0" y="12957"/>
                    <a:pt x="12957" y="0"/>
                    <a:pt x="28939" y="0"/>
                  </a:cubicBezTo>
                  <a:close/>
                </a:path>
              </a:pathLst>
            </a:custGeom>
            <a:solidFill>
              <a:srgbClr val="FFFFFF"/>
            </a:solidFill>
          </p:spPr>
          <p:txBody>
            <a:bodyPr/>
            <a:lstStyle/>
            <a:p>
              <a:endParaRPr lang="en-US"/>
            </a:p>
          </p:txBody>
        </p:sp>
        <p:sp>
          <p:nvSpPr>
            <p:cNvPr id="4" name="TextBox 4"/>
            <p:cNvSpPr txBox="1"/>
            <p:nvPr/>
          </p:nvSpPr>
          <p:spPr>
            <a:xfrm>
              <a:off x="0" y="-38100"/>
              <a:ext cx="3543627" cy="130153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372719" y="2161729"/>
            <a:ext cx="5094065" cy="1183357"/>
            <a:chOff x="0" y="0"/>
            <a:chExt cx="1601326" cy="371990"/>
          </a:xfrm>
        </p:grpSpPr>
        <p:sp>
          <p:nvSpPr>
            <p:cNvPr id="6" name="Freeform 6"/>
            <p:cNvSpPr/>
            <p:nvPr/>
          </p:nvSpPr>
          <p:spPr>
            <a:xfrm>
              <a:off x="0" y="0"/>
              <a:ext cx="1601326" cy="371990"/>
            </a:xfrm>
            <a:custGeom>
              <a:avLst/>
              <a:gdLst/>
              <a:ahLst/>
              <a:cxnLst/>
              <a:rect l="l" t="t" r="r" b="b"/>
              <a:pathLst>
                <a:path w="1601326" h="371990">
                  <a:moveTo>
                    <a:pt x="151979" y="0"/>
                  </a:moveTo>
                  <a:lnTo>
                    <a:pt x="1449347" y="0"/>
                  </a:lnTo>
                  <a:cubicBezTo>
                    <a:pt x="1533283" y="0"/>
                    <a:pt x="1601326" y="68043"/>
                    <a:pt x="1601326" y="151979"/>
                  </a:cubicBezTo>
                  <a:lnTo>
                    <a:pt x="1601326" y="220011"/>
                  </a:lnTo>
                  <a:cubicBezTo>
                    <a:pt x="1601326" y="260318"/>
                    <a:pt x="1585314" y="298975"/>
                    <a:pt x="1556812" y="327476"/>
                  </a:cubicBezTo>
                  <a:cubicBezTo>
                    <a:pt x="1528311" y="355978"/>
                    <a:pt x="1489654" y="371990"/>
                    <a:pt x="1449347" y="371990"/>
                  </a:cubicBezTo>
                  <a:lnTo>
                    <a:pt x="151979" y="371990"/>
                  </a:lnTo>
                  <a:cubicBezTo>
                    <a:pt x="111672" y="371990"/>
                    <a:pt x="73015" y="355978"/>
                    <a:pt x="44514" y="327476"/>
                  </a:cubicBezTo>
                  <a:cubicBezTo>
                    <a:pt x="16012" y="298975"/>
                    <a:pt x="0" y="260318"/>
                    <a:pt x="0" y="220011"/>
                  </a:cubicBezTo>
                  <a:lnTo>
                    <a:pt x="0" y="151979"/>
                  </a:lnTo>
                  <a:cubicBezTo>
                    <a:pt x="0" y="111672"/>
                    <a:pt x="16012" y="73015"/>
                    <a:pt x="44514" y="44514"/>
                  </a:cubicBezTo>
                  <a:cubicBezTo>
                    <a:pt x="73015" y="16012"/>
                    <a:pt x="111672" y="0"/>
                    <a:pt x="151979" y="0"/>
                  </a:cubicBezTo>
                  <a:close/>
                </a:path>
              </a:pathLst>
            </a:custGeom>
            <a:solidFill>
              <a:srgbClr val="4F8273"/>
            </a:solidFill>
          </p:spPr>
          <p:txBody>
            <a:bodyPr/>
            <a:lstStyle/>
            <a:p>
              <a:endParaRPr lang="en-US"/>
            </a:p>
          </p:txBody>
        </p:sp>
        <p:sp>
          <p:nvSpPr>
            <p:cNvPr id="7" name="TextBox 7"/>
            <p:cNvSpPr txBox="1"/>
            <p:nvPr/>
          </p:nvSpPr>
          <p:spPr>
            <a:xfrm>
              <a:off x="0" y="-38100"/>
              <a:ext cx="1601326" cy="410090"/>
            </a:xfrm>
            <a:prstGeom prst="rect">
              <a:avLst/>
            </a:prstGeom>
          </p:spPr>
          <p:txBody>
            <a:bodyPr lIns="47882" tIns="47882" rIns="47882" bIns="47882" rtlCol="0" anchor="ctr"/>
            <a:lstStyle/>
            <a:p>
              <a:pPr algn="ctr">
                <a:lnSpc>
                  <a:spcPts val="2659"/>
                </a:lnSpc>
              </a:pPr>
              <a:endParaRPr/>
            </a:p>
          </p:txBody>
        </p:sp>
      </p:grpSp>
      <p:sp>
        <p:nvSpPr>
          <p:cNvPr id="8" name="Freeform 8"/>
          <p:cNvSpPr/>
          <p:nvPr/>
        </p:nvSpPr>
        <p:spPr>
          <a:xfrm>
            <a:off x="4633570" y="2533764"/>
            <a:ext cx="572362" cy="439287"/>
          </a:xfrm>
          <a:custGeom>
            <a:avLst/>
            <a:gdLst/>
            <a:ahLst/>
            <a:cxnLst/>
            <a:rect l="l" t="t" r="r" b="b"/>
            <a:pathLst>
              <a:path w="572362" h="439287">
                <a:moveTo>
                  <a:pt x="0" y="0"/>
                </a:moveTo>
                <a:lnTo>
                  <a:pt x="572362" y="0"/>
                </a:lnTo>
                <a:lnTo>
                  <a:pt x="572362" y="439287"/>
                </a:lnTo>
                <a:lnTo>
                  <a:pt x="0" y="4392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9"/>
          <p:cNvGrpSpPr/>
          <p:nvPr/>
        </p:nvGrpSpPr>
        <p:grpSpPr>
          <a:xfrm rot="-5400000">
            <a:off x="10660911" y="1540702"/>
            <a:ext cx="10911891" cy="10936849"/>
            <a:chOff x="0" y="0"/>
            <a:chExt cx="1444335" cy="1447639"/>
          </a:xfrm>
        </p:grpSpPr>
        <p:sp>
          <p:nvSpPr>
            <p:cNvPr id="10" name="Freeform 10"/>
            <p:cNvSpPr/>
            <p:nvPr/>
          </p:nvSpPr>
          <p:spPr>
            <a:xfrm>
              <a:off x="0" y="0"/>
              <a:ext cx="1444335" cy="1447638"/>
            </a:xfrm>
            <a:custGeom>
              <a:avLst/>
              <a:gdLst/>
              <a:ahLst/>
              <a:cxnLst/>
              <a:rect l="l" t="t" r="r" b="b"/>
              <a:pathLst>
                <a:path w="1444335" h="1447638">
                  <a:moveTo>
                    <a:pt x="722167" y="0"/>
                  </a:moveTo>
                  <a:cubicBezTo>
                    <a:pt x="323325" y="0"/>
                    <a:pt x="0" y="324065"/>
                    <a:pt x="0" y="723819"/>
                  </a:cubicBezTo>
                  <a:cubicBezTo>
                    <a:pt x="0" y="1123574"/>
                    <a:pt x="323325" y="1447638"/>
                    <a:pt x="722167" y="1447638"/>
                  </a:cubicBezTo>
                  <a:cubicBezTo>
                    <a:pt x="1121010" y="1447638"/>
                    <a:pt x="1444335" y="1123574"/>
                    <a:pt x="1444335" y="723819"/>
                  </a:cubicBezTo>
                  <a:cubicBezTo>
                    <a:pt x="1444335" y="324065"/>
                    <a:pt x="1121010" y="0"/>
                    <a:pt x="722167" y="0"/>
                  </a:cubicBezTo>
                  <a:close/>
                </a:path>
              </a:pathLst>
            </a:custGeom>
            <a:solidFill>
              <a:srgbClr val="FFA100"/>
            </a:solidFill>
            <a:ln cap="sq">
              <a:noFill/>
              <a:prstDash val="solid"/>
              <a:miter/>
            </a:ln>
          </p:spPr>
          <p:txBody>
            <a:bodyPr/>
            <a:lstStyle/>
            <a:p>
              <a:endParaRPr lang="en-US"/>
            </a:p>
          </p:txBody>
        </p:sp>
        <p:sp>
          <p:nvSpPr>
            <p:cNvPr id="11" name="TextBox 11"/>
            <p:cNvSpPr txBox="1"/>
            <p:nvPr/>
          </p:nvSpPr>
          <p:spPr>
            <a:xfrm>
              <a:off x="135406" y="97616"/>
              <a:ext cx="1173522" cy="1214306"/>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12" name="Freeform 12"/>
          <p:cNvSpPr/>
          <p:nvPr/>
        </p:nvSpPr>
        <p:spPr>
          <a:xfrm rot="1465737">
            <a:off x="11298272" y="433745"/>
            <a:ext cx="4129455" cy="4036543"/>
          </a:xfrm>
          <a:custGeom>
            <a:avLst/>
            <a:gdLst/>
            <a:ahLst/>
            <a:cxnLst/>
            <a:rect l="l" t="t" r="r" b="b"/>
            <a:pathLst>
              <a:path w="4129455" h="4036543">
                <a:moveTo>
                  <a:pt x="0" y="0"/>
                </a:moveTo>
                <a:lnTo>
                  <a:pt x="4129455" y="0"/>
                </a:lnTo>
                <a:lnTo>
                  <a:pt x="4129455" y="4036543"/>
                </a:lnTo>
                <a:lnTo>
                  <a:pt x="0" y="403654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grpSp>
        <p:nvGrpSpPr>
          <p:cNvPr id="13" name="Group 13"/>
          <p:cNvGrpSpPr/>
          <p:nvPr/>
        </p:nvGrpSpPr>
        <p:grpSpPr>
          <a:xfrm>
            <a:off x="13033523" y="9694300"/>
            <a:ext cx="3424609" cy="2983015"/>
            <a:chOff x="0" y="0"/>
            <a:chExt cx="1045444" cy="910637"/>
          </a:xfrm>
        </p:grpSpPr>
        <p:sp>
          <p:nvSpPr>
            <p:cNvPr id="14" name="Freeform 14"/>
            <p:cNvSpPr/>
            <p:nvPr/>
          </p:nvSpPr>
          <p:spPr>
            <a:xfrm>
              <a:off x="0" y="0"/>
              <a:ext cx="1045444" cy="910637"/>
            </a:xfrm>
            <a:custGeom>
              <a:avLst/>
              <a:gdLst/>
              <a:ahLst/>
              <a:cxnLst/>
              <a:rect l="l" t="t" r="r" b="b"/>
              <a:pathLst>
                <a:path w="1045444" h="910637">
                  <a:moveTo>
                    <a:pt x="0" y="0"/>
                  </a:moveTo>
                  <a:lnTo>
                    <a:pt x="1045444" y="0"/>
                  </a:lnTo>
                  <a:lnTo>
                    <a:pt x="1045444" y="910637"/>
                  </a:lnTo>
                  <a:lnTo>
                    <a:pt x="0" y="910637"/>
                  </a:lnTo>
                  <a:close/>
                </a:path>
              </a:pathLst>
            </a:custGeom>
            <a:solidFill>
              <a:srgbClr val="EC91F6"/>
            </a:solidFill>
          </p:spPr>
          <p:txBody>
            <a:bodyPr/>
            <a:lstStyle/>
            <a:p>
              <a:endParaRPr lang="en-US"/>
            </a:p>
          </p:txBody>
        </p:sp>
        <p:sp>
          <p:nvSpPr>
            <p:cNvPr id="15" name="TextBox 15"/>
            <p:cNvSpPr txBox="1"/>
            <p:nvPr/>
          </p:nvSpPr>
          <p:spPr>
            <a:xfrm>
              <a:off x="0" y="-38100"/>
              <a:ext cx="1045444" cy="948737"/>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rot="-5756238" flipH="1" flipV="1">
            <a:off x="245115" y="7137257"/>
            <a:ext cx="2297811" cy="2263344"/>
          </a:xfrm>
          <a:custGeom>
            <a:avLst/>
            <a:gdLst/>
            <a:ahLst/>
            <a:cxnLst/>
            <a:rect l="l" t="t" r="r" b="b"/>
            <a:pathLst>
              <a:path w="2297811" h="2263344">
                <a:moveTo>
                  <a:pt x="2297811" y="2263344"/>
                </a:moveTo>
                <a:lnTo>
                  <a:pt x="0" y="2263344"/>
                </a:lnTo>
                <a:lnTo>
                  <a:pt x="0" y="0"/>
                </a:lnTo>
                <a:lnTo>
                  <a:pt x="2297811" y="0"/>
                </a:lnTo>
                <a:lnTo>
                  <a:pt x="2297811" y="2263344"/>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17" name="TextBox 17"/>
          <p:cNvSpPr txBox="1"/>
          <p:nvPr/>
        </p:nvSpPr>
        <p:spPr>
          <a:xfrm>
            <a:off x="2372719" y="4548081"/>
            <a:ext cx="7766726" cy="1634108"/>
          </a:xfrm>
          <a:prstGeom prst="rect">
            <a:avLst/>
          </a:prstGeom>
        </p:spPr>
        <p:txBody>
          <a:bodyPr lIns="0" tIns="0" rIns="0" bIns="0" rtlCol="0" anchor="t">
            <a:spAutoFit/>
          </a:bodyPr>
          <a:lstStyle/>
          <a:p>
            <a:pPr marL="0" lvl="0" indent="0" algn="l">
              <a:lnSpc>
                <a:spcPts val="12516"/>
              </a:lnSpc>
              <a:spcBef>
                <a:spcPct val="0"/>
              </a:spcBef>
            </a:pPr>
            <a:r>
              <a:rPr lang="en-US" sz="11378" b="1" u="none" strike="noStrike">
                <a:solidFill>
                  <a:srgbClr val="4F8273"/>
                </a:solidFill>
                <a:latin typeface="Dynapuff Medium"/>
                <a:ea typeface="Dynapuff Medium"/>
                <a:cs typeface="Dynapuff Medium"/>
                <a:sym typeface="Dynapuff Medium"/>
              </a:rPr>
              <a:t>Thank You</a:t>
            </a:r>
          </a:p>
        </p:txBody>
      </p:sp>
      <p:sp>
        <p:nvSpPr>
          <p:cNvPr id="18" name="TextBox 18"/>
          <p:cNvSpPr txBox="1"/>
          <p:nvPr/>
        </p:nvSpPr>
        <p:spPr>
          <a:xfrm>
            <a:off x="2372719" y="6446619"/>
            <a:ext cx="6626217" cy="623860"/>
          </a:xfrm>
          <a:prstGeom prst="rect">
            <a:avLst/>
          </a:prstGeom>
        </p:spPr>
        <p:txBody>
          <a:bodyPr lIns="0" tIns="0" rIns="0" bIns="0" rtlCol="0" anchor="t">
            <a:spAutoFit/>
          </a:bodyPr>
          <a:lstStyle/>
          <a:p>
            <a:pPr marL="0" lvl="0" indent="0" algn="l">
              <a:lnSpc>
                <a:spcPts val="4615"/>
              </a:lnSpc>
              <a:spcBef>
                <a:spcPct val="0"/>
              </a:spcBef>
            </a:pPr>
            <a:r>
              <a:rPr lang="en-US" sz="4615" u="none" strike="noStrike">
                <a:solidFill>
                  <a:srgbClr val="664236"/>
                </a:solidFill>
                <a:latin typeface="Dynapuff"/>
                <a:ea typeface="Dynapuff"/>
                <a:cs typeface="Dynapuff"/>
                <a:sym typeface="Dynapuff"/>
              </a:rPr>
              <a:t>For Your Attention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673</Words>
  <Application>Microsoft Office PowerPoint</Application>
  <PresentationFormat>Custom</PresentationFormat>
  <Paragraphs>68</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Dynapuff</vt:lpstr>
      <vt:lpstr>Gluten Light</vt:lpstr>
      <vt:lpstr>Calibri</vt:lpstr>
      <vt:lpstr>Canva Sans</vt:lpstr>
      <vt:lpstr>Gluten Bold</vt:lpstr>
      <vt:lpstr>Dynapuff Medium</vt:lpstr>
      <vt:lpstr>Gluten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Green and Orange Illustration Pet Care Presentation</dc:title>
  <dc:creator>Willis Paden, Lori J</dc:creator>
  <cp:lastModifiedBy>Willis Paden, Lori J</cp:lastModifiedBy>
  <cp:revision>2</cp:revision>
  <dcterms:created xsi:type="dcterms:W3CDTF">2006-08-16T00:00:00Z</dcterms:created>
  <dcterms:modified xsi:type="dcterms:W3CDTF">2025-01-03T17:18:25Z</dcterms:modified>
  <dc:identifier>DAGaaqdCGG4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2c8cef-6f2b-4af1-b4ac-d815ff795cd6_Enabled">
    <vt:lpwstr>true</vt:lpwstr>
  </property>
  <property fmtid="{D5CDD505-2E9C-101B-9397-08002B2CF9AE}" pid="3" name="MSIP_Label_792c8cef-6f2b-4af1-b4ac-d815ff795cd6_SetDate">
    <vt:lpwstr>2025-01-03T17:13:31Z</vt:lpwstr>
  </property>
  <property fmtid="{D5CDD505-2E9C-101B-9397-08002B2CF9AE}" pid="4" name="MSIP_Label_792c8cef-6f2b-4af1-b4ac-d815ff795cd6_Method">
    <vt:lpwstr>Standard</vt:lpwstr>
  </property>
  <property fmtid="{D5CDD505-2E9C-101B-9397-08002B2CF9AE}" pid="5" name="MSIP_Label_792c8cef-6f2b-4af1-b4ac-d815ff795cd6_Name">
    <vt:lpwstr>VUMC General</vt:lpwstr>
  </property>
  <property fmtid="{D5CDD505-2E9C-101B-9397-08002B2CF9AE}" pid="6" name="MSIP_Label_792c8cef-6f2b-4af1-b4ac-d815ff795cd6_SiteId">
    <vt:lpwstr>ef575030-1424-4ed8-b83c-12c533d879ab</vt:lpwstr>
  </property>
  <property fmtid="{D5CDD505-2E9C-101B-9397-08002B2CF9AE}" pid="7" name="MSIP_Label_792c8cef-6f2b-4af1-b4ac-d815ff795cd6_ActionId">
    <vt:lpwstr>12574a09-e1c7-4c21-8a80-cf0217fba148</vt:lpwstr>
  </property>
  <property fmtid="{D5CDD505-2E9C-101B-9397-08002B2CF9AE}" pid="8" name="MSIP_Label_792c8cef-6f2b-4af1-b4ac-d815ff795cd6_ContentBits">
    <vt:lpwstr>0</vt:lpwstr>
  </property>
</Properties>
</file>