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2" r:id="rId9"/>
    <p:sldId id="263" r:id="rId10"/>
    <p:sldId id="264" r:id="rId11"/>
    <p:sldId id="270" r:id="rId12"/>
    <p:sldId id="265" r:id="rId13"/>
    <p:sldId id="266" r:id="rId14"/>
    <p:sldId id="272" r:id="rId15"/>
    <p:sldId id="267" r:id="rId16"/>
    <p:sldId id="268" r:id="rId17"/>
    <p:sldId id="269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99A9F5E-B50B-4CB3-971B-6DC7823D2130}">
          <p14:sldIdLst>
            <p14:sldId id="256"/>
            <p14:sldId id="257"/>
            <p14:sldId id="258"/>
            <p14:sldId id="259"/>
            <p14:sldId id="260"/>
            <p14:sldId id="271"/>
            <p14:sldId id="261"/>
            <p14:sldId id="262"/>
            <p14:sldId id="263"/>
            <p14:sldId id="264"/>
            <p14:sldId id="270"/>
            <p14:sldId id="265"/>
            <p14:sldId id="266"/>
            <p14:sldId id="272"/>
            <p14:sldId id="267"/>
            <p14:sldId id="268"/>
            <p14:sldId id="269"/>
            <p14:sldId id="273"/>
            <p14:sldId id="27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FFC330-AD37-4C7B-ACD1-0BE6846C491B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9CD6DBF-FFF7-4351-9D03-5B1A320DB1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FFC330-AD37-4C7B-ACD1-0BE6846C491B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CD6DBF-FFF7-4351-9D03-5B1A320DB1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FFC330-AD37-4C7B-ACD1-0BE6846C491B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CD6DBF-FFF7-4351-9D03-5B1A320DB1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FFC330-AD37-4C7B-ACD1-0BE6846C491B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CD6DBF-FFF7-4351-9D03-5B1A320DB16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FFC330-AD37-4C7B-ACD1-0BE6846C491B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CD6DBF-FFF7-4351-9D03-5B1A320DB16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FFC330-AD37-4C7B-ACD1-0BE6846C491B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CD6DBF-FFF7-4351-9D03-5B1A320DB16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FFC330-AD37-4C7B-ACD1-0BE6846C491B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CD6DBF-FFF7-4351-9D03-5B1A320DB16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FFC330-AD37-4C7B-ACD1-0BE6846C491B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CD6DBF-FFF7-4351-9D03-5B1A320DB16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FFC330-AD37-4C7B-ACD1-0BE6846C491B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CD6DBF-FFF7-4351-9D03-5B1A320DB1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7FFC330-AD37-4C7B-ACD1-0BE6846C491B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CD6DBF-FFF7-4351-9D03-5B1A320DB16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FFC330-AD37-4C7B-ACD1-0BE6846C491B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CD6DBF-FFF7-4351-9D03-5B1A320DB16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7FFC330-AD37-4C7B-ACD1-0BE6846C491B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9CD6DBF-FFF7-4351-9D03-5B1A320DB1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Program Coordinator &amp; Program Director Relationship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Stephanie Rowe, General Surgery Program Coordinator</a:t>
            </a:r>
          </a:p>
          <a:p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John </a:t>
            </a:r>
            <a:r>
              <a:rPr lang="en-US" dirty="0" smtClean="0"/>
              <a:t>L. </a:t>
            </a:r>
            <a:r>
              <a:rPr lang="en-US" dirty="0" err="1" smtClean="0"/>
              <a:t>Tarpley</a:t>
            </a:r>
            <a:r>
              <a:rPr lang="en-US" dirty="0" smtClean="0"/>
              <a:t>, MD, </a:t>
            </a:r>
            <a:r>
              <a:rPr lang="en-US" dirty="0" smtClean="0"/>
              <a:t>General Surgery Program Director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28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/>
              <a:t>PD needs to see PC as mid-level manager &amp; should value skills, knowledge, abilities &amp; opinions </a:t>
            </a:r>
            <a:endParaRPr lang="en-US" sz="3200" dirty="0" smtClean="0"/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Professionally responsible</a:t>
            </a:r>
            <a:endParaRPr lang="en-US" sz="3200" dirty="0"/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Know </a:t>
            </a:r>
            <a:r>
              <a:rPr lang="en-US" sz="3200" dirty="0"/>
              <a:t>program just as well as PD </a:t>
            </a:r>
            <a:r>
              <a:rPr lang="en-US" sz="3200" dirty="0" smtClean="0"/>
              <a:t>does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Residents </a:t>
            </a:r>
            <a:r>
              <a:rPr lang="en-US" sz="3200" dirty="0"/>
              <a:t>will view PC as an extension of the </a:t>
            </a:r>
            <a:r>
              <a:rPr lang="en-US" sz="3200" dirty="0" smtClean="0"/>
              <a:t>PD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Be </a:t>
            </a:r>
            <a:r>
              <a:rPr lang="en-US" sz="3200" dirty="0"/>
              <a:t>able to act as liaison for PD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effectLst/>
              </a:rPr>
              <a:t>Know the Program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43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4953000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tx1"/>
                </a:solidFill>
                <a:effectLst/>
              </a:rPr>
              <a:t>Know the Job – </a:t>
            </a:r>
            <a:r>
              <a:rPr lang="en-US" sz="600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6000" dirty="0" smtClean="0">
                <a:solidFill>
                  <a:schemeClr val="tx1"/>
                </a:solidFill>
                <a:effectLst/>
              </a:rPr>
            </a:br>
            <a:r>
              <a:rPr lang="en-US" sz="6000" dirty="0">
                <a:solidFill>
                  <a:schemeClr val="tx1"/>
                </a:solidFill>
                <a:effectLst/>
              </a:rPr>
              <a:t/>
            </a:r>
            <a:br>
              <a:rPr lang="en-US" sz="6000" dirty="0">
                <a:solidFill>
                  <a:schemeClr val="tx1"/>
                </a:solidFill>
                <a:effectLst/>
              </a:rPr>
            </a:br>
            <a:r>
              <a:rPr lang="en-US" sz="6000" dirty="0" smtClean="0">
                <a:solidFill>
                  <a:schemeClr val="tx1"/>
                </a:solidFill>
                <a:effectLst/>
              </a:rPr>
              <a:t>PC’s, PD’s </a:t>
            </a:r>
            <a:r>
              <a:rPr lang="en-US" sz="6000" dirty="0">
                <a:solidFill>
                  <a:schemeClr val="tx1"/>
                </a:solidFill>
                <a:effectLst/>
              </a:rPr>
              <a:t>or Ours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97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/>
              <a:t>Mutual respect for each </a:t>
            </a:r>
            <a:r>
              <a:rPr lang="en-US" sz="3200" dirty="0" smtClean="0"/>
              <a:t>other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PD </a:t>
            </a:r>
            <a:r>
              <a:rPr lang="en-US" sz="3200" dirty="0"/>
              <a:t>listens to </a:t>
            </a:r>
            <a:r>
              <a:rPr lang="en-US" sz="3200" dirty="0" smtClean="0"/>
              <a:t>PC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Work </a:t>
            </a:r>
            <a:r>
              <a:rPr lang="en-US" sz="3200" dirty="0"/>
              <a:t>together/not </a:t>
            </a:r>
            <a:r>
              <a:rPr lang="en-US" sz="3200" dirty="0" smtClean="0"/>
              <a:t>against – don’t “run ahead”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PC </a:t>
            </a:r>
            <a:r>
              <a:rPr lang="en-US" sz="3200" dirty="0"/>
              <a:t>should show consistent track record – go beyond what you </a:t>
            </a:r>
            <a:r>
              <a:rPr lang="en-US" sz="3200" dirty="0" smtClean="0"/>
              <a:t>promise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PC </a:t>
            </a:r>
            <a:r>
              <a:rPr lang="en-US" sz="3200" dirty="0"/>
              <a:t>should be available on consistent </a:t>
            </a:r>
            <a:r>
              <a:rPr lang="en-US" sz="3200" dirty="0" smtClean="0"/>
              <a:t>schedule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Efficient/effective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  <a:effectLst/>
              </a:rPr>
              <a:t>Know the Job – </a:t>
            </a:r>
            <a:r>
              <a:rPr lang="en-US" sz="4000" dirty="0" smtClean="0">
                <a:solidFill>
                  <a:schemeClr val="tx1"/>
                </a:solidFill>
                <a:effectLst/>
              </a:rPr>
              <a:t>PC’s, PD’s </a:t>
            </a:r>
            <a:r>
              <a:rPr lang="en-US" sz="4000" dirty="0">
                <a:solidFill>
                  <a:schemeClr val="tx1"/>
                </a:solidFill>
                <a:effectLst/>
              </a:rPr>
              <a:t>or Ours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67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/>
              <a:t>Cross covering- assistant or someone else in office that can help PD if you are not available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Flexibility</a:t>
            </a:r>
            <a:endParaRPr lang="en-US" sz="3200" dirty="0"/>
          </a:p>
          <a:p>
            <a:pPr>
              <a:buFont typeface="Wingdings" pitchFamily="2" charset="2"/>
              <a:buChar char="v"/>
            </a:pPr>
            <a:r>
              <a:rPr lang="en-US" sz="3200" dirty="0"/>
              <a:t>Time is money &amp; energy for PD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Team sport (concept) – ownership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Show compassion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Build relationship over the years; </a:t>
            </a:r>
            <a:r>
              <a:rPr lang="en-US" sz="3200" dirty="0" smtClean="0"/>
              <a:t>won’t </a:t>
            </a:r>
            <a:r>
              <a:rPr lang="en-US" sz="3200" dirty="0"/>
              <a:t>just happen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tx1"/>
                </a:solidFill>
                <a:effectLst/>
              </a:rPr>
              <a:t>Know the Job – </a:t>
            </a:r>
            <a:r>
              <a:rPr lang="en-US" sz="4400" dirty="0" smtClean="0">
                <a:solidFill>
                  <a:schemeClr val="tx1"/>
                </a:solidFill>
                <a:effectLst/>
              </a:rPr>
              <a:t>PC’s, PD’s </a:t>
            </a:r>
            <a:r>
              <a:rPr lang="en-US" sz="4400" dirty="0">
                <a:solidFill>
                  <a:schemeClr val="tx1"/>
                </a:solidFill>
                <a:effectLst/>
              </a:rPr>
              <a:t>or Ours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56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4162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tx1"/>
                </a:solidFill>
                <a:effectLst/>
              </a:rPr>
              <a:t>Know the Requirements – </a:t>
            </a:r>
            <a:br>
              <a:rPr lang="en-US" sz="6000" dirty="0">
                <a:solidFill>
                  <a:schemeClr val="tx1"/>
                </a:solidFill>
                <a:effectLst/>
              </a:rPr>
            </a:br>
            <a:r>
              <a:rPr lang="en-US" sz="600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6000" dirty="0" smtClean="0">
                <a:solidFill>
                  <a:schemeClr val="tx1"/>
                </a:solidFill>
                <a:effectLst/>
              </a:rPr>
            </a:br>
            <a:r>
              <a:rPr lang="en-US" sz="6000" dirty="0" smtClean="0">
                <a:solidFill>
                  <a:schemeClr val="tx1"/>
                </a:solidFill>
                <a:effectLst/>
              </a:rPr>
              <a:t>Common, Discipline </a:t>
            </a:r>
            <a:r>
              <a:rPr lang="en-US" sz="6000" dirty="0">
                <a:solidFill>
                  <a:schemeClr val="tx1"/>
                </a:solidFill>
                <a:effectLst/>
              </a:rPr>
              <a:t>&amp; Institutional</a:t>
            </a:r>
            <a:endParaRPr 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60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311255"/>
            <a:ext cx="8229600" cy="347994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000" dirty="0" smtClean="0"/>
              <a:t>PD </a:t>
            </a:r>
            <a:r>
              <a:rPr lang="en-US" sz="3000" dirty="0"/>
              <a:t>needs PC to be able to follow what </a:t>
            </a:r>
            <a:r>
              <a:rPr lang="en-US" sz="3000" dirty="0" smtClean="0"/>
              <a:t>she’s </a:t>
            </a:r>
            <a:r>
              <a:rPr lang="en-US" sz="3000" dirty="0"/>
              <a:t>talking about at all times &amp; have a good understanding of all related </a:t>
            </a:r>
            <a:r>
              <a:rPr lang="en-US" sz="3000" dirty="0" smtClean="0"/>
              <a:t>subjects</a:t>
            </a:r>
          </a:p>
          <a:p>
            <a:pPr>
              <a:buFont typeface="Wingdings" pitchFamily="2" charset="2"/>
              <a:buChar char="v"/>
            </a:pPr>
            <a:r>
              <a:rPr lang="en-US" sz="3000" dirty="0" smtClean="0"/>
              <a:t>PC </a:t>
            </a:r>
            <a:r>
              <a:rPr lang="en-US" sz="3000" dirty="0"/>
              <a:t>needs to be recognized for their level of </a:t>
            </a:r>
            <a:r>
              <a:rPr lang="en-US" sz="3000" dirty="0" smtClean="0"/>
              <a:t>expertise</a:t>
            </a:r>
            <a:r>
              <a:rPr lang="en-US" sz="3000" dirty="0"/>
              <a:t>, </a:t>
            </a:r>
            <a:r>
              <a:rPr lang="en-US" sz="3000" dirty="0" smtClean="0"/>
              <a:t>their value as a resource</a:t>
            </a:r>
          </a:p>
          <a:p>
            <a:pPr>
              <a:buFont typeface="Wingdings" pitchFamily="2" charset="2"/>
              <a:buChar char="v"/>
            </a:pPr>
            <a:r>
              <a:rPr lang="en-US" sz="3000" dirty="0" smtClean="0"/>
              <a:t>Acknowledge </a:t>
            </a:r>
            <a:r>
              <a:rPr lang="en-US" sz="3000" dirty="0"/>
              <a:t>yourself as a </a:t>
            </a:r>
            <a:r>
              <a:rPr lang="en-US" sz="3000" dirty="0" smtClean="0"/>
              <a:t>professional</a:t>
            </a:r>
          </a:p>
          <a:p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  <a:effectLst/>
              </a:rPr>
              <a:t>Know the Requirements – </a:t>
            </a:r>
            <a:r>
              <a:rPr lang="en-US" sz="440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4400" dirty="0" smtClean="0">
                <a:solidFill>
                  <a:schemeClr val="tx1"/>
                </a:solidFill>
                <a:effectLst/>
              </a:rPr>
            </a:br>
            <a:r>
              <a:rPr lang="en-US" sz="4400" dirty="0" smtClean="0">
                <a:solidFill>
                  <a:schemeClr val="tx1"/>
                </a:solidFill>
                <a:effectLst/>
              </a:rPr>
              <a:t>Common, Discipline </a:t>
            </a:r>
            <a:r>
              <a:rPr lang="en-US" sz="4400" dirty="0">
                <a:solidFill>
                  <a:schemeClr val="tx1"/>
                </a:solidFill>
                <a:effectLst/>
              </a:rPr>
              <a:t>&amp; Institutional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04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endParaRPr lang="en-US" sz="3200" dirty="0" smtClean="0"/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Support </a:t>
            </a:r>
            <a:r>
              <a:rPr lang="en-US" sz="3200" dirty="0"/>
              <a:t>duties &amp; responsibilities of your PD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Develop </a:t>
            </a:r>
            <a:r>
              <a:rPr lang="en-US" sz="3200" dirty="0"/>
              <a:t>awareness &amp; understanding of larger picture of GME – not just your program or </a:t>
            </a:r>
            <a:r>
              <a:rPr lang="en-US" sz="3200" dirty="0" smtClean="0"/>
              <a:t>department</a:t>
            </a:r>
            <a:endParaRPr lang="en-US" sz="3200" dirty="0"/>
          </a:p>
          <a:p>
            <a:pPr>
              <a:buFont typeface="Wingdings" pitchFamily="2" charset="2"/>
              <a:buChar char="v"/>
            </a:pPr>
            <a:r>
              <a:rPr lang="en-US" sz="3200" dirty="0"/>
              <a:t>Confidentiality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tx1"/>
                </a:solidFill>
                <a:effectLst/>
              </a:rPr>
              <a:t>Know the Requirements – </a:t>
            </a:r>
            <a:br>
              <a:rPr lang="en-US" sz="4000" dirty="0">
                <a:solidFill>
                  <a:schemeClr val="tx1"/>
                </a:solidFill>
                <a:effectLst/>
              </a:rPr>
            </a:br>
            <a:r>
              <a:rPr lang="en-US" sz="4000" dirty="0" smtClean="0">
                <a:solidFill>
                  <a:schemeClr val="tx1"/>
                </a:solidFill>
                <a:effectLst/>
              </a:rPr>
              <a:t>Common, Discipline </a:t>
            </a:r>
            <a:r>
              <a:rPr lang="en-US" sz="4000" dirty="0">
                <a:solidFill>
                  <a:schemeClr val="tx1"/>
                </a:solidFill>
                <a:effectLst/>
              </a:rPr>
              <a:t>&amp; Institutional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1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21291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pPr marL="109728" indent="0">
              <a:buNone/>
            </a:pPr>
            <a:r>
              <a:rPr lang="en-US" sz="3800" b="1" dirty="0" smtClean="0"/>
              <a:t>Closing Thoughts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Look </a:t>
            </a:r>
            <a:r>
              <a:rPr lang="en-US" sz="3200" dirty="0"/>
              <a:t>up </a:t>
            </a:r>
            <a:r>
              <a:rPr lang="en-US" sz="3200" dirty="0" smtClean="0"/>
              <a:t>the </a:t>
            </a:r>
            <a:r>
              <a:rPr lang="en-US" sz="3200" dirty="0" smtClean="0"/>
              <a:t>requirements </a:t>
            </a:r>
            <a:r>
              <a:rPr lang="en-US" sz="3200" dirty="0"/>
              <a:t>– when you read the PD </a:t>
            </a:r>
            <a:r>
              <a:rPr lang="en-US" sz="3200" dirty="0" smtClean="0"/>
              <a:t>responsibilities, </a:t>
            </a:r>
            <a:r>
              <a:rPr lang="en-US" sz="3200" dirty="0"/>
              <a:t>the PC can almost always find something that corresponds to </a:t>
            </a:r>
            <a:r>
              <a:rPr lang="en-US" sz="3200" dirty="0" smtClean="0"/>
              <a:t>PC responsibilities.</a:t>
            </a:r>
            <a:endParaRPr lang="en-US" sz="3200" dirty="0"/>
          </a:p>
          <a:p>
            <a:pPr marL="109728" indent="0">
              <a:buNone/>
            </a:pPr>
            <a:endParaRPr lang="en-US" sz="3200" dirty="0"/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PC </a:t>
            </a:r>
            <a:r>
              <a:rPr lang="en-US" sz="3200" dirty="0"/>
              <a:t>needs to be an active, productive participant, involved in achieving all the goals &amp; objectives of the program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/>
              </a:rPr>
              <a:t>Program </a:t>
            </a:r>
            <a:r>
              <a:rPr lang="en-US" sz="4400" dirty="0" smtClean="0">
                <a:solidFill>
                  <a:schemeClr val="tx1"/>
                </a:solidFill>
                <a:effectLst/>
              </a:rPr>
              <a:t>Coordinator </a:t>
            </a:r>
            <a:r>
              <a:rPr lang="en-US" sz="4400" dirty="0" smtClean="0">
                <a:solidFill>
                  <a:schemeClr val="tx1"/>
                </a:solidFill>
                <a:effectLst/>
              </a:rPr>
              <a:t>&amp; </a:t>
            </a:r>
            <a:r>
              <a:rPr lang="en-US" sz="4400" dirty="0" smtClean="0">
                <a:solidFill>
                  <a:schemeClr val="tx1"/>
                </a:solidFill>
                <a:effectLst/>
              </a:rPr>
              <a:t>Program Director </a:t>
            </a:r>
            <a:r>
              <a:rPr lang="en-US" sz="4400" dirty="0" smtClean="0">
                <a:solidFill>
                  <a:schemeClr val="tx1"/>
                </a:solidFill>
                <a:effectLst/>
              </a:rPr>
              <a:t>Relationship</a:t>
            </a:r>
            <a:endParaRPr lang="en-US" sz="44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9673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1"/>
            <a:ext cx="8229600" cy="4876800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sz="4200" dirty="0"/>
              <a:t>Program </a:t>
            </a:r>
            <a:r>
              <a:rPr lang="en-US" sz="4200" dirty="0" smtClean="0"/>
              <a:t>Coordinator</a:t>
            </a:r>
            <a:r>
              <a:rPr lang="en-US" sz="4200" dirty="0" smtClean="0"/>
              <a:t> </a:t>
            </a:r>
            <a:r>
              <a:rPr lang="en-US" sz="4200" dirty="0"/>
              <a:t>&amp; Program </a:t>
            </a:r>
            <a:r>
              <a:rPr lang="en-US" sz="4200" dirty="0" smtClean="0"/>
              <a:t>Director </a:t>
            </a:r>
            <a:r>
              <a:rPr lang="en-US" sz="4200" dirty="0"/>
              <a:t>Relationship</a:t>
            </a:r>
            <a:endParaRPr lang="en-US" sz="4200" dirty="0" smtClean="0"/>
          </a:p>
          <a:p>
            <a:pPr marL="109728" indent="0">
              <a:buNone/>
            </a:pPr>
            <a:endParaRPr lang="en-US" sz="3100" dirty="0" smtClean="0"/>
          </a:p>
          <a:p>
            <a:pPr marL="109728" indent="0">
              <a:buNone/>
            </a:pPr>
            <a:r>
              <a:rPr lang="en-US" sz="3200" dirty="0" smtClean="0"/>
              <a:t>Whether you have a great working relationship with your PD already or you think the relationship could use some improvement, incorporating these ideas into your Job/Program on a daily basis will improve/benefit the PC/PD relationship.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435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New NAS - the 6 </a:t>
            </a:r>
            <a:r>
              <a:rPr lang="en-US" dirty="0" err="1" smtClean="0"/>
              <a:t>mth</a:t>
            </a:r>
            <a:r>
              <a:rPr lang="en-US" dirty="0" smtClean="0"/>
              <a:t> and 12mth annual reporting will actually put more stress on accumulating reports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Will increase PC job security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Annual deadlines are critical - </a:t>
            </a:r>
            <a:r>
              <a:rPr lang="en-US" dirty="0"/>
              <a:t>PC responsible for all reporting during the year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Tickler file very important; PC needs to remind PD of all deadlines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What’s coming next - NAS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784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114800"/>
          </a:xfrm>
        </p:spPr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Monday, October 8, 2012</a:t>
            </a:r>
          </a:p>
          <a:p>
            <a:r>
              <a:rPr lang="en-US" sz="3200" dirty="0" smtClean="0"/>
              <a:t>8am-2pm </a:t>
            </a:r>
          </a:p>
          <a:p>
            <a:r>
              <a:rPr lang="en-US" sz="3200" dirty="0" smtClean="0"/>
              <a:t>Children’s Hospital, Theatre Room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>
                <a:solidFill>
                  <a:schemeClr val="tx1"/>
                </a:solidFill>
                <a:effectLst/>
              </a:rPr>
              <a:t>VU Program Coordinator Retreat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1661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1"/>
            <a:ext cx="8229600" cy="5105400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sz="4800" dirty="0"/>
              <a:t>PD/PC relationship is critical on many levels </a:t>
            </a:r>
            <a:endParaRPr lang="en-US" sz="4800" dirty="0" smtClean="0"/>
          </a:p>
          <a:p>
            <a:pPr marL="109728" indent="0">
              <a:buNone/>
            </a:pPr>
            <a:endParaRPr lang="en-US" sz="2400" dirty="0"/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Accreditation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Smooth </a:t>
            </a:r>
            <a:r>
              <a:rPr lang="en-US" sz="3200" dirty="0"/>
              <a:t>running of </a:t>
            </a:r>
            <a:r>
              <a:rPr lang="en-US" sz="3200" dirty="0" smtClean="0"/>
              <a:t>program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Impact </a:t>
            </a:r>
            <a:r>
              <a:rPr lang="en-US" sz="3200" dirty="0"/>
              <a:t>on how faculty, </a:t>
            </a:r>
            <a:r>
              <a:rPr lang="en-US" sz="3200" dirty="0" smtClean="0"/>
              <a:t>residents </a:t>
            </a:r>
            <a:r>
              <a:rPr lang="en-US" sz="3200" dirty="0"/>
              <a:t>and other staff </a:t>
            </a:r>
            <a:r>
              <a:rPr lang="en-US" sz="3200" dirty="0" smtClean="0"/>
              <a:t>view you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Impact </a:t>
            </a:r>
            <a:r>
              <a:rPr lang="en-US" sz="3200" dirty="0"/>
              <a:t>on status of your </a:t>
            </a:r>
            <a:r>
              <a:rPr lang="en-US" sz="3200" dirty="0" smtClean="0"/>
              <a:t>position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Impact </a:t>
            </a:r>
            <a:r>
              <a:rPr lang="en-US" sz="3200" dirty="0"/>
              <a:t>on self-perception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45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1"/>
            <a:ext cx="8229600" cy="54102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PC’s </a:t>
            </a:r>
            <a:r>
              <a:rPr lang="en-US" sz="3200" dirty="0"/>
              <a:t>role in managing program is directly related to what the PD will allow PC to </a:t>
            </a:r>
            <a:r>
              <a:rPr lang="en-US" sz="3200" dirty="0" smtClean="0"/>
              <a:t>do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What </a:t>
            </a:r>
            <a:r>
              <a:rPr lang="en-US" sz="3200" dirty="0"/>
              <a:t>PD will allow PC to do is directly related to how PD perceives the </a:t>
            </a:r>
            <a:r>
              <a:rPr lang="en-US" sz="3200" dirty="0" smtClean="0"/>
              <a:t>PC’s </a:t>
            </a:r>
            <a:r>
              <a:rPr lang="en-US" sz="3200" dirty="0"/>
              <a:t>skills, knowledge &amp; abilities, &amp; how much trust has been </a:t>
            </a:r>
            <a:r>
              <a:rPr lang="en-US" sz="3200" dirty="0" smtClean="0"/>
              <a:t>established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PC </a:t>
            </a:r>
            <a:r>
              <a:rPr lang="en-US" sz="3200" dirty="0"/>
              <a:t>should make suggestions based on direct experience &amp; PD needs to be able to trust PC is advising correctly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88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1"/>
            <a:ext cx="8229600" cy="5334000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sz="4400" dirty="0" smtClean="0"/>
              <a:t>Thoughts to Start Out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Know program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Know </a:t>
            </a:r>
            <a:r>
              <a:rPr lang="en-US" sz="3200" dirty="0"/>
              <a:t>job – </a:t>
            </a:r>
            <a:r>
              <a:rPr lang="en-US" sz="3200" dirty="0" smtClean="0"/>
              <a:t>PC, </a:t>
            </a:r>
            <a:r>
              <a:rPr lang="en-US" sz="3200" dirty="0"/>
              <a:t>PD, or </a:t>
            </a:r>
            <a:r>
              <a:rPr lang="en-US" sz="3200" dirty="0" smtClean="0"/>
              <a:t>Ours</a:t>
            </a:r>
            <a:endParaRPr lang="en-US" sz="3200" dirty="0"/>
          </a:p>
          <a:p>
            <a:pPr>
              <a:buFont typeface="Wingdings" pitchFamily="2" charset="2"/>
              <a:buChar char="v"/>
            </a:pPr>
            <a:r>
              <a:rPr lang="en-US" sz="3200" dirty="0"/>
              <a:t>Know requirements – program &amp; institutional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sz="4400" dirty="0" smtClean="0"/>
              <a:t>Thoughts to Remember</a:t>
            </a:r>
            <a:endParaRPr lang="en-US" sz="4400" dirty="0"/>
          </a:p>
          <a:p>
            <a:pPr>
              <a:buFont typeface="Wingdings" pitchFamily="2" charset="2"/>
              <a:buChar char="v"/>
            </a:pPr>
            <a:r>
              <a:rPr lang="en-US" sz="3200" dirty="0"/>
              <a:t>How we work together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Working relationship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75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87962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schemeClr val="tx1"/>
                </a:solidFill>
                <a:effectLst/>
              </a:rPr>
              <a:t>Know the Program</a:t>
            </a:r>
            <a:endParaRPr lang="en-US" sz="6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39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3434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 smtClean="0"/>
              <a:t>In </a:t>
            </a:r>
            <a:r>
              <a:rPr lang="en-US" sz="3200" dirty="0"/>
              <a:t>a lot of cases, PC is basically “running” office – hence PC needs to have wisdom of when to ask and when to just take </a:t>
            </a:r>
            <a:r>
              <a:rPr lang="en-US" sz="3200" dirty="0" smtClean="0"/>
              <a:t>action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Dr</a:t>
            </a:r>
            <a:r>
              <a:rPr lang="en-US" sz="3200" dirty="0"/>
              <a:t>. </a:t>
            </a:r>
            <a:r>
              <a:rPr lang="en-US" sz="3200" dirty="0" err="1"/>
              <a:t>Tarpley</a:t>
            </a:r>
            <a:r>
              <a:rPr lang="en-US" sz="3200" dirty="0"/>
              <a:t> says “Know when a call/decision is above your ‘pay grade</a:t>
            </a:r>
            <a:r>
              <a:rPr lang="en-US" sz="3200" dirty="0" smtClean="0"/>
              <a:t>’” 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Commit to being responsible for your </a:t>
            </a:r>
            <a:r>
              <a:rPr lang="en-US" sz="3200" dirty="0" smtClean="0"/>
              <a:t>actions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effectLst/>
              </a:rPr>
              <a:t>Know the Program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65879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/>
              <a:t>Know what needs to be on </a:t>
            </a:r>
            <a:r>
              <a:rPr lang="en-US" sz="3200" dirty="0" smtClean="0"/>
              <a:t>PD’s </a:t>
            </a:r>
            <a:r>
              <a:rPr lang="en-US" sz="3200" dirty="0"/>
              <a:t>radar &amp; what doesn’t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Know </a:t>
            </a:r>
            <a:r>
              <a:rPr lang="en-US" sz="3200" dirty="0"/>
              <a:t>what amount of details PD likes/cares about </a:t>
            </a:r>
            <a:endParaRPr lang="en-US" sz="3200" dirty="0" smtClean="0"/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Clear </a:t>
            </a:r>
            <a:r>
              <a:rPr lang="en-US" sz="3200" dirty="0"/>
              <a:t>expectation for both </a:t>
            </a:r>
            <a:r>
              <a:rPr lang="en-US" sz="3200" dirty="0" smtClean="0"/>
              <a:t>PC/PD 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Understand &amp; support vision of </a:t>
            </a:r>
            <a:r>
              <a:rPr lang="en-US" sz="3200" dirty="0" smtClean="0"/>
              <a:t>PD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Support decisions with f</a:t>
            </a:r>
            <a:r>
              <a:rPr lang="en-US" sz="3200" dirty="0" smtClean="0"/>
              <a:t>aculty </a:t>
            </a:r>
            <a:r>
              <a:rPr lang="en-US" sz="3200" dirty="0"/>
              <a:t>&amp; </a:t>
            </a:r>
            <a:r>
              <a:rPr lang="en-US" sz="3200" dirty="0" smtClean="0"/>
              <a:t>residents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Use </a:t>
            </a:r>
            <a:r>
              <a:rPr lang="en-US" sz="3200" dirty="0"/>
              <a:t>expertise to advise &amp; counsel PD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effectLst/>
              </a:rPr>
              <a:t>Know the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10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endParaRPr lang="en-US" sz="3200" dirty="0" smtClean="0"/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PC </a:t>
            </a:r>
            <a:r>
              <a:rPr lang="en-US" sz="3200" dirty="0"/>
              <a:t>should show interest  - suggest improvements, be engaged, analyze, </a:t>
            </a:r>
            <a:r>
              <a:rPr lang="en-US" sz="3200" dirty="0" smtClean="0"/>
              <a:t>assess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MDs </a:t>
            </a:r>
            <a:r>
              <a:rPr lang="en-US" sz="3200" dirty="0"/>
              <a:t>take care of </a:t>
            </a:r>
            <a:r>
              <a:rPr lang="en-US" sz="3200" dirty="0" smtClean="0"/>
              <a:t>patients; PCs </a:t>
            </a:r>
            <a:r>
              <a:rPr lang="en-US" sz="3200" dirty="0"/>
              <a:t>takes care of </a:t>
            </a:r>
            <a:r>
              <a:rPr lang="en-US" sz="3200" dirty="0" smtClean="0"/>
              <a:t>program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A</a:t>
            </a:r>
            <a:r>
              <a:rPr lang="en-US" sz="3200" dirty="0" smtClean="0"/>
              <a:t>ssert yourself 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Schedule </a:t>
            </a:r>
            <a:r>
              <a:rPr lang="en-US" sz="3200" dirty="0"/>
              <a:t>regular </a:t>
            </a:r>
            <a:r>
              <a:rPr lang="en-US" sz="3200" dirty="0" smtClean="0"/>
              <a:t>meetings </a:t>
            </a:r>
            <a:r>
              <a:rPr lang="en-US" sz="3200" dirty="0"/>
              <a:t>with </a:t>
            </a:r>
            <a:r>
              <a:rPr lang="en-US" sz="3200" dirty="0" smtClean="0"/>
              <a:t>PD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effectLst/>
              </a:rPr>
              <a:t>Know the Program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08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112</TotalTime>
  <Words>690</Words>
  <Application>Microsoft Office PowerPoint</Application>
  <PresentationFormat>On-screen Show (4:3)</PresentationFormat>
  <Paragraphs>94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The Program Coordinator &amp; Program Director Relationship</vt:lpstr>
      <vt:lpstr> VU Program Coordinator Retreat  </vt:lpstr>
      <vt:lpstr>PowerPoint Presentation</vt:lpstr>
      <vt:lpstr>PowerPoint Presentation</vt:lpstr>
      <vt:lpstr>PowerPoint Presentation</vt:lpstr>
      <vt:lpstr>Know the Program</vt:lpstr>
      <vt:lpstr>Know the Program</vt:lpstr>
      <vt:lpstr>Know the Program</vt:lpstr>
      <vt:lpstr>Know the Program</vt:lpstr>
      <vt:lpstr>Know the Program</vt:lpstr>
      <vt:lpstr>Know the Job –   PC’s, PD’s or Ours </vt:lpstr>
      <vt:lpstr>Know the Job – PC’s, PD’s or Ours</vt:lpstr>
      <vt:lpstr>Know the Job – PC’s, PD’s or Ours</vt:lpstr>
      <vt:lpstr>Know the Requirements –   Common, Discipline &amp; Institutional</vt:lpstr>
      <vt:lpstr>Know the Requirements –  Common, Discipline &amp; Institutional</vt:lpstr>
      <vt:lpstr>Know the Requirements –  Common, Discipline &amp; Institutional</vt:lpstr>
      <vt:lpstr>Program Coordinator &amp; Program Director Relationship</vt:lpstr>
      <vt:lpstr>PowerPoint Presentation</vt:lpstr>
      <vt:lpstr>What’s coming next - NAS</vt:lpstr>
    </vt:vector>
  </TitlesOfParts>
  <Company>Vanderbilt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Program Coordinator &amp; Program Director Relationship</dc:title>
  <dc:creator>Surgical Sciences</dc:creator>
  <cp:lastModifiedBy>Surgical Sciences</cp:lastModifiedBy>
  <cp:revision>18</cp:revision>
  <dcterms:created xsi:type="dcterms:W3CDTF">2012-10-06T18:53:42Z</dcterms:created>
  <dcterms:modified xsi:type="dcterms:W3CDTF">2012-10-07T23:54:48Z</dcterms:modified>
</cp:coreProperties>
</file>