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70" r:id="rId15"/>
    <p:sldId id="271" r:id="rId16"/>
    <p:sldId id="274" r:id="rId17"/>
    <p:sldId id="275" r:id="rId18"/>
    <p:sldId id="276" r:id="rId19"/>
    <p:sldId id="272" r:id="rId20"/>
    <p:sldId id="273" r:id="rId21"/>
    <p:sldId id="277" r:id="rId22"/>
    <p:sldId id="278" r:id="rId23"/>
    <p:sldId id="279" r:id="rId24"/>
    <p:sldId id="28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898F05F-43B8-48E4-B75C-9C71529FDD87}" type="datetimeFigureOut">
              <a:rPr lang="en-US" smtClean="0"/>
              <a:t>10/7/2012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AF81EC71-0184-497B-9936-77FE1C93B876}" type="slidenum">
              <a:rPr lang="en-US" smtClean="0"/>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98F05F-43B8-48E4-B75C-9C71529FDD87}" type="datetimeFigureOut">
              <a:rPr lang="en-US" smtClean="0"/>
              <a:t>10/7/2012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1EC71-0184-497B-9936-77FE1C93B87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898F05F-43B8-48E4-B75C-9C71529FDD87}" type="datetimeFigureOut">
              <a:rPr lang="en-US" smtClean="0"/>
              <a:t>10/7/2012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1EC71-0184-497B-9936-77FE1C93B87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98F05F-43B8-48E4-B75C-9C71529FDD87}" type="datetimeFigureOut">
              <a:rPr lang="en-US" smtClean="0"/>
              <a:t>10/7/2012</a:t>
            </a:fld>
            <a:endParaRPr lang="en-US"/>
          </a:p>
        </p:txBody>
      </p:sp>
      <p:sp>
        <p:nvSpPr>
          <p:cNvPr id="10" name="Slide Number Placeholder 9"/>
          <p:cNvSpPr>
            <a:spLocks noGrp="1"/>
          </p:cNvSpPr>
          <p:nvPr>
            <p:ph type="sldNum" sz="quarter" idx="11"/>
          </p:nvPr>
        </p:nvSpPr>
        <p:spPr/>
        <p:txBody>
          <a:bodyPr/>
          <a:lstStyle/>
          <a:p>
            <a:fld id="{AF81EC71-0184-497B-9936-77FE1C93B876}"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D898F05F-43B8-48E4-B75C-9C71529FDD87}" type="datetimeFigureOut">
              <a:rPr lang="en-US" smtClean="0"/>
              <a:t>10/7/2012</a:t>
            </a:fld>
            <a:endParaRPr lang="en-US"/>
          </a:p>
        </p:txBody>
      </p:sp>
      <p:sp>
        <p:nvSpPr>
          <p:cNvPr id="20" name="Slide Number Placeholder 19"/>
          <p:cNvSpPr>
            <a:spLocks noGrp="1"/>
          </p:cNvSpPr>
          <p:nvPr>
            <p:ph type="sldNum" sz="quarter" idx="11"/>
          </p:nvPr>
        </p:nvSpPr>
        <p:spPr/>
        <p:txBody>
          <a:bodyPr/>
          <a:lstStyle/>
          <a:p>
            <a:fld id="{AF81EC71-0184-497B-9936-77FE1C93B876}"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D898F05F-43B8-48E4-B75C-9C71529FDD87}" type="datetimeFigureOut">
              <a:rPr lang="en-US" smtClean="0"/>
              <a:t>10/7/2012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1EC71-0184-497B-9936-77FE1C93B876}" type="slidenum">
              <a:rPr lang="en-US" smtClean="0"/>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D898F05F-43B8-48E4-B75C-9C71529FDD87}" type="datetimeFigureOut">
              <a:rPr lang="en-US" smtClean="0"/>
              <a:t>10/7/2012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81EC71-0184-497B-9936-77FE1C93B876}" type="slidenum">
              <a:rPr lang="en-US" smtClean="0"/>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898F05F-43B8-48E4-B75C-9C71529FDD87}" type="datetimeFigureOut">
              <a:rPr lang="en-US" smtClean="0"/>
              <a:t>10/7/2012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1EC71-0184-497B-9936-77FE1C93B876}"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898F05F-43B8-48E4-B75C-9C71529FDD87}" type="datetimeFigureOut">
              <a:rPr lang="en-US" smtClean="0"/>
              <a:t>10/7/2012</a:t>
            </a:fld>
            <a:endParaRPr lang="en-US"/>
          </a:p>
        </p:txBody>
      </p:sp>
      <p:sp>
        <p:nvSpPr>
          <p:cNvPr id="6" name="Slide Number Placeholder 5"/>
          <p:cNvSpPr>
            <a:spLocks noGrp="1"/>
          </p:cNvSpPr>
          <p:nvPr>
            <p:ph type="sldNum" sz="quarter" idx="11"/>
          </p:nvPr>
        </p:nvSpPr>
        <p:spPr/>
        <p:txBody>
          <a:bodyPr/>
          <a:lstStyle/>
          <a:p>
            <a:fld id="{AF81EC71-0184-497B-9936-77FE1C93B876}"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D898F05F-43B8-48E4-B75C-9C71529FDD87}" type="datetimeFigureOut">
              <a:rPr lang="en-US" smtClean="0"/>
              <a:t>10/7/2012</a:t>
            </a:fld>
            <a:endParaRPr lang="en-US"/>
          </a:p>
        </p:txBody>
      </p:sp>
      <p:sp>
        <p:nvSpPr>
          <p:cNvPr id="10" name="Slide Number Placeholder 9"/>
          <p:cNvSpPr>
            <a:spLocks noGrp="1"/>
          </p:cNvSpPr>
          <p:nvPr>
            <p:ph type="sldNum" sz="quarter" idx="15"/>
          </p:nvPr>
        </p:nvSpPr>
        <p:spPr/>
        <p:txBody>
          <a:bodyPr/>
          <a:lstStyle/>
          <a:p>
            <a:fld id="{AF81EC71-0184-497B-9936-77FE1C93B876}"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98F05F-43B8-48E4-B75C-9C71529FDD87}" type="datetimeFigureOut">
              <a:rPr lang="en-US" smtClean="0"/>
              <a:t>10/7/2012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1EC71-0184-497B-9936-77FE1C93B876}"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AF81EC71-0184-497B-9936-77FE1C93B876}" type="slidenum">
              <a:rPr lang="en-US" smtClean="0"/>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D898F05F-43B8-48E4-B75C-9C71529FDD87}" type="datetimeFigureOut">
              <a:rPr lang="en-US" smtClean="0"/>
              <a:t>10/7/2012</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dictionary.reference.com/browse/organized"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amazon.com/Kenneth-Zeigler/e/B001IO9N0A/ref=ntt_athr_dp_pel_1" TargetMode="External"/><Relationship Id="rId2" Type="http://schemas.openxmlformats.org/officeDocument/2006/relationships/hyperlink" Target="http://www.amazon.com/Stephanie-Winston/e/B000APNTE4/ref=ntt_athr_dp_pel_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ictionary.reference.com/browse/successfu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685800"/>
            <a:ext cx="7235981" cy="5133316"/>
          </a:xfrm>
        </p:spPr>
        <p:txBody>
          <a:bodyPr/>
          <a:lstStyle/>
          <a:p>
            <a:r>
              <a:rPr lang="en-US" sz="8800" dirty="0" smtClean="0">
                <a:solidFill>
                  <a:schemeClr val="tx1"/>
                </a:solidFill>
                <a:effectLst>
                  <a:outerShdw blurRad="38100" dist="38100" dir="2700000" algn="tl">
                    <a:srgbClr val="000000">
                      <a:alpha val="43137"/>
                    </a:srgbClr>
                  </a:outerShdw>
                </a:effectLst>
              </a:rPr>
              <a:t>Organized for Success                    </a:t>
            </a:r>
            <a:endParaRPr lang="en-US" sz="8800"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81046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81000"/>
            <a:ext cx="7239000" cy="1143000"/>
          </a:xfrm>
        </p:spPr>
        <p:txBody>
          <a:bodyPr/>
          <a:lstStyle/>
          <a:p>
            <a:r>
              <a:rPr lang="en-US" sz="6000" dirty="0" smtClean="0">
                <a:solidFill>
                  <a:schemeClr val="tx1"/>
                </a:solidFill>
              </a:rPr>
              <a:t>Possible Solutions</a:t>
            </a:r>
            <a:endParaRPr lang="en-US" sz="6000" dirty="0">
              <a:solidFill>
                <a:schemeClr val="tx1"/>
              </a:solidFill>
            </a:endParaRPr>
          </a:p>
        </p:txBody>
      </p:sp>
      <p:sp>
        <p:nvSpPr>
          <p:cNvPr id="3" name="Content Placeholder 2"/>
          <p:cNvSpPr>
            <a:spLocks noGrp="1"/>
          </p:cNvSpPr>
          <p:nvPr>
            <p:ph idx="1"/>
          </p:nvPr>
        </p:nvSpPr>
        <p:spPr>
          <a:xfrm>
            <a:off x="1295400" y="1828800"/>
            <a:ext cx="7467600" cy="4419600"/>
          </a:xfrm>
        </p:spPr>
        <p:txBody>
          <a:bodyPr>
            <a:normAutofit fontScale="92500"/>
          </a:bodyPr>
          <a:lstStyle/>
          <a:p>
            <a:pPr>
              <a:buFont typeface="Wingdings" pitchFamily="2" charset="2"/>
              <a:buChar char="Ø"/>
            </a:pPr>
            <a:r>
              <a:rPr lang="en-US" dirty="0"/>
              <a:t>Consider interruptions or “do you have a </a:t>
            </a:r>
            <a:r>
              <a:rPr lang="en-US" dirty="0" err="1"/>
              <a:t>minute”s</a:t>
            </a:r>
            <a:r>
              <a:rPr lang="en-US" dirty="0"/>
              <a:t> as the “pepper of your day” instead of things that get in your way of </a:t>
            </a:r>
            <a:r>
              <a:rPr lang="en-US" dirty="0" smtClean="0"/>
              <a:t>the </a:t>
            </a:r>
            <a:r>
              <a:rPr lang="en-US" dirty="0"/>
              <a:t>carefully planned day.  </a:t>
            </a:r>
            <a:endParaRPr lang="en-US" dirty="0" smtClean="0"/>
          </a:p>
          <a:p>
            <a:pPr>
              <a:buFont typeface="Wingdings" pitchFamily="2" charset="2"/>
              <a:buChar char="Ø"/>
            </a:pPr>
            <a:r>
              <a:rPr lang="en-US" dirty="0" smtClean="0"/>
              <a:t>Use </a:t>
            </a:r>
            <a:r>
              <a:rPr lang="en-US" dirty="0"/>
              <a:t>those interruptions for opportunities to “supercharge” the encounter; get some info that you might need while they are stopping by. </a:t>
            </a:r>
            <a:endParaRPr lang="en-US" dirty="0" smtClean="0"/>
          </a:p>
          <a:p>
            <a:pPr>
              <a:buFont typeface="Wingdings" pitchFamily="2" charset="2"/>
              <a:buChar char="Ø"/>
            </a:pPr>
            <a:r>
              <a:rPr lang="en-US" dirty="0" smtClean="0"/>
              <a:t>Use </a:t>
            </a:r>
            <a:r>
              <a:rPr lang="en-US" dirty="0"/>
              <a:t>these times to network or get your own questions </a:t>
            </a:r>
            <a:r>
              <a:rPr lang="en-US" dirty="0" smtClean="0"/>
              <a:t>answered </a:t>
            </a:r>
            <a:r>
              <a:rPr lang="en-US" dirty="0"/>
              <a:t>or needs met.  </a:t>
            </a:r>
            <a:endParaRPr lang="en-US" dirty="0" smtClean="0"/>
          </a:p>
          <a:p>
            <a:pPr>
              <a:buFont typeface="Wingdings" pitchFamily="2" charset="2"/>
              <a:buChar char="Ø"/>
            </a:pPr>
            <a:r>
              <a:rPr lang="en-US" dirty="0" smtClean="0"/>
              <a:t>Transform </a:t>
            </a:r>
            <a:r>
              <a:rPr lang="en-US" dirty="0"/>
              <a:t>interruptions &amp; distractions from an annoyance into a career-building asset</a:t>
            </a:r>
            <a:r>
              <a:rPr lang="en-US" dirty="0" smtClean="0"/>
              <a:t>.</a:t>
            </a:r>
            <a:endParaRPr lang="en-US" dirty="0"/>
          </a:p>
          <a:p>
            <a:endParaRPr lang="en-US" dirty="0"/>
          </a:p>
        </p:txBody>
      </p:sp>
    </p:spTree>
    <p:extLst>
      <p:ext uri="{BB962C8B-B14F-4D97-AF65-F5344CB8AC3E}">
        <p14:creationId xmlns:p14="http://schemas.microsoft.com/office/powerpoint/2010/main" val="2597839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7239000" cy="1143000"/>
          </a:xfrm>
        </p:spPr>
        <p:txBody>
          <a:bodyPr/>
          <a:lstStyle/>
          <a:p>
            <a:r>
              <a:rPr lang="en-US" sz="6000" dirty="0">
                <a:solidFill>
                  <a:schemeClr val="tx1"/>
                </a:solidFill>
              </a:rPr>
              <a:t>Focus </a:t>
            </a:r>
            <a:r>
              <a:rPr lang="en-US" sz="6000" dirty="0" err="1" smtClean="0">
                <a:solidFill>
                  <a:schemeClr val="tx1"/>
                </a:solidFill>
              </a:rPr>
              <a:t>Focus</a:t>
            </a:r>
            <a:r>
              <a:rPr lang="en-US" sz="6000" dirty="0" smtClean="0">
                <a:solidFill>
                  <a:schemeClr val="tx1"/>
                </a:solidFill>
              </a:rPr>
              <a:t> </a:t>
            </a:r>
            <a:r>
              <a:rPr lang="en-US" sz="6000" dirty="0" err="1" smtClean="0">
                <a:solidFill>
                  <a:schemeClr val="tx1"/>
                </a:solidFill>
              </a:rPr>
              <a:t>Focus</a:t>
            </a:r>
            <a:endParaRPr lang="en-US" sz="6000" dirty="0">
              <a:solidFill>
                <a:schemeClr val="tx1"/>
              </a:solidFill>
            </a:endParaRPr>
          </a:p>
        </p:txBody>
      </p:sp>
      <p:sp>
        <p:nvSpPr>
          <p:cNvPr id="3" name="Content Placeholder 2"/>
          <p:cNvSpPr>
            <a:spLocks noGrp="1"/>
          </p:cNvSpPr>
          <p:nvPr>
            <p:ph idx="1"/>
          </p:nvPr>
        </p:nvSpPr>
        <p:spPr>
          <a:xfrm>
            <a:off x="1219200" y="2286000"/>
            <a:ext cx="7467600" cy="3352800"/>
          </a:xfrm>
        </p:spPr>
        <p:txBody>
          <a:bodyPr>
            <a:normAutofit/>
          </a:bodyPr>
          <a:lstStyle/>
          <a:p>
            <a:pPr>
              <a:buFont typeface="Wingdings" pitchFamily="2" charset="2"/>
              <a:buChar char="Ø"/>
            </a:pPr>
            <a:r>
              <a:rPr lang="en-US" sz="3200" dirty="0"/>
              <a:t>N</a:t>
            </a:r>
            <a:r>
              <a:rPr lang="en-US" sz="3200" dirty="0" smtClean="0"/>
              <a:t>o multitasking</a:t>
            </a:r>
          </a:p>
          <a:p>
            <a:pPr>
              <a:buFont typeface="Wingdings" pitchFamily="2" charset="2"/>
              <a:buChar char="Ø"/>
            </a:pPr>
            <a:r>
              <a:rPr lang="en-US" sz="3200" dirty="0" smtClean="0"/>
              <a:t>Keep </a:t>
            </a:r>
            <a:r>
              <a:rPr lang="en-US" sz="3200" dirty="0"/>
              <a:t>a laser focus, even if it’s for only a minute or a few seconds at a </a:t>
            </a:r>
            <a:r>
              <a:rPr lang="en-US" sz="3200" dirty="0" smtClean="0"/>
              <a:t>time</a:t>
            </a:r>
          </a:p>
          <a:p>
            <a:pPr>
              <a:buFont typeface="Wingdings" pitchFamily="2" charset="2"/>
              <a:buChar char="Ø"/>
            </a:pPr>
            <a:r>
              <a:rPr lang="en-US" sz="3200" dirty="0" smtClean="0"/>
              <a:t>Keep </a:t>
            </a:r>
            <a:r>
              <a:rPr lang="en-US" sz="3200" dirty="0"/>
              <a:t>your eyes on the </a:t>
            </a:r>
            <a:r>
              <a:rPr lang="en-US" sz="3200" dirty="0" smtClean="0"/>
              <a:t>prize</a:t>
            </a:r>
            <a:endParaRPr lang="en-US" sz="3200" dirty="0"/>
          </a:p>
        </p:txBody>
      </p:sp>
    </p:spTree>
    <p:extLst>
      <p:ext uri="{BB962C8B-B14F-4D97-AF65-F5344CB8AC3E}">
        <p14:creationId xmlns:p14="http://schemas.microsoft.com/office/powerpoint/2010/main" val="1770243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81000"/>
            <a:ext cx="7239000" cy="1524000"/>
          </a:xfrm>
        </p:spPr>
        <p:txBody>
          <a:bodyPr/>
          <a:lstStyle/>
          <a:p>
            <a:r>
              <a:rPr lang="en-US" sz="4400" dirty="0">
                <a:solidFill>
                  <a:schemeClr val="tx1"/>
                </a:solidFill>
              </a:rPr>
              <a:t>First key to productivity is how you end each day</a:t>
            </a:r>
          </a:p>
        </p:txBody>
      </p:sp>
      <p:sp>
        <p:nvSpPr>
          <p:cNvPr id="3" name="Content Placeholder 2"/>
          <p:cNvSpPr>
            <a:spLocks noGrp="1"/>
          </p:cNvSpPr>
          <p:nvPr>
            <p:ph idx="1"/>
          </p:nvPr>
        </p:nvSpPr>
        <p:spPr>
          <a:xfrm>
            <a:off x="1143000" y="2438400"/>
            <a:ext cx="7467600" cy="3505200"/>
          </a:xfrm>
        </p:spPr>
        <p:txBody>
          <a:bodyPr/>
          <a:lstStyle/>
          <a:p>
            <a:pPr>
              <a:buFont typeface="Wingdings" pitchFamily="2" charset="2"/>
              <a:buChar char="Ø"/>
            </a:pPr>
            <a:r>
              <a:rPr lang="en-US" sz="3200" dirty="0"/>
              <a:t>T</a:t>
            </a:r>
            <a:r>
              <a:rPr lang="en-US" sz="3200" dirty="0" smtClean="0"/>
              <a:t>he </a:t>
            </a:r>
            <a:r>
              <a:rPr lang="en-US" sz="3200" dirty="0"/>
              <a:t>end of each day is the springboard for getting off to the fast start the next day</a:t>
            </a:r>
          </a:p>
          <a:p>
            <a:pPr>
              <a:buFont typeface="Wingdings" pitchFamily="2" charset="2"/>
              <a:buChar char="Ø"/>
            </a:pPr>
            <a:r>
              <a:rPr lang="en-US" sz="3200" dirty="0"/>
              <a:t>2</a:t>
            </a:r>
            <a:r>
              <a:rPr lang="en-US" sz="3200" baseline="30000" dirty="0"/>
              <a:t>nd</a:t>
            </a:r>
            <a:r>
              <a:rPr lang="en-US" sz="3200" dirty="0"/>
              <a:t> is how you start each day – using the veggie</a:t>
            </a:r>
          </a:p>
          <a:p>
            <a:pPr>
              <a:buFont typeface="Wingdings" pitchFamily="2" charset="2"/>
              <a:buChar char="Ø"/>
            </a:pPr>
            <a:r>
              <a:rPr lang="en-US" sz="3200" dirty="0"/>
              <a:t>3</a:t>
            </a:r>
            <a:r>
              <a:rPr lang="en-US" sz="3200" baseline="30000" dirty="0"/>
              <a:t>rd</a:t>
            </a:r>
            <a:r>
              <a:rPr lang="en-US" sz="3200" dirty="0"/>
              <a:t> is how much you get done by noon</a:t>
            </a:r>
          </a:p>
          <a:p>
            <a:pPr>
              <a:buFont typeface="Wingdings" pitchFamily="2" charset="2"/>
              <a:buChar char="Ø"/>
            </a:pPr>
            <a:endParaRPr lang="en-US" dirty="0"/>
          </a:p>
        </p:txBody>
      </p:sp>
    </p:spTree>
    <p:extLst>
      <p:ext uri="{BB962C8B-B14F-4D97-AF65-F5344CB8AC3E}">
        <p14:creationId xmlns:p14="http://schemas.microsoft.com/office/powerpoint/2010/main" val="11096375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28600"/>
            <a:ext cx="7239000" cy="838200"/>
          </a:xfrm>
        </p:spPr>
        <p:txBody>
          <a:bodyPr/>
          <a:lstStyle/>
          <a:p>
            <a:r>
              <a:rPr lang="en-US" sz="4400" dirty="0" smtClean="0">
                <a:solidFill>
                  <a:schemeClr val="tx1"/>
                </a:solidFill>
              </a:rPr>
              <a:t>Veggie Principle</a:t>
            </a:r>
            <a:endParaRPr lang="en-US" sz="4400" dirty="0">
              <a:solidFill>
                <a:schemeClr val="tx1"/>
              </a:solidFill>
            </a:endParaRPr>
          </a:p>
        </p:txBody>
      </p:sp>
      <p:sp>
        <p:nvSpPr>
          <p:cNvPr id="3" name="Content Placeholder 2"/>
          <p:cNvSpPr>
            <a:spLocks noGrp="1"/>
          </p:cNvSpPr>
          <p:nvPr>
            <p:ph idx="1"/>
          </p:nvPr>
        </p:nvSpPr>
        <p:spPr>
          <a:xfrm>
            <a:off x="1219200" y="1295400"/>
            <a:ext cx="7467600" cy="4800600"/>
          </a:xfrm>
        </p:spPr>
        <p:txBody>
          <a:bodyPr>
            <a:noAutofit/>
          </a:bodyPr>
          <a:lstStyle/>
          <a:p>
            <a:pPr>
              <a:buFont typeface="Wingdings" pitchFamily="2" charset="2"/>
              <a:buChar char="Ø"/>
            </a:pPr>
            <a:r>
              <a:rPr lang="en-US" sz="2100" dirty="0"/>
              <a:t>A “</a:t>
            </a:r>
            <a:r>
              <a:rPr lang="en-US" sz="2100" b="1" dirty="0"/>
              <a:t>veggie”</a:t>
            </a:r>
            <a:r>
              <a:rPr lang="en-US" sz="2100" dirty="0"/>
              <a:t> is a task, activity, or project that’s good for you and your career or personal life, but that you have a hard time “eating,” or doing first. Without the benefit of training such as this, people will typically start working on a veggie late in the day or evening when they are less effective.</a:t>
            </a:r>
          </a:p>
          <a:p>
            <a:pPr>
              <a:buFont typeface="Wingdings" pitchFamily="2" charset="2"/>
              <a:buChar char="Ø"/>
            </a:pPr>
            <a:r>
              <a:rPr lang="en-US" sz="2100" dirty="0"/>
              <a:t>The true secret to getting what matters most accomplished each day is to apply the “veggie principle,” that is, tackle first in the day those action items that directly impact your highest goals and priorities.</a:t>
            </a:r>
          </a:p>
          <a:p>
            <a:pPr>
              <a:buFont typeface="Wingdings" pitchFamily="2" charset="2"/>
              <a:buChar char="Ø"/>
            </a:pPr>
            <a:r>
              <a:rPr lang="en-US" sz="2100" dirty="0"/>
              <a:t>Your “veggies” will take less time in the morning because you have more energy in the morning. It’s your peak energy cycle, you’ll have more focus, and you’ll have more confidence/feel great by getting them out of the way first thing. This will also dramatically cut down on procrastination.</a:t>
            </a:r>
          </a:p>
          <a:p>
            <a:endParaRPr lang="en-US" sz="2200" dirty="0"/>
          </a:p>
        </p:txBody>
      </p:sp>
    </p:spTree>
    <p:extLst>
      <p:ext uri="{BB962C8B-B14F-4D97-AF65-F5344CB8AC3E}">
        <p14:creationId xmlns:p14="http://schemas.microsoft.com/office/powerpoint/2010/main" val="38739047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7239000" cy="1143000"/>
          </a:xfrm>
        </p:spPr>
        <p:txBody>
          <a:bodyPr/>
          <a:lstStyle/>
          <a:p>
            <a:r>
              <a:rPr lang="en-US" sz="3600" dirty="0">
                <a:solidFill>
                  <a:schemeClr val="tx1"/>
                </a:solidFill>
              </a:rPr>
              <a:t>Make a master list to create a plan that works</a:t>
            </a:r>
          </a:p>
        </p:txBody>
      </p:sp>
      <p:sp>
        <p:nvSpPr>
          <p:cNvPr id="3" name="Content Placeholder 2"/>
          <p:cNvSpPr>
            <a:spLocks noGrp="1"/>
          </p:cNvSpPr>
          <p:nvPr>
            <p:ph idx="1"/>
          </p:nvPr>
        </p:nvSpPr>
        <p:spPr>
          <a:xfrm>
            <a:off x="1143000" y="1447800"/>
            <a:ext cx="7467600" cy="4419600"/>
          </a:xfrm>
        </p:spPr>
        <p:txBody>
          <a:bodyPr>
            <a:noAutofit/>
          </a:bodyPr>
          <a:lstStyle/>
          <a:p>
            <a:pPr>
              <a:buFont typeface="Wingdings" pitchFamily="2" charset="2"/>
              <a:buChar char="Ø"/>
            </a:pPr>
            <a:r>
              <a:rPr lang="en-US" sz="2400" dirty="0"/>
              <a:t>U</a:t>
            </a:r>
            <a:r>
              <a:rPr lang="en-US" sz="2400" dirty="0" smtClean="0"/>
              <a:t>se </a:t>
            </a:r>
            <a:r>
              <a:rPr lang="en-US" sz="2400" dirty="0"/>
              <a:t>a double wide margin so you have extra room for phone numbers, email addresses, and important info so you can find them more </a:t>
            </a:r>
            <a:r>
              <a:rPr lang="en-US" sz="2400" dirty="0" smtClean="0"/>
              <a:t>quickly</a:t>
            </a:r>
          </a:p>
          <a:p>
            <a:pPr>
              <a:buFont typeface="Wingdings" pitchFamily="2" charset="2"/>
              <a:buChar char="Ø"/>
            </a:pPr>
            <a:r>
              <a:rPr lang="en-US" sz="2400" dirty="0"/>
              <a:t>U</a:t>
            </a:r>
            <a:r>
              <a:rPr lang="en-US" sz="2400" dirty="0" smtClean="0"/>
              <a:t>se </a:t>
            </a:r>
            <a:r>
              <a:rPr lang="en-US" sz="2400" dirty="0"/>
              <a:t>a check mark and a circle around the check mark to denote a task you’ve done but you’re waiting for an answer or </a:t>
            </a:r>
            <a:r>
              <a:rPr lang="en-US" sz="2400" dirty="0" smtClean="0"/>
              <a:t>completion</a:t>
            </a:r>
          </a:p>
          <a:p>
            <a:pPr>
              <a:buFont typeface="Wingdings" pitchFamily="2" charset="2"/>
              <a:buChar char="Ø"/>
            </a:pPr>
            <a:r>
              <a:rPr lang="en-US" sz="2400" dirty="0" smtClean="0"/>
              <a:t>If </a:t>
            </a:r>
            <a:r>
              <a:rPr lang="en-US" sz="2400" dirty="0"/>
              <a:t>a task has a specific deadline, write it on your master list right away then transfer it to your calendar when you get a </a:t>
            </a:r>
            <a:r>
              <a:rPr lang="en-US" sz="2400" dirty="0" smtClean="0"/>
              <a:t>moment</a:t>
            </a:r>
          </a:p>
          <a:p>
            <a:pPr>
              <a:buFont typeface="Wingdings" pitchFamily="2" charset="2"/>
              <a:buChar char="Ø"/>
            </a:pPr>
            <a:r>
              <a:rPr lang="en-US" sz="2400" dirty="0" smtClean="0"/>
              <a:t>Without </a:t>
            </a:r>
            <a:r>
              <a:rPr lang="en-US" sz="2400" dirty="0"/>
              <a:t>a master list you have a 90% chance of doing every request the moment you receive one, because your mind says “I better do it now or I’ll forget to do it later</a:t>
            </a:r>
            <a:r>
              <a:rPr lang="en-US" sz="2400" dirty="0" smtClean="0"/>
              <a:t>”</a:t>
            </a:r>
          </a:p>
        </p:txBody>
      </p:sp>
    </p:spTree>
    <p:extLst>
      <p:ext uri="{BB962C8B-B14F-4D97-AF65-F5344CB8AC3E}">
        <p14:creationId xmlns:p14="http://schemas.microsoft.com/office/powerpoint/2010/main" val="3297533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7239000" cy="1447800"/>
          </a:xfrm>
        </p:spPr>
        <p:txBody>
          <a:bodyPr/>
          <a:lstStyle/>
          <a:p>
            <a:r>
              <a:rPr lang="en-US" sz="4400" dirty="0">
                <a:solidFill>
                  <a:schemeClr val="tx1"/>
                </a:solidFill>
              </a:rPr>
              <a:t>Make a master list to create a plan that works</a:t>
            </a:r>
            <a:endParaRPr lang="en-US" sz="4400" dirty="0"/>
          </a:p>
        </p:txBody>
      </p:sp>
      <p:sp>
        <p:nvSpPr>
          <p:cNvPr id="3" name="Content Placeholder 2"/>
          <p:cNvSpPr>
            <a:spLocks noGrp="1"/>
          </p:cNvSpPr>
          <p:nvPr>
            <p:ph idx="1"/>
          </p:nvPr>
        </p:nvSpPr>
        <p:spPr>
          <a:xfrm>
            <a:off x="1219200" y="2133600"/>
            <a:ext cx="7467600" cy="4419600"/>
          </a:xfrm>
        </p:spPr>
        <p:txBody>
          <a:bodyPr/>
          <a:lstStyle/>
          <a:p>
            <a:pPr>
              <a:buFont typeface="Wingdings" pitchFamily="2" charset="2"/>
              <a:buChar char="Ø"/>
            </a:pPr>
            <a:r>
              <a:rPr lang="en-US" dirty="0"/>
              <a:t>Use your master list to defer request then batch similar tasks to save time</a:t>
            </a:r>
          </a:p>
          <a:p>
            <a:pPr>
              <a:buFont typeface="Wingdings" pitchFamily="2" charset="2"/>
              <a:buChar char="Ø"/>
            </a:pPr>
            <a:r>
              <a:rPr lang="en-US" dirty="0"/>
              <a:t>When you agree to do something at a later time or date write it down immediately because your word is your bond</a:t>
            </a:r>
          </a:p>
          <a:p>
            <a:pPr>
              <a:buFont typeface="Wingdings" pitchFamily="2" charset="2"/>
              <a:buChar char="Ø"/>
            </a:pPr>
            <a:r>
              <a:rPr lang="en-US" dirty="0"/>
              <a:t>Make sure you put your personal life on your master list so you don’t forget to have one.  It will improve the quality &amp; quantity of your personal life.</a:t>
            </a:r>
          </a:p>
          <a:p>
            <a:endParaRPr lang="en-US" dirty="0"/>
          </a:p>
        </p:txBody>
      </p:sp>
    </p:spTree>
    <p:extLst>
      <p:ext uri="{BB962C8B-B14F-4D97-AF65-F5344CB8AC3E}">
        <p14:creationId xmlns:p14="http://schemas.microsoft.com/office/powerpoint/2010/main" val="40437130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33400"/>
            <a:ext cx="7239000" cy="1143000"/>
          </a:xfrm>
        </p:spPr>
        <p:txBody>
          <a:bodyPr/>
          <a:lstStyle/>
          <a:p>
            <a:r>
              <a:rPr lang="en-US" sz="4000" dirty="0">
                <a:solidFill>
                  <a:schemeClr val="tx1"/>
                </a:solidFill>
              </a:rPr>
              <a:t>Organize and plan a more effective day &amp; week</a:t>
            </a:r>
          </a:p>
        </p:txBody>
      </p:sp>
      <p:sp>
        <p:nvSpPr>
          <p:cNvPr id="3" name="Content Placeholder 2"/>
          <p:cNvSpPr>
            <a:spLocks noGrp="1"/>
          </p:cNvSpPr>
          <p:nvPr>
            <p:ph idx="1"/>
          </p:nvPr>
        </p:nvSpPr>
        <p:spPr>
          <a:xfrm>
            <a:off x="1219200" y="1752600"/>
            <a:ext cx="7467600" cy="4419600"/>
          </a:xfrm>
        </p:spPr>
        <p:txBody>
          <a:bodyPr>
            <a:normAutofit fontScale="77500" lnSpcReduction="20000"/>
          </a:bodyPr>
          <a:lstStyle/>
          <a:p>
            <a:pPr>
              <a:buFont typeface="Wingdings" pitchFamily="2" charset="2"/>
              <a:buChar char="Ø"/>
            </a:pPr>
            <a:r>
              <a:rPr lang="en-US" sz="3100" dirty="0"/>
              <a:t>B</a:t>
            </a:r>
            <a:r>
              <a:rPr lang="en-US" sz="3100" dirty="0" smtClean="0"/>
              <a:t>lock </a:t>
            </a:r>
            <a:r>
              <a:rPr lang="en-US" sz="3100" dirty="0"/>
              <a:t>off the last 15 to 20 minutes daily to get as much as you can out of your head and onto paper, while it’s still fresh on your mind</a:t>
            </a:r>
            <a:r>
              <a:rPr lang="en-US" sz="3100" dirty="0" smtClean="0"/>
              <a:t>, </a:t>
            </a:r>
            <a:r>
              <a:rPr lang="en-US" sz="3100" dirty="0"/>
              <a:t>so you can put closure on the day; </a:t>
            </a:r>
            <a:endParaRPr lang="en-US" sz="3100" dirty="0" smtClean="0"/>
          </a:p>
          <a:p>
            <a:pPr>
              <a:buFont typeface="Wingdings" pitchFamily="2" charset="2"/>
              <a:buChar char="Ø"/>
            </a:pPr>
            <a:r>
              <a:rPr lang="en-US" sz="3100" dirty="0"/>
              <a:t>O</a:t>
            </a:r>
            <a:r>
              <a:rPr lang="en-US" sz="3100" dirty="0" smtClean="0"/>
              <a:t>rganizing </a:t>
            </a:r>
            <a:r>
              <a:rPr lang="en-US" sz="3100" dirty="0"/>
              <a:t>is best done at the end of the each day when you’re tired.  By moving this activity from the beginning of each day to the end of the previous day, you will be able to get a veggie done each day in the first </a:t>
            </a:r>
            <a:r>
              <a:rPr lang="en-US" sz="3100" dirty="0" smtClean="0"/>
              <a:t>hour. </a:t>
            </a:r>
          </a:p>
          <a:p>
            <a:pPr>
              <a:buFont typeface="Wingdings" pitchFamily="2" charset="2"/>
              <a:buChar char="Ø"/>
            </a:pPr>
            <a:r>
              <a:rPr lang="en-US" sz="3100" dirty="0" smtClean="0"/>
              <a:t>Focus </a:t>
            </a:r>
            <a:r>
              <a:rPr lang="en-US" sz="3100" dirty="0"/>
              <a:t>on your family at night because you need time to recharge so you can get off to a fast start the next </a:t>
            </a:r>
            <a:r>
              <a:rPr lang="en-US" sz="3100" dirty="0" smtClean="0"/>
              <a:t>morning.</a:t>
            </a:r>
          </a:p>
          <a:p>
            <a:pPr>
              <a:buFont typeface="Wingdings" pitchFamily="2" charset="2"/>
              <a:buChar char="Ø"/>
            </a:pPr>
            <a:r>
              <a:rPr lang="en-US" sz="3100" dirty="0"/>
              <a:t>W</a:t>
            </a:r>
            <a:r>
              <a:rPr lang="en-US" sz="3100" dirty="0" smtClean="0"/>
              <a:t>hen </a:t>
            </a:r>
            <a:r>
              <a:rPr lang="en-US" sz="3100" dirty="0"/>
              <a:t>you come to work the next day, add new requests to the end of your list and cross off existing tasks or activities as you complete </a:t>
            </a:r>
            <a:r>
              <a:rPr lang="en-US" sz="3100" dirty="0" smtClean="0"/>
              <a:t>them.</a:t>
            </a:r>
          </a:p>
          <a:p>
            <a:pPr>
              <a:buFont typeface="Wingdings" pitchFamily="2" charset="2"/>
              <a:buChar char="Ø"/>
            </a:pPr>
            <a:endParaRPr lang="en-US" dirty="0"/>
          </a:p>
        </p:txBody>
      </p:sp>
    </p:spTree>
    <p:extLst>
      <p:ext uri="{BB962C8B-B14F-4D97-AF65-F5344CB8AC3E}">
        <p14:creationId xmlns:p14="http://schemas.microsoft.com/office/powerpoint/2010/main" val="18478953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457200"/>
            <a:ext cx="7239000" cy="1143000"/>
          </a:xfrm>
        </p:spPr>
        <p:txBody>
          <a:bodyPr/>
          <a:lstStyle/>
          <a:p>
            <a:r>
              <a:rPr lang="en-US" sz="4000" dirty="0">
                <a:solidFill>
                  <a:schemeClr val="tx1"/>
                </a:solidFill>
              </a:rPr>
              <a:t>Organize and plan a more effective day &amp; week</a:t>
            </a:r>
            <a:endParaRPr lang="en-US" sz="4000" dirty="0"/>
          </a:p>
        </p:txBody>
      </p:sp>
      <p:sp>
        <p:nvSpPr>
          <p:cNvPr id="3" name="Content Placeholder 2"/>
          <p:cNvSpPr>
            <a:spLocks noGrp="1"/>
          </p:cNvSpPr>
          <p:nvPr>
            <p:ph idx="1"/>
          </p:nvPr>
        </p:nvSpPr>
        <p:spPr>
          <a:xfrm>
            <a:off x="1219200" y="1752600"/>
            <a:ext cx="7467600" cy="4419600"/>
          </a:xfrm>
        </p:spPr>
        <p:txBody>
          <a:bodyPr>
            <a:normAutofit fontScale="92500" lnSpcReduction="10000"/>
          </a:bodyPr>
          <a:lstStyle/>
          <a:p>
            <a:pPr>
              <a:buFont typeface="Wingdings" pitchFamily="2" charset="2"/>
              <a:buChar char="Ø"/>
            </a:pPr>
            <a:r>
              <a:rPr lang="en-US" dirty="0"/>
              <a:t>Take your master list with you wherever you go.  The mind is always thinking and reacting.  </a:t>
            </a:r>
          </a:p>
          <a:p>
            <a:pPr>
              <a:buFont typeface="Wingdings" pitchFamily="2" charset="2"/>
              <a:buChar char="Ø"/>
            </a:pPr>
            <a:r>
              <a:rPr lang="en-US" dirty="0"/>
              <a:t>Start every day with a veggie; try to get two veggies done before noon.</a:t>
            </a:r>
          </a:p>
          <a:p>
            <a:pPr>
              <a:buFont typeface="Wingdings" pitchFamily="2" charset="2"/>
              <a:buChar char="Ø"/>
            </a:pPr>
            <a:r>
              <a:rPr lang="en-US" dirty="0"/>
              <a:t>Don’t start each day relationship building. Don’t socialize each day until you get a veggie done first.</a:t>
            </a:r>
          </a:p>
          <a:p>
            <a:pPr>
              <a:buFont typeface="Wingdings" pitchFamily="2" charset="2"/>
              <a:buChar char="Ø"/>
            </a:pPr>
            <a:r>
              <a:rPr lang="en-US" dirty="0"/>
              <a:t> Use your energy cycles to your advantage.  Do difficult, high pay off tasks when you have the most energy and do easy tasks when you are tired.</a:t>
            </a:r>
          </a:p>
          <a:p>
            <a:pPr>
              <a:buFont typeface="Wingdings" pitchFamily="2" charset="2"/>
              <a:buChar char="Ø"/>
            </a:pPr>
            <a:r>
              <a:rPr lang="en-US" dirty="0"/>
              <a:t>Get to work early and leave on time.  Stop working late or at home.</a:t>
            </a:r>
          </a:p>
          <a:p>
            <a:endParaRPr lang="en-US" dirty="0"/>
          </a:p>
        </p:txBody>
      </p:sp>
    </p:spTree>
    <p:extLst>
      <p:ext uri="{BB962C8B-B14F-4D97-AF65-F5344CB8AC3E}">
        <p14:creationId xmlns:p14="http://schemas.microsoft.com/office/powerpoint/2010/main" val="34660864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239000" cy="1143000"/>
          </a:xfrm>
        </p:spPr>
        <p:txBody>
          <a:bodyPr/>
          <a:lstStyle/>
          <a:p>
            <a:r>
              <a:rPr lang="en-US" sz="4000" dirty="0">
                <a:solidFill>
                  <a:schemeClr val="tx1"/>
                </a:solidFill>
              </a:rPr>
              <a:t>Use your email system to manage your email</a:t>
            </a:r>
          </a:p>
        </p:txBody>
      </p:sp>
      <p:sp>
        <p:nvSpPr>
          <p:cNvPr id="3" name="Content Placeholder 2"/>
          <p:cNvSpPr>
            <a:spLocks noGrp="1"/>
          </p:cNvSpPr>
          <p:nvPr>
            <p:ph idx="1"/>
          </p:nvPr>
        </p:nvSpPr>
        <p:spPr>
          <a:xfrm>
            <a:off x="1219200" y="1752600"/>
            <a:ext cx="7467600" cy="4419600"/>
          </a:xfrm>
        </p:spPr>
        <p:txBody>
          <a:bodyPr>
            <a:normAutofit fontScale="92500" lnSpcReduction="20000"/>
          </a:bodyPr>
          <a:lstStyle/>
          <a:p>
            <a:pPr>
              <a:buFont typeface="Wingdings" pitchFamily="2" charset="2"/>
              <a:buChar char="Ø"/>
            </a:pPr>
            <a:r>
              <a:rPr lang="en-US" dirty="0"/>
              <a:t>T</a:t>
            </a:r>
            <a:r>
              <a:rPr lang="en-US" dirty="0" smtClean="0"/>
              <a:t>urn </a:t>
            </a:r>
            <a:r>
              <a:rPr lang="en-US" dirty="0"/>
              <a:t>off your notification and check for messages periodically.  If you have to check email first thing, use the preview function and only look for </a:t>
            </a:r>
            <a:r>
              <a:rPr lang="en-US" dirty="0" smtClean="0"/>
              <a:t>veggies.</a:t>
            </a:r>
          </a:p>
          <a:p>
            <a:pPr>
              <a:buFont typeface="Wingdings" pitchFamily="2" charset="2"/>
              <a:buChar char="Ø"/>
            </a:pPr>
            <a:r>
              <a:rPr lang="en-US" dirty="0" smtClean="0"/>
              <a:t>If </a:t>
            </a:r>
            <a:r>
              <a:rPr lang="en-US" dirty="0"/>
              <a:t>you have to check email first thing in the morning, only look for veggies and come back to the other ones after you finish one of your </a:t>
            </a:r>
            <a:r>
              <a:rPr lang="en-US" dirty="0" smtClean="0"/>
              <a:t>veggies</a:t>
            </a:r>
          </a:p>
          <a:p>
            <a:pPr>
              <a:buFont typeface="Wingdings" pitchFamily="2" charset="2"/>
              <a:buChar char="Ø"/>
            </a:pPr>
            <a:r>
              <a:rPr lang="en-US" dirty="0" smtClean="0"/>
              <a:t>Color </a:t>
            </a:r>
            <a:r>
              <a:rPr lang="en-US" dirty="0"/>
              <a:t>code incoming messages from your most important </a:t>
            </a:r>
            <a:r>
              <a:rPr lang="en-US" dirty="0" smtClean="0"/>
              <a:t>senders</a:t>
            </a:r>
          </a:p>
          <a:p>
            <a:pPr>
              <a:buFont typeface="Wingdings" pitchFamily="2" charset="2"/>
              <a:buChar char="Ø"/>
            </a:pPr>
            <a:r>
              <a:rPr lang="en-US" dirty="0" smtClean="0"/>
              <a:t>Each </a:t>
            </a:r>
            <a:r>
              <a:rPr lang="en-US" dirty="0"/>
              <a:t>time you check your email, delete, take action or put messages into folder and set up a </a:t>
            </a:r>
            <a:r>
              <a:rPr lang="en-US" dirty="0" smtClean="0"/>
              <a:t>reminder</a:t>
            </a:r>
          </a:p>
          <a:p>
            <a:pPr>
              <a:buFont typeface="Wingdings" pitchFamily="2" charset="2"/>
              <a:buChar char="Ø"/>
            </a:pPr>
            <a:r>
              <a:rPr lang="en-US" dirty="0" smtClean="0"/>
              <a:t>Ask </a:t>
            </a:r>
            <a:r>
              <a:rPr lang="en-US" dirty="0"/>
              <a:t>to be taken off mailing lists unless you really need to be in the loop</a:t>
            </a:r>
            <a:r>
              <a:rPr lang="en-US" dirty="0" smtClean="0"/>
              <a:t>.</a:t>
            </a:r>
            <a:endParaRPr lang="en-US" dirty="0"/>
          </a:p>
          <a:p>
            <a:endParaRPr lang="en-US" dirty="0"/>
          </a:p>
        </p:txBody>
      </p:sp>
    </p:spTree>
    <p:extLst>
      <p:ext uri="{BB962C8B-B14F-4D97-AF65-F5344CB8AC3E}">
        <p14:creationId xmlns:p14="http://schemas.microsoft.com/office/powerpoint/2010/main" val="3173144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381000"/>
            <a:ext cx="7239000" cy="1143000"/>
          </a:xfrm>
        </p:spPr>
        <p:txBody>
          <a:bodyPr/>
          <a:lstStyle/>
          <a:p>
            <a:r>
              <a:rPr lang="en-US" sz="4000" dirty="0">
                <a:solidFill>
                  <a:schemeClr val="tx1"/>
                </a:solidFill>
              </a:rPr>
              <a:t>Organize your writing/speech to get faster results</a:t>
            </a:r>
          </a:p>
        </p:txBody>
      </p:sp>
      <p:sp>
        <p:nvSpPr>
          <p:cNvPr id="3" name="Content Placeholder 2"/>
          <p:cNvSpPr>
            <a:spLocks noGrp="1"/>
          </p:cNvSpPr>
          <p:nvPr>
            <p:ph idx="1"/>
          </p:nvPr>
        </p:nvSpPr>
        <p:spPr>
          <a:xfrm>
            <a:off x="1143000" y="2057400"/>
            <a:ext cx="7467600" cy="4419600"/>
          </a:xfrm>
        </p:spPr>
        <p:txBody>
          <a:bodyPr/>
          <a:lstStyle/>
          <a:p>
            <a:pPr>
              <a:buFont typeface="Wingdings" pitchFamily="2" charset="2"/>
              <a:buChar char="Ø"/>
            </a:pPr>
            <a:r>
              <a:rPr lang="en-US" sz="3200" dirty="0"/>
              <a:t>B</a:t>
            </a:r>
            <a:r>
              <a:rPr lang="en-US" sz="3200" dirty="0" smtClean="0"/>
              <a:t>e </a:t>
            </a:r>
            <a:r>
              <a:rPr lang="en-US" sz="3200" dirty="0"/>
              <a:t>direct and to the </a:t>
            </a:r>
            <a:r>
              <a:rPr lang="en-US" sz="3200" dirty="0" smtClean="0"/>
              <a:t>point</a:t>
            </a:r>
          </a:p>
          <a:p>
            <a:pPr lvl="1">
              <a:buFont typeface="Wingdings" pitchFamily="2" charset="2"/>
              <a:buChar char="Ø"/>
            </a:pPr>
            <a:r>
              <a:rPr lang="en-US" sz="2800" dirty="0" smtClean="0"/>
              <a:t>What </a:t>
            </a:r>
            <a:r>
              <a:rPr lang="en-US" sz="2800" dirty="0"/>
              <a:t>is the purpose of your </a:t>
            </a:r>
            <a:r>
              <a:rPr lang="en-US" sz="2800" dirty="0" smtClean="0"/>
              <a:t>email</a:t>
            </a:r>
          </a:p>
          <a:p>
            <a:pPr lvl="1">
              <a:buFont typeface="Wingdings" pitchFamily="2" charset="2"/>
              <a:buChar char="Ø"/>
            </a:pPr>
            <a:r>
              <a:rPr lang="en-US" sz="2800" dirty="0" smtClean="0"/>
              <a:t>Have </a:t>
            </a:r>
            <a:r>
              <a:rPr lang="en-US" sz="2800" dirty="0"/>
              <a:t>one key point or issue per </a:t>
            </a:r>
            <a:r>
              <a:rPr lang="en-US" sz="2800" dirty="0" smtClean="0"/>
              <a:t>message</a:t>
            </a:r>
          </a:p>
          <a:p>
            <a:pPr lvl="1">
              <a:buFont typeface="Wingdings" pitchFamily="2" charset="2"/>
              <a:buChar char="Ø"/>
            </a:pPr>
            <a:r>
              <a:rPr lang="en-US" sz="2800" dirty="0" smtClean="0"/>
              <a:t>Consider </a:t>
            </a:r>
            <a:r>
              <a:rPr lang="en-US" sz="2800" dirty="0"/>
              <a:t>your reader before you </a:t>
            </a:r>
            <a:r>
              <a:rPr lang="en-US" sz="2800" dirty="0" smtClean="0"/>
              <a:t>write</a:t>
            </a:r>
          </a:p>
          <a:p>
            <a:pPr lvl="1">
              <a:buFont typeface="Wingdings" pitchFamily="2" charset="2"/>
              <a:buChar char="Ø"/>
            </a:pPr>
            <a:r>
              <a:rPr lang="en-US" sz="2800" dirty="0" smtClean="0"/>
              <a:t>Understand </a:t>
            </a:r>
            <a:r>
              <a:rPr lang="en-US" sz="2800" dirty="0"/>
              <a:t>your overwhelmed </a:t>
            </a:r>
            <a:r>
              <a:rPr lang="en-US" sz="2800" dirty="0" smtClean="0"/>
              <a:t>reader</a:t>
            </a:r>
          </a:p>
          <a:p>
            <a:pPr lvl="1">
              <a:buFont typeface="Wingdings" pitchFamily="2" charset="2"/>
              <a:buChar char="Ø"/>
            </a:pPr>
            <a:r>
              <a:rPr lang="en-US" sz="2800" dirty="0" smtClean="0"/>
              <a:t>Short</a:t>
            </a:r>
            <a:r>
              <a:rPr lang="en-US" sz="2800" dirty="0"/>
              <a:t>, to the point, easy to read &amp; understand, with retention</a:t>
            </a:r>
          </a:p>
          <a:p>
            <a:endParaRPr lang="en-US" dirty="0"/>
          </a:p>
        </p:txBody>
      </p:sp>
    </p:spTree>
    <p:extLst>
      <p:ext uri="{BB962C8B-B14F-4D97-AF65-F5344CB8AC3E}">
        <p14:creationId xmlns:p14="http://schemas.microsoft.com/office/powerpoint/2010/main" val="3380346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467600" cy="4800600"/>
          </a:xfrm>
        </p:spPr>
        <p:txBody>
          <a:bodyPr>
            <a:normAutofit/>
          </a:bodyPr>
          <a:lstStyle/>
          <a:p>
            <a:pPr marL="0" indent="0">
              <a:buNone/>
            </a:pPr>
            <a:r>
              <a:rPr lang="en-US" sz="3200" b="1" dirty="0" smtClean="0"/>
              <a:t>Definition </a:t>
            </a:r>
            <a:r>
              <a:rPr lang="en-US" sz="3200" b="1" dirty="0"/>
              <a:t>of </a:t>
            </a:r>
            <a:r>
              <a:rPr lang="en-US" sz="3200" b="1" dirty="0" smtClean="0"/>
              <a:t>Organized</a:t>
            </a:r>
            <a:r>
              <a:rPr lang="en-US" sz="3200" dirty="0" smtClean="0"/>
              <a:t> </a:t>
            </a:r>
          </a:p>
          <a:p>
            <a:pPr>
              <a:buFont typeface="Wingdings" pitchFamily="2" charset="2"/>
              <a:buChar char="Ø"/>
            </a:pPr>
            <a:r>
              <a:rPr lang="en-US" sz="3200" dirty="0" smtClean="0"/>
              <a:t>to </a:t>
            </a:r>
            <a:r>
              <a:rPr lang="en-US" sz="3200" dirty="0"/>
              <a:t>systematize: </a:t>
            </a:r>
            <a:r>
              <a:rPr lang="en-US" sz="3200" i="1" dirty="0"/>
              <a:t>to organize the files of an office. </a:t>
            </a:r>
            <a:endParaRPr lang="en-US" sz="3200" dirty="0"/>
          </a:p>
          <a:p>
            <a:pPr>
              <a:buFont typeface="Wingdings" pitchFamily="2" charset="2"/>
              <a:buChar char="Ø"/>
            </a:pPr>
            <a:r>
              <a:rPr lang="en-US" sz="3200" dirty="0"/>
              <a:t>to put (oneself) in a state of mental competence to perform a task: </a:t>
            </a:r>
            <a:r>
              <a:rPr lang="en-US" sz="3200" i="1" dirty="0"/>
              <a:t>We can't have any slip-ups, so you'd better get organized. </a:t>
            </a:r>
            <a:endParaRPr lang="en-US" sz="3200" dirty="0"/>
          </a:p>
          <a:p>
            <a:pPr>
              <a:buFont typeface="Wingdings" pitchFamily="2" charset="2"/>
              <a:buChar char="Ø"/>
            </a:pPr>
            <a:r>
              <a:rPr lang="en-US" sz="3200" dirty="0"/>
              <a:t>to combine in an </a:t>
            </a:r>
            <a:r>
              <a:rPr lang="en-US" sz="3200" dirty="0">
                <a:solidFill>
                  <a:schemeClr val="tx1"/>
                </a:solidFill>
                <a:hlinkClick r:id="rId2"/>
              </a:rPr>
              <a:t>organized</a:t>
            </a:r>
            <a:r>
              <a:rPr lang="en-US" sz="3200" dirty="0"/>
              <a:t> company, party, or the like. </a:t>
            </a:r>
          </a:p>
        </p:txBody>
      </p:sp>
    </p:spTree>
    <p:extLst>
      <p:ext uri="{BB962C8B-B14F-4D97-AF65-F5344CB8AC3E}">
        <p14:creationId xmlns:p14="http://schemas.microsoft.com/office/powerpoint/2010/main" val="42425096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533400"/>
            <a:ext cx="7239000" cy="685800"/>
          </a:xfrm>
        </p:spPr>
        <p:txBody>
          <a:bodyPr/>
          <a:lstStyle/>
          <a:p>
            <a:r>
              <a:rPr lang="en-US" sz="4000" dirty="0" smtClean="0">
                <a:solidFill>
                  <a:schemeClr val="tx1"/>
                </a:solidFill>
              </a:rPr>
              <a:t>Meetings</a:t>
            </a:r>
            <a:endParaRPr lang="en-US" sz="4000" dirty="0">
              <a:solidFill>
                <a:schemeClr val="tx1"/>
              </a:solidFill>
            </a:endParaRPr>
          </a:p>
        </p:txBody>
      </p:sp>
      <p:sp>
        <p:nvSpPr>
          <p:cNvPr id="3" name="Content Placeholder 2"/>
          <p:cNvSpPr>
            <a:spLocks noGrp="1"/>
          </p:cNvSpPr>
          <p:nvPr>
            <p:ph idx="1"/>
          </p:nvPr>
        </p:nvSpPr>
        <p:spPr>
          <a:xfrm>
            <a:off x="1143000" y="1295400"/>
            <a:ext cx="7467600" cy="4800600"/>
          </a:xfrm>
        </p:spPr>
        <p:txBody>
          <a:bodyPr>
            <a:noAutofit/>
          </a:bodyPr>
          <a:lstStyle/>
          <a:p>
            <a:pPr>
              <a:buFont typeface="Wingdings" pitchFamily="2" charset="2"/>
              <a:buChar char="Ø"/>
            </a:pPr>
            <a:r>
              <a:rPr lang="en-US" sz="2600" dirty="0" smtClean="0"/>
              <a:t>See </a:t>
            </a:r>
            <a:r>
              <a:rPr lang="en-US" sz="2600" dirty="0"/>
              <a:t>if you can send someone </a:t>
            </a:r>
            <a:r>
              <a:rPr lang="en-US" sz="2600" dirty="0" smtClean="0"/>
              <a:t>else</a:t>
            </a:r>
          </a:p>
          <a:p>
            <a:pPr>
              <a:buFont typeface="Wingdings" pitchFamily="2" charset="2"/>
              <a:buChar char="Ø"/>
            </a:pPr>
            <a:r>
              <a:rPr lang="en-US" sz="2600" dirty="0" smtClean="0"/>
              <a:t>Would </a:t>
            </a:r>
            <a:r>
              <a:rPr lang="en-US" sz="2600" dirty="0"/>
              <a:t>FYI email be better than a </a:t>
            </a:r>
            <a:r>
              <a:rPr lang="en-US" sz="2600" dirty="0" smtClean="0"/>
              <a:t>meeting</a:t>
            </a:r>
            <a:endParaRPr lang="en-US" sz="2600" dirty="0"/>
          </a:p>
          <a:p>
            <a:pPr>
              <a:buFont typeface="Wingdings" pitchFamily="2" charset="2"/>
              <a:buChar char="Ø"/>
            </a:pPr>
            <a:r>
              <a:rPr lang="en-US" sz="2600" dirty="0" smtClean="0"/>
              <a:t>Only </a:t>
            </a:r>
            <a:r>
              <a:rPr lang="en-US" sz="2600" dirty="0"/>
              <a:t>invite people who need to be there, and tell them </a:t>
            </a:r>
            <a:r>
              <a:rPr lang="en-US" sz="2600" dirty="0" smtClean="0"/>
              <a:t>why</a:t>
            </a:r>
          </a:p>
          <a:p>
            <a:pPr>
              <a:buFont typeface="Wingdings" pitchFamily="2" charset="2"/>
              <a:buChar char="Ø"/>
            </a:pPr>
            <a:r>
              <a:rPr lang="en-US" sz="2600" dirty="0" smtClean="0"/>
              <a:t>Ask </a:t>
            </a:r>
            <a:r>
              <a:rPr lang="en-US" sz="2600" dirty="0"/>
              <a:t>participants to submit items for the </a:t>
            </a:r>
            <a:r>
              <a:rPr lang="en-US" sz="2600" dirty="0" smtClean="0"/>
              <a:t>agenda</a:t>
            </a:r>
          </a:p>
          <a:p>
            <a:pPr>
              <a:buFont typeface="Wingdings" pitchFamily="2" charset="2"/>
              <a:buChar char="Ø"/>
            </a:pPr>
            <a:r>
              <a:rPr lang="en-US" sz="2600" dirty="0" smtClean="0"/>
              <a:t>Write </a:t>
            </a:r>
            <a:r>
              <a:rPr lang="en-US" sz="2600" dirty="0"/>
              <a:t>the objective of </a:t>
            </a:r>
            <a:r>
              <a:rPr lang="en-US" sz="2600" dirty="0" smtClean="0"/>
              <a:t>your meeting </a:t>
            </a:r>
            <a:r>
              <a:rPr lang="en-US" sz="2600" dirty="0"/>
              <a:t>on a flip chart and put it by the door, so when your participants arrive, it’s the first thing they </a:t>
            </a:r>
            <a:r>
              <a:rPr lang="en-US" sz="2600" dirty="0" smtClean="0"/>
              <a:t>see</a:t>
            </a:r>
          </a:p>
          <a:p>
            <a:pPr>
              <a:buFont typeface="Wingdings" pitchFamily="2" charset="2"/>
              <a:buChar char="Ø"/>
            </a:pPr>
            <a:r>
              <a:rPr lang="en-US" sz="2600" dirty="0" smtClean="0"/>
              <a:t>Plan </a:t>
            </a:r>
            <a:r>
              <a:rPr lang="en-US" sz="2600" dirty="0"/>
              <a:t>as many of your </a:t>
            </a:r>
            <a:r>
              <a:rPr lang="en-US" sz="2600" dirty="0" smtClean="0"/>
              <a:t>meetings </a:t>
            </a:r>
            <a:r>
              <a:rPr lang="en-US" sz="2600" dirty="0"/>
              <a:t>in the afternoon as you can; don’t schedule </a:t>
            </a:r>
            <a:r>
              <a:rPr lang="en-US" sz="2600" dirty="0" smtClean="0"/>
              <a:t>meetings </a:t>
            </a:r>
            <a:r>
              <a:rPr lang="en-US" sz="2600" dirty="0"/>
              <a:t>first thing in the </a:t>
            </a:r>
            <a:r>
              <a:rPr lang="en-US" sz="2600" dirty="0" smtClean="0"/>
              <a:t>day</a:t>
            </a:r>
          </a:p>
        </p:txBody>
      </p:sp>
    </p:spTree>
    <p:extLst>
      <p:ext uri="{BB962C8B-B14F-4D97-AF65-F5344CB8AC3E}">
        <p14:creationId xmlns:p14="http://schemas.microsoft.com/office/powerpoint/2010/main" val="1189881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533400"/>
            <a:ext cx="7239000" cy="762000"/>
          </a:xfrm>
        </p:spPr>
        <p:txBody>
          <a:bodyPr/>
          <a:lstStyle/>
          <a:p>
            <a:r>
              <a:rPr lang="en-US" sz="4000" dirty="0" smtClean="0">
                <a:solidFill>
                  <a:schemeClr val="tx1"/>
                </a:solidFill>
              </a:rPr>
              <a:t>Meetings</a:t>
            </a:r>
            <a:endParaRPr lang="en-US" sz="4000" dirty="0">
              <a:solidFill>
                <a:schemeClr val="tx1"/>
              </a:solidFill>
            </a:endParaRPr>
          </a:p>
        </p:txBody>
      </p:sp>
      <p:sp>
        <p:nvSpPr>
          <p:cNvPr id="3" name="Content Placeholder 2"/>
          <p:cNvSpPr>
            <a:spLocks noGrp="1"/>
          </p:cNvSpPr>
          <p:nvPr>
            <p:ph idx="1"/>
          </p:nvPr>
        </p:nvSpPr>
        <p:spPr>
          <a:xfrm>
            <a:off x="1143000" y="1371600"/>
            <a:ext cx="7467600" cy="4953000"/>
          </a:xfrm>
        </p:spPr>
        <p:txBody>
          <a:bodyPr>
            <a:normAutofit fontScale="92500" lnSpcReduction="20000"/>
          </a:bodyPr>
          <a:lstStyle/>
          <a:p>
            <a:pPr>
              <a:buFont typeface="Wingdings" pitchFamily="2" charset="2"/>
              <a:buChar char="Ø"/>
            </a:pPr>
            <a:r>
              <a:rPr lang="en-US" dirty="0"/>
              <a:t>Distribute your agenda at least a day early so participants can prepare; state clear objective on your agenda &amp; limit them</a:t>
            </a:r>
          </a:p>
          <a:p>
            <a:pPr>
              <a:buFont typeface="Wingdings" pitchFamily="2" charset="2"/>
              <a:buChar char="Ø"/>
            </a:pPr>
            <a:r>
              <a:rPr lang="en-US" dirty="0" smtClean="0"/>
              <a:t>Start </a:t>
            </a:r>
            <a:r>
              <a:rPr lang="en-US" dirty="0"/>
              <a:t>your meeting 10 minutes after the hour and make it last 50 min, that way late comers will be on time</a:t>
            </a:r>
          </a:p>
          <a:p>
            <a:pPr>
              <a:buFont typeface="Wingdings" pitchFamily="2" charset="2"/>
              <a:buChar char="Ø"/>
            </a:pPr>
            <a:r>
              <a:rPr lang="en-US" dirty="0"/>
              <a:t>Cover only the topics on the agenda; be sure to have flip chart to park ideas or topics that aren’t on the agenda so you don’t lose control of the meeting</a:t>
            </a:r>
          </a:p>
          <a:p>
            <a:pPr>
              <a:buFont typeface="Wingdings" pitchFamily="2" charset="2"/>
              <a:buChar char="Ø"/>
            </a:pPr>
            <a:r>
              <a:rPr lang="en-US" dirty="0"/>
              <a:t>Have a start and end time, stick to it no matter what</a:t>
            </a:r>
          </a:p>
          <a:p>
            <a:pPr>
              <a:buFont typeface="Wingdings" pitchFamily="2" charset="2"/>
              <a:buChar char="Ø"/>
            </a:pPr>
            <a:r>
              <a:rPr lang="en-US" dirty="0"/>
              <a:t>Assign someone to take notes, write them up and distribute them</a:t>
            </a:r>
          </a:p>
          <a:p>
            <a:pPr>
              <a:buFont typeface="Wingdings" pitchFamily="2" charset="2"/>
              <a:buChar char="Ø"/>
            </a:pPr>
            <a:r>
              <a:rPr lang="en-US" dirty="0"/>
              <a:t>Eliminate same day or back to back meetings</a:t>
            </a:r>
          </a:p>
          <a:p>
            <a:endParaRPr lang="en-US" dirty="0"/>
          </a:p>
        </p:txBody>
      </p:sp>
    </p:spTree>
    <p:extLst>
      <p:ext uri="{BB962C8B-B14F-4D97-AF65-F5344CB8AC3E}">
        <p14:creationId xmlns:p14="http://schemas.microsoft.com/office/powerpoint/2010/main" val="36626872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239000" cy="838200"/>
          </a:xfrm>
        </p:spPr>
        <p:txBody>
          <a:bodyPr/>
          <a:lstStyle/>
          <a:p>
            <a:r>
              <a:rPr lang="en-US" sz="4000" dirty="0">
                <a:solidFill>
                  <a:schemeClr val="tx1"/>
                </a:solidFill>
              </a:rPr>
              <a:t>Fundamentals</a:t>
            </a:r>
            <a:r>
              <a:rPr lang="en-US" dirty="0"/>
              <a:t> </a:t>
            </a:r>
            <a:r>
              <a:rPr lang="en-US" sz="4000" dirty="0" smtClean="0">
                <a:solidFill>
                  <a:schemeClr val="tx1"/>
                </a:solidFill>
              </a:rPr>
              <a:t>of Organization</a:t>
            </a:r>
            <a:endParaRPr lang="en-US" dirty="0">
              <a:solidFill>
                <a:schemeClr val="tx1"/>
              </a:solidFill>
            </a:endParaRPr>
          </a:p>
        </p:txBody>
      </p:sp>
      <p:sp>
        <p:nvSpPr>
          <p:cNvPr id="3" name="Content Placeholder 2"/>
          <p:cNvSpPr>
            <a:spLocks noGrp="1"/>
          </p:cNvSpPr>
          <p:nvPr>
            <p:ph idx="1"/>
          </p:nvPr>
        </p:nvSpPr>
        <p:spPr>
          <a:xfrm>
            <a:off x="1143000" y="1371600"/>
            <a:ext cx="7467600" cy="4953000"/>
          </a:xfrm>
        </p:spPr>
        <p:txBody>
          <a:bodyPr>
            <a:normAutofit lnSpcReduction="10000"/>
          </a:bodyPr>
          <a:lstStyle/>
          <a:p>
            <a:pPr>
              <a:buFont typeface="Wingdings" pitchFamily="2" charset="2"/>
              <a:buChar char="Ø"/>
            </a:pPr>
            <a:r>
              <a:rPr lang="en-US" dirty="0" smtClean="0"/>
              <a:t>Plow </a:t>
            </a:r>
            <a:r>
              <a:rPr lang="en-US" dirty="0"/>
              <a:t>through papers and deskwork quickly</a:t>
            </a:r>
          </a:p>
          <a:p>
            <a:pPr>
              <a:buFont typeface="Wingdings" pitchFamily="2" charset="2"/>
              <a:buChar char="Ø"/>
            </a:pPr>
            <a:r>
              <a:rPr lang="en-US" dirty="0"/>
              <a:t>Conquer the email clutter</a:t>
            </a:r>
          </a:p>
          <a:p>
            <a:pPr>
              <a:buFont typeface="Wingdings" pitchFamily="2" charset="2"/>
              <a:buChar char="Ø"/>
            </a:pPr>
            <a:r>
              <a:rPr lang="en-US" dirty="0"/>
              <a:t>Follow through tenaciously</a:t>
            </a:r>
          </a:p>
          <a:p>
            <a:pPr>
              <a:buFont typeface="Wingdings" pitchFamily="2" charset="2"/>
              <a:buChar char="Ø"/>
            </a:pPr>
            <a:r>
              <a:rPr lang="en-US" dirty="0"/>
              <a:t>Enhance effectiveness through technology</a:t>
            </a:r>
          </a:p>
          <a:p>
            <a:pPr>
              <a:buFont typeface="Wingdings" pitchFamily="2" charset="2"/>
              <a:buChar char="Ø"/>
            </a:pPr>
            <a:r>
              <a:rPr lang="en-US" dirty="0"/>
              <a:t>Manage time &amp; tasks</a:t>
            </a:r>
          </a:p>
          <a:p>
            <a:pPr>
              <a:buFont typeface="Wingdings" pitchFamily="2" charset="2"/>
              <a:buChar char="Ø"/>
            </a:pPr>
            <a:r>
              <a:rPr lang="en-US" dirty="0"/>
              <a:t>Embrace the timesavers and avoid the timewasters</a:t>
            </a:r>
          </a:p>
          <a:p>
            <a:pPr>
              <a:buFont typeface="Wingdings" pitchFamily="2" charset="2"/>
              <a:buChar char="Ø"/>
            </a:pPr>
            <a:r>
              <a:rPr lang="en-US" dirty="0"/>
              <a:t>Focus on the right things</a:t>
            </a:r>
          </a:p>
          <a:p>
            <a:pPr>
              <a:buFont typeface="Wingdings" pitchFamily="2" charset="2"/>
              <a:buChar char="Ø"/>
            </a:pPr>
            <a:r>
              <a:rPr lang="en-US" dirty="0"/>
              <a:t>Multiply you </a:t>
            </a:r>
            <a:r>
              <a:rPr lang="en-US" dirty="0" err="1"/>
              <a:t>reproductivity</a:t>
            </a:r>
            <a:r>
              <a:rPr lang="en-US" dirty="0"/>
              <a:t> through effective delegation</a:t>
            </a:r>
          </a:p>
          <a:p>
            <a:pPr>
              <a:buFont typeface="Wingdings" pitchFamily="2" charset="2"/>
              <a:buChar char="Ø"/>
            </a:pPr>
            <a:endParaRPr lang="en-US" dirty="0"/>
          </a:p>
        </p:txBody>
      </p:sp>
    </p:spTree>
    <p:extLst>
      <p:ext uri="{BB962C8B-B14F-4D97-AF65-F5344CB8AC3E}">
        <p14:creationId xmlns:p14="http://schemas.microsoft.com/office/powerpoint/2010/main" val="33429988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04800"/>
            <a:ext cx="7467600" cy="2133600"/>
          </a:xfrm>
        </p:spPr>
        <p:txBody>
          <a:bodyPr/>
          <a:lstStyle/>
          <a:p>
            <a:pPr>
              <a:buFont typeface="Wingdings" pitchFamily="2" charset="2"/>
              <a:buChar char="Ø"/>
            </a:pPr>
            <a:r>
              <a:rPr lang="en-US" dirty="0"/>
              <a:t>Start day over from scratch if someone really </a:t>
            </a:r>
            <a:r>
              <a:rPr lang="en-US" dirty="0" smtClean="0"/>
              <a:t>needs </a:t>
            </a:r>
            <a:r>
              <a:rPr lang="en-US" dirty="0"/>
              <a:t>your </a:t>
            </a:r>
            <a:r>
              <a:rPr lang="en-US" dirty="0" smtClean="0"/>
              <a:t>help</a:t>
            </a:r>
          </a:p>
          <a:p>
            <a:pPr>
              <a:buFont typeface="Wingdings" pitchFamily="2" charset="2"/>
              <a:buChar char="Ø"/>
            </a:pPr>
            <a:endParaRPr lang="en-US" dirty="0"/>
          </a:p>
          <a:p>
            <a:pPr>
              <a:buFont typeface="Wingdings" pitchFamily="2" charset="2"/>
              <a:buChar char="Ø"/>
            </a:pPr>
            <a:r>
              <a:rPr lang="en-US" dirty="0"/>
              <a:t>Eat that frog – slimy, </a:t>
            </a:r>
            <a:r>
              <a:rPr lang="en-US" dirty="0" smtClean="0"/>
              <a:t>juicy, disgusting &amp; cold</a:t>
            </a:r>
            <a:endParaRPr lang="en-US" dirty="0"/>
          </a:p>
          <a:p>
            <a:endParaRPr lang="en-US" dirty="0"/>
          </a:p>
        </p:txBody>
      </p:sp>
      <p:pic>
        <p:nvPicPr>
          <p:cNvPr id="4" name="Picture 3" descr="C:\Users\rowesa\Desktop\19-3-2555-11-42-55.jpg"/>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286000"/>
            <a:ext cx="4953000" cy="4197927"/>
          </a:xfrm>
          <a:prstGeom prst="rect">
            <a:avLst/>
          </a:prstGeom>
          <a:noFill/>
          <a:ln>
            <a:noFill/>
          </a:ln>
        </p:spPr>
      </p:pic>
    </p:spTree>
    <p:extLst>
      <p:ext uri="{BB962C8B-B14F-4D97-AF65-F5344CB8AC3E}">
        <p14:creationId xmlns:p14="http://schemas.microsoft.com/office/powerpoint/2010/main" val="1288087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14400"/>
            <a:ext cx="7467600" cy="5105400"/>
          </a:xfrm>
        </p:spPr>
        <p:txBody>
          <a:bodyPr>
            <a:normAutofit lnSpcReduction="10000"/>
          </a:bodyPr>
          <a:lstStyle/>
          <a:p>
            <a:pPr>
              <a:buFont typeface="Wingdings" pitchFamily="2" charset="2"/>
              <a:buChar char="Ø"/>
            </a:pPr>
            <a:r>
              <a:rPr lang="en-US" sz="3600" dirty="0"/>
              <a:t>Organized for Success : Top Executives and CEOs Reveal the Organizing Principles That Helped Them Reach the Top </a:t>
            </a:r>
            <a:endParaRPr lang="en-US" sz="3600" dirty="0"/>
          </a:p>
          <a:p>
            <a:pPr marL="0" indent="0">
              <a:buNone/>
            </a:pPr>
            <a:r>
              <a:rPr lang="en-US" sz="3600" u="sng" dirty="0" smtClean="0">
                <a:hlinkClick r:id="rId2"/>
              </a:rPr>
              <a:t>Stephanie </a:t>
            </a:r>
            <a:r>
              <a:rPr lang="en-US" sz="3600" u="sng" dirty="0">
                <a:hlinkClick r:id="rId2"/>
              </a:rPr>
              <a:t>Winston</a:t>
            </a:r>
            <a:endParaRPr lang="en-US" sz="3600" dirty="0"/>
          </a:p>
          <a:p>
            <a:pPr>
              <a:buFont typeface="Wingdings" pitchFamily="2" charset="2"/>
              <a:buChar char="Ø"/>
            </a:pPr>
            <a:endParaRPr lang="en-US" sz="3600" dirty="0"/>
          </a:p>
          <a:p>
            <a:pPr>
              <a:buFont typeface="Wingdings" pitchFamily="2" charset="2"/>
              <a:buChar char="Ø"/>
            </a:pPr>
            <a:r>
              <a:rPr lang="en-US" sz="3600" dirty="0"/>
              <a:t>Organizing for Success, Second Edition </a:t>
            </a:r>
            <a:endParaRPr lang="en-US" sz="3600" dirty="0" smtClean="0"/>
          </a:p>
          <a:p>
            <a:pPr marL="0" indent="0">
              <a:buNone/>
            </a:pPr>
            <a:r>
              <a:rPr lang="en-US" sz="3600" u="sng" dirty="0" smtClean="0">
                <a:hlinkClick r:id="rId3"/>
              </a:rPr>
              <a:t>Kenneth </a:t>
            </a:r>
            <a:r>
              <a:rPr lang="en-US" sz="3600" u="sng" dirty="0">
                <a:hlinkClick r:id="rId3"/>
              </a:rPr>
              <a:t>Zeigler</a:t>
            </a:r>
            <a:endParaRPr lang="en-US" sz="3600" dirty="0"/>
          </a:p>
          <a:p>
            <a:endParaRPr lang="en-US" dirty="0"/>
          </a:p>
        </p:txBody>
      </p:sp>
    </p:spTree>
    <p:extLst>
      <p:ext uri="{BB962C8B-B14F-4D97-AF65-F5344CB8AC3E}">
        <p14:creationId xmlns:p14="http://schemas.microsoft.com/office/powerpoint/2010/main" val="399733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467600" cy="4724400"/>
          </a:xfrm>
        </p:spPr>
        <p:txBody>
          <a:bodyPr>
            <a:noAutofit/>
          </a:bodyPr>
          <a:lstStyle/>
          <a:p>
            <a:pPr marL="0" indent="0">
              <a:buNone/>
            </a:pPr>
            <a:r>
              <a:rPr lang="en-US" sz="3200" b="1" dirty="0"/>
              <a:t>Definition of </a:t>
            </a:r>
            <a:r>
              <a:rPr lang="en-US" sz="3200" b="1" dirty="0" smtClean="0"/>
              <a:t>Success</a:t>
            </a:r>
            <a:r>
              <a:rPr lang="en-US" sz="3200" dirty="0" smtClean="0"/>
              <a:t> </a:t>
            </a:r>
          </a:p>
          <a:p>
            <a:pPr marL="0" indent="0">
              <a:buNone/>
            </a:pPr>
            <a:endParaRPr lang="en-US" sz="3200" dirty="0" smtClean="0"/>
          </a:p>
          <a:p>
            <a:pPr>
              <a:buFont typeface="Wingdings" pitchFamily="2" charset="2"/>
              <a:buChar char="Ø"/>
            </a:pPr>
            <a:r>
              <a:rPr lang="en-US" sz="3200" dirty="0" smtClean="0"/>
              <a:t>the </a:t>
            </a:r>
            <a:r>
              <a:rPr lang="en-US" sz="3200" dirty="0"/>
              <a:t>favorable or prosperous termination of attempts or endeavors. </a:t>
            </a:r>
          </a:p>
          <a:p>
            <a:pPr>
              <a:buFont typeface="Wingdings" pitchFamily="2" charset="2"/>
              <a:buChar char="Ø"/>
            </a:pPr>
            <a:r>
              <a:rPr lang="en-US" sz="3200" dirty="0"/>
              <a:t>a </a:t>
            </a:r>
            <a:r>
              <a:rPr lang="en-US" sz="3200" u="sng" dirty="0">
                <a:hlinkClick r:id="rId2"/>
              </a:rPr>
              <a:t>successful</a:t>
            </a:r>
            <a:r>
              <a:rPr lang="en-US" sz="3200" dirty="0"/>
              <a:t> performance or achievement: </a:t>
            </a:r>
            <a:r>
              <a:rPr lang="en-US" sz="3200" i="1" dirty="0"/>
              <a:t>The play was an instant success. </a:t>
            </a:r>
            <a:endParaRPr lang="en-US" sz="3200" dirty="0"/>
          </a:p>
          <a:p>
            <a:pPr>
              <a:buFont typeface="Wingdings" pitchFamily="2" charset="2"/>
              <a:buChar char="Ø"/>
            </a:pPr>
            <a:r>
              <a:rPr lang="en-US" sz="3200" dirty="0"/>
              <a:t>a person or thing that is </a:t>
            </a:r>
            <a:r>
              <a:rPr lang="en-US" sz="3200" u="sng" dirty="0">
                <a:hlinkClick r:id="rId2"/>
              </a:rPr>
              <a:t>successful</a:t>
            </a:r>
            <a:r>
              <a:rPr lang="en-US" sz="3200" dirty="0"/>
              <a:t>: </a:t>
            </a:r>
            <a:r>
              <a:rPr lang="en-US" sz="3200" i="1" dirty="0"/>
              <a:t>She was a great success on the talk show. </a:t>
            </a:r>
            <a:endParaRPr lang="en-US" sz="3200" dirty="0"/>
          </a:p>
          <a:p>
            <a:endParaRPr lang="en-US" sz="3200" dirty="0"/>
          </a:p>
        </p:txBody>
      </p:sp>
    </p:spTree>
    <p:extLst>
      <p:ext uri="{BB962C8B-B14F-4D97-AF65-F5344CB8AC3E}">
        <p14:creationId xmlns:p14="http://schemas.microsoft.com/office/powerpoint/2010/main" val="3284234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239000" cy="1143000"/>
          </a:xfrm>
        </p:spPr>
        <p:txBody>
          <a:bodyPr/>
          <a:lstStyle/>
          <a:p>
            <a:r>
              <a:rPr lang="en-US" sz="4000" dirty="0">
                <a:solidFill>
                  <a:schemeClr val="tx1"/>
                </a:solidFill>
                <a:effectLst/>
              </a:rPr>
              <a:t>Personal things I do for myself in my office </a:t>
            </a:r>
            <a:endParaRPr lang="en-US" sz="4000" dirty="0">
              <a:solidFill>
                <a:schemeClr val="tx1"/>
              </a:solidFill>
            </a:endParaRPr>
          </a:p>
        </p:txBody>
      </p:sp>
      <p:sp>
        <p:nvSpPr>
          <p:cNvPr id="3" name="Content Placeholder 2"/>
          <p:cNvSpPr>
            <a:spLocks noGrp="1"/>
          </p:cNvSpPr>
          <p:nvPr>
            <p:ph idx="1"/>
          </p:nvPr>
        </p:nvSpPr>
        <p:spPr>
          <a:xfrm>
            <a:off x="1143000" y="1676400"/>
            <a:ext cx="7467600" cy="4343400"/>
          </a:xfrm>
        </p:spPr>
        <p:txBody>
          <a:bodyPr>
            <a:normAutofit fontScale="92500" lnSpcReduction="20000"/>
          </a:bodyPr>
          <a:lstStyle/>
          <a:p>
            <a:pPr>
              <a:buFont typeface="Wingdings" pitchFamily="2" charset="2"/>
              <a:buChar char="Ø"/>
            </a:pPr>
            <a:r>
              <a:rPr lang="en-US" sz="3500" dirty="0">
                <a:solidFill>
                  <a:schemeClr val="tx1"/>
                </a:solidFill>
              </a:rPr>
              <a:t>Tickler file – monthly or even weekly tasks of what’s coming </a:t>
            </a:r>
            <a:r>
              <a:rPr lang="en-US" sz="3500" dirty="0" smtClean="0">
                <a:solidFill>
                  <a:schemeClr val="tx1"/>
                </a:solidFill>
              </a:rPr>
              <a:t>up</a:t>
            </a:r>
          </a:p>
          <a:p>
            <a:pPr lvl="1">
              <a:buFont typeface="Wingdings" pitchFamily="2" charset="2"/>
              <a:buChar char="Ø"/>
            </a:pPr>
            <a:r>
              <a:rPr lang="en-US" sz="2500" dirty="0" smtClean="0"/>
              <a:t>Anticipate </a:t>
            </a:r>
            <a:r>
              <a:rPr lang="en-US" sz="2500" dirty="0"/>
              <a:t>for </a:t>
            </a:r>
            <a:r>
              <a:rPr lang="en-US" sz="2500" dirty="0" smtClean="0"/>
              <a:t>PD</a:t>
            </a:r>
          </a:p>
          <a:p>
            <a:pPr lvl="1">
              <a:buFont typeface="Wingdings" pitchFamily="2" charset="2"/>
              <a:buChar char="Ø"/>
            </a:pPr>
            <a:r>
              <a:rPr lang="en-US" sz="2500" dirty="0" smtClean="0"/>
              <a:t>Anticipate </a:t>
            </a:r>
            <a:r>
              <a:rPr lang="en-US" sz="2500" dirty="0"/>
              <a:t>change – institutional or </a:t>
            </a:r>
            <a:r>
              <a:rPr lang="en-US" sz="2500" dirty="0" smtClean="0"/>
              <a:t>ACGME</a:t>
            </a:r>
            <a:endParaRPr lang="en-US" sz="2500" dirty="0"/>
          </a:p>
          <a:p>
            <a:pPr>
              <a:buFont typeface="Wingdings" pitchFamily="2" charset="2"/>
              <a:buChar char="Ø"/>
            </a:pPr>
            <a:r>
              <a:rPr lang="en-US" sz="3500" dirty="0">
                <a:solidFill>
                  <a:schemeClr val="tx1"/>
                </a:solidFill>
              </a:rPr>
              <a:t>Daily schedule/daily </a:t>
            </a:r>
            <a:r>
              <a:rPr lang="en-US" sz="3500" dirty="0" smtClean="0">
                <a:solidFill>
                  <a:schemeClr val="tx1"/>
                </a:solidFill>
              </a:rPr>
              <a:t>habits</a:t>
            </a:r>
          </a:p>
          <a:p>
            <a:pPr lvl="1">
              <a:buFont typeface="Wingdings" pitchFamily="2" charset="2"/>
              <a:buChar char="Ø"/>
            </a:pPr>
            <a:r>
              <a:rPr lang="en-US" sz="2500" dirty="0" smtClean="0"/>
              <a:t>Must prioritize - Decide </a:t>
            </a:r>
            <a:r>
              <a:rPr lang="en-US" sz="2500" dirty="0"/>
              <a:t>what’s most </a:t>
            </a:r>
            <a:r>
              <a:rPr lang="en-US" sz="2500" dirty="0" smtClean="0"/>
              <a:t>important</a:t>
            </a:r>
          </a:p>
          <a:p>
            <a:pPr lvl="1">
              <a:buFont typeface="Wingdings" pitchFamily="2" charset="2"/>
              <a:buChar char="Ø"/>
            </a:pPr>
            <a:r>
              <a:rPr lang="en-US" sz="2500" dirty="0" smtClean="0"/>
              <a:t>Efficient/effective </a:t>
            </a:r>
            <a:r>
              <a:rPr lang="en-US" sz="2500" dirty="0"/>
              <a:t>– Lists, </a:t>
            </a:r>
            <a:r>
              <a:rPr lang="en-US" sz="2500" dirty="0" smtClean="0"/>
              <a:t>Stacks</a:t>
            </a:r>
          </a:p>
          <a:p>
            <a:pPr lvl="1">
              <a:buFont typeface="Wingdings" pitchFamily="2" charset="2"/>
              <a:buChar char="Ø"/>
            </a:pPr>
            <a:r>
              <a:rPr lang="en-US" sz="2500" dirty="0" smtClean="0"/>
              <a:t>Decision </a:t>
            </a:r>
            <a:r>
              <a:rPr lang="en-US" sz="2500" dirty="0"/>
              <a:t>making imperative – be decisive; decisions made in real time, like answering email as they come in or taking care of the paperwork on your desk as it arrives.</a:t>
            </a:r>
          </a:p>
          <a:p>
            <a:endParaRPr lang="en-US" dirty="0"/>
          </a:p>
        </p:txBody>
      </p:sp>
    </p:spTree>
    <p:extLst>
      <p:ext uri="{BB962C8B-B14F-4D97-AF65-F5344CB8AC3E}">
        <p14:creationId xmlns:p14="http://schemas.microsoft.com/office/powerpoint/2010/main" val="316823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381000"/>
            <a:ext cx="7467600" cy="5943600"/>
          </a:xfrm>
        </p:spPr>
        <p:txBody>
          <a:bodyPr>
            <a:normAutofit lnSpcReduction="10000"/>
          </a:bodyPr>
          <a:lstStyle/>
          <a:p>
            <a:pPr>
              <a:buFont typeface="Wingdings" pitchFamily="2" charset="2"/>
              <a:buChar char="Ø"/>
            </a:pPr>
            <a:r>
              <a:rPr lang="en-US" dirty="0"/>
              <a:t>Ask for help if </a:t>
            </a:r>
            <a:r>
              <a:rPr lang="en-US" dirty="0" smtClean="0"/>
              <a:t>needed</a:t>
            </a:r>
          </a:p>
          <a:p>
            <a:pPr lvl="1">
              <a:buFont typeface="Wingdings" pitchFamily="2" charset="2"/>
              <a:buChar char="Ø"/>
            </a:pPr>
            <a:r>
              <a:rPr lang="en-US" sz="2400" dirty="0" smtClean="0"/>
              <a:t>Enable others</a:t>
            </a:r>
          </a:p>
          <a:p>
            <a:pPr>
              <a:buFont typeface="Wingdings" pitchFamily="2" charset="2"/>
              <a:buChar char="Ø"/>
            </a:pPr>
            <a:r>
              <a:rPr lang="en-US" dirty="0" smtClean="0"/>
              <a:t>Effective delegation </a:t>
            </a:r>
          </a:p>
          <a:p>
            <a:pPr lvl="1">
              <a:buFont typeface="Wingdings" pitchFamily="2" charset="2"/>
              <a:buChar char="Ø"/>
            </a:pPr>
            <a:r>
              <a:rPr lang="en-US" sz="2400" dirty="0" smtClean="0"/>
              <a:t>Give </a:t>
            </a:r>
            <a:r>
              <a:rPr lang="en-US" sz="2400" dirty="0"/>
              <a:t>them an example of the way you’ve done it in the </a:t>
            </a:r>
            <a:r>
              <a:rPr lang="en-US" sz="2400" dirty="0" smtClean="0"/>
              <a:t>past</a:t>
            </a:r>
          </a:p>
          <a:p>
            <a:pPr lvl="1">
              <a:buFont typeface="Wingdings" pitchFamily="2" charset="2"/>
              <a:buChar char="Ø"/>
            </a:pPr>
            <a:r>
              <a:rPr lang="en-US" sz="2400" dirty="0" smtClean="0"/>
              <a:t>Give </a:t>
            </a:r>
            <a:r>
              <a:rPr lang="en-US" sz="2400" dirty="0"/>
              <a:t>a start date and deadline, and set up a </a:t>
            </a:r>
            <a:r>
              <a:rPr lang="en-US" sz="2400" dirty="0" smtClean="0"/>
              <a:t>meeting </a:t>
            </a:r>
            <a:r>
              <a:rPr lang="en-US" sz="2400" dirty="0"/>
              <a:t>halfway in between to check their </a:t>
            </a:r>
            <a:r>
              <a:rPr lang="en-US" sz="2400" dirty="0" smtClean="0"/>
              <a:t>progress</a:t>
            </a:r>
          </a:p>
          <a:p>
            <a:pPr>
              <a:buFont typeface="Wingdings" pitchFamily="2" charset="2"/>
              <a:buChar char="Ø"/>
            </a:pPr>
            <a:r>
              <a:rPr lang="en-US" dirty="0"/>
              <a:t>A</a:t>
            </a:r>
            <a:r>
              <a:rPr lang="en-US" dirty="0" smtClean="0"/>
              <a:t>ccept </a:t>
            </a:r>
            <a:r>
              <a:rPr lang="en-US" dirty="0"/>
              <a:t>that others can do it as well as you can, or in some cases </a:t>
            </a:r>
            <a:r>
              <a:rPr lang="en-US" dirty="0" smtClean="0"/>
              <a:t>better</a:t>
            </a:r>
          </a:p>
          <a:p>
            <a:pPr lvl="1">
              <a:buFont typeface="Wingdings" pitchFamily="2" charset="2"/>
              <a:buChar char="Ø"/>
            </a:pPr>
            <a:r>
              <a:rPr lang="en-US" sz="2400" dirty="0" smtClean="0"/>
              <a:t>Make sure they have the proper training</a:t>
            </a:r>
          </a:p>
          <a:p>
            <a:pPr lvl="1">
              <a:buFont typeface="Wingdings" pitchFamily="2" charset="2"/>
              <a:buChar char="Ø"/>
            </a:pPr>
            <a:r>
              <a:rPr lang="en-US" sz="2400" dirty="0" smtClean="0"/>
              <a:t>Make sure that they don’t have any questions and they understand exactly what you want</a:t>
            </a:r>
          </a:p>
          <a:p>
            <a:pPr lvl="1">
              <a:buFont typeface="Wingdings" pitchFamily="2" charset="2"/>
              <a:buChar char="Ø"/>
            </a:pPr>
            <a:r>
              <a:rPr lang="en-US" sz="2400" dirty="0"/>
              <a:t>If possible, delegate the whole task, not just the part you don’t want to do</a:t>
            </a:r>
            <a:endParaRPr lang="en-US" sz="2400" dirty="0"/>
          </a:p>
        </p:txBody>
      </p:sp>
    </p:spTree>
    <p:extLst>
      <p:ext uri="{BB962C8B-B14F-4D97-AF65-F5344CB8AC3E}">
        <p14:creationId xmlns:p14="http://schemas.microsoft.com/office/powerpoint/2010/main" val="37611302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467600" cy="5105400"/>
          </a:xfrm>
        </p:spPr>
        <p:txBody>
          <a:bodyPr>
            <a:normAutofit lnSpcReduction="10000"/>
          </a:bodyPr>
          <a:lstStyle/>
          <a:p>
            <a:pPr marL="457200" lvl="1" indent="-457200">
              <a:buFont typeface="Wingdings" pitchFamily="2" charset="2"/>
              <a:buChar char="Ø"/>
            </a:pPr>
            <a:r>
              <a:rPr lang="en-US" sz="3200" dirty="0" smtClean="0"/>
              <a:t>Give </a:t>
            </a:r>
            <a:r>
              <a:rPr lang="en-US" sz="3200" dirty="0"/>
              <a:t>them the necessary authority to access any info and help that they need</a:t>
            </a:r>
          </a:p>
          <a:p>
            <a:pPr>
              <a:buFont typeface="Wingdings" pitchFamily="2" charset="2"/>
              <a:buChar char="Ø"/>
            </a:pPr>
            <a:r>
              <a:rPr lang="en-US" dirty="0" smtClean="0"/>
              <a:t>Share </a:t>
            </a:r>
            <a:r>
              <a:rPr lang="en-US" dirty="0"/>
              <a:t>the spotlight, and offer constructive feedback</a:t>
            </a:r>
          </a:p>
          <a:p>
            <a:pPr>
              <a:buFont typeface="Wingdings" pitchFamily="2" charset="2"/>
              <a:buChar char="Ø"/>
            </a:pPr>
            <a:r>
              <a:rPr lang="en-US" dirty="0"/>
              <a:t>Give them sufficient time to complete the task or project</a:t>
            </a:r>
          </a:p>
          <a:p>
            <a:pPr>
              <a:buFont typeface="Wingdings" pitchFamily="2" charset="2"/>
              <a:buChar char="Ø"/>
            </a:pPr>
            <a:r>
              <a:rPr lang="en-US" dirty="0"/>
              <a:t>Try to make sure they are successful; so you build up their confidence and your own</a:t>
            </a:r>
          </a:p>
          <a:p>
            <a:pPr>
              <a:buFont typeface="Wingdings" pitchFamily="2" charset="2"/>
              <a:buChar char="Ø"/>
            </a:pPr>
            <a:r>
              <a:rPr lang="en-US" dirty="0"/>
              <a:t>Remember, you are still ultimately responsible.</a:t>
            </a:r>
          </a:p>
          <a:p>
            <a:pPr>
              <a:buFont typeface="Wingdings" pitchFamily="2" charset="2"/>
              <a:buChar char="Ø"/>
            </a:pPr>
            <a:r>
              <a:rPr lang="en-US" dirty="0"/>
              <a:t>Flexibility - be willing to start your day over if someone really needs your help.  </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18172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609600"/>
            <a:ext cx="7239000" cy="1143000"/>
          </a:xfrm>
        </p:spPr>
        <p:txBody>
          <a:bodyPr/>
          <a:lstStyle/>
          <a:p>
            <a:r>
              <a:rPr lang="en-US" dirty="0">
                <a:solidFill>
                  <a:schemeClr val="tx1"/>
                </a:solidFill>
              </a:rPr>
              <a:t>Tips</a:t>
            </a:r>
            <a:endParaRPr lang="en-US" dirty="0">
              <a:solidFill>
                <a:schemeClr val="tx1"/>
              </a:solidFill>
            </a:endParaRPr>
          </a:p>
        </p:txBody>
      </p:sp>
      <p:sp>
        <p:nvSpPr>
          <p:cNvPr id="3" name="Content Placeholder 2"/>
          <p:cNvSpPr>
            <a:spLocks noGrp="1"/>
          </p:cNvSpPr>
          <p:nvPr>
            <p:ph idx="1"/>
          </p:nvPr>
        </p:nvSpPr>
        <p:spPr>
          <a:xfrm>
            <a:off x="1219200" y="1828800"/>
            <a:ext cx="7467600" cy="4419600"/>
          </a:xfrm>
        </p:spPr>
        <p:txBody>
          <a:bodyPr>
            <a:normAutofit/>
          </a:bodyPr>
          <a:lstStyle/>
          <a:p>
            <a:pPr>
              <a:buFont typeface="Wingdings" pitchFamily="2" charset="2"/>
              <a:buChar char="Ø"/>
            </a:pPr>
            <a:r>
              <a:rPr lang="en-US" sz="3200" dirty="0" smtClean="0"/>
              <a:t>Find </a:t>
            </a:r>
            <a:r>
              <a:rPr lang="en-US" sz="3200" dirty="0"/>
              <a:t>a mentor </a:t>
            </a:r>
            <a:endParaRPr lang="en-US" sz="3200" dirty="0" smtClean="0"/>
          </a:p>
          <a:p>
            <a:pPr lvl="1">
              <a:buFont typeface="Wingdings" pitchFamily="2" charset="2"/>
              <a:buChar char="Ø"/>
            </a:pPr>
            <a:r>
              <a:rPr lang="en-US" sz="2800" dirty="0" smtClean="0"/>
              <a:t>Institutional </a:t>
            </a:r>
            <a:r>
              <a:rPr lang="en-US" sz="2800" dirty="0"/>
              <a:t>or </a:t>
            </a:r>
            <a:r>
              <a:rPr lang="en-US" sz="2800" dirty="0" smtClean="0"/>
              <a:t>Organizational</a:t>
            </a:r>
          </a:p>
          <a:p>
            <a:pPr lvl="1">
              <a:buFont typeface="Wingdings" pitchFamily="2" charset="2"/>
              <a:buChar char="Ø"/>
            </a:pPr>
            <a:r>
              <a:rPr lang="en-US" sz="2800" dirty="0" smtClean="0"/>
              <a:t>New </a:t>
            </a:r>
            <a:r>
              <a:rPr lang="en-US" sz="2800" dirty="0"/>
              <a:t>or </a:t>
            </a:r>
            <a:r>
              <a:rPr lang="en-US" sz="2800" dirty="0" smtClean="0"/>
              <a:t>Seasoned </a:t>
            </a:r>
            <a:r>
              <a:rPr lang="en-US" sz="2800" dirty="0"/>
              <a:t>– both great </a:t>
            </a:r>
            <a:r>
              <a:rPr lang="en-US" sz="2800" dirty="0" smtClean="0"/>
              <a:t>resources</a:t>
            </a:r>
            <a:endParaRPr lang="en-US" sz="2800" dirty="0"/>
          </a:p>
          <a:p>
            <a:pPr>
              <a:buFont typeface="Wingdings" pitchFamily="2" charset="2"/>
              <a:buChar char="Ø"/>
            </a:pPr>
            <a:r>
              <a:rPr lang="en-US" sz="3200" dirty="0"/>
              <a:t>What are some interruption-control strategies?</a:t>
            </a:r>
            <a:r>
              <a:rPr lang="en-US" dirty="0"/>
              <a:t> </a:t>
            </a:r>
            <a:endParaRPr lang="en-US" dirty="0" smtClean="0"/>
          </a:p>
          <a:p>
            <a:pPr lvl="1">
              <a:buFont typeface="Wingdings" pitchFamily="2" charset="2"/>
              <a:buChar char="Ø"/>
            </a:pPr>
            <a:r>
              <a:rPr lang="en-US" sz="2800" dirty="0" smtClean="0"/>
              <a:t>Stand </a:t>
            </a:r>
            <a:r>
              <a:rPr lang="en-US" sz="2800" dirty="0"/>
              <a:t>when someone enters your office.  This makes them less conformable to </a:t>
            </a:r>
            <a:r>
              <a:rPr lang="en-US" sz="2800" dirty="0" smtClean="0"/>
              <a:t>stay </a:t>
            </a:r>
            <a:r>
              <a:rPr lang="en-US" sz="2800" dirty="0"/>
              <a:t>and visit for a while.</a:t>
            </a:r>
          </a:p>
          <a:p>
            <a:endParaRPr lang="en-US" dirty="0"/>
          </a:p>
        </p:txBody>
      </p:sp>
    </p:spTree>
    <p:extLst>
      <p:ext uri="{BB962C8B-B14F-4D97-AF65-F5344CB8AC3E}">
        <p14:creationId xmlns:p14="http://schemas.microsoft.com/office/powerpoint/2010/main" val="2989989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2000"/>
            <a:ext cx="7239000" cy="1143000"/>
          </a:xfrm>
        </p:spPr>
        <p:txBody>
          <a:bodyPr/>
          <a:lstStyle/>
          <a:p>
            <a:r>
              <a:rPr lang="en-US" dirty="0" smtClean="0">
                <a:solidFill>
                  <a:schemeClr val="tx1"/>
                </a:solidFill>
              </a:rPr>
              <a:t>Tips</a:t>
            </a:r>
            <a:endParaRPr lang="en-US" dirty="0">
              <a:solidFill>
                <a:schemeClr val="tx1"/>
              </a:solidFill>
            </a:endParaRPr>
          </a:p>
        </p:txBody>
      </p:sp>
      <p:sp>
        <p:nvSpPr>
          <p:cNvPr id="3" name="Content Placeholder 2"/>
          <p:cNvSpPr>
            <a:spLocks noGrp="1"/>
          </p:cNvSpPr>
          <p:nvPr>
            <p:ph idx="1"/>
          </p:nvPr>
        </p:nvSpPr>
        <p:spPr>
          <a:xfrm>
            <a:off x="1219200" y="2133600"/>
            <a:ext cx="7467600" cy="4419600"/>
          </a:xfrm>
        </p:spPr>
        <p:txBody>
          <a:bodyPr>
            <a:normAutofit fontScale="92500" lnSpcReduction="10000"/>
          </a:bodyPr>
          <a:lstStyle/>
          <a:p>
            <a:pPr>
              <a:buFont typeface="Wingdings" pitchFamily="2" charset="2"/>
              <a:buChar char="Ø"/>
            </a:pPr>
            <a:r>
              <a:rPr lang="en-US" sz="3200" dirty="0"/>
              <a:t>Cope with clutter</a:t>
            </a:r>
          </a:p>
          <a:p>
            <a:pPr lvl="1">
              <a:buFont typeface="Wingdings" pitchFamily="2" charset="2"/>
              <a:buChar char="Ø"/>
            </a:pPr>
            <a:r>
              <a:rPr lang="en-US" sz="2800" dirty="0"/>
              <a:t>Lay out your work space to fit your work habits</a:t>
            </a:r>
          </a:p>
          <a:p>
            <a:pPr lvl="1">
              <a:buFont typeface="Wingdings" pitchFamily="2" charset="2"/>
              <a:buChar char="Ø"/>
            </a:pPr>
            <a:r>
              <a:rPr lang="en-US" sz="2800" dirty="0"/>
              <a:t>Match your work style to achieve greater productivity</a:t>
            </a:r>
          </a:p>
          <a:p>
            <a:pPr lvl="1">
              <a:buFont typeface="Wingdings" pitchFamily="2" charset="2"/>
              <a:buChar char="Ø"/>
            </a:pPr>
            <a:r>
              <a:rPr lang="en-US" sz="2800" dirty="0"/>
              <a:t>Adapt your reading </a:t>
            </a:r>
            <a:r>
              <a:rPr lang="en-US" sz="2800" dirty="0" smtClean="0"/>
              <a:t>backlog</a:t>
            </a:r>
          </a:p>
          <a:p>
            <a:pPr lvl="1">
              <a:buFont typeface="Wingdings" pitchFamily="2" charset="2"/>
              <a:buChar char="Ø"/>
            </a:pPr>
            <a:r>
              <a:rPr lang="en-US" sz="2800" dirty="0" smtClean="0"/>
              <a:t>Set </a:t>
            </a:r>
            <a:r>
              <a:rPr lang="en-US" sz="2800" dirty="0"/>
              <a:t>up a filing system to organize and find documents </a:t>
            </a:r>
            <a:r>
              <a:rPr lang="en-US" sz="2800" dirty="0" smtClean="0"/>
              <a:t>fast</a:t>
            </a:r>
          </a:p>
          <a:p>
            <a:pPr lvl="1">
              <a:buFont typeface="Wingdings" pitchFamily="2" charset="2"/>
              <a:buChar char="Ø"/>
            </a:pPr>
            <a:r>
              <a:rPr lang="en-US" sz="2800" dirty="0" smtClean="0"/>
              <a:t>Use </a:t>
            </a:r>
            <a:r>
              <a:rPr lang="en-US" sz="2800" dirty="0"/>
              <a:t>your computer to speed up routine </a:t>
            </a:r>
            <a:r>
              <a:rPr lang="en-US" sz="2800" dirty="0" smtClean="0"/>
              <a:t>tasks</a:t>
            </a:r>
          </a:p>
          <a:p>
            <a:pPr lvl="1">
              <a:buFont typeface="Wingdings" pitchFamily="2" charset="2"/>
              <a:buChar char="Ø"/>
            </a:pPr>
            <a:r>
              <a:rPr lang="en-US" sz="2800" dirty="0" smtClean="0"/>
              <a:t>Get </a:t>
            </a:r>
            <a:r>
              <a:rPr lang="en-US" sz="2800" dirty="0"/>
              <a:t>the most out of your trusty organizer and </a:t>
            </a:r>
            <a:r>
              <a:rPr lang="en-US" sz="2800" dirty="0" smtClean="0"/>
              <a:t>briefcase</a:t>
            </a:r>
            <a:endParaRPr lang="en-US" sz="2800" dirty="0"/>
          </a:p>
          <a:p>
            <a:endParaRPr lang="en-US" dirty="0"/>
          </a:p>
        </p:txBody>
      </p:sp>
    </p:spTree>
    <p:extLst>
      <p:ext uri="{BB962C8B-B14F-4D97-AF65-F5344CB8AC3E}">
        <p14:creationId xmlns:p14="http://schemas.microsoft.com/office/powerpoint/2010/main" val="3387573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533400"/>
            <a:ext cx="7239000" cy="838200"/>
          </a:xfrm>
        </p:spPr>
        <p:txBody>
          <a:bodyPr/>
          <a:lstStyle/>
          <a:p>
            <a:r>
              <a:rPr lang="en-US" sz="6000" dirty="0" smtClean="0">
                <a:solidFill>
                  <a:schemeClr val="tx1"/>
                </a:solidFill>
              </a:rPr>
              <a:t>Comments</a:t>
            </a:r>
            <a:endParaRPr lang="en-US" sz="6000" dirty="0">
              <a:solidFill>
                <a:schemeClr val="tx1"/>
              </a:solidFill>
            </a:endParaRPr>
          </a:p>
        </p:txBody>
      </p:sp>
      <p:sp>
        <p:nvSpPr>
          <p:cNvPr id="3" name="Content Placeholder 2"/>
          <p:cNvSpPr>
            <a:spLocks noGrp="1"/>
          </p:cNvSpPr>
          <p:nvPr>
            <p:ph idx="1"/>
          </p:nvPr>
        </p:nvSpPr>
        <p:spPr>
          <a:xfrm>
            <a:off x="1219200" y="1752600"/>
            <a:ext cx="7467600" cy="4419600"/>
          </a:xfrm>
        </p:spPr>
        <p:txBody>
          <a:bodyPr>
            <a:normAutofit fontScale="85000" lnSpcReduction="20000"/>
          </a:bodyPr>
          <a:lstStyle/>
          <a:p>
            <a:pPr>
              <a:buFont typeface="Wingdings" pitchFamily="2" charset="2"/>
              <a:buChar char="Ø"/>
            </a:pPr>
            <a:r>
              <a:rPr lang="en-US" sz="3000" dirty="0"/>
              <a:t>Are you overwhelmed by piles of papers?</a:t>
            </a:r>
          </a:p>
          <a:p>
            <a:pPr>
              <a:buFont typeface="Wingdings" pitchFamily="2" charset="2"/>
              <a:buChar char="Ø"/>
            </a:pPr>
            <a:r>
              <a:rPr lang="en-US" sz="3000" dirty="0"/>
              <a:t>How do you feel walking into your home or office?</a:t>
            </a:r>
          </a:p>
          <a:p>
            <a:pPr>
              <a:buFont typeface="Wingdings" pitchFamily="2" charset="2"/>
              <a:buChar char="Ø"/>
            </a:pPr>
            <a:r>
              <a:rPr lang="en-US" sz="3000" dirty="0"/>
              <a:t>How do I get on top of email overload?  </a:t>
            </a:r>
            <a:endParaRPr lang="en-US" sz="3000" dirty="0" smtClean="0"/>
          </a:p>
          <a:p>
            <a:pPr>
              <a:buFont typeface="Wingdings" pitchFamily="2" charset="2"/>
              <a:buChar char="Ø"/>
            </a:pPr>
            <a:r>
              <a:rPr lang="en-US" sz="3000" dirty="0" smtClean="0"/>
              <a:t>Why </a:t>
            </a:r>
            <a:r>
              <a:rPr lang="en-US" sz="3000" dirty="0"/>
              <a:t>are </a:t>
            </a:r>
            <a:r>
              <a:rPr lang="en-US" sz="3000" dirty="0" smtClean="0"/>
              <a:t>others </a:t>
            </a:r>
            <a:r>
              <a:rPr lang="en-US" sz="3000" dirty="0"/>
              <a:t>desk &amp; email </a:t>
            </a:r>
            <a:r>
              <a:rPr lang="en-US" sz="3000" dirty="0" smtClean="0"/>
              <a:t>in-boxes </a:t>
            </a:r>
            <a:r>
              <a:rPr lang="en-US" sz="3000" dirty="0"/>
              <a:t>almost always clear?</a:t>
            </a:r>
          </a:p>
          <a:p>
            <a:pPr>
              <a:buFont typeface="Wingdings" pitchFamily="2" charset="2"/>
              <a:buChar char="Ø"/>
            </a:pPr>
            <a:r>
              <a:rPr lang="en-US" sz="3000" dirty="0"/>
              <a:t>Every time I stat tackling my to-do list, a client calls and it gets put off.  </a:t>
            </a:r>
          </a:p>
          <a:p>
            <a:pPr>
              <a:buFont typeface="Wingdings" pitchFamily="2" charset="2"/>
              <a:buChar char="Ø"/>
            </a:pPr>
            <a:r>
              <a:rPr lang="en-US" sz="3000" dirty="0"/>
              <a:t>It feels like I’ve got 900 interruptions every day and I’ve got to get my job done!  </a:t>
            </a:r>
          </a:p>
          <a:p>
            <a:pPr>
              <a:buFont typeface="Wingdings" pitchFamily="2" charset="2"/>
              <a:buChar char="Ø"/>
            </a:pPr>
            <a:r>
              <a:rPr lang="en-US" sz="3000" dirty="0"/>
              <a:t>I go faster and faster every day, but never seem to get my priorities accomplished.</a:t>
            </a:r>
          </a:p>
          <a:p>
            <a:endParaRPr lang="en-US" dirty="0"/>
          </a:p>
        </p:txBody>
      </p:sp>
    </p:spTree>
    <p:extLst>
      <p:ext uri="{BB962C8B-B14F-4D97-AF65-F5344CB8AC3E}">
        <p14:creationId xmlns:p14="http://schemas.microsoft.com/office/powerpoint/2010/main" val="931905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TC101859868[[fn=Thermal]]</Template>
  <TotalTime>80</TotalTime>
  <Words>1788</Words>
  <Application>Microsoft Office PowerPoint</Application>
  <PresentationFormat>On-screen Show (4:3)</PresentationFormat>
  <Paragraphs>136</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Thermal</vt:lpstr>
      <vt:lpstr>Organized for Success                    </vt:lpstr>
      <vt:lpstr>PowerPoint Presentation</vt:lpstr>
      <vt:lpstr>PowerPoint Presentation</vt:lpstr>
      <vt:lpstr>Personal things I do for myself in my office </vt:lpstr>
      <vt:lpstr>PowerPoint Presentation</vt:lpstr>
      <vt:lpstr>PowerPoint Presentation</vt:lpstr>
      <vt:lpstr>Tips</vt:lpstr>
      <vt:lpstr>Tips</vt:lpstr>
      <vt:lpstr>Comments</vt:lpstr>
      <vt:lpstr>Possible Solutions</vt:lpstr>
      <vt:lpstr>Focus Focus Focus</vt:lpstr>
      <vt:lpstr>First key to productivity is how you end each day</vt:lpstr>
      <vt:lpstr>Veggie Principle</vt:lpstr>
      <vt:lpstr>Make a master list to create a plan that works</vt:lpstr>
      <vt:lpstr>Make a master list to create a plan that works</vt:lpstr>
      <vt:lpstr>Organize and plan a more effective day &amp; week</vt:lpstr>
      <vt:lpstr>Organize and plan a more effective day &amp; week</vt:lpstr>
      <vt:lpstr>Use your email system to manage your email</vt:lpstr>
      <vt:lpstr>Organize your writing/speech to get faster results</vt:lpstr>
      <vt:lpstr>Meetings</vt:lpstr>
      <vt:lpstr>Meetings</vt:lpstr>
      <vt:lpstr>Fundamentals of Organization</vt:lpstr>
      <vt:lpstr>PowerPoint Presentation</vt:lpstr>
      <vt:lpstr>PowerPoint Presentation</vt:lpstr>
    </vt:vector>
  </TitlesOfParts>
  <Company>Vanderbilt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Organized for Success</dc:title>
  <dc:creator>Surgical Sciences</dc:creator>
  <cp:lastModifiedBy>Surgical Sciences</cp:lastModifiedBy>
  <cp:revision>9</cp:revision>
  <dcterms:created xsi:type="dcterms:W3CDTF">2012-10-07T20:37:59Z</dcterms:created>
  <dcterms:modified xsi:type="dcterms:W3CDTF">2012-10-07T22:58:41Z</dcterms:modified>
</cp:coreProperties>
</file>