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rels" ContentType="application/vnd.openxmlformats-package.relationships+xml"/>
  <Default Extension="gif" ContentType="image/gif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2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8" d="100"/>
          <a:sy n="108" d="100"/>
        </p:scale>
        <p:origin x="-43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printerSettings" Target="printerSettings/printerSettings1.bin"/><Relationship Id="rId29" Type="http://schemas.openxmlformats.org/officeDocument/2006/relationships/presProps" Target="presProps.xml"/><Relationship Id="rId30" Type="http://schemas.openxmlformats.org/officeDocument/2006/relationships/viewProps" Target="viewProps.xml"/><Relationship Id="rId31" Type="http://schemas.openxmlformats.org/officeDocument/2006/relationships/theme" Target="theme/theme1.xml"/><Relationship Id="rId3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1/28/15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1/28/15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1/28/15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1/28/15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1/28/15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1/28/15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1/28/15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1/28/15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1/28/15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1/28/15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1/28/15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1/28/15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01F9CA3-105E-4857-9057-6DB6197DA786}" type="datetimeFigureOut">
              <a:rPr lang="en-US" smtClean="0"/>
              <a:t>1/28/15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gi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jpg"/><Relationship Id="rId3" Type="http://schemas.openxmlformats.org/officeDocument/2006/relationships/image" Target="../media/image5.jp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6.jpeg"/><Relationship Id="rId3" Type="http://schemas.openxmlformats.org/officeDocument/2006/relationships/image" Target="../media/image7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8.jpeg"/><Relationship Id="rId3" Type="http://schemas.openxmlformats.org/officeDocument/2006/relationships/image" Target="../media/image9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Cancer Staging &amp; Grading</a:t>
            </a:r>
            <a:br>
              <a:rPr lang="en-US" dirty="0" smtClean="0"/>
            </a:br>
            <a:r>
              <a:rPr lang="en-US" sz="2800" dirty="0" smtClean="0"/>
              <a:t>Staff Training Meetings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Grace Ordung, Stephanie Shelton, Linda Sircy, Brittney Fain, Alle Crider, Kelsey Shaffer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68677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Prostate Cancer staging</a:t>
            </a:r>
            <a:br>
              <a:rPr lang="en-US" dirty="0" smtClean="0"/>
            </a:br>
            <a:r>
              <a:rPr lang="en-US" sz="2800" dirty="0" smtClean="0"/>
              <a:t>Gleason Score</a:t>
            </a:r>
            <a:endParaRPr lang="en-US" sz="2800" dirty="0"/>
          </a:p>
        </p:txBody>
      </p:sp>
      <p:pic>
        <p:nvPicPr>
          <p:cNvPr id="5" name="Content Placeholder 3"/>
          <p:cNvPicPr>
            <a:picLocks noGr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2034599"/>
            <a:ext cx="8229600" cy="31153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055364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Ovarian Cancer staging</a:t>
            </a:r>
            <a:br>
              <a:rPr lang="en-US" dirty="0" smtClean="0"/>
            </a:br>
            <a:r>
              <a:rPr lang="en-US" sz="2800" dirty="0" smtClean="0"/>
              <a:t>FIGO</a:t>
            </a:r>
            <a:endParaRPr lang="en-US" sz="2800" dirty="0"/>
          </a:p>
        </p:txBody>
      </p:sp>
      <p:pic>
        <p:nvPicPr>
          <p:cNvPr id="7" name="Picture 6" descr="2003august-1076-1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688" y="1996924"/>
            <a:ext cx="5499100" cy="401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22291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Normal vs. Cancer</a:t>
            </a:r>
            <a:endParaRPr lang="en-US" dirty="0"/>
          </a:p>
        </p:txBody>
      </p:sp>
      <p:sp>
        <p:nvSpPr>
          <p:cNvPr id="5" name="Title 1"/>
          <p:cNvSpPr>
            <a:spLocks noGrp="1"/>
          </p:cNvSpPr>
          <p:nvPr/>
        </p:nvSpPr>
        <p:spPr>
          <a:xfrm>
            <a:off x="266091" y="1444532"/>
            <a:ext cx="2697237" cy="5380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kern="1200" dirty="0" smtClean="0"/>
              <a:t>Breast </a:t>
            </a:r>
            <a:r>
              <a:rPr lang="en-US" sz="3200" kern="1200" dirty="0"/>
              <a:t>n</a:t>
            </a:r>
            <a:r>
              <a:rPr lang="en-US" sz="3200" kern="1200" dirty="0" smtClean="0"/>
              <a:t>ormal cells</a:t>
            </a:r>
            <a:endParaRPr lang="en-US" sz="3200" kern="1200" dirty="0"/>
          </a:p>
        </p:txBody>
      </p:sp>
      <p:pic>
        <p:nvPicPr>
          <p:cNvPr id="6" name="Content Placeholder 7"/>
          <p:cNvPicPr>
            <a:picLocks noGrp="1"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315" y="1861619"/>
            <a:ext cx="3782495" cy="2484809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232960" y="3324188"/>
            <a:ext cx="2161135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kern="1200" dirty="0" smtClean="0"/>
              <a:t>IDC cells</a:t>
            </a:r>
            <a:endParaRPr lang="en-US" sz="3200" kern="12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6004" y="3890994"/>
            <a:ext cx="4118091" cy="2738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27139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3" descr="nl-pancreas-cells.jpg"/>
          <p:cNvPicPr>
            <a:picLocks noGrp="1"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1701" y="1076475"/>
            <a:ext cx="3764224" cy="3336471"/>
          </a:xfrm>
          <a:prstGeom prst="rect">
            <a:avLst/>
          </a:prstGeom>
        </p:spPr>
      </p:pic>
      <p:pic>
        <p:nvPicPr>
          <p:cNvPr id="6" name="Picture 5" descr="Pancreas_adenocarcinoma_(3)_Case_0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322929" y="2529717"/>
            <a:ext cx="4331014" cy="313085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221619" y="653142"/>
            <a:ext cx="2068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Normal Pancreas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946952" y="2140859"/>
            <a:ext cx="330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Pancreatic Adenocarcinoma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22768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3" descr="GI208.jpg"/>
          <p:cNvPicPr>
            <a:picLocks noGrp="1"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7280" y="538557"/>
            <a:ext cx="4043425" cy="2836014"/>
          </a:xfrm>
          <a:prstGeom prst="rect">
            <a:avLst/>
          </a:prstGeom>
        </p:spPr>
      </p:pic>
      <p:pic>
        <p:nvPicPr>
          <p:cNvPr id="6" name="Picture 5" descr="adenocarcinomaofcolon10x0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180705" y="3471334"/>
            <a:ext cx="4694680" cy="298752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064379" y="181429"/>
            <a:ext cx="17417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Normal Colon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213046" y="3096381"/>
            <a:ext cx="27093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Colon Adenocarcinoma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43167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 Tissue Sarcoma</a:t>
            </a:r>
            <a:br>
              <a:rPr lang="en-US" dirty="0" smtClean="0"/>
            </a:br>
            <a:r>
              <a:rPr lang="en-US" sz="2000" dirty="0" smtClean="0"/>
              <a:t>Adult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Most common in head, neck,</a:t>
            </a:r>
            <a:r>
              <a:rPr lang="en-US" dirty="0"/>
              <a:t> </a:t>
            </a:r>
            <a:r>
              <a:rPr lang="en-US" dirty="0" smtClean="0"/>
              <a:t>arms, legs, trunk and abdomen</a:t>
            </a:r>
          </a:p>
          <a:p>
            <a:pPr lvl="1"/>
            <a:r>
              <a:rPr lang="en-US" dirty="0" smtClean="0"/>
              <a:t>Muscles, tendons, fat, blood/lymph vessels, nerves, tissue around joints</a:t>
            </a:r>
          </a:p>
          <a:p>
            <a:r>
              <a:rPr lang="en-US" dirty="0" smtClean="0"/>
              <a:t>Survival rates:</a:t>
            </a:r>
          </a:p>
          <a:p>
            <a:pPr lvl="1"/>
            <a:r>
              <a:rPr lang="en-US" dirty="0" smtClean="0"/>
              <a:t>83% - localized </a:t>
            </a:r>
          </a:p>
          <a:p>
            <a:pPr lvl="1"/>
            <a:r>
              <a:rPr lang="en-US" dirty="0" smtClean="0"/>
              <a:t>54% - regional stage</a:t>
            </a:r>
          </a:p>
          <a:p>
            <a:pPr lvl="1"/>
            <a:r>
              <a:rPr lang="en-US" dirty="0" smtClean="0"/>
              <a:t>16% - distant spread</a:t>
            </a:r>
          </a:p>
          <a:p>
            <a:r>
              <a:rPr lang="en-US" dirty="0" smtClean="0"/>
              <a:t>Survival is worse when sarcoma develops other limbs</a:t>
            </a:r>
          </a:p>
          <a:p>
            <a:pPr lvl="1"/>
            <a:r>
              <a:rPr lang="en-US" dirty="0" smtClean="0"/>
              <a:t>5-year survival for retroperitoneal sarcomas – 40% to 60%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Treatments:</a:t>
            </a:r>
          </a:p>
          <a:p>
            <a:pPr lvl="1"/>
            <a:r>
              <a:rPr lang="en-US" dirty="0" smtClean="0"/>
              <a:t>Surgery</a:t>
            </a:r>
          </a:p>
          <a:p>
            <a:pPr lvl="2"/>
            <a:r>
              <a:rPr lang="en-US" dirty="0" smtClean="0"/>
              <a:t>Most common</a:t>
            </a:r>
          </a:p>
          <a:p>
            <a:pPr lvl="2"/>
            <a:r>
              <a:rPr lang="en-US" dirty="0" smtClean="0"/>
              <a:t>Removal of sarcoma, whole limb</a:t>
            </a:r>
            <a:endParaRPr lang="en-US" dirty="0"/>
          </a:p>
          <a:p>
            <a:pPr lvl="1"/>
            <a:r>
              <a:rPr lang="en-US" dirty="0" smtClean="0"/>
              <a:t>Radiation</a:t>
            </a:r>
          </a:p>
          <a:p>
            <a:pPr lvl="2"/>
            <a:r>
              <a:rPr lang="en-US" dirty="0" smtClean="0"/>
              <a:t>External beam or brachytherapy</a:t>
            </a:r>
          </a:p>
          <a:p>
            <a:pPr lvl="1"/>
            <a:r>
              <a:rPr lang="en-US" dirty="0" smtClean="0"/>
              <a:t>Chemo</a:t>
            </a:r>
          </a:p>
          <a:p>
            <a:pPr lvl="2"/>
            <a:r>
              <a:rPr lang="en-US" dirty="0" smtClean="0"/>
              <a:t>Most common: </a:t>
            </a:r>
            <a:r>
              <a:rPr lang="en-US" dirty="0" err="1" smtClean="0"/>
              <a:t>ifosfamide</a:t>
            </a:r>
            <a:r>
              <a:rPr lang="en-US" dirty="0" smtClean="0"/>
              <a:t> (</a:t>
            </a:r>
            <a:r>
              <a:rPr lang="en-US" dirty="0" err="1"/>
              <a:t>Ifex</a:t>
            </a:r>
            <a:r>
              <a:rPr lang="en-US" dirty="0" smtClean="0"/>
              <a:t>®) and doxorubicin (</a:t>
            </a:r>
            <a:r>
              <a:rPr lang="en-US" dirty="0"/>
              <a:t>Adriamycin</a:t>
            </a:r>
            <a:r>
              <a:rPr lang="en-US" dirty="0" smtClean="0"/>
              <a:t>®)</a:t>
            </a:r>
          </a:p>
          <a:p>
            <a:pPr lvl="1"/>
            <a:r>
              <a:rPr lang="en-US" dirty="0"/>
              <a:t>T</a:t>
            </a:r>
            <a:r>
              <a:rPr lang="en-US" dirty="0" smtClean="0"/>
              <a:t>argeted therapy</a:t>
            </a:r>
          </a:p>
          <a:p>
            <a:pPr lvl="2"/>
            <a:r>
              <a:rPr lang="en-US" dirty="0" err="1" smtClean="0"/>
              <a:t>Pazopanib</a:t>
            </a:r>
            <a:r>
              <a:rPr lang="en-US" dirty="0" smtClean="0"/>
              <a:t> (</a:t>
            </a:r>
            <a:r>
              <a:rPr lang="en-US" dirty="0" err="1"/>
              <a:t>Votrient</a:t>
            </a:r>
            <a:r>
              <a:rPr lang="en-US" dirty="0" smtClean="0"/>
              <a:t>®)</a:t>
            </a:r>
          </a:p>
          <a:p>
            <a:pPr lvl="3"/>
            <a:r>
              <a:rPr lang="en-US" dirty="0" smtClean="0"/>
              <a:t>Only therapy drug approved for soft tissue sarcomas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38562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Liver Cancer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Types:</a:t>
            </a:r>
          </a:p>
          <a:p>
            <a:pPr lvl="1"/>
            <a:r>
              <a:rPr lang="en-US" dirty="0" smtClean="0"/>
              <a:t>Hepatocellular carcinoma (most common)</a:t>
            </a:r>
          </a:p>
          <a:p>
            <a:pPr lvl="1"/>
            <a:r>
              <a:rPr lang="en-US" dirty="0" err="1" smtClean="0"/>
              <a:t>Cholangiocarcinoma</a:t>
            </a:r>
            <a:endParaRPr lang="en-US" dirty="0" smtClean="0"/>
          </a:p>
          <a:p>
            <a:r>
              <a:rPr lang="en-US" dirty="0" smtClean="0"/>
              <a:t>5-year survival rates:</a:t>
            </a:r>
          </a:p>
          <a:p>
            <a:pPr lvl="1"/>
            <a:r>
              <a:rPr lang="en-US" dirty="0" smtClean="0"/>
              <a:t>Over 50% - Small, </a:t>
            </a:r>
            <a:r>
              <a:rPr lang="en-US" dirty="0" err="1" smtClean="0"/>
              <a:t>resectable</a:t>
            </a:r>
            <a:r>
              <a:rPr lang="en-US" dirty="0" smtClean="0"/>
              <a:t> tumors</a:t>
            </a:r>
          </a:p>
          <a:p>
            <a:pPr lvl="1"/>
            <a:r>
              <a:rPr lang="en-US" dirty="0" smtClean="0"/>
              <a:t>60% to 70% - with liver transplant</a:t>
            </a:r>
          </a:p>
          <a:p>
            <a:pPr lvl="1"/>
            <a:r>
              <a:rPr lang="en-US" dirty="0" smtClean="0"/>
              <a:t>All stages is about 15%</a:t>
            </a:r>
          </a:p>
          <a:p>
            <a:r>
              <a:rPr lang="en-US" dirty="0" err="1" smtClean="0"/>
              <a:t>Sorafenib</a:t>
            </a:r>
            <a:r>
              <a:rPr lang="en-US" dirty="0" smtClean="0"/>
              <a:t> has extended survival an average of 3 months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Treatments:</a:t>
            </a:r>
          </a:p>
          <a:p>
            <a:pPr lvl="1"/>
            <a:r>
              <a:rPr lang="en-US" dirty="0" smtClean="0"/>
              <a:t>Surgery</a:t>
            </a:r>
          </a:p>
          <a:p>
            <a:pPr lvl="2"/>
            <a:r>
              <a:rPr lang="en-US" dirty="0" smtClean="0"/>
              <a:t>Partial </a:t>
            </a:r>
            <a:r>
              <a:rPr lang="en-US" dirty="0" err="1" smtClean="0"/>
              <a:t>hepatectomy</a:t>
            </a:r>
            <a:endParaRPr lang="en-US" dirty="0" smtClean="0"/>
          </a:p>
          <a:p>
            <a:pPr lvl="2"/>
            <a:r>
              <a:rPr lang="en-US" dirty="0" smtClean="0"/>
              <a:t>Liver transplant</a:t>
            </a:r>
          </a:p>
          <a:p>
            <a:pPr lvl="1"/>
            <a:r>
              <a:rPr lang="en-US" dirty="0" smtClean="0"/>
              <a:t>Ablation therapy</a:t>
            </a:r>
          </a:p>
          <a:p>
            <a:pPr lvl="2"/>
            <a:r>
              <a:rPr lang="en-US" dirty="0" smtClean="0"/>
              <a:t>Removes or destroys tissue</a:t>
            </a:r>
          </a:p>
          <a:p>
            <a:pPr lvl="1"/>
            <a:r>
              <a:rPr lang="en-US" dirty="0" smtClean="0"/>
              <a:t>Tumor embolization</a:t>
            </a:r>
          </a:p>
          <a:p>
            <a:pPr lvl="2"/>
            <a:r>
              <a:rPr lang="en-US" dirty="0" smtClean="0"/>
              <a:t>Substances used to block/decrease blood flow through hepatic artery to tumor</a:t>
            </a:r>
          </a:p>
          <a:p>
            <a:pPr lvl="3"/>
            <a:r>
              <a:rPr lang="en-US" dirty="0" smtClean="0"/>
              <a:t>TAE</a:t>
            </a:r>
          </a:p>
          <a:p>
            <a:pPr lvl="3"/>
            <a:r>
              <a:rPr lang="en-US" dirty="0" smtClean="0"/>
              <a:t>TACE</a:t>
            </a:r>
          </a:p>
          <a:p>
            <a:pPr lvl="1"/>
            <a:r>
              <a:rPr lang="en-US" dirty="0" smtClean="0"/>
              <a:t>Radiation</a:t>
            </a:r>
          </a:p>
          <a:p>
            <a:pPr lvl="2"/>
            <a:r>
              <a:rPr lang="en-US" dirty="0" smtClean="0"/>
              <a:t>3-D conformal, stereotactic, proton-beam</a:t>
            </a:r>
          </a:p>
          <a:p>
            <a:pPr lvl="1"/>
            <a:r>
              <a:rPr lang="en-US" dirty="0" smtClean="0"/>
              <a:t>Targeted therapy</a:t>
            </a:r>
          </a:p>
          <a:p>
            <a:pPr lvl="2"/>
            <a:r>
              <a:rPr lang="en-US" dirty="0" err="1"/>
              <a:t>Sorafenib</a:t>
            </a:r>
            <a:r>
              <a:rPr lang="en-US" dirty="0"/>
              <a:t> (</a:t>
            </a:r>
            <a:r>
              <a:rPr lang="en-US" dirty="0" err="1"/>
              <a:t>Nexavar</a:t>
            </a:r>
            <a:r>
              <a:rPr lang="en-US" dirty="0"/>
              <a:t>®)</a:t>
            </a:r>
          </a:p>
          <a:p>
            <a:pPr lvl="1"/>
            <a:r>
              <a:rPr lang="en-US" dirty="0" smtClean="0"/>
              <a:t>Chemo</a:t>
            </a:r>
          </a:p>
          <a:p>
            <a:pPr lvl="2"/>
            <a:r>
              <a:rPr lang="en-US" dirty="0"/>
              <a:t>Most effective drugs are doxorubicin, 5-fluorouracil, </a:t>
            </a:r>
            <a:r>
              <a:rPr lang="en-US" dirty="0" err="1"/>
              <a:t>floxuridine</a:t>
            </a:r>
            <a:r>
              <a:rPr lang="en-US" dirty="0"/>
              <a:t> (FUDR), </a:t>
            </a:r>
            <a:r>
              <a:rPr lang="en-US" dirty="0" err="1"/>
              <a:t>mitomycin</a:t>
            </a:r>
            <a:r>
              <a:rPr lang="en-US" dirty="0"/>
              <a:t> C and </a:t>
            </a:r>
            <a:r>
              <a:rPr lang="en-US" dirty="0" err="1"/>
              <a:t>cisplatin</a:t>
            </a:r>
            <a:endParaRPr lang="en-US" dirty="0"/>
          </a:p>
          <a:p>
            <a:pPr lvl="2"/>
            <a:r>
              <a:rPr lang="en-US" dirty="0" smtClean="0"/>
              <a:t>Liver cancer resists most chemo drugs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5702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Breast Cancer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Clinical staging</a:t>
            </a:r>
          </a:p>
          <a:p>
            <a:pPr lvl="1"/>
            <a:r>
              <a:rPr lang="en-US" dirty="0" smtClean="0"/>
              <a:t>Physical exam, imaging, pathologic exam of the breast </a:t>
            </a:r>
          </a:p>
          <a:p>
            <a:r>
              <a:rPr lang="en-US" dirty="0"/>
              <a:t>P</a:t>
            </a:r>
            <a:r>
              <a:rPr lang="en-US" dirty="0" smtClean="0"/>
              <a:t>athological staging</a:t>
            </a:r>
          </a:p>
          <a:p>
            <a:pPr lvl="1"/>
            <a:r>
              <a:rPr lang="en-US" dirty="0" smtClean="0"/>
              <a:t>Includes surgery</a:t>
            </a:r>
          </a:p>
          <a:p>
            <a:r>
              <a:rPr lang="en-US" dirty="0" smtClean="0"/>
              <a:t>Types of cancer:</a:t>
            </a:r>
          </a:p>
          <a:p>
            <a:pPr lvl="1"/>
            <a:r>
              <a:rPr lang="en-US" dirty="0" smtClean="0"/>
              <a:t>Ductal carcinoma in situ, Lobular carcinoma in situ, IDC, invasive lobular carcinoma, inflammatory breast cancer, triple negative, </a:t>
            </a:r>
            <a:r>
              <a:rPr lang="en-US" dirty="0" err="1" smtClean="0"/>
              <a:t>paget’s</a:t>
            </a:r>
            <a:r>
              <a:rPr lang="en-US" dirty="0" smtClean="0"/>
              <a:t> disease, </a:t>
            </a:r>
            <a:r>
              <a:rPr lang="en-US" dirty="0" err="1" smtClean="0"/>
              <a:t>phyllodes</a:t>
            </a:r>
            <a:r>
              <a:rPr lang="en-US" dirty="0" smtClean="0"/>
              <a:t>, </a:t>
            </a:r>
            <a:r>
              <a:rPr lang="en-US" dirty="0" err="1" smtClean="0"/>
              <a:t>angiosarcoma</a:t>
            </a:r>
            <a:r>
              <a:rPr lang="en-US" dirty="0" smtClean="0"/>
              <a:t>, male breast cancer</a:t>
            </a:r>
          </a:p>
          <a:p>
            <a:r>
              <a:rPr lang="en-US" dirty="0" smtClean="0"/>
              <a:t>5-year survival rates:</a:t>
            </a:r>
          </a:p>
          <a:p>
            <a:pPr lvl="1"/>
            <a:r>
              <a:rPr lang="en-US" dirty="0" smtClean="0"/>
              <a:t>Stage 0 – 100%</a:t>
            </a:r>
          </a:p>
          <a:p>
            <a:pPr lvl="1"/>
            <a:r>
              <a:rPr lang="en-US" dirty="0" smtClean="0"/>
              <a:t>Stage I – 100%</a:t>
            </a:r>
          </a:p>
          <a:p>
            <a:pPr lvl="1"/>
            <a:r>
              <a:rPr lang="en-US" dirty="0" smtClean="0"/>
              <a:t>Stage II – 93%</a:t>
            </a:r>
          </a:p>
          <a:p>
            <a:pPr lvl="1"/>
            <a:r>
              <a:rPr lang="en-US" dirty="0" smtClean="0"/>
              <a:t>Stage III – 72%</a:t>
            </a:r>
          </a:p>
          <a:p>
            <a:pPr lvl="1"/>
            <a:r>
              <a:rPr lang="en-US" dirty="0" smtClean="0"/>
              <a:t>Stage IV – 22%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Treatments:</a:t>
            </a:r>
          </a:p>
          <a:p>
            <a:pPr lvl="1"/>
            <a:r>
              <a:rPr lang="en-US" dirty="0" smtClean="0"/>
              <a:t>Surgery</a:t>
            </a:r>
          </a:p>
          <a:p>
            <a:pPr lvl="2"/>
            <a:r>
              <a:rPr lang="en-US" dirty="0" smtClean="0"/>
              <a:t>Lumpectomy, partial or total mastectomy, modified radical mastectomy</a:t>
            </a:r>
          </a:p>
          <a:p>
            <a:pPr lvl="1"/>
            <a:r>
              <a:rPr lang="en-US" dirty="0" smtClean="0"/>
              <a:t>Sentinel lymph node biopsy followed by surgery</a:t>
            </a:r>
          </a:p>
          <a:p>
            <a:pPr lvl="1"/>
            <a:r>
              <a:rPr lang="en-US" dirty="0" smtClean="0"/>
              <a:t>Radiation</a:t>
            </a:r>
          </a:p>
          <a:p>
            <a:pPr lvl="2"/>
            <a:r>
              <a:rPr lang="en-US" dirty="0" smtClean="0"/>
              <a:t>Done is almost every case</a:t>
            </a:r>
          </a:p>
          <a:p>
            <a:pPr lvl="1"/>
            <a:r>
              <a:rPr lang="en-US" dirty="0" smtClean="0"/>
              <a:t>Chemo</a:t>
            </a:r>
          </a:p>
          <a:p>
            <a:pPr lvl="2"/>
            <a:r>
              <a:rPr lang="en-US" dirty="0" smtClean="0"/>
              <a:t>Over 60 different drugs approved</a:t>
            </a:r>
          </a:p>
          <a:p>
            <a:pPr lvl="1"/>
            <a:r>
              <a:rPr lang="en-US" dirty="0" smtClean="0"/>
              <a:t>Hormone Therapy</a:t>
            </a:r>
          </a:p>
          <a:p>
            <a:pPr lvl="2"/>
            <a:r>
              <a:rPr lang="en-US" dirty="0" err="1" smtClean="0"/>
              <a:t>Tamoxifen</a:t>
            </a:r>
            <a:r>
              <a:rPr lang="en-US" dirty="0" smtClean="0"/>
              <a:t>, Aromatase</a:t>
            </a:r>
          </a:p>
          <a:p>
            <a:pPr lvl="1"/>
            <a:r>
              <a:rPr lang="en-US" dirty="0" smtClean="0"/>
              <a:t>Targeted therapy</a:t>
            </a:r>
          </a:p>
          <a:p>
            <a:pPr lvl="1"/>
            <a:r>
              <a:rPr lang="en-US" dirty="0" smtClean="0"/>
              <a:t>Clinical Trials</a:t>
            </a:r>
          </a:p>
          <a:p>
            <a:pPr lvl="1"/>
            <a:r>
              <a:rPr lang="en-US" dirty="0" smtClean="0"/>
              <a:t>Stem cell transplant</a:t>
            </a:r>
          </a:p>
        </p:txBody>
      </p:sp>
    </p:spTree>
    <p:extLst>
      <p:ext uri="{BB962C8B-B14F-4D97-AF65-F5344CB8AC3E}">
        <p14:creationId xmlns:p14="http://schemas.microsoft.com/office/powerpoint/2010/main" val="33211284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Melanoma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smtClean="0"/>
              <a:t>Diagnosing:</a:t>
            </a:r>
          </a:p>
          <a:p>
            <a:pPr lvl="1"/>
            <a:r>
              <a:rPr lang="en-US" dirty="0" smtClean="0"/>
              <a:t>Biopsy, Punch biopsy, Incisional and excisional biopsies, Lymph node biopsy, Imaging</a:t>
            </a:r>
          </a:p>
          <a:p>
            <a:r>
              <a:rPr lang="en-US" dirty="0" smtClean="0"/>
              <a:t>Melanoma can spread very quickly</a:t>
            </a:r>
          </a:p>
          <a:p>
            <a:pPr lvl="1"/>
            <a:r>
              <a:rPr lang="en-US" dirty="0" smtClean="0"/>
              <a:t>Makes it hard to diagnose</a:t>
            </a:r>
          </a:p>
          <a:p>
            <a:r>
              <a:rPr lang="en-US" dirty="0" smtClean="0"/>
              <a:t>Staging:</a:t>
            </a:r>
          </a:p>
          <a:p>
            <a:pPr lvl="1"/>
            <a:r>
              <a:rPr lang="en-US" dirty="0" smtClean="0"/>
              <a:t>TNM, Clinical, Pathological</a:t>
            </a:r>
          </a:p>
          <a:p>
            <a:pPr lvl="1"/>
            <a:r>
              <a:rPr lang="en-US" dirty="0" smtClean="0"/>
              <a:t>Based on thickness of tumor, ulcerated tumor, spread to lymph nodes, spread to other organs</a:t>
            </a:r>
          </a:p>
          <a:p>
            <a:r>
              <a:rPr lang="en-US" dirty="0" smtClean="0"/>
              <a:t>5-year survival rate:</a:t>
            </a:r>
          </a:p>
          <a:p>
            <a:pPr lvl="1"/>
            <a:r>
              <a:rPr lang="en-US" dirty="0" smtClean="0"/>
              <a:t>Stage IA – 97%</a:t>
            </a:r>
          </a:p>
          <a:p>
            <a:pPr lvl="1"/>
            <a:r>
              <a:rPr lang="en-US" dirty="0" smtClean="0"/>
              <a:t>Stage IB – 92%</a:t>
            </a:r>
          </a:p>
          <a:p>
            <a:pPr lvl="1"/>
            <a:r>
              <a:rPr lang="en-US" dirty="0" smtClean="0"/>
              <a:t>Stage IIA – 81%</a:t>
            </a:r>
          </a:p>
          <a:p>
            <a:pPr lvl="1"/>
            <a:r>
              <a:rPr lang="en-US" dirty="0" smtClean="0"/>
              <a:t>Stage IIB – 70%</a:t>
            </a:r>
          </a:p>
          <a:p>
            <a:pPr lvl="1"/>
            <a:r>
              <a:rPr lang="en-US" dirty="0" smtClean="0"/>
              <a:t>Stage IIC – 53%</a:t>
            </a:r>
          </a:p>
          <a:p>
            <a:pPr lvl="1"/>
            <a:r>
              <a:rPr lang="en-US" dirty="0" smtClean="0"/>
              <a:t>Stage IIIA – 78%</a:t>
            </a:r>
          </a:p>
          <a:p>
            <a:pPr lvl="1"/>
            <a:r>
              <a:rPr lang="en-US" dirty="0" smtClean="0"/>
              <a:t>Stage IIIB – 59%</a:t>
            </a:r>
          </a:p>
          <a:p>
            <a:pPr lvl="1"/>
            <a:r>
              <a:rPr lang="en-US" dirty="0" smtClean="0"/>
              <a:t>Stage IIIC – 40%</a:t>
            </a:r>
          </a:p>
          <a:p>
            <a:pPr lvl="1"/>
            <a:r>
              <a:rPr lang="en-US" dirty="0" smtClean="0"/>
              <a:t>Stage IV – 15% to 20%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smtClean="0"/>
              <a:t>Treatments (by stage):</a:t>
            </a:r>
          </a:p>
          <a:p>
            <a:pPr lvl="1"/>
            <a:r>
              <a:rPr lang="en-US" dirty="0" smtClean="0"/>
              <a:t>Stage 0 </a:t>
            </a:r>
          </a:p>
          <a:p>
            <a:pPr lvl="2"/>
            <a:r>
              <a:rPr lang="en-US" dirty="0" smtClean="0"/>
              <a:t>surgery</a:t>
            </a:r>
          </a:p>
          <a:p>
            <a:pPr lvl="1"/>
            <a:r>
              <a:rPr lang="en-US" dirty="0" smtClean="0"/>
              <a:t>Stage I </a:t>
            </a:r>
          </a:p>
          <a:p>
            <a:pPr lvl="2"/>
            <a:r>
              <a:rPr lang="en-US" dirty="0" smtClean="0"/>
              <a:t>surgery, sentinel lymph node biopsy</a:t>
            </a:r>
          </a:p>
          <a:p>
            <a:pPr lvl="3"/>
            <a:r>
              <a:rPr lang="en-US" dirty="0" smtClean="0"/>
              <a:t>Adjuvant immunotherapy if positive</a:t>
            </a:r>
          </a:p>
          <a:p>
            <a:pPr lvl="1"/>
            <a:r>
              <a:rPr lang="en-US" dirty="0" smtClean="0"/>
              <a:t>Stage II </a:t>
            </a:r>
          </a:p>
          <a:p>
            <a:pPr lvl="2"/>
            <a:r>
              <a:rPr lang="en-US" dirty="0" smtClean="0"/>
              <a:t>Surgery</a:t>
            </a:r>
          </a:p>
          <a:p>
            <a:pPr lvl="2"/>
            <a:r>
              <a:rPr lang="en-US" dirty="0" smtClean="0"/>
              <a:t>Sentinel lymph node biopsy</a:t>
            </a:r>
          </a:p>
          <a:p>
            <a:pPr lvl="3"/>
            <a:r>
              <a:rPr lang="en-US" dirty="0"/>
              <a:t>Adjuvant immunotherapy if </a:t>
            </a:r>
            <a:r>
              <a:rPr lang="en-US" dirty="0" smtClean="0"/>
              <a:t>positive</a:t>
            </a:r>
          </a:p>
          <a:p>
            <a:pPr lvl="1"/>
            <a:r>
              <a:rPr lang="en-US" dirty="0" smtClean="0"/>
              <a:t>Stage III</a:t>
            </a:r>
          </a:p>
          <a:p>
            <a:pPr lvl="2"/>
            <a:r>
              <a:rPr lang="en-US" dirty="0" smtClean="0"/>
              <a:t>Surgery</a:t>
            </a:r>
          </a:p>
          <a:p>
            <a:pPr lvl="2"/>
            <a:r>
              <a:rPr lang="en-US" dirty="0" smtClean="0"/>
              <a:t>Adjuvant immunotherapy</a:t>
            </a:r>
          </a:p>
          <a:p>
            <a:pPr lvl="2"/>
            <a:r>
              <a:rPr lang="en-US" dirty="0" smtClean="0"/>
              <a:t>Radiation at times</a:t>
            </a:r>
          </a:p>
          <a:p>
            <a:pPr lvl="2"/>
            <a:r>
              <a:rPr lang="en-US" dirty="0" smtClean="0"/>
              <a:t>If multiple, follow different steps</a:t>
            </a:r>
          </a:p>
          <a:p>
            <a:pPr lvl="1"/>
            <a:r>
              <a:rPr lang="en-US" dirty="0" smtClean="0"/>
              <a:t>Stage IV</a:t>
            </a:r>
          </a:p>
          <a:p>
            <a:pPr lvl="2"/>
            <a:r>
              <a:rPr lang="en-US" dirty="0" smtClean="0"/>
              <a:t>Surgery</a:t>
            </a:r>
          </a:p>
          <a:p>
            <a:pPr lvl="2"/>
            <a:r>
              <a:rPr lang="en-US" dirty="0" smtClean="0"/>
              <a:t>Radiation</a:t>
            </a:r>
          </a:p>
          <a:p>
            <a:pPr lvl="2"/>
            <a:r>
              <a:rPr lang="en-US" dirty="0" smtClean="0"/>
              <a:t>Immunotherapy</a:t>
            </a:r>
          </a:p>
          <a:p>
            <a:pPr lvl="2"/>
            <a:r>
              <a:rPr lang="en-US" dirty="0" smtClean="0"/>
              <a:t>Chemo</a:t>
            </a:r>
          </a:p>
          <a:p>
            <a:pPr lvl="2"/>
            <a:r>
              <a:rPr lang="en-US" dirty="0" smtClean="0"/>
              <a:t>Targeted therapy</a:t>
            </a:r>
            <a:endParaRPr lang="en-US" dirty="0"/>
          </a:p>
          <a:p>
            <a:pPr marL="968375" lvl="3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66482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Prostate Cancer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Around 233,000 new cases in 2014 with 29,000 deaths</a:t>
            </a:r>
          </a:p>
          <a:p>
            <a:pPr lvl="1"/>
            <a:r>
              <a:rPr lang="en-US" dirty="0" smtClean="0"/>
              <a:t>Survival rates:</a:t>
            </a:r>
          </a:p>
          <a:p>
            <a:pPr lvl="2"/>
            <a:r>
              <a:rPr lang="en-US" dirty="0" smtClean="0"/>
              <a:t>Local – 100%</a:t>
            </a:r>
          </a:p>
          <a:p>
            <a:pPr lvl="2"/>
            <a:r>
              <a:rPr lang="en-US" dirty="0" smtClean="0"/>
              <a:t>Regional – 100%</a:t>
            </a:r>
          </a:p>
          <a:p>
            <a:pPr lvl="2"/>
            <a:r>
              <a:rPr lang="en-US" dirty="0" smtClean="0"/>
              <a:t>Distant – 28%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Treatment:</a:t>
            </a:r>
          </a:p>
          <a:p>
            <a:pPr lvl="1"/>
            <a:r>
              <a:rPr lang="en-US" dirty="0" smtClean="0"/>
              <a:t>Stage I &amp; II is usually radical prostatectomy</a:t>
            </a:r>
          </a:p>
          <a:p>
            <a:pPr lvl="1"/>
            <a:r>
              <a:rPr lang="en-US" dirty="0" smtClean="0"/>
              <a:t>External-beam radiation therapy</a:t>
            </a:r>
          </a:p>
          <a:p>
            <a:pPr lvl="1"/>
            <a:r>
              <a:rPr lang="en-US" dirty="0" smtClean="0"/>
              <a:t>Internal radiation therapy</a:t>
            </a:r>
          </a:p>
          <a:p>
            <a:pPr lvl="1"/>
            <a:r>
              <a:rPr lang="en-US" dirty="0" smtClean="0"/>
              <a:t>TURP</a:t>
            </a:r>
          </a:p>
          <a:p>
            <a:pPr lvl="1"/>
            <a:r>
              <a:rPr lang="en-US" dirty="0" smtClean="0"/>
              <a:t>Hormone therapy</a:t>
            </a:r>
          </a:p>
          <a:p>
            <a:pPr lvl="1"/>
            <a:r>
              <a:rPr lang="en-US" dirty="0" smtClean="0"/>
              <a:t>Cryosurgery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12008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Explanation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Some staff were required to attend three training meetings to develop their understanding of cancer staging &amp; grading. They were then asked to research and present on the follow topics:</a:t>
            </a:r>
          </a:p>
          <a:p>
            <a:pPr lvl="1"/>
            <a:r>
              <a:rPr lang="en-US" dirty="0" smtClean="0"/>
              <a:t>Current Vanderbilt clinical trial</a:t>
            </a:r>
          </a:p>
          <a:p>
            <a:pPr lvl="1"/>
            <a:r>
              <a:rPr lang="en-US" dirty="0" smtClean="0"/>
              <a:t>Biomarkers &amp; prognostic indicators</a:t>
            </a:r>
          </a:p>
          <a:p>
            <a:pPr lvl="1"/>
            <a:r>
              <a:rPr lang="en-US" dirty="0" smtClean="0"/>
              <a:t>Neoadjuvant vs. Adjuvant</a:t>
            </a:r>
          </a:p>
          <a:p>
            <a:pPr lvl="1"/>
            <a:r>
              <a:rPr lang="en-US" dirty="0" smtClean="0"/>
              <a:t>Prostate vs. Ovarian staging</a:t>
            </a:r>
          </a:p>
          <a:p>
            <a:pPr lvl="1"/>
            <a:r>
              <a:rPr lang="en-US" dirty="0" smtClean="0"/>
              <a:t>Normal vs. Cancer images</a:t>
            </a:r>
          </a:p>
          <a:p>
            <a:pPr lvl="1"/>
            <a:r>
              <a:rPr lang="en-US" dirty="0" smtClean="0"/>
              <a:t>2 </a:t>
            </a:r>
            <a:r>
              <a:rPr lang="en-US" dirty="0"/>
              <a:t>different cancers (staging, grading, treatments, symptoms, etc.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853081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Bladder Cancer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Over 70,000 new case in 2014 and 15,000 deaths</a:t>
            </a:r>
          </a:p>
          <a:p>
            <a:r>
              <a:rPr lang="en-US" dirty="0" smtClean="0"/>
              <a:t>Survival rates:</a:t>
            </a:r>
          </a:p>
          <a:p>
            <a:pPr lvl="1"/>
            <a:r>
              <a:rPr lang="en-US" dirty="0" smtClean="0"/>
              <a:t>Stage 0 – 98%</a:t>
            </a:r>
          </a:p>
          <a:p>
            <a:pPr lvl="1"/>
            <a:r>
              <a:rPr lang="en-US" dirty="0" smtClean="0"/>
              <a:t>Stage I – 88%</a:t>
            </a:r>
          </a:p>
          <a:p>
            <a:pPr lvl="1"/>
            <a:r>
              <a:rPr lang="en-US" dirty="0" smtClean="0"/>
              <a:t>Stage II – 63%</a:t>
            </a:r>
          </a:p>
          <a:p>
            <a:pPr lvl="1"/>
            <a:r>
              <a:rPr lang="en-US" dirty="0" smtClean="0"/>
              <a:t>Stage III – 46%</a:t>
            </a:r>
          </a:p>
          <a:p>
            <a:pPr lvl="1"/>
            <a:r>
              <a:rPr lang="en-US" dirty="0" smtClean="0"/>
              <a:t>Stage IV – 15%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Treatment:</a:t>
            </a:r>
          </a:p>
          <a:p>
            <a:pPr lvl="1"/>
            <a:r>
              <a:rPr lang="en-US" dirty="0" smtClean="0"/>
              <a:t>TUR</a:t>
            </a:r>
          </a:p>
          <a:p>
            <a:pPr lvl="1"/>
            <a:r>
              <a:rPr lang="en-US" dirty="0" smtClean="0"/>
              <a:t>BCG</a:t>
            </a:r>
          </a:p>
          <a:p>
            <a:pPr lvl="1"/>
            <a:r>
              <a:rPr lang="en-US" dirty="0" smtClean="0"/>
              <a:t>Radical &amp; partial cystectomy</a:t>
            </a:r>
          </a:p>
          <a:p>
            <a:pPr lvl="1"/>
            <a:r>
              <a:rPr lang="en-US" dirty="0" smtClean="0"/>
              <a:t>Reconstructive surgery</a:t>
            </a:r>
          </a:p>
          <a:p>
            <a:pPr lvl="2"/>
            <a:r>
              <a:rPr lang="en-US" dirty="0" smtClean="0"/>
              <a:t>Incontinent diversion</a:t>
            </a:r>
          </a:p>
          <a:p>
            <a:pPr lvl="2"/>
            <a:r>
              <a:rPr lang="en-US" dirty="0" smtClean="0"/>
              <a:t>Continent diversion</a:t>
            </a:r>
          </a:p>
          <a:p>
            <a:pPr lvl="2"/>
            <a:r>
              <a:rPr lang="en-US" dirty="0" err="1" smtClean="0"/>
              <a:t>Neobladder</a:t>
            </a:r>
            <a:endParaRPr lang="en-US" dirty="0" smtClean="0"/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041686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Rectal Cancer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Types:</a:t>
            </a:r>
          </a:p>
          <a:p>
            <a:pPr lvl="1"/>
            <a:r>
              <a:rPr lang="en-US" dirty="0" smtClean="0"/>
              <a:t>Adenocarcinoma, carcinoid tumors, GISTs, Lymphomas, Sarcomas</a:t>
            </a:r>
          </a:p>
          <a:p>
            <a:r>
              <a:rPr lang="en-US" dirty="0" smtClean="0"/>
              <a:t>Survival rates:</a:t>
            </a:r>
          </a:p>
          <a:p>
            <a:pPr lvl="1"/>
            <a:r>
              <a:rPr lang="en-US" dirty="0" smtClean="0"/>
              <a:t>Stage I – 74%</a:t>
            </a:r>
          </a:p>
          <a:p>
            <a:pPr lvl="1"/>
            <a:r>
              <a:rPr lang="en-US" dirty="0" smtClean="0"/>
              <a:t>Stage IIA – 65%</a:t>
            </a:r>
          </a:p>
          <a:p>
            <a:pPr lvl="1"/>
            <a:r>
              <a:rPr lang="en-US" dirty="0" smtClean="0"/>
              <a:t>Stage IIB – 52%</a:t>
            </a:r>
          </a:p>
          <a:p>
            <a:pPr lvl="1"/>
            <a:r>
              <a:rPr lang="en-US" dirty="0" smtClean="0"/>
              <a:t>Stage IIC – 32%</a:t>
            </a:r>
          </a:p>
          <a:p>
            <a:pPr lvl="1"/>
            <a:r>
              <a:rPr lang="en-US" dirty="0" smtClean="0"/>
              <a:t>Stage IIIA – 74%</a:t>
            </a:r>
          </a:p>
          <a:p>
            <a:pPr lvl="1"/>
            <a:r>
              <a:rPr lang="en-US" dirty="0" smtClean="0"/>
              <a:t>Stage IIIB – 45%</a:t>
            </a:r>
          </a:p>
          <a:p>
            <a:pPr lvl="1"/>
            <a:r>
              <a:rPr lang="en-US" dirty="0" smtClean="0"/>
              <a:t>Stage IIIC – 33%</a:t>
            </a:r>
          </a:p>
          <a:p>
            <a:pPr lvl="1"/>
            <a:r>
              <a:rPr lang="en-US" dirty="0" smtClean="0"/>
              <a:t>Stage IV – 6%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Treatments:</a:t>
            </a:r>
          </a:p>
          <a:p>
            <a:pPr lvl="1"/>
            <a:r>
              <a:rPr lang="en-US" dirty="0" smtClean="0"/>
              <a:t>Surgery</a:t>
            </a:r>
          </a:p>
          <a:p>
            <a:pPr lvl="1"/>
            <a:r>
              <a:rPr lang="en-US" dirty="0" smtClean="0"/>
              <a:t>Radiation </a:t>
            </a:r>
          </a:p>
          <a:p>
            <a:pPr lvl="2"/>
            <a:r>
              <a:rPr lang="en-US" dirty="0" smtClean="0"/>
              <a:t>External and internal</a:t>
            </a:r>
          </a:p>
          <a:p>
            <a:pPr lvl="1"/>
            <a:r>
              <a:rPr lang="en-US" dirty="0" smtClean="0"/>
              <a:t>Chemo</a:t>
            </a:r>
          </a:p>
          <a:p>
            <a:pPr lvl="2"/>
            <a:r>
              <a:rPr lang="en-US" dirty="0" err="1"/>
              <a:t>Capecitabine</a:t>
            </a:r>
            <a:r>
              <a:rPr lang="en-US" dirty="0"/>
              <a:t>- (</a:t>
            </a:r>
            <a:r>
              <a:rPr lang="en-US" dirty="0" err="1"/>
              <a:t>Xeloda</a:t>
            </a:r>
            <a:r>
              <a:rPr lang="en-US" dirty="0"/>
              <a:t> FDA approved)</a:t>
            </a:r>
            <a:endParaRPr lang="en-US" dirty="0" smtClean="0"/>
          </a:p>
          <a:p>
            <a:pPr lvl="1"/>
            <a:r>
              <a:rPr lang="en-US" dirty="0" smtClean="0"/>
              <a:t>Targeted therapy</a:t>
            </a:r>
          </a:p>
          <a:p>
            <a:pPr lvl="2"/>
            <a:r>
              <a:rPr lang="en-US" dirty="0" smtClean="0"/>
              <a:t>Adjuvant</a:t>
            </a:r>
          </a:p>
        </p:txBody>
      </p:sp>
    </p:spTree>
    <p:extLst>
      <p:ext uri="{BB962C8B-B14F-4D97-AF65-F5344CB8AC3E}">
        <p14:creationId xmlns:p14="http://schemas.microsoft.com/office/powerpoint/2010/main" val="199489397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Neuroblastoma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Most common in and around adrenal glands</a:t>
            </a:r>
          </a:p>
          <a:p>
            <a:r>
              <a:rPr lang="en-US" dirty="0" smtClean="0"/>
              <a:t>Most commonly affects children age 5 and younger</a:t>
            </a:r>
          </a:p>
          <a:p>
            <a:r>
              <a:rPr lang="en-US" dirty="0" smtClean="0"/>
              <a:t>Develops from immature nerve cells</a:t>
            </a:r>
          </a:p>
          <a:p>
            <a:r>
              <a:rPr lang="en-US" dirty="0" smtClean="0"/>
              <a:t>Sporadic and Familial</a:t>
            </a:r>
          </a:p>
          <a:p>
            <a:r>
              <a:rPr lang="en-US" dirty="0" smtClean="0"/>
              <a:t>5-year survival rate by age:</a:t>
            </a:r>
          </a:p>
          <a:p>
            <a:pPr lvl="1"/>
            <a:r>
              <a:rPr lang="en-US" dirty="0" smtClean="0"/>
              <a:t>Younger than 1 – 90%</a:t>
            </a:r>
          </a:p>
          <a:p>
            <a:pPr lvl="1"/>
            <a:r>
              <a:rPr lang="en-US" dirty="0" smtClean="0"/>
              <a:t>1to 4 years – 68%</a:t>
            </a:r>
          </a:p>
          <a:p>
            <a:pPr lvl="1"/>
            <a:r>
              <a:rPr lang="en-US" dirty="0" smtClean="0"/>
              <a:t>5 to 9 years – 52%</a:t>
            </a:r>
          </a:p>
          <a:p>
            <a:pPr lvl="1"/>
            <a:r>
              <a:rPr lang="en-US" dirty="0" smtClean="0"/>
              <a:t>10 to 14 years – 66%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Staging:</a:t>
            </a:r>
          </a:p>
          <a:p>
            <a:pPr lvl="1"/>
            <a:r>
              <a:rPr lang="en-US" dirty="0" smtClean="0"/>
              <a:t>INSS</a:t>
            </a:r>
          </a:p>
          <a:p>
            <a:pPr lvl="1"/>
            <a:r>
              <a:rPr lang="en-US" dirty="0" smtClean="0"/>
              <a:t>INRGSS</a:t>
            </a:r>
          </a:p>
          <a:p>
            <a:r>
              <a:rPr lang="en-US" dirty="0" smtClean="0"/>
              <a:t>Treatments:</a:t>
            </a:r>
          </a:p>
          <a:p>
            <a:pPr lvl="1"/>
            <a:r>
              <a:rPr lang="en-US" dirty="0" smtClean="0"/>
              <a:t>Observation</a:t>
            </a:r>
          </a:p>
          <a:p>
            <a:pPr lvl="1"/>
            <a:r>
              <a:rPr lang="en-US" dirty="0" smtClean="0"/>
              <a:t>Surgery</a:t>
            </a:r>
          </a:p>
          <a:p>
            <a:pPr lvl="1"/>
            <a:r>
              <a:rPr lang="en-US" dirty="0" smtClean="0"/>
              <a:t>Radiation</a:t>
            </a:r>
          </a:p>
          <a:p>
            <a:pPr lvl="2"/>
            <a:r>
              <a:rPr lang="en-US" dirty="0" smtClean="0"/>
              <a:t>External and internal</a:t>
            </a:r>
          </a:p>
          <a:p>
            <a:pPr lvl="1"/>
            <a:r>
              <a:rPr lang="en-US" dirty="0" smtClean="0"/>
              <a:t>Chemo</a:t>
            </a:r>
          </a:p>
          <a:p>
            <a:pPr lvl="2"/>
            <a:r>
              <a:rPr lang="en-US" dirty="0" smtClean="0"/>
              <a:t>Systemic and regional</a:t>
            </a:r>
          </a:p>
          <a:p>
            <a:pPr lvl="1"/>
            <a:r>
              <a:rPr lang="en-US" dirty="0" smtClean="0"/>
              <a:t>High-dose chemo and radiation therapy with stem cell rescue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008184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Pancreatic Cancer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Staging:</a:t>
            </a:r>
          </a:p>
          <a:p>
            <a:pPr lvl="1"/>
            <a:r>
              <a:rPr lang="en-US" dirty="0" smtClean="0"/>
              <a:t>TNM</a:t>
            </a:r>
          </a:p>
          <a:p>
            <a:r>
              <a:rPr lang="en-US" dirty="0" smtClean="0"/>
              <a:t>5-year survival rates:</a:t>
            </a:r>
          </a:p>
          <a:p>
            <a:pPr lvl="1"/>
            <a:r>
              <a:rPr lang="en-US" dirty="0" smtClean="0"/>
              <a:t>localized – 25.8%</a:t>
            </a:r>
          </a:p>
          <a:p>
            <a:pPr lvl="1"/>
            <a:r>
              <a:rPr lang="en-US" dirty="0" smtClean="0"/>
              <a:t>Regional – 9.9%</a:t>
            </a:r>
          </a:p>
          <a:p>
            <a:pPr lvl="1"/>
            <a:r>
              <a:rPr lang="en-US" dirty="0" smtClean="0"/>
              <a:t>Distant – 2.3%</a:t>
            </a:r>
          </a:p>
          <a:p>
            <a:pPr lvl="1"/>
            <a:r>
              <a:rPr lang="en-US" dirty="0" err="1" smtClean="0"/>
              <a:t>Unstagged</a:t>
            </a:r>
            <a:r>
              <a:rPr lang="en-US" dirty="0" smtClean="0"/>
              <a:t> – 4.4%</a:t>
            </a:r>
          </a:p>
          <a:p>
            <a:pPr lvl="1"/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Treatments:</a:t>
            </a:r>
          </a:p>
          <a:p>
            <a:pPr lvl="1"/>
            <a:r>
              <a:rPr lang="en-US" dirty="0" smtClean="0"/>
              <a:t>Surgery</a:t>
            </a:r>
          </a:p>
          <a:p>
            <a:pPr lvl="2"/>
            <a:r>
              <a:rPr lang="en-US" dirty="0" smtClean="0"/>
              <a:t>Whipple</a:t>
            </a:r>
          </a:p>
          <a:p>
            <a:pPr lvl="2"/>
            <a:r>
              <a:rPr lang="en-US" dirty="0" smtClean="0"/>
              <a:t>Total </a:t>
            </a:r>
            <a:r>
              <a:rPr lang="en-US" dirty="0" err="1" smtClean="0"/>
              <a:t>pancreatectomy</a:t>
            </a:r>
            <a:endParaRPr lang="en-US" dirty="0" smtClean="0"/>
          </a:p>
          <a:p>
            <a:pPr lvl="2"/>
            <a:r>
              <a:rPr lang="en-US" dirty="0" smtClean="0"/>
              <a:t>Distal </a:t>
            </a:r>
            <a:r>
              <a:rPr lang="en-US" dirty="0" err="1" smtClean="0"/>
              <a:t>pancreatectomy</a:t>
            </a:r>
            <a:endParaRPr lang="en-US" dirty="0" smtClean="0"/>
          </a:p>
          <a:p>
            <a:pPr lvl="1"/>
            <a:r>
              <a:rPr lang="en-US" dirty="0" smtClean="0"/>
              <a:t>Radiation</a:t>
            </a:r>
          </a:p>
          <a:p>
            <a:pPr lvl="1"/>
            <a:r>
              <a:rPr lang="en-US" dirty="0" smtClean="0"/>
              <a:t>Chemo/radiation</a:t>
            </a:r>
          </a:p>
          <a:p>
            <a:pPr lvl="1"/>
            <a:r>
              <a:rPr lang="en-US" dirty="0" smtClean="0"/>
              <a:t>Chemo</a:t>
            </a:r>
          </a:p>
          <a:p>
            <a:pPr lvl="1"/>
            <a:r>
              <a:rPr lang="en-US" dirty="0" smtClean="0"/>
              <a:t>Targeted therapy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708679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Bone Cancer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An uncommon cancer that begins in a bone</a:t>
            </a:r>
          </a:p>
          <a:p>
            <a:pPr lvl="1"/>
            <a:r>
              <a:rPr lang="en-US" dirty="0" smtClean="0"/>
              <a:t>Most commonly affects the long bones of the arms and legs</a:t>
            </a:r>
          </a:p>
          <a:p>
            <a:r>
              <a:rPr lang="en-US" dirty="0" smtClean="0"/>
              <a:t>Types:</a:t>
            </a:r>
          </a:p>
          <a:p>
            <a:pPr lvl="1"/>
            <a:r>
              <a:rPr lang="en-US" dirty="0" err="1" smtClean="0"/>
              <a:t>Osteoscarcoma</a:t>
            </a:r>
            <a:endParaRPr lang="en-US" dirty="0" smtClean="0"/>
          </a:p>
          <a:p>
            <a:pPr lvl="1"/>
            <a:r>
              <a:rPr lang="en-US" dirty="0" err="1" smtClean="0"/>
              <a:t>Chondrosarcoma</a:t>
            </a:r>
            <a:endParaRPr lang="en-US" dirty="0" smtClean="0"/>
          </a:p>
          <a:p>
            <a:pPr lvl="1"/>
            <a:r>
              <a:rPr lang="en-US" dirty="0" smtClean="0"/>
              <a:t>Ewing Sarcoma</a:t>
            </a:r>
          </a:p>
          <a:p>
            <a:r>
              <a:rPr lang="en-US" dirty="0" smtClean="0"/>
              <a:t>Staging:</a:t>
            </a:r>
          </a:p>
          <a:p>
            <a:pPr lvl="1"/>
            <a:r>
              <a:rPr lang="en-US" dirty="0" smtClean="0"/>
              <a:t>TNM</a:t>
            </a:r>
          </a:p>
          <a:p>
            <a:pPr lvl="1"/>
            <a:r>
              <a:rPr lang="en-US" dirty="0" smtClean="0"/>
              <a:t>TX, T0-T3</a:t>
            </a:r>
          </a:p>
          <a:p>
            <a:pPr lvl="1"/>
            <a:r>
              <a:rPr lang="en-US" dirty="0" smtClean="0"/>
              <a:t>N0, N1</a:t>
            </a:r>
          </a:p>
          <a:p>
            <a:pPr lvl="1"/>
            <a:r>
              <a:rPr lang="en-US" dirty="0" smtClean="0"/>
              <a:t>M0, M1. M1a, M1b</a:t>
            </a:r>
          </a:p>
          <a:p>
            <a:r>
              <a:rPr lang="en-US" dirty="0" smtClean="0"/>
              <a:t>Grade:</a:t>
            </a:r>
          </a:p>
          <a:p>
            <a:pPr lvl="1"/>
            <a:r>
              <a:rPr lang="en-US" dirty="0" smtClean="0"/>
              <a:t>G1-G2 – low grade</a:t>
            </a:r>
          </a:p>
          <a:p>
            <a:pPr lvl="1"/>
            <a:r>
              <a:rPr lang="en-US" dirty="0" smtClean="0"/>
              <a:t>G3-G4 – high grade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Treatment:</a:t>
            </a:r>
          </a:p>
          <a:p>
            <a:pPr lvl="1"/>
            <a:r>
              <a:rPr lang="en-US" dirty="0" smtClean="0"/>
              <a:t>Surgery</a:t>
            </a:r>
          </a:p>
          <a:p>
            <a:pPr lvl="1"/>
            <a:r>
              <a:rPr lang="en-US" dirty="0" smtClean="0"/>
              <a:t>Radiation</a:t>
            </a:r>
          </a:p>
          <a:p>
            <a:pPr lvl="1"/>
            <a:r>
              <a:rPr lang="en-US" dirty="0" smtClean="0"/>
              <a:t>Chemo</a:t>
            </a:r>
          </a:p>
          <a:p>
            <a:pPr lvl="1"/>
            <a:r>
              <a:rPr lang="en-US" dirty="0" smtClean="0"/>
              <a:t>Targeted therapy</a:t>
            </a:r>
          </a:p>
          <a:p>
            <a:r>
              <a:rPr lang="en-US" dirty="0" smtClean="0"/>
              <a:t>5-year survival rate:</a:t>
            </a:r>
          </a:p>
          <a:p>
            <a:pPr lvl="1"/>
            <a:r>
              <a:rPr lang="en-US" dirty="0" smtClean="0"/>
              <a:t>66.6%</a:t>
            </a:r>
          </a:p>
          <a:p>
            <a:r>
              <a:rPr lang="en-US" dirty="0" smtClean="0"/>
              <a:t>Bone cancer represents 0.2% of all new cancer cases in the U.S.</a:t>
            </a:r>
          </a:p>
        </p:txBody>
      </p:sp>
    </p:spTree>
    <p:extLst>
      <p:ext uri="{BB962C8B-B14F-4D97-AF65-F5344CB8AC3E}">
        <p14:creationId xmlns:p14="http://schemas.microsoft.com/office/powerpoint/2010/main" val="398085713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 Cancer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An uncommon malignancy that starts in the anus.</a:t>
            </a:r>
          </a:p>
          <a:p>
            <a:r>
              <a:rPr lang="en-US" dirty="0" smtClean="0"/>
              <a:t>Begins when normal cells in or on the anus change and grow uncontrollably, forming a tumor mass.</a:t>
            </a:r>
          </a:p>
          <a:p>
            <a:r>
              <a:rPr lang="en-US" dirty="0" smtClean="0"/>
              <a:t>Staging:</a:t>
            </a:r>
          </a:p>
          <a:p>
            <a:pPr lvl="1"/>
            <a:r>
              <a:rPr lang="en-US" dirty="0" smtClean="0"/>
              <a:t>Stage 0 </a:t>
            </a:r>
          </a:p>
          <a:p>
            <a:pPr lvl="1"/>
            <a:r>
              <a:rPr lang="en-US" dirty="0" smtClean="0"/>
              <a:t>Stage I</a:t>
            </a:r>
          </a:p>
          <a:p>
            <a:pPr lvl="1"/>
            <a:r>
              <a:rPr lang="en-US" dirty="0" smtClean="0"/>
              <a:t>Stage II</a:t>
            </a:r>
          </a:p>
          <a:p>
            <a:pPr lvl="1"/>
            <a:r>
              <a:rPr lang="en-US" dirty="0" smtClean="0"/>
              <a:t>Stage IIIA</a:t>
            </a:r>
          </a:p>
          <a:p>
            <a:pPr lvl="1"/>
            <a:r>
              <a:rPr lang="en-US" dirty="0" smtClean="0"/>
              <a:t>Stage IIIB</a:t>
            </a:r>
          </a:p>
          <a:p>
            <a:pPr lvl="1"/>
            <a:r>
              <a:rPr lang="en-US" dirty="0" smtClean="0"/>
              <a:t>Stage IV</a:t>
            </a:r>
          </a:p>
          <a:p>
            <a:pPr lvl="1"/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Treatment:</a:t>
            </a:r>
          </a:p>
          <a:p>
            <a:pPr lvl="1"/>
            <a:r>
              <a:rPr lang="en-US" dirty="0" smtClean="0"/>
              <a:t>Surgery</a:t>
            </a:r>
          </a:p>
          <a:p>
            <a:pPr lvl="1"/>
            <a:r>
              <a:rPr lang="en-US" dirty="0" smtClean="0"/>
              <a:t>Radiation</a:t>
            </a:r>
          </a:p>
          <a:p>
            <a:pPr lvl="1"/>
            <a:r>
              <a:rPr lang="en-US" dirty="0" smtClean="0"/>
              <a:t>Chemo</a:t>
            </a:r>
          </a:p>
          <a:p>
            <a:pPr lvl="1"/>
            <a:r>
              <a:rPr lang="en-US" dirty="0" err="1" smtClean="0"/>
              <a:t>Chemoradiation</a:t>
            </a:r>
            <a:endParaRPr lang="en-US" dirty="0" smtClean="0"/>
          </a:p>
          <a:p>
            <a:pPr lvl="2"/>
            <a:r>
              <a:rPr lang="en-US" dirty="0" smtClean="0"/>
              <a:t>Best approach</a:t>
            </a:r>
          </a:p>
          <a:p>
            <a:r>
              <a:rPr lang="en-US" dirty="0" smtClean="0"/>
              <a:t>5-year survival rate:</a:t>
            </a:r>
          </a:p>
          <a:p>
            <a:pPr lvl="1"/>
            <a:r>
              <a:rPr lang="en-US" dirty="0" smtClean="0"/>
              <a:t>Localized – 79.7%</a:t>
            </a:r>
          </a:p>
          <a:p>
            <a:pPr lvl="1"/>
            <a:r>
              <a:rPr lang="en-US" dirty="0" smtClean="0"/>
              <a:t>Regional – 58.1%</a:t>
            </a:r>
          </a:p>
          <a:p>
            <a:pPr lvl="1"/>
            <a:r>
              <a:rPr lang="en-US" dirty="0" smtClean="0"/>
              <a:t>Distant – 32%</a:t>
            </a:r>
          </a:p>
          <a:p>
            <a:pPr lvl="1"/>
            <a:r>
              <a:rPr lang="en-US" dirty="0" err="1" smtClean="0"/>
              <a:t>Unstagged</a:t>
            </a:r>
            <a:r>
              <a:rPr lang="en-US" dirty="0" smtClean="0"/>
              <a:t> – 60.4%</a:t>
            </a:r>
          </a:p>
          <a:p>
            <a:r>
              <a:rPr lang="en-US" dirty="0" smtClean="0"/>
              <a:t>Anal cancer represents 0.4% of all new cancer cases in the U.S.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793492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Thank you for reading!</a:t>
            </a:r>
            <a:endParaRPr lang="en-US" dirty="0"/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If you have any questions or comments, please visit our contact page to obtain email addresses and phone numbers of staff.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09546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Vanderbilt Clinical Trials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Clinical Trial: VICCGI1405</a:t>
            </a:r>
          </a:p>
          <a:p>
            <a:pPr lvl="1"/>
            <a:r>
              <a:rPr lang="en-US" dirty="0" smtClean="0"/>
              <a:t>Drugs used – </a:t>
            </a:r>
            <a:r>
              <a:rPr lang="en-US" dirty="0" err="1" smtClean="0"/>
              <a:t>nabpaclitaxel</a:t>
            </a:r>
            <a:r>
              <a:rPr lang="en-US" dirty="0" smtClean="0"/>
              <a:t> in combination with gemcitabine</a:t>
            </a:r>
          </a:p>
          <a:p>
            <a:pPr lvl="1"/>
            <a:r>
              <a:rPr lang="en-US" dirty="0" smtClean="0"/>
              <a:t>Cancer type – Pancreatic</a:t>
            </a:r>
          </a:p>
          <a:p>
            <a:pPr lvl="1"/>
            <a:r>
              <a:rPr lang="en-US" dirty="0" smtClean="0"/>
              <a:t>Objective – to compare disease-free survival (DFS) between subjects given </a:t>
            </a:r>
            <a:r>
              <a:rPr lang="en-US" dirty="0" err="1" smtClean="0"/>
              <a:t>nabpaclitaxel</a:t>
            </a:r>
            <a:r>
              <a:rPr lang="en-US" dirty="0" smtClean="0"/>
              <a:t> in combination with gemcitabine and subjects given </a:t>
            </a:r>
            <a:r>
              <a:rPr lang="en-US" dirty="0" err="1" smtClean="0"/>
              <a:t>gemicitabine</a:t>
            </a:r>
            <a:r>
              <a:rPr lang="en-US" dirty="0" smtClean="0"/>
              <a:t> alone</a:t>
            </a:r>
          </a:p>
          <a:p>
            <a:r>
              <a:rPr lang="en-US" dirty="0" smtClean="0"/>
              <a:t>Clinical Trial: VICCGI13101</a:t>
            </a:r>
          </a:p>
          <a:p>
            <a:pPr lvl="1"/>
            <a:r>
              <a:rPr lang="en-US" dirty="0" smtClean="0"/>
              <a:t>Drugs used – FOLFOX-</a:t>
            </a:r>
            <a:r>
              <a:rPr lang="en-US" dirty="0" err="1" smtClean="0"/>
              <a:t>bevacizumab</a:t>
            </a:r>
            <a:endParaRPr lang="en-US" dirty="0"/>
          </a:p>
          <a:p>
            <a:pPr lvl="1"/>
            <a:r>
              <a:rPr lang="en-US" dirty="0" smtClean="0"/>
              <a:t>Cancer type – Colorectal</a:t>
            </a:r>
          </a:p>
          <a:p>
            <a:pPr lvl="1"/>
            <a:r>
              <a:rPr lang="en-US" dirty="0" smtClean="0"/>
              <a:t>Objective – compare patients given FOLFOX with high doses of vitamin D to patients given FOLFOX and standard doses of vitamin 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70006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653143"/>
            <a:ext cx="8042276" cy="5290458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Clinical Trial: VICCNEU1404</a:t>
            </a:r>
          </a:p>
          <a:p>
            <a:pPr lvl="1"/>
            <a:r>
              <a:rPr lang="en-US" dirty="0" smtClean="0"/>
              <a:t>Drugs used – </a:t>
            </a:r>
            <a:r>
              <a:rPr lang="en-US" dirty="0" err="1" smtClean="0"/>
              <a:t>Nivolumab</a:t>
            </a:r>
            <a:r>
              <a:rPr lang="en-US" dirty="0" smtClean="0"/>
              <a:t>, </a:t>
            </a:r>
            <a:r>
              <a:rPr lang="en-US" dirty="0" err="1" smtClean="0"/>
              <a:t>Ipilimumab</a:t>
            </a:r>
            <a:r>
              <a:rPr lang="en-US" dirty="0" smtClean="0"/>
              <a:t>, </a:t>
            </a:r>
            <a:r>
              <a:rPr lang="en-US" dirty="0" err="1" smtClean="0"/>
              <a:t>Bevacizumab</a:t>
            </a:r>
            <a:endParaRPr lang="en-US" dirty="0"/>
          </a:p>
          <a:p>
            <a:pPr lvl="1"/>
            <a:r>
              <a:rPr lang="en-US" dirty="0" smtClean="0"/>
              <a:t>Cancer type – Recurrent </a:t>
            </a:r>
            <a:r>
              <a:rPr lang="en-US" dirty="0" err="1" smtClean="0"/>
              <a:t>Glioblastoma</a:t>
            </a:r>
            <a:endParaRPr lang="en-US" dirty="0" smtClean="0"/>
          </a:p>
          <a:p>
            <a:pPr lvl="1"/>
            <a:r>
              <a:rPr lang="en-US" dirty="0" smtClean="0"/>
              <a:t>Objective – to compare the safety of </a:t>
            </a:r>
            <a:r>
              <a:rPr lang="en-US" dirty="0" err="1" smtClean="0"/>
              <a:t>nivolumab</a:t>
            </a:r>
            <a:r>
              <a:rPr lang="en-US" dirty="0" smtClean="0"/>
              <a:t> in combination with </a:t>
            </a:r>
            <a:r>
              <a:rPr lang="en-US" dirty="0" err="1" smtClean="0"/>
              <a:t>ipilimumab</a:t>
            </a:r>
            <a:r>
              <a:rPr lang="en-US" dirty="0" smtClean="0"/>
              <a:t>,  to compare the survival of </a:t>
            </a:r>
            <a:r>
              <a:rPr lang="en-US" dirty="0" err="1" smtClean="0"/>
              <a:t>nivolumab</a:t>
            </a:r>
            <a:r>
              <a:rPr lang="en-US" dirty="0" smtClean="0"/>
              <a:t> patients versus </a:t>
            </a:r>
            <a:r>
              <a:rPr lang="en-US" dirty="0" err="1" smtClean="0"/>
              <a:t>bevacizumab</a:t>
            </a:r>
            <a:r>
              <a:rPr lang="en-US" dirty="0" smtClean="0"/>
              <a:t> and </a:t>
            </a:r>
            <a:r>
              <a:rPr lang="en-US" dirty="0" err="1" smtClean="0"/>
              <a:t>nivolumab</a:t>
            </a:r>
            <a:r>
              <a:rPr lang="en-US" dirty="0" smtClean="0"/>
              <a:t> in combo with </a:t>
            </a:r>
            <a:r>
              <a:rPr lang="en-US" dirty="0" err="1" smtClean="0"/>
              <a:t>ipilimumab</a:t>
            </a:r>
            <a:r>
              <a:rPr lang="en-US" dirty="0" smtClean="0"/>
              <a:t> versus </a:t>
            </a:r>
            <a:r>
              <a:rPr lang="en-US" dirty="0" err="1" smtClean="0"/>
              <a:t>bevacizumab</a:t>
            </a:r>
            <a:endParaRPr lang="en-US" dirty="0" smtClean="0"/>
          </a:p>
          <a:p>
            <a:r>
              <a:rPr lang="en-US" dirty="0" smtClean="0"/>
              <a:t>Clinical Trial: I 131 MIBG</a:t>
            </a:r>
          </a:p>
          <a:p>
            <a:pPr lvl="1"/>
            <a:r>
              <a:rPr lang="en-US" dirty="0" smtClean="0"/>
              <a:t>Drugs used – 131-MIBG/</a:t>
            </a:r>
            <a:r>
              <a:rPr lang="en-US" dirty="0" err="1" smtClean="0"/>
              <a:t>Iobenguane</a:t>
            </a:r>
            <a:r>
              <a:rPr lang="en-US" dirty="0" smtClean="0"/>
              <a:t> Sulfate</a:t>
            </a:r>
          </a:p>
          <a:p>
            <a:pPr lvl="1"/>
            <a:r>
              <a:rPr lang="en-US" dirty="0" smtClean="0"/>
              <a:t>Cancer type – </a:t>
            </a:r>
            <a:r>
              <a:rPr lang="en-US" dirty="0" err="1" smtClean="0"/>
              <a:t>neuroblastoma</a:t>
            </a:r>
            <a:r>
              <a:rPr lang="en-US" dirty="0" smtClean="0"/>
              <a:t>, </a:t>
            </a:r>
            <a:r>
              <a:rPr lang="en-US" dirty="0" err="1" smtClean="0"/>
              <a:t>pheochromocytoma</a:t>
            </a:r>
            <a:r>
              <a:rPr lang="en-US" dirty="0" smtClean="0"/>
              <a:t> or </a:t>
            </a:r>
            <a:r>
              <a:rPr lang="en-US" dirty="0" err="1" smtClean="0"/>
              <a:t>paraganglioma</a:t>
            </a:r>
            <a:endParaRPr lang="en-US" dirty="0" smtClean="0"/>
          </a:p>
          <a:p>
            <a:pPr lvl="1"/>
            <a:r>
              <a:rPr lang="en-US" dirty="0" smtClean="0"/>
              <a:t>Objective – to provide palliative therapy with MIBG and gain more info about acute and late toxicity of 131I-MIBG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36016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677333"/>
            <a:ext cx="8042276" cy="5266268"/>
          </a:xfrm>
        </p:spPr>
        <p:txBody>
          <a:bodyPr/>
          <a:lstStyle/>
          <a:p>
            <a:r>
              <a:rPr lang="en-US" dirty="0" smtClean="0"/>
              <a:t>Clinical Trial: RO5185426, PLX4032</a:t>
            </a:r>
          </a:p>
          <a:p>
            <a:pPr lvl="1"/>
            <a:r>
              <a:rPr lang="en-US" dirty="0" smtClean="0"/>
              <a:t>Drugs used – </a:t>
            </a:r>
            <a:r>
              <a:rPr lang="en-US" dirty="0" err="1" smtClean="0"/>
              <a:t>Vemurafenib</a:t>
            </a:r>
            <a:r>
              <a:rPr lang="en-US" dirty="0" smtClean="0"/>
              <a:t>, </a:t>
            </a:r>
            <a:r>
              <a:rPr lang="en-US" dirty="0" err="1" smtClean="0"/>
              <a:t>Cetuximab</a:t>
            </a:r>
            <a:endParaRPr lang="en-US" dirty="0" smtClean="0"/>
          </a:p>
          <a:p>
            <a:pPr lvl="1"/>
            <a:r>
              <a:rPr lang="en-US" dirty="0" smtClean="0"/>
              <a:t>Cancer type – BRAF mutation cancers</a:t>
            </a:r>
          </a:p>
          <a:p>
            <a:pPr lvl="1"/>
            <a:r>
              <a:rPr lang="en-US" dirty="0" smtClean="0"/>
              <a:t>Objective – to evaluate the efficacy of </a:t>
            </a:r>
            <a:r>
              <a:rPr lang="en-US" dirty="0" err="1" smtClean="0"/>
              <a:t>vemurafenib</a:t>
            </a:r>
            <a:r>
              <a:rPr lang="en-US" dirty="0" smtClean="0"/>
              <a:t> in patients with cancers harboring BRAF V600 mutations.</a:t>
            </a:r>
          </a:p>
          <a:p>
            <a:r>
              <a:rPr lang="en-US" dirty="0" smtClean="0"/>
              <a:t>Clinical Trial: VICCMEL0287</a:t>
            </a:r>
          </a:p>
          <a:p>
            <a:pPr lvl="1"/>
            <a:r>
              <a:rPr lang="en-US" dirty="0" smtClean="0"/>
              <a:t>Disease site -  Melanoma</a:t>
            </a:r>
          </a:p>
          <a:p>
            <a:pPr lvl="1"/>
            <a:r>
              <a:rPr lang="en-US" dirty="0" smtClean="0"/>
              <a:t>Objective – to characterize the markers in the steps in melanoma progression</a:t>
            </a:r>
          </a:p>
          <a:p>
            <a:pPr lvl="1"/>
            <a:r>
              <a:rPr lang="en-US" dirty="0" smtClean="0"/>
              <a:t>Want a better understanding of the genes involved to improve cancer prevention and therapy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4618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Biomarkers &amp; Prognostic Indicators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Biomarkers:	</a:t>
            </a:r>
          </a:p>
          <a:p>
            <a:pPr lvl="1"/>
            <a:r>
              <a:rPr lang="en-US" dirty="0" smtClean="0"/>
              <a:t>2 major types:</a:t>
            </a:r>
          </a:p>
          <a:p>
            <a:pPr lvl="2"/>
            <a:r>
              <a:rPr lang="en-US" dirty="0" smtClean="0"/>
              <a:t>Biomarkers of exposure</a:t>
            </a:r>
          </a:p>
          <a:p>
            <a:pPr lvl="2"/>
            <a:r>
              <a:rPr lang="en-US" dirty="0" smtClean="0"/>
              <a:t>Biomarkers of disease</a:t>
            </a:r>
          </a:p>
          <a:p>
            <a:pPr lvl="1"/>
            <a:r>
              <a:rPr lang="en-US" dirty="0" smtClean="0"/>
              <a:t>9 approved protein biomarkers for cancer by FDA</a:t>
            </a:r>
          </a:p>
          <a:p>
            <a:pPr lvl="2"/>
            <a:r>
              <a:rPr lang="en-US" dirty="0" smtClean="0"/>
              <a:t>CML </a:t>
            </a:r>
          </a:p>
          <a:p>
            <a:pPr lvl="2"/>
            <a:r>
              <a:rPr lang="en-US" dirty="0" smtClean="0"/>
              <a:t>RT-PCR</a:t>
            </a:r>
          </a:p>
          <a:p>
            <a:pPr lvl="2"/>
            <a:r>
              <a:rPr lang="en-US" dirty="0" smtClean="0"/>
              <a:t>mRNA</a:t>
            </a:r>
          </a:p>
          <a:p>
            <a:pPr lvl="2"/>
            <a:r>
              <a:rPr lang="en-US" dirty="0" smtClean="0"/>
              <a:t>CTCs</a:t>
            </a:r>
          </a:p>
          <a:p>
            <a:pPr lvl="2"/>
            <a:r>
              <a:rPr lang="en-US" dirty="0" err="1" smtClean="0"/>
              <a:t>miRNAs</a:t>
            </a:r>
            <a:endParaRPr lang="en-US" dirty="0" smtClean="0"/>
          </a:p>
          <a:p>
            <a:pPr lvl="2"/>
            <a:r>
              <a:rPr lang="en-US" dirty="0" smtClean="0"/>
              <a:t>KRAS</a:t>
            </a:r>
          </a:p>
          <a:p>
            <a:pPr lvl="2"/>
            <a:r>
              <a:rPr lang="en-US" dirty="0" smtClean="0"/>
              <a:t>BRAF</a:t>
            </a:r>
          </a:p>
          <a:p>
            <a:pPr lvl="2"/>
            <a:r>
              <a:rPr lang="en-US" dirty="0" smtClean="0"/>
              <a:t>PSA</a:t>
            </a:r>
          </a:p>
          <a:p>
            <a:pPr lvl="2"/>
            <a:r>
              <a:rPr lang="en-US" dirty="0" smtClean="0"/>
              <a:t>CA-125</a:t>
            </a:r>
          </a:p>
          <a:p>
            <a:pPr lvl="2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Prognostic Indicators:</a:t>
            </a:r>
          </a:p>
          <a:p>
            <a:pPr lvl="1"/>
            <a:r>
              <a:rPr lang="en-US" dirty="0" smtClean="0"/>
              <a:t>Cancer-specific survival</a:t>
            </a:r>
          </a:p>
          <a:p>
            <a:pPr lvl="1"/>
            <a:r>
              <a:rPr lang="en-US" dirty="0" smtClean="0"/>
              <a:t>Relative survival</a:t>
            </a:r>
          </a:p>
          <a:p>
            <a:pPr lvl="1"/>
            <a:r>
              <a:rPr lang="en-US" dirty="0" smtClean="0"/>
              <a:t>Overall survival</a:t>
            </a:r>
          </a:p>
          <a:p>
            <a:pPr lvl="1"/>
            <a:r>
              <a:rPr lang="en-US" dirty="0" smtClean="0"/>
              <a:t>Disease-free survival</a:t>
            </a:r>
          </a:p>
          <a:p>
            <a:r>
              <a:rPr lang="en-US" dirty="0" smtClean="0"/>
              <a:t>Proteomics – the study of protein structure, function and patterns of expression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6377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 lvl="1"/>
            <a:r>
              <a:rPr lang="en-US" b="1" dirty="0" smtClean="0"/>
              <a:t>Lung</a:t>
            </a:r>
          </a:p>
          <a:p>
            <a:pPr lvl="2"/>
            <a:r>
              <a:rPr lang="en-US" dirty="0" smtClean="0"/>
              <a:t>EGFR. KRAS, EM4-ALK</a:t>
            </a:r>
          </a:p>
          <a:p>
            <a:pPr lvl="1"/>
            <a:r>
              <a:rPr lang="en-US" b="1" dirty="0" smtClean="0"/>
              <a:t>Prostate</a:t>
            </a:r>
          </a:p>
          <a:p>
            <a:pPr lvl="2"/>
            <a:r>
              <a:rPr lang="en-US" dirty="0" smtClean="0"/>
              <a:t>PSA</a:t>
            </a:r>
          </a:p>
          <a:p>
            <a:pPr lvl="1"/>
            <a:r>
              <a:rPr lang="en-US" b="1" dirty="0" smtClean="0"/>
              <a:t>Gastric</a:t>
            </a:r>
          </a:p>
          <a:p>
            <a:pPr lvl="2"/>
            <a:r>
              <a:rPr lang="en-US" dirty="0" smtClean="0"/>
              <a:t>KIT</a:t>
            </a:r>
          </a:p>
          <a:p>
            <a:pPr lvl="1"/>
            <a:r>
              <a:rPr lang="en-US" b="1" dirty="0" smtClean="0"/>
              <a:t>Pancreatic</a:t>
            </a:r>
          </a:p>
          <a:p>
            <a:pPr lvl="2"/>
            <a:r>
              <a:rPr lang="en-US" dirty="0" smtClean="0"/>
              <a:t>CA 19-9</a:t>
            </a:r>
          </a:p>
          <a:p>
            <a:pPr lvl="1"/>
            <a:r>
              <a:rPr lang="en-US" b="1" dirty="0" smtClean="0"/>
              <a:t>Ovarian </a:t>
            </a:r>
          </a:p>
          <a:p>
            <a:pPr lvl="2"/>
            <a:r>
              <a:rPr lang="en-US" dirty="0" smtClean="0"/>
              <a:t>CA-125</a:t>
            </a:r>
          </a:p>
          <a:p>
            <a:pPr lvl="1"/>
            <a:r>
              <a:rPr lang="en-US" b="1" dirty="0" smtClean="0"/>
              <a:t>Melanoma</a:t>
            </a:r>
          </a:p>
          <a:p>
            <a:pPr lvl="2"/>
            <a:r>
              <a:rPr lang="en-US" dirty="0" smtClean="0"/>
              <a:t>LDH, BRAF, S-100</a:t>
            </a:r>
          </a:p>
          <a:p>
            <a:pPr lvl="1"/>
            <a:r>
              <a:rPr lang="en-US" b="1" dirty="0" smtClean="0"/>
              <a:t>Chronic Myeloid Leukemia </a:t>
            </a:r>
            <a:r>
              <a:rPr lang="en-US" dirty="0" smtClean="0"/>
              <a:t>(CML)</a:t>
            </a:r>
          </a:p>
          <a:p>
            <a:pPr lvl="2"/>
            <a:r>
              <a:rPr lang="en-US" dirty="0" smtClean="0"/>
              <a:t>BCR-ABL</a:t>
            </a:r>
          </a:p>
          <a:p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 lvl="1"/>
            <a:r>
              <a:rPr lang="en-US" b="1" dirty="0" smtClean="0"/>
              <a:t>Colorectal Cancer</a:t>
            </a:r>
          </a:p>
          <a:p>
            <a:pPr lvl="2"/>
            <a:r>
              <a:rPr lang="en-US" dirty="0" smtClean="0"/>
              <a:t>CEA, KRAS, MMR, mRNA</a:t>
            </a:r>
          </a:p>
          <a:p>
            <a:pPr lvl="1"/>
            <a:r>
              <a:rPr lang="en-US" b="1" dirty="0" smtClean="0"/>
              <a:t>Liver</a:t>
            </a:r>
          </a:p>
          <a:p>
            <a:pPr lvl="2"/>
            <a:r>
              <a:rPr lang="en-US" dirty="0" smtClean="0"/>
              <a:t>AFP</a:t>
            </a:r>
          </a:p>
          <a:p>
            <a:pPr lvl="1"/>
            <a:r>
              <a:rPr lang="en-US" b="1" dirty="0" smtClean="0"/>
              <a:t>Multiple Myeloma</a:t>
            </a:r>
          </a:p>
          <a:p>
            <a:pPr lvl="2"/>
            <a:r>
              <a:rPr lang="en-US" dirty="0" smtClean="0"/>
              <a:t> </a:t>
            </a:r>
            <a:r>
              <a:rPr lang="en-US" dirty="0"/>
              <a:t>Β-2-microglobulin</a:t>
            </a:r>
          </a:p>
          <a:p>
            <a:pPr lvl="1"/>
            <a:r>
              <a:rPr lang="en-US" b="1" dirty="0" smtClean="0"/>
              <a:t>Testicular</a:t>
            </a:r>
          </a:p>
          <a:p>
            <a:pPr lvl="2"/>
            <a:r>
              <a:rPr lang="en-US" dirty="0" smtClean="0"/>
              <a:t>AFP, </a:t>
            </a:r>
            <a:r>
              <a:rPr lang="en-US" dirty="0" err="1" smtClean="0"/>
              <a:t>hCG</a:t>
            </a:r>
            <a:r>
              <a:rPr lang="en-US" dirty="0" smtClean="0"/>
              <a:t>, LDH</a:t>
            </a:r>
          </a:p>
          <a:p>
            <a:pPr lvl="1"/>
            <a:r>
              <a:rPr lang="en-US" b="1" dirty="0" smtClean="0"/>
              <a:t>Thyroid</a:t>
            </a:r>
          </a:p>
          <a:p>
            <a:pPr lvl="2"/>
            <a:r>
              <a:rPr lang="en-US" dirty="0" err="1" smtClean="0"/>
              <a:t>Thyroglobulin</a:t>
            </a:r>
            <a:endParaRPr lang="en-US" dirty="0" smtClean="0"/>
          </a:p>
          <a:p>
            <a:pPr lvl="1"/>
            <a:r>
              <a:rPr lang="en-US" b="1" dirty="0" smtClean="0"/>
              <a:t>Breast</a:t>
            </a:r>
          </a:p>
          <a:p>
            <a:pPr lvl="2"/>
            <a:r>
              <a:rPr lang="en-US" dirty="0" smtClean="0"/>
              <a:t>ER/PR, HER2, CA 15-3, CA 27.29, CEA, </a:t>
            </a:r>
            <a:r>
              <a:rPr lang="en-US" dirty="0" err="1" smtClean="0"/>
              <a:t>uPA</a:t>
            </a:r>
            <a:r>
              <a:rPr lang="en-US" dirty="0" smtClean="0"/>
              <a:t>, PAI-1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Cancer Biomarkers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2123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Staging Systems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/>
              <a:t>TNM</a:t>
            </a:r>
            <a:r>
              <a:rPr lang="en-US" dirty="0"/>
              <a:t> – most common system </a:t>
            </a:r>
          </a:p>
          <a:p>
            <a:pPr lvl="1"/>
            <a:r>
              <a:rPr lang="en-US" dirty="0"/>
              <a:t>T – primary tumor</a:t>
            </a:r>
          </a:p>
          <a:p>
            <a:pPr lvl="1"/>
            <a:r>
              <a:rPr lang="en-US" dirty="0"/>
              <a:t>N – spread to lymph nodes</a:t>
            </a:r>
          </a:p>
          <a:p>
            <a:pPr lvl="1"/>
            <a:r>
              <a:rPr lang="en-US" dirty="0"/>
              <a:t>M – metastasis</a:t>
            </a:r>
          </a:p>
          <a:p>
            <a:r>
              <a:rPr lang="en-US" b="1" dirty="0"/>
              <a:t>FIGO</a:t>
            </a:r>
            <a:r>
              <a:rPr lang="en-US" dirty="0"/>
              <a:t> – gynecological cancers</a:t>
            </a:r>
          </a:p>
          <a:p>
            <a:pPr lvl="1"/>
            <a:r>
              <a:rPr lang="en-US" dirty="0"/>
              <a:t>Same factors as TNM</a:t>
            </a:r>
          </a:p>
          <a:p>
            <a:pPr lvl="1"/>
            <a:r>
              <a:rPr lang="en-US" dirty="0"/>
              <a:t>Stage O does not exist </a:t>
            </a:r>
          </a:p>
          <a:p>
            <a:r>
              <a:rPr lang="en-US" b="1" dirty="0"/>
              <a:t>CIN</a:t>
            </a:r>
            <a:r>
              <a:rPr lang="en-US" dirty="0"/>
              <a:t> – cervical intraepithelial neoplasia</a:t>
            </a:r>
          </a:p>
          <a:p>
            <a:pPr lvl="1"/>
            <a:r>
              <a:rPr lang="en-US" dirty="0"/>
              <a:t>Usually caused by HPV</a:t>
            </a:r>
          </a:p>
          <a:p>
            <a:pPr lvl="1"/>
            <a:r>
              <a:rPr lang="en-US" dirty="0"/>
              <a:t>Staged in grades (I-III)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/>
              <a:t>WHO</a:t>
            </a:r>
            <a:r>
              <a:rPr lang="en-US" dirty="0"/>
              <a:t> – central nervous </a:t>
            </a:r>
            <a:r>
              <a:rPr lang="en-US" dirty="0" smtClean="0"/>
              <a:t>system</a:t>
            </a:r>
          </a:p>
          <a:p>
            <a:pPr lvl="1"/>
            <a:r>
              <a:rPr lang="en-US" dirty="0" smtClean="0"/>
              <a:t>Histological features of tumor</a:t>
            </a:r>
            <a:endParaRPr lang="en-US" dirty="0"/>
          </a:p>
          <a:p>
            <a:r>
              <a:rPr lang="en-US" b="1" dirty="0"/>
              <a:t>Dukes</a:t>
            </a:r>
            <a:r>
              <a:rPr lang="en-US" dirty="0"/>
              <a:t> – Colon </a:t>
            </a:r>
            <a:r>
              <a:rPr lang="en-US" dirty="0" smtClean="0"/>
              <a:t>cancer</a:t>
            </a:r>
          </a:p>
          <a:p>
            <a:pPr lvl="1"/>
            <a:r>
              <a:rPr lang="en-US" dirty="0" smtClean="0"/>
              <a:t>Similar to TNM</a:t>
            </a:r>
            <a:endParaRPr lang="en-US" dirty="0"/>
          </a:p>
          <a:p>
            <a:pPr lvl="1"/>
            <a:r>
              <a:rPr lang="en-US" dirty="0"/>
              <a:t>A-D to classify tumor </a:t>
            </a:r>
            <a:r>
              <a:rPr lang="en-US" dirty="0" smtClean="0"/>
              <a:t>spread</a:t>
            </a:r>
          </a:p>
          <a:p>
            <a:pPr lvl="1"/>
            <a:r>
              <a:rPr lang="en-US" dirty="0" smtClean="0"/>
              <a:t>B &amp; C divides further</a:t>
            </a:r>
            <a:endParaRPr lang="en-US" dirty="0"/>
          </a:p>
          <a:p>
            <a:r>
              <a:rPr lang="en-US" b="1" dirty="0"/>
              <a:t>Ann Arbor </a:t>
            </a:r>
            <a:r>
              <a:rPr lang="en-US" dirty="0"/>
              <a:t>– lymphomas</a:t>
            </a:r>
          </a:p>
          <a:p>
            <a:pPr lvl="1"/>
            <a:r>
              <a:rPr lang="en-US" dirty="0"/>
              <a:t>Uses roman numerals I-IV and “E” and “S”</a:t>
            </a:r>
          </a:p>
          <a:p>
            <a:r>
              <a:rPr lang="en-US" b="1" dirty="0"/>
              <a:t>Cotswold</a:t>
            </a:r>
            <a:r>
              <a:rPr lang="en-US" dirty="0"/>
              <a:t> – lymphoma </a:t>
            </a:r>
          </a:p>
          <a:p>
            <a:pPr lvl="1"/>
            <a:r>
              <a:rPr lang="en-US" dirty="0"/>
              <a:t>Modifications to Ann Arbor</a:t>
            </a:r>
          </a:p>
          <a:p>
            <a:pPr lvl="1"/>
            <a:r>
              <a:rPr lang="en-US" dirty="0"/>
              <a:t>Letter “X” – bulky disease</a:t>
            </a:r>
          </a:p>
          <a:p>
            <a:pPr lvl="1"/>
            <a:r>
              <a:rPr lang="en-US" dirty="0"/>
              <a:t># of anatomic regions involved</a:t>
            </a:r>
          </a:p>
          <a:p>
            <a:pPr lvl="1"/>
            <a:r>
              <a:rPr lang="en-US" dirty="0"/>
              <a:t>Stage III – 2 separate designations of nodal involvement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33236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140" y="107576"/>
            <a:ext cx="8042276" cy="1336956"/>
          </a:xfrm>
        </p:spPr>
        <p:txBody>
          <a:bodyPr/>
          <a:lstStyle/>
          <a:p>
            <a:r>
              <a:rPr lang="en-US" u="sng" dirty="0" smtClean="0"/>
              <a:t>Neoadjuvant</a:t>
            </a:r>
            <a:r>
              <a:rPr lang="en-US" dirty="0" smtClean="0"/>
              <a:t> vs. </a:t>
            </a:r>
            <a:r>
              <a:rPr lang="en-US" u="sng" dirty="0" smtClean="0"/>
              <a:t>Adjuvant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25085" y="1600201"/>
            <a:ext cx="3840480" cy="43434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Therapy given before the primary therapy, which is usually resection</a:t>
            </a:r>
          </a:p>
          <a:p>
            <a:r>
              <a:rPr lang="en-US" dirty="0" smtClean="0"/>
              <a:t>Common cancers:</a:t>
            </a:r>
          </a:p>
          <a:p>
            <a:pPr lvl="1"/>
            <a:r>
              <a:rPr lang="en-US" dirty="0" smtClean="0"/>
              <a:t>Breast</a:t>
            </a:r>
          </a:p>
          <a:p>
            <a:pPr lvl="1"/>
            <a:r>
              <a:rPr lang="en-US" dirty="0" smtClean="0"/>
              <a:t>Bladder</a:t>
            </a:r>
          </a:p>
          <a:p>
            <a:pPr lvl="1"/>
            <a:r>
              <a:rPr lang="en-US" dirty="0" smtClean="0"/>
              <a:t>Lung</a:t>
            </a:r>
          </a:p>
          <a:p>
            <a:pPr lvl="1"/>
            <a:r>
              <a:rPr lang="en-US" dirty="0" smtClean="0"/>
              <a:t>Colon</a:t>
            </a:r>
          </a:p>
          <a:p>
            <a:pPr lvl="1"/>
            <a:r>
              <a:rPr lang="en-US" dirty="0" smtClean="0"/>
              <a:t>Brain</a:t>
            </a:r>
          </a:p>
          <a:p>
            <a:r>
              <a:rPr lang="en-US" dirty="0" smtClean="0"/>
              <a:t>Can affect staging of tumor, if tumor shrinks from therapy</a:t>
            </a:r>
          </a:p>
          <a:p>
            <a:r>
              <a:rPr lang="en-US" dirty="0" smtClean="0"/>
              <a:t>Types of therapies:</a:t>
            </a:r>
          </a:p>
          <a:p>
            <a:pPr lvl="1"/>
            <a:r>
              <a:rPr lang="en-US" dirty="0" smtClean="0"/>
              <a:t>Chemo</a:t>
            </a:r>
          </a:p>
          <a:p>
            <a:pPr lvl="1"/>
            <a:r>
              <a:rPr lang="en-US" dirty="0" smtClean="0"/>
              <a:t>Radiation</a:t>
            </a:r>
          </a:p>
          <a:p>
            <a:pPr lvl="1"/>
            <a:r>
              <a:rPr lang="en-US" dirty="0" smtClean="0"/>
              <a:t>Hormone therapy</a:t>
            </a:r>
          </a:p>
          <a:p>
            <a:pPr marL="349250" lvl="1" indent="0">
              <a:buNone/>
            </a:pP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3641" y="1600201"/>
            <a:ext cx="3840480" cy="43434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Therapy given after resection to lower the risk that cancer will come back</a:t>
            </a:r>
          </a:p>
          <a:p>
            <a:r>
              <a:rPr lang="en-US" dirty="0" smtClean="0"/>
              <a:t>Common cancer:</a:t>
            </a:r>
          </a:p>
          <a:p>
            <a:pPr lvl="1"/>
            <a:r>
              <a:rPr lang="en-US" dirty="0" smtClean="0"/>
              <a:t>Prostate</a:t>
            </a:r>
          </a:p>
          <a:p>
            <a:r>
              <a:rPr lang="en-US" dirty="0" smtClean="0"/>
              <a:t>Usually used when patient is at higher risk of recurrence</a:t>
            </a:r>
          </a:p>
          <a:p>
            <a:r>
              <a:rPr lang="en-US" dirty="0" smtClean="0"/>
              <a:t>Types of therapies:</a:t>
            </a:r>
          </a:p>
          <a:p>
            <a:pPr lvl="1"/>
            <a:r>
              <a:rPr lang="en-US" dirty="0" smtClean="0"/>
              <a:t>Chemo</a:t>
            </a:r>
          </a:p>
          <a:p>
            <a:pPr lvl="1"/>
            <a:r>
              <a:rPr lang="en-US" dirty="0" smtClean="0"/>
              <a:t>Hormone therapy</a:t>
            </a:r>
          </a:p>
          <a:p>
            <a:pPr lvl="1"/>
            <a:r>
              <a:rPr lang="en-US" dirty="0" smtClean="0"/>
              <a:t>Radiation</a:t>
            </a:r>
          </a:p>
          <a:p>
            <a:pPr lvl="1"/>
            <a:r>
              <a:rPr lang="en-US" dirty="0" smtClean="0"/>
              <a:t>Immunotherapy</a:t>
            </a:r>
          </a:p>
          <a:p>
            <a:pPr lvl="1"/>
            <a:r>
              <a:rPr lang="en-US" dirty="0" smtClean="0"/>
              <a:t>Targeted therapy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239343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eez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Breeze.thmx</Template>
  <TotalTime>428</TotalTime>
  <Words>1719</Words>
  <Application>Microsoft Macintosh PowerPoint</Application>
  <PresentationFormat>On-screen Show (4:3)</PresentationFormat>
  <Paragraphs>385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Breeze</vt:lpstr>
      <vt:lpstr>Cancer Staging &amp; Grading Staff Training Meetings</vt:lpstr>
      <vt:lpstr>Explanation</vt:lpstr>
      <vt:lpstr>Vanderbilt Clinical Trials</vt:lpstr>
      <vt:lpstr>PowerPoint Presentation</vt:lpstr>
      <vt:lpstr>PowerPoint Presentation</vt:lpstr>
      <vt:lpstr>Biomarkers &amp; Prognostic Indicators</vt:lpstr>
      <vt:lpstr>Cancer Biomarkers</vt:lpstr>
      <vt:lpstr>Staging Systems</vt:lpstr>
      <vt:lpstr>Neoadjuvant vs. Adjuvant</vt:lpstr>
      <vt:lpstr>Prostate Cancer staging Gleason Score</vt:lpstr>
      <vt:lpstr>Ovarian Cancer staging FIGO</vt:lpstr>
      <vt:lpstr>Normal vs. Cancer</vt:lpstr>
      <vt:lpstr>PowerPoint Presentation</vt:lpstr>
      <vt:lpstr>PowerPoint Presentation</vt:lpstr>
      <vt:lpstr>Soft Tissue Sarcoma Adult</vt:lpstr>
      <vt:lpstr>Liver Cancer</vt:lpstr>
      <vt:lpstr>Breast Cancer</vt:lpstr>
      <vt:lpstr>Melanoma</vt:lpstr>
      <vt:lpstr>Prostate Cancer</vt:lpstr>
      <vt:lpstr>Bladder Cancer</vt:lpstr>
      <vt:lpstr>Rectal Cancer</vt:lpstr>
      <vt:lpstr>Neuroblastoma</vt:lpstr>
      <vt:lpstr>Pancreatic Cancer</vt:lpstr>
      <vt:lpstr>Bone Cancer</vt:lpstr>
      <vt:lpstr>Anal Cancer</vt:lpstr>
      <vt:lpstr>Thank you for reading!</vt:lpstr>
    </vt:vector>
  </TitlesOfParts>
  <Company>VUMC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Cancer Staging &amp; Grading Staff Training Meetings</dc:title>
  <dc:creator>Kiley Wease</dc:creator>
  <cp:lastModifiedBy>Kiley Wease</cp:lastModifiedBy>
  <cp:revision>52</cp:revision>
  <dcterms:created xsi:type="dcterms:W3CDTF">2014-08-27T15:41:20Z</dcterms:created>
  <dcterms:modified xsi:type="dcterms:W3CDTF">2015-01-28T15:51:02Z</dcterms:modified>
</cp:coreProperties>
</file>