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DBF9A3D-2839-A349-98D6-52EA266285F1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62DB60-28C8-3549-A247-0DCB308D14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us8nrth7eM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ncer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Prostate 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Treatments</a:t>
            </a:r>
          </a:p>
          <a:p>
            <a:endParaRPr lang="en-US" dirty="0"/>
          </a:p>
          <a:p>
            <a:r>
              <a:rPr lang="en-US" dirty="0" smtClean="0"/>
              <a:t>By: Ishan Parikh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6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Surgeries (</a:t>
            </a:r>
            <a:r>
              <a:rPr lang="en-US" dirty="0" err="1" smtClean="0">
                <a:solidFill>
                  <a:srgbClr val="FFFFFF"/>
                </a:solidFill>
              </a:rPr>
              <a:t>con’t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Transurethral resection of the prostate (TURP) – helps in treating BPH by removing some tissue from prostate, but not all</a:t>
            </a:r>
          </a:p>
          <a:p>
            <a:pPr lvl="1"/>
            <a:r>
              <a:rPr lang="en-US" dirty="0" smtClean="0"/>
              <a:t>Holmium laser</a:t>
            </a:r>
          </a:p>
          <a:p>
            <a:pPr marL="282575" lvl="1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enucleation</a:t>
            </a:r>
            <a:endParaRPr lang="en-US" dirty="0" smtClean="0"/>
          </a:p>
          <a:p>
            <a:r>
              <a:rPr lang="en-US" u="sng" dirty="0" smtClean="0"/>
              <a:t>Problems</a:t>
            </a:r>
          </a:p>
          <a:p>
            <a:pPr lvl="1"/>
            <a:r>
              <a:rPr lang="en-US" dirty="0" smtClean="0"/>
              <a:t>Impotence</a:t>
            </a:r>
          </a:p>
          <a:p>
            <a:pPr lvl="1"/>
            <a:r>
              <a:rPr lang="en-US" dirty="0" smtClean="0"/>
              <a:t>Leakage of urine</a:t>
            </a:r>
          </a:p>
          <a:p>
            <a:pPr lvl="2"/>
            <a:r>
              <a:rPr lang="en-US" dirty="0" smtClean="0"/>
              <a:t>(Incontinence)</a:t>
            </a:r>
          </a:p>
          <a:p>
            <a:pPr lvl="1"/>
            <a:r>
              <a:rPr lang="en-US" dirty="0" smtClean="0"/>
              <a:t>Shortening penis</a:t>
            </a:r>
          </a:p>
          <a:p>
            <a:pPr lvl="1"/>
            <a:r>
              <a:rPr lang="en-US" dirty="0" smtClean="0"/>
              <a:t>Inguinal hernia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068" y="2610188"/>
            <a:ext cx="4791882" cy="38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6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Radiation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– makes a 3-D picture of tumor and beams are shaped to fit the tumor</a:t>
            </a:r>
          </a:p>
          <a:p>
            <a:r>
              <a:rPr lang="en-US" dirty="0" smtClean="0"/>
              <a:t>Internal (Brachytherapy) – radioactive substance is placed near cancer. (strontium-89)</a:t>
            </a:r>
          </a:p>
          <a:p>
            <a:pPr lvl="1"/>
            <a:r>
              <a:rPr lang="en-US" dirty="0" smtClean="0"/>
              <a:t>Use ultrasound + CT to accurately place seeds</a:t>
            </a:r>
          </a:p>
          <a:p>
            <a:r>
              <a:rPr lang="en-US" u="sng" dirty="0" smtClean="0"/>
              <a:t>Problems</a:t>
            </a:r>
          </a:p>
          <a:p>
            <a:pPr lvl="1"/>
            <a:r>
              <a:rPr lang="en-US" dirty="0" smtClean="0"/>
              <a:t>Impotence and urinary problems</a:t>
            </a:r>
          </a:p>
          <a:p>
            <a:pPr lvl="1"/>
            <a:r>
              <a:rPr lang="en-US" dirty="0" smtClean="0"/>
              <a:t>Increased risk of bladder or rectal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2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Hormone therapy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hormonal changes can help reduce size of prostate</a:t>
            </a:r>
          </a:p>
          <a:p>
            <a:pPr lvl="1"/>
            <a:r>
              <a:rPr lang="en-US" dirty="0" smtClean="0"/>
              <a:t>Main goal is to stop making testosterone</a:t>
            </a:r>
          </a:p>
          <a:p>
            <a:r>
              <a:rPr lang="en-US" u="sng" dirty="0" smtClean="0"/>
              <a:t>Problems</a:t>
            </a:r>
          </a:p>
          <a:p>
            <a:pPr lvl="1"/>
            <a:r>
              <a:rPr lang="en-US" dirty="0" smtClean="0"/>
              <a:t>Hot flashes</a:t>
            </a:r>
          </a:p>
          <a:p>
            <a:pPr lvl="1"/>
            <a:r>
              <a:rPr lang="en-US" dirty="0" smtClean="0"/>
              <a:t>Impaired sexual function and loss of desire</a:t>
            </a:r>
          </a:p>
          <a:p>
            <a:pPr lvl="1"/>
            <a:r>
              <a:rPr lang="en-US" dirty="0" smtClean="0"/>
              <a:t>Weakened bones</a:t>
            </a:r>
          </a:p>
          <a:p>
            <a:pPr lvl="1"/>
            <a:r>
              <a:rPr lang="en-US" dirty="0" smtClean="0"/>
              <a:t>Other common side effects – diarrhea, nausea, 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2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Chemotherapy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447637"/>
            <a:ext cx="7583487" cy="37176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Widely used cancer treatment, but mostly for metastasized cancers</a:t>
            </a:r>
          </a:p>
          <a:p>
            <a:r>
              <a:rPr lang="en-US" dirty="0" smtClean="0"/>
              <a:t>Kills all newly growing cells in body</a:t>
            </a:r>
          </a:p>
          <a:p>
            <a:pPr lvl="1"/>
            <a:r>
              <a:rPr lang="en-US" dirty="0" smtClean="0"/>
              <a:t>-including bone marrow, lining of mouth and intestines, and hair follicles</a:t>
            </a:r>
          </a:p>
          <a:p>
            <a:r>
              <a:rPr lang="en-US" u="sng" dirty="0" smtClean="0"/>
              <a:t>Problems</a:t>
            </a:r>
          </a:p>
          <a:p>
            <a:pPr lvl="1"/>
            <a:r>
              <a:rPr lang="en-US" dirty="0" smtClean="0"/>
              <a:t>Many side effects – nausea, vomiting, diarrhea, lowered resistance to infection, easily bruised, fatigue</a:t>
            </a:r>
          </a:p>
          <a:p>
            <a:pPr lvl="1"/>
            <a:r>
              <a:rPr lang="en-US" dirty="0" smtClean="0"/>
              <a:t>Lowers white and red blood cells</a:t>
            </a:r>
          </a:p>
          <a:p>
            <a:pPr lvl="1"/>
            <a:r>
              <a:rPr lang="en-US" dirty="0" smtClean="0"/>
              <a:t>Most side-effects are short term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952999" y="381001"/>
            <a:ext cx="3163456" cy="20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8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Bisphosphonate + Targeted + Biological therapies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These are not fix-all cures, they are helpers</a:t>
            </a:r>
          </a:p>
          <a:p>
            <a:r>
              <a:rPr lang="en-US" dirty="0" smtClean="0"/>
              <a:t>Bisphosphonate - drugs help to reduce bone disease and pain when cancer spread to bones. Inhibit bone cell type that causes bone break down</a:t>
            </a:r>
          </a:p>
          <a:p>
            <a:pPr lvl="1"/>
            <a:r>
              <a:rPr lang="en-US" dirty="0" smtClean="0"/>
              <a:t>Treats </a:t>
            </a:r>
            <a:r>
              <a:rPr lang="en-US" dirty="0" err="1" smtClean="0"/>
              <a:t>osteoporesis</a:t>
            </a:r>
            <a:endParaRPr lang="en-US" dirty="0" smtClean="0"/>
          </a:p>
          <a:p>
            <a:r>
              <a:rPr lang="en-US" dirty="0" smtClean="0"/>
              <a:t>Targeted therapy –drugs that find and attack certain cells without harming others</a:t>
            </a:r>
          </a:p>
          <a:p>
            <a:pPr lvl="1"/>
            <a:r>
              <a:rPr lang="en-US" dirty="0" smtClean="0"/>
              <a:t>Hormone therapy is an example</a:t>
            </a:r>
          </a:p>
          <a:p>
            <a:r>
              <a:rPr lang="en-US" dirty="0" smtClean="0"/>
              <a:t>Biologic therapy – uses own immune system to make more cells in a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Targeted Therapy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 A &gt; Hormone X</a:t>
            </a:r>
          </a:p>
          <a:p>
            <a:r>
              <a:rPr lang="en-US" dirty="0" smtClean="0"/>
              <a:t>Hormone Y &gt; Hormone X</a:t>
            </a:r>
          </a:p>
          <a:p>
            <a:r>
              <a:rPr lang="en-US" dirty="0" smtClean="0"/>
              <a:t>If altering hormone Y does not work, then targeted therapies will alter signal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83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Clinical trials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Cryosurgery – freezes and destroys cancer cells by using special instrument. Ultrasound is used to find area to be treated</a:t>
            </a:r>
          </a:p>
          <a:p>
            <a:r>
              <a:rPr lang="en-US" dirty="0" smtClean="0"/>
              <a:t>High-intensity focused ultrasound – uses very high energy sound waves to try and destroy cancer cells. The cancer cells heat up and become destroyed</a:t>
            </a:r>
          </a:p>
          <a:p>
            <a:r>
              <a:rPr lang="en-US" dirty="0" smtClean="0"/>
              <a:t>Proton beam radiation – uses high energy external radiation in streams of protons. Currently being studied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2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For more information….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https://www.cancer.gov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=Xus8nrth7eM</a:t>
            </a:r>
            <a:endParaRPr lang="en-US" dirty="0" smtClean="0"/>
          </a:p>
        </p:txBody>
      </p:sp>
      <p:pic>
        <p:nvPicPr>
          <p:cNvPr id="4" name="Picture 3" descr="Screen Shot 2013-10-16 at 12.23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2929502"/>
            <a:ext cx="7518097" cy="31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0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Symptoms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on the look out for…</a:t>
            </a:r>
          </a:p>
          <a:p>
            <a:pPr lvl="1"/>
            <a:r>
              <a:rPr lang="en-US" dirty="0" smtClean="0"/>
              <a:t>“stop-and-go” flow of urine</a:t>
            </a:r>
          </a:p>
          <a:p>
            <a:pPr lvl="1"/>
            <a:r>
              <a:rPr lang="en-US" dirty="0" smtClean="0"/>
              <a:t>Sudden urges to urinate</a:t>
            </a:r>
          </a:p>
          <a:p>
            <a:pPr lvl="1"/>
            <a:r>
              <a:rPr lang="en-US" dirty="0" smtClean="0"/>
              <a:t>Frequent urination (esp. at nights)</a:t>
            </a:r>
          </a:p>
          <a:p>
            <a:pPr lvl="1"/>
            <a:r>
              <a:rPr lang="en-US" dirty="0" smtClean="0"/>
              <a:t>Trouble starting urination</a:t>
            </a:r>
          </a:p>
          <a:p>
            <a:pPr lvl="1"/>
            <a:r>
              <a:rPr lang="en-US" dirty="0" smtClean="0"/>
              <a:t>Trouble with emptying bladder completely</a:t>
            </a:r>
          </a:p>
          <a:p>
            <a:pPr lvl="1"/>
            <a:r>
              <a:rPr lang="en-US" dirty="0" smtClean="0"/>
              <a:t>Pain or burning while urinating</a:t>
            </a:r>
          </a:p>
          <a:p>
            <a:pPr lvl="1"/>
            <a:r>
              <a:rPr lang="en-US" dirty="0" smtClean="0"/>
              <a:t>Blood where it does not belong</a:t>
            </a:r>
          </a:p>
          <a:p>
            <a:pPr lvl="1"/>
            <a:r>
              <a:rPr lang="en-US" dirty="0" smtClean="0"/>
              <a:t>Ongoing pain in the back, hips, or pelvis</a:t>
            </a:r>
          </a:p>
          <a:p>
            <a:pPr lvl="1"/>
            <a:r>
              <a:rPr lang="en-US" dirty="0" smtClean="0"/>
              <a:t>General tiredness, fast heartbeat, dizziness, paleness</a:t>
            </a:r>
          </a:p>
        </p:txBody>
      </p:sp>
    </p:spTree>
    <p:extLst>
      <p:ext uri="{BB962C8B-B14F-4D97-AF65-F5344CB8AC3E}">
        <p14:creationId xmlns:p14="http://schemas.microsoft.com/office/powerpoint/2010/main" val="304239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Why those symptoms?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have some prostate issues..</a:t>
            </a:r>
          </a:p>
          <a:p>
            <a:pPr lvl="1"/>
            <a:r>
              <a:rPr lang="en-US" dirty="0" smtClean="0"/>
              <a:t>BPH (Benign Prostatic Hyperplasia) </a:t>
            </a:r>
            <a:r>
              <a:rPr lang="en-US" dirty="0" err="1" smtClean="0"/>
              <a:t>vs</a:t>
            </a:r>
            <a:r>
              <a:rPr lang="en-US" dirty="0" smtClean="0"/>
              <a:t> Prostate Cancer</a:t>
            </a:r>
          </a:p>
          <a:p>
            <a:r>
              <a:rPr lang="en-US" dirty="0" smtClean="0"/>
              <a:t>~1 in 5 US men, mainly older, will be diagnosed with prostate cancer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712" y="3273764"/>
            <a:ext cx="5310809" cy="32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1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Tests for diagnosis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28800"/>
            <a:ext cx="4024450" cy="4208930"/>
          </a:xfrm>
        </p:spPr>
        <p:txBody>
          <a:bodyPr/>
          <a:lstStyle/>
          <a:p>
            <a:r>
              <a:rPr lang="en-US" dirty="0" smtClean="0"/>
              <a:t>Digital Rectal Exam</a:t>
            </a:r>
          </a:p>
          <a:p>
            <a:r>
              <a:rPr lang="en-US" dirty="0" smtClean="0"/>
              <a:t>PSA (Prostate-specific antigen) test</a:t>
            </a:r>
          </a:p>
          <a:p>
            <a:r>
              <a:rPr lang="en-US" dirty="0" err="1" smtClean="0"/>
              <a:t>Transrectal</a:t>
            </a:r>
            <a:r>
              <a:rPr lang="en-US" dirty="0" smtClean="0"/>
              <a:t> ultrasound</a:t>
            </a:r>
          </a:p>
          <a:p>
            <a:r>
              <a:rPr lang="en-US" dirty="0" err="1" smtClean="0"/>
              <a:t>Transrectal</a:t>
            </a:r>
            <a:r>
              <a:rPr lang="en-US" dirty="0" smtClean="0"/>
              <a:t> biopsy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68" y="381000"/>
            <a:ext cx="3440225" cy="342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102" t="32158" r="3007" b="15883"/>
          <a:stretch/>
        </p:blipFill>
        <p:spPr>
          <a:xfrm>
            <a:off x="4093954" y="3941697"/>
            <a:ext cx="4667639" cy="24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1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Factors for prognosis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chance of recovery depends on…</a:t>
            </a:r>
          </a:p>
          <a:p>
            <a:pPr lvl="1"/>
            <a:r>
              <a:rPr lang="en-US" dirty="0" smtClean="0"/>
              <a:t>State of the cancer (PSA level, Gleason score, tumor grade, and stage of cancer)</a:t>
            </a:r>
          </a:p>
          <a:p>
            <a:pPr lvl="1"/>
            <a:r>
              <a:rPr lang="en-US" dirty="0" smtClean="0"/>
              <a:t>Patient’s age</a:t>
            </a:r>
          </a:p>
          <a:p>
            <a:pPr lvl="1"/>
            <a:r>
              <a:rPr lang="en-US" dirty="0" smtClean="0"/>
              <a:t>Whether first diagnosis or recurrent</a:t>
            </a:r>
          </a:p>
          <a:p>
            <a:r>
              <a:rPr lang="en-US" dirty="0" smtClean="0"/>
              <a:t>The treatment options depend on…</a:t>
            </a:r>
          </a:p>
          <a:p>
            <a:pPr lvl="1"/>
            <a:r>
              <a:rPr lang="en-US" dirty="0" smtClean="0"/>
              <a:t>Other health issues of patient</a:t>
            </a:r>
          </a:p>
          <a:p>
            <a:pPr lvl="1"/>
            <a:r>
              <a:rPr lang="en-US" dirty="0" smtClean="0"/>
              <a:t>Expected side effects of each treatment</a:t>
            </a:r>
          </a:p>
          <a:p>
            <a:pPr lvl="1"/>
            <a:r>
              <a:rPr lang="en-US" dirty="0" smtClean="0"/>
              <a:t>Past treatments influence new treatments</a:t>
            </a:r>
          </a:p>
          <a:p>
            <a:pPr lvl="1"/>
            <a:r>
              <a:rPr lang="en-US" dirty="0" smtClean="0"/>
              <a:t>The patients’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6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Staging and Grading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Previously discussed how cancer is staged and graded… but what tests help in that process?</a:t>
            </a:r>
          </a:p>
          <a:p>
            <a:pPr marL="282575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Bone scan – checks if cancer cells are in the bone by sending radioactive material to collect abnormal cells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MRI – using magnets and radio waves, makes a series of detailed pictures inside body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CT (CAT scan) – uses X-rays to make detailed pictures of body from different angles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Pelvic lymphadenectomy – remove lymph nodes to view tissue under microscope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Seminal vesicle biopsy – views fluid under microscope to look for cancer cells</a:t>
            </a:r>
          </a:p>
        </p:txBody>
      </p:sp>
    </p:spTree>
    <p:extLst>
      <p:ext uri="{BB962C8B-B14F-4D97-AF65-F5344CB8AC3E}">
        <p14:creationId xmlns:p14="http://schemas.microsoft.com/office/powerpoint/2010/main" val="102172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Treatment Overview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054923"/>
              </p:ext>
            </p:extLst>
          </p:nvPr>
        </p:nvGraphicFramePr>
        <p:xfrm>
          <a:off x="779462" y="1452338"/>
          <a:ext cx="7583487" cy="366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940"/>
                <a:gridCol w="2179547"/>
              </a:tblGrid>
              <a:tr h="433864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options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Watchful</a:t>
                      </a:r>
                      <a:r>
                        <a:rPr lang="en-US" baseline="0" dirty="0" smtClean="0"/>
                        <a:t> waiting, active surveillance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I, II, III, IV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I,</a:t>
                      </a:r>
                      <a:r>
                        <a:rPr lang="en-US" baseline="0" dirty="0" smtClean="0"/>
                        <a:t> II, III, IV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</a:t>
                      </a:r>
                      <a:r>
                        <a:rPr lang="en-US" baseline="0" dirty="0" smtClean="0"/>
                        <a:t>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I,</a:t>
                      </a:r>
                      <a:r>
                        <a:rPr lang="en-US" baseline="0" dirty="0" smtClean="0"/>
                        <a:t> II, III, IV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Chemotherapy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IV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Hormone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II, III, IV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Biologic therapy – uses patient’s own immune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Bisphosphonate therapy – drug for bone metastasis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Targeted</a:t>
                      </a:r>
                      <a:r>
                        <a:rPr lang="en-US" baseline="0" dirty="0" smtClean="0"/>
                        <a:t> therapy – drugs to target specific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13667"/>
              </p:ext>
            </p:extLst>
          </p:nvPr>
        </p:nvGraphicFramePr>
        <p:xfrm>
          <a:off x="779462" y="5122162"/>
          <a:ext cx="758348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8902"/>
                <a:gridCol w="21745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Options (clinical trials)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Cryosurgery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I, II, III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High-intensity</a:t>
                      </a:r>
                      <a:r>
                        <a:rPr lang="en-US" baseline="0" dirty="0" smtClean="0"/>
                        <a:t> focused ultrasound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I, 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 beam radiation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II, III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35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Treatment options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Watchful waiting – Closely monitoring patient condition without giving treatment until symptoms show</a:t>
            </a:r>
          </a:p>
          <a:p>
            <a:pPr lvl="1"/>
            <a:r>
              <a:rPr lang="en-US" dirty="0" smtClean="0"/>
              <a:t>-Test results positive, but no symptoms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Active Surveillance – Closely following condition without treatment unless there are changes in test results</a:t>
            </a:r>
          </a:p>
          <a:p>
            <a:pPr lvl="1"/>
            <a:r>
              <a:rPr lang="en-US" dirty="0" smtClean="0"/>
              <a:t>-Symptoms and test results positive, but very low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8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Surgeries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Retropubic</a:t>
            </a:r>
            <a:r>
              <a:rPr lang="en-US" dirty="0" smtClean="0"/>
              <a:t> prostatectomy – incision made in abdominal wall</a:t>
            </a:r>
          </a:p>
          <a:p>
            <a:r>
              <a:rPr lang="en-US" dirty="0" err="1" smtClean="0"/>
              <a:t>Perineal</a:t>
            </a:r>
            <a:r>
              <a:rPr lang="en-US" dirty="0" smtClean="0"/>
              <a:t> prostatectomy – incision made between scrotum and anus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56" y="3506262"/>
            <a:ext cx="6080078" cy="30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75718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382</TotalTime>
  <Words>850</Words>
  <Application>Microsoft Macintosh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Revolution</vt:lpstr>
      <vt:lpstr>Prostate Cancer</vt:lpstr>
      <vt:lpstr>Symptoms</vt:lpstr>
      <vt:lpstr>Why those symptoms?</vt:lpstr>
      <vt:lpstr>Tests for diagnosis</vt:lpstr>
      <vt:lpstr>Factors for prognosis</vt:lpstr>
      <vt:lpstr>Staging and Grading</vt:lpstr>
      <vt:lpstr>Treatment Overview</vt:lpstr>
      <vt:lpstr>Treatment options</vt:lpstr>
      <vt:lpstr>Surgeries</vt:lpstr>
      <vt:lpstr>Surgeries (con’t)</vt:lpstr>
      <vt:lpstr>Radiation</vt:lpstr>
      <vt:lpstr>Hormone therapy</vt:lpstr>
      <vt:lpstr>Chemotherapy</vt:lpstr>
      <vt:lpstr>Bisphosphonate + Targeted + Biological therapies</vt:lpstr>
      <vt:lpstr>Targeted Therapy</vt:lpstr>
      <vt:lpstr>Clinical trials</vt:lpstr>
      <vt:lpstr>For more information….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Prostate Cancer</dc:title>
  <dc:creator>Ishan Parikh</dc:creator>
  <cp:lastModifiedBy>Kiley Wease</cp:lastModifiedBy>
  <cp:revision>28</cp:revision>
  <dcterms:created xsi:type="dcterms:W3CDTF">2013-10-03T17:32:13Z</dcterms:created>
  <dcterms:modified xsi:type="dcterms:W3CDTF">2015-01-28T16:27:23Z</dcterms:modified>
</cp:coreProperties>
</file>