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AC175-F17D-C943-8F70-6140E702307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9932D-2358-BE4A-87F8-345F70CE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3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9932D-2358-BE4A-87F8-345F70CE1A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9932D-2358-BE4A-87F8-345F70CE1A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Bladder Cancer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Ishan Parikh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0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Vary by stage</a:t>
            </a:r>
          </a:p>
          <a:p>
            <a:r>
              <a:rPr lang="en-US" dirty="0" smtClean="0"/>
              <a:t>TUR (Transurethral Resection)</a:t>
            </a:r>
          </a:p>
          <a:p>
            <a:r>
              <a:rPr lang="en-US" dirty="0" smtClean="0"/>
              <a:t>Radical Cystectomy (major side effects)</a:t>
            </a:r>
          </a:p>
          <a:p>
            <a:r>
              <a:rPr lang="en-US" dirty="0" smtClean="0"/>
              <a:t>Radiation</a:t>
            </a:r>
          </a:p>
          <a:p>
            <a:r>
              <a:rPr lang="en-US" dirty="0" smtClean="0"/>
              <a:t>Intravesical Therapies</a:t>
            </a:r>
          </a:p>
          <a:p>
            <a:pPr lvl="1"/>
            <a:r>
              <a:rPr lang="en-US" dirty="0" smtClean="0"/>
              <a:t>BCG (bring in immune system)</a:t>
            </a:r>
          </a:p>
          <a:p>
            <a:pPr lvl="1"/>
            <a:r>
              <a:rPr lang="en-US" dirty="0" smtClean="0"/>
              <a:t>Interferon (stimulate immune system)</a:t>
            </a:r>
          </a:p>
          <a:p>
            <a:pPr lvl="1"/>
            <a:r>
              <a:rPr lang="en-US" dirty="0" smtClean="0"/>
              <a:t>Intravesical chemotherapy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 patients have high rate of return cancer</a:t>
            </a:r>
          </a:p>
          <a:p>
            <a:r>
              <a:rPr lang="en-US" dirty="0"/>
              <a:t>Bladder is easy to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Less than 5% of contents go into systemic circulation</a:t>
            </a:r>
            <a:endParaRPr lang="en-US" dirty="0"/>
          </a:p>
          <a:p>
            <a:r>
              <a:rPr lang="en-US" dirty="0" smtClean="0"/>
              <a:t>Clinical trials – regenerated bladder in 26 canines</a:t>
            </a:r>
          </a:p>
          <a:p>
            <a:r>
              <a:rPr lang="en-US" dirty="0" smtClean="0"/>
              <a:t>Clinical trials – testing new tumor markers</a:t>
            </a:r>
          </a:p>
        </p:txBody>
      </p:sp>
    </p:spTree>
    <p:extLst>
      <p:ext uri="{BB962C8B-B14F-4D97-AF65-F5344CB8AC3E}">
        <p14:creationId xmlns:p14="http://schemas.microsoft.com/office/powerpoint/2010/main" val="137526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popular in TN?</a:t>
            </a:r>
            <a:endParaRPr lang="en-US" dirty="0"/>
          </a:p>
        </p:txBody>
      </p:sp>
      <p:pic>
        <p:nvPicPr>
          <p:cNvPr id="4" name="Picture 3" descr="Screen Shot 2013-12-03 at 12.05.3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9"/>
          <a:stretch/>
        </p:blipFill>
        <p:spPr>
          <a:xfrm>
            <a:off x="529876" y="2441562"/>
            <a:ext cx="8054975" cy="380305"/>
          </a:xfrm>
          <a:prstGeom prst="rect">
            <a:avLst/>
          </a:prstGeom>
        </p:spPr>
      </p:pic>
      <p:pic>
        <p:nvPicPr>
          <p:cNvPr id="5" name="Picture 4" descr="Screen Shot 2013-12-03 at 12.07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6" y="2816899"/>
            <a:ext cx="8054975" cy="402023"/>
          </a:xfrm>
          <a:prstGeom prst="rect">
            <a:avLst/>
          </a:prstGeom>
        </p:spPr>
      </p:pic>
      <p:pic>
        <p:nvPicPr>
          <p:cNvPr id="7" name="Picture 6" descr="Screen Shot 2013-12-04 at 3.49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6" y="1937922"/>
            <a:ext cx="80549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8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4 at 3.31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9" y="181421"/>
            <a:ext cx="5462476" cy="3168885"/>
          </a:xfrm>
          <a:prstGeom prst="rect">
            <a:avLst/>
          </a:prstGeom>
        </p:spPr>
      </p:pic>
      <p:pic>
        <p:nvPicPr>
          <p:cNvPr id="5" name="Picture 4" descr="Screen Shot 2013-12-03 at 12.04.2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5810" b="20022"/>
          <a:stretch/>
        </p:blipFill>
        <p:spPr>
          <a:xfrm>
            <a:off x="3489307" y="3350306"/>
            <a:ext cx="5465846" cy="3328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118" y="1202583"/>
            <a:ext cx="951972" cy="951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318" y="1202583"/>
            <a:ext cx="951972" cy="951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17" y="4542506"/>
            <a:ext cx="951972" cy="951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146" y="4542506"/>
            <a:ext cx="951972" cy="95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1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and What?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944" b="17944"/>
          <a:stretch>
            <a:fillRect/>
          </a:stretch>
        </p:blipFill>
        <p:spPr>
          <a:xfrm>
            <a:off x="172895" y="3318263"/>
            <a:ext cx="5132253" cy="27472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273" r="27206" b="39189"/>
          <a:stretch/>
        </p:blipFill>
        <p:spPr>
          <a:xfrm>
            <a:off x="982053" y="1792272"/>
            <a:ext cx="1014008" cy="1525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5148" y="2068794"/>
            <a:ext cx="35751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bladder…</a:t>
            </a:r>
          </a:p>
          <a:p>
            <a:pPr algn="ctr"/>
            <a:endParaRPr lang="en-US" dirty="0"/>
          </a:p>
          <a:p>
            <a:r>
              <a:rPr lang="en-US" dirty="0" smtClean="0"/>
              <a:t>-stores urine received from the kidneys</a:t>
            </a:r>
          </a:p>
          <a:p>
            <a:endParaRPr lang="en-US" dirty="0"/>
          </a:p>
          <a:p>
            <a:r>
              <a:rPr lang="en-US" dirty="0" smtClean="0"/>
              <a:t>-is about the size of a pear when empty</a:t>
            </a:r>
          </a:p>
          <a:p>
            <a:endParaRPr lang="en-US" dirty="0" smtClean="0"/>
          </a:p>
          <a:p>
            <a:r>
              <a:rPr lang="en-US" dirty="0"/>
              <a:t>-is a very elastic organ</a:t>
            </a:r>
          </a:p>
          <a:p>
            <a:endParaRPr lang="en-US" dirty="0"/>
          </a:p>
          <a:p>
            <a:r>
              <a:rPr lang="en-US" dirty="0" smtClean="0"/>
              <a:t>-has a normal capacity of approximately 400-600mL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1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and Statistics</a:t>
            </a:r>
            <a:endParaRPr lang="en-US" dirty="0"/>
          </a:p>
        </p:txBody>
      </p:sp>
      <p:pic>
        <p:nvPicPr>
          <p:cNvPr id="6" name="Picture 5" descr="Screen Shot 2013-12-03 at 12.0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8" y="1970560"/>
            <a:ext cx="8019885" cy="38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2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and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most common in males, not common for females</a:t>
            </a:r>
          </a:p>
          <a:p>
            <a:r>
              <a:rPr lang="en-US" dirty="0" smtClean="0"/>
              <a:t>4x higher likelihood in males than females, 2x for Caucasian male than African American male</a:t>
            </a:r>
          </a:p>
        </p:txBody>
      </p:sp>
      <p:pic>
        <p:nvPicPr>
          <p:cNvPr id="4" name="Picture 3" descr="Screen Shot 2013-12-03 at 12.1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1" y="3851010"/>
            <a:ext cx="7799074" cy="553697"/>
          </a:xfrm>
          <a:prstGeom prst="rect">
            <a:avLst/>
          </a:prstGeom>
        </p:spPr>
      </p:pic>
      <p:pic>
        <p:nvPicPr>
          <p:cNvPr id="5" name="Picture 4" descr="Screen Shot 2013-12-03 at 12.10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0" y="4488972"/>
            <a:ext cx="7993249" cy="8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8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Smoking is the number 1 risk factor</a:t>
            </a:r>
          </a:p>
          <a:p>
            <a:pPr lvl="1"/>
            <a:r>
              <a:rPr lang="en-US" dirty="0" smtClean="0"/>
              <a:t>All the carcinogens sit in bladder until excreted</a:t>
            </a:r>
          </a:p>
          <a:p>
            <a:pPr lvl="1"/>
            <a:r>
              <a:rPr lang="en-US" dirty="0" smtClean="0"/>
              <a:t>4x more likely than nonsmoker</a:t>
            </a:r>
          </a:p>
          <a:p>
            <a:pPr lvl="1"/>
            <a:r>
              <a:rPr lang="en-US" dirty="0" smtClean="0"/>
              <a:t>Estimated to cause about half of all cases in men and women</a:t>
            </a:r>
          </a:p>
          <a:p>
            <a:pPr lvl="1"/>
            <a:r>
              <a:rPr lang="en-US" dirty="0" smtClean="0"/>
              <a:t>Men tend to smoke more</a:t>
            </a:r>
          </a:p>
          <a:p>
            <a:r>
              <a:rPr lang="en-US" dirty="0"/>
              <a:t>Workers in the dye, rubber, leather, and aluminum </a:t>
            </a:r>
            <a:r>
              <a:rPr lang="en-US" dirty="0" smtClean="0"/>
              <a:t>industries, painters</a:t>
            </a:r>
            <a:r>
              <a:rPr lang="en-US" dirty="0"/>
              <a:t>, and people who live in communities with high levels of </a:t>
            </a:r>
            <a:r>
              <a:rPr lang="en-US" dirty="0" smtClean="0"/>
              <a:t>arsenic </a:t>
            </a:r>
            <a:r>
              <a:rPr lang="en-US" dirty="0"/>
              <a:t>in the drinking water also have an increased risk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9" y="2889251"/>
            <a:ext cx="951972" cy="951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79" y="4812902"/>
            <a:ext cx="951972" cy="156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4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and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Symptoms – </a:t>
            </a:r>
          </a:p>
          <a:p>
            <a:pPr lvl="1"/>
            <a:r>
              <a:rPr lang="en-US" dirty="0" smtClean="0"/>
              <a:t>Most common symptom is blood in urine</a:t>
            </a:r>
          </a:p>
          <a:p>
            <a:pPr lvl="1"/>
            <a:r>
              <a:rPr lang="en-US" dirty="0" smtClean="0"/>
              <a:t>Increased frequency or urgency of urination</a:t>
            </a:r>
          </a:p>
          <a:p>
            <a:pPr lvl="1"/>
            <a:r>
              <a:rPr lang="en-US" dirty="0" smtClean="0"/>
              <a:t>Irritation during urination</a:t>
            </a:r>
          </a:p>
          <a:p>
            <a:r>
              <a:rPr lang="en-US" dirty="0" smtClean="0"/>
              <a:t>Detection – </a:t>
            </a:r>
          </a:p>
          <a:p>
            <a:pPr lvl="1"/>
            <a:r>
              <a:rPr lang="en-US" dirty="0" smtClean="0"/>
              <a:t>No current early detection method</a:t>
            </a:r>
          </a:p>
          <a:p>
            <a:pPr lvl="1"/>
            <a:r>
              <a:rPr lang="en-US" dirty="0" smtClean="0"/>
              <a:t>Microscopic examination of cells from urine</a:t>
            </a:r>
          </a:p>
          <a:p>
            <a:pPr lvl="1"/>
            <a:r>
              <a:rPr lang="en-US" dirty="0" smtClean="0"/>
              <a:t>View bladder wall with a cystoscopy</a:t>
            </a:r>
          </a:p>
          <a:p>
            <a:pPr lvl="1"/>
            <a:r>
              <a:rPr lang="en-US" dirty="0" smtClean="0"/>
              <a:t>Other detection methods – tumor markers, body scans</a:t>
            </a:r>
          </a:p>
          <a:p>
            <a:pPr lvl="2"/>
            <a:r>
              <a:rPr lang="en-US" dirty="0" smtClean="0"/>
              <a:t>Further research is needed</a:t>
            </a:r>
          </a:p>
          <a:p>
            <a:pPr lvl="2"/>
            <a:r>
              <a:rPr lang="en-US" dirty="0" smtClean="0"/>
              <a:t>Body scans mostly look for metastasis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5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90-95%		</a:t>
            </a:r>
            <a:r>
              <a:rPr lang="en-US" dirty="0" smtClean="0"/>
              <a:t>Transitional-Cell Carcinoma</a:t>
            </a:r>
            <a:endParaRPr lang="en-US" dirty="0"/>
          </a:p>
          <a:p>
            <a:r>
              <a:rPr lang="en-US" dirty="0"/>
              <a:t>3%			</a:t>
            </a:r>
            <a:r>
              <a:rPr lang="en-US" dirty="0" smtClean="0"/>
              <a:t>Squamous-Cell Carcinoma</a:t>
            </a:r>
            <a:endParaRPr lang="en-US" dirty="0"/>
          </a:p>
          <a:p>
            <a:r>
              <a:rPr lang="en-US" dirty="0"/>
              <a:t>2%			</a:t>
            </a:r>
            <a:r>
              <a:rPr lang="en-US" dirty="0" smtClean="0"/>
              <a:t>Adenocarcinoma</a:t>
            </a:r>
            <a:endParaRPr lang="en-US" dirty="0"/>
          </a:p>
          <a:p>
            <a:r>
              <a:rPr lang="en-US" dirty="0"/>
              <a:t>&lt;1%		</a:t>
            </a:r>
            <a:r>
              <a:rPr lang="en-US" dirty="0" smtClean="0"/>
              <a:t>Small-Cell Carcinoma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3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pic>
        <p:nvPicPr>
          <p:cNvPr id="10" name="Content Placeholder 9" descr="Screen Shot 2013-12-03 at 1.00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" b="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136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pic>
        <p:nvPicPr>
          <p:cNvPr id="4" name="Picture 3" descr="Screen Shot 2013-12-03 at 1.0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1770591"/>
            <a:ext cx="4026026" cy="2536825"/>
          </a:xfrm>
          <a:prstGeom prst="rect">
            <a:avLst/>
          </a:prstGeom>
        </p:spPr>
      </p:pic>
      <p:pic>
        <p:nvPicPr>
          <p:cNvPr id="5" name="Picture 4" descr="Screen Shot 2013-12-03 at 1.02.2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1"/>
          <a:stretch/>
        </p:blipFill>
        <p:spPr>
          <a:xfrm>
            <a:off x="4745358" y="1770591"/>
            <a:ext cx="3858892" cy="2536825"/>
          </a:xfrm>
          <a:prstGeom prst="rect">
            <a:avLst/>
          </a:prstGeom>
        </p:spPr>
      </p:pic>
      <p:pic>
        <p:nvPicPr>
          <p:cNvPr id="6" name="Picture 5" descr="Screen Shot 2013-12-03 at 1.02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4087074"/>
            <a:ext cx="4026026" cy="2368759"/>
          </a:xfrm>
          <a:prstGeom prst="rect">
            <a:avLst/>
          </a:prstGeom>
        </p:spPr>
      </p:pic>
      <p:pic>
        <p:nvPicPr>
          <p:cNvPr id="7" name="Picture 6" descr="Screen Shot 2013-12-03 at 1.02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59" y="4087074"/>
            <a:ext cx="4027891" cy="23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1612</TotalTime>
  <Words>298</Words>
  <Application>Microsoft Macintosh PowerPoint</Application>
  <PresentationFormat>On-screen Show (4:3)</PresentationFormat>
  <Paragraphs>60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Capital</vt:lpstr>
      <vt:lpstr>Bladder Cancer </vt:lpstr>
      <vt:lpstr>Where and What?</vt:lpstr>
      <vt:lpstr>Facts and Statistics</vt:lpstr>
      <vt:lpstr>Facts and Statistics</vt:lpstr>
      <vt:lpstr>Risk Factors</vt:lpstr>
      <vt:lpstr>Symptoms and Detection</vt:lpstr>
      <vt:lpstr>Histology</vt:lpstr>
      <vt:lpstr>Staging</vt:lpstr>
      <vt:lpstr>Staging</vt:lpstr>
      <vt:lpstr>Treatments</vt:lpstr>
      <vt:lpstr>Discussion Items</vt:lpstr>
      <vt:lpstr>Most popular in TN?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Bladder Cancer </dc:title>
  <dc:creator>Ishan Parikh</dc:creator>
  <cp:lastModifiedBy>Kiley Wease</cp:lastModifiedBy>
  <cp:revision>13</cp:revision>
  <dcterms:created xsi:type="dcterms:W3CDTF">2013-12-03T17:57:36Z</dcterms:created>
  <dcterms:modified xsi:type="dcterms:W3CDTF">2015-01-28T16:36:30Z</dcterms:modified>
</cp:coreProperties>
</file>