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20116800" cy="36576000"/>
  <p:notesSz cx="6858000" cy="9144000"/>
  <p:defaultTextStyle>
    <a:defPPr>
      <a:defRPr lang="en-US"/>
    </a:defPPr>
    <a:lvl1pPr marL="0" algn="l" defTabSz="2721254" rtl="0" eaLnBrk="1" latinLnBrk="0" hangingPunct="1">
      <a:defRPr sz="5357" kern="1200">
        <a:solidFill>
          <a:schemeClr val="tx1"/>
        </a:solidFill>
        <a:latin typeface="+mn-lt"/>
        <a:ea typeface="+mn-ea"/>
        <a:cs typeface="+mn-cs"/>
      </a:defRPr>
    </a:lvl1pPr>
    <a:lvl2pPr marL="1360627" algn="l" defTabSz="2721254" rtl="0" eaLnBrk="1" latinLnBrk="0" hangingPunct="1">
      <a:defRPr sz="5357" kern="1200">
        <a:solidFill>
          <a:schemeClr val="tx1"/>
        </a:solidFill>
        <a:latin typeface="+mn-lt"/>
        <a:ea typeface="+mn-ea"/>
        <a:cs typeface="+mn-cs"/>
      </a:defRPr>
    </a:lvl2pPr>
    <a:lvl3pPr marL="2721254" algn="l" defTabSz="2721254" rtl="0" eaLnBrk="1" latinLnBrk="0" hangingPunct="1">
      <a:defRPr sz="5357" kern="1200">
        <a:solidFill>
          <a:schemeClr val="tx1"/>
        </a:solidFill>
        <a:latin typeface="+mn-lt"/>
        <a:ea typeface="+mn-ea"/>
        <a:cs typeface="+mn-cs"/>
      </a:defRPr>
    </a:lvl3pPr>
    <a:lvl4pPr marL="4081882" algn="l" defTabSz="2721254" rtl="0" eaLnBrk="1" latinLnBrk="0" hangingPunct="1">
      <a:defRPr sz="5357" kern="1200">
        <a:solidFill>
          <a:schemeClr val="tx1"/>
        </a:solidFill>
        <a:latin typeface="+mn-lt"/>
        <a:ea typeface="+mn-ea"/>
        <a:cs typeface="+mn-cs"/>
      </a:defRPr>
    </a:lvl4pPr>
    <a:lvl5pPr marL="5442509" algn="l" defTabSz="2721254" rtl="0" eaLnBrk="1" latinLnBrk="0" hangingPunct="1">
      <a:defRPr sz="5357" kern="1200">
        <a:solidFill>
          <a:schemeClr val="tx1"/>
        </a:solidFill>
        <a:latin typeface="+mn-lt"/>
        <a:ea typeface="+mn-ea"/>
        <a:cs typeface="+mn-cs"/>
      </a:defRPr>
    </a:lvl5pPr>
    <a:lvl6pPr marL="6803136" algn="l" defTabSz="2721254" rtl="0" eaLnBrk="1" latinLnBrk="0" hangingPunct="1">
      <a:defRPr sz="5357" kern="1200">
        <a:solidFill>
          <a:schemeClr val="tx1"/>
        </a:solidFill>
        <a:latin typeface="+mn-lt"/>
        <a:ea typeface="+mn-ea"/>
        <a:cs typeface="+mn-cs"/>
      </a:defRPr>
    </a:lvl6pPr>
    <a:lvl7pPr marL="8163763" algn="l" defTabSz="2721254" rtl="0" eaLnBrk="1" latinLnBrk="0" hangingPunct="1">
      <a:defRPr sz="5357" kern="1200">
        <a:solidFill>
          <a:schemeClr val="tx1"/>
        </a:solidFill>
        <a:latin typeface="+mn-lt"/>
        <a:ea typeface="+mn-ea"/>
        <a:cs typeface="+mn-cs"/>
      </a:defRPr>
    </a:lvl7pPr>
    <a:lvl8pPr marL="9524390" algn="l" defTabSz="2721254" rtl="0" eaLnBrk="1" latinLnBrk="0" hangingPunct="1">
      <a:defRPr sz="5357" kern="1200">
        <a:solidFill>
          <a:schemeClr val="tx1"/>
        </a:solidFill>
        <a:latin typeface="+mn-lt"/>
        <a:ea typeface="+mn-ea"/>
        <a:cs typeface="+mn-cs"/>
      </a:defRPr>
    </a:lvl8pPr>
    <a:lvl9pPr marL="10885018" algn="l" defTabSz="2721254" rtl="0" eaLnBrk="1" latinLnBrk="0" hangingPunct="1">
      <a:defRPr sz="5357"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5" autoAdjust="0"/>
    <p:restoredTop sz="94660"/>
  </p:normalViewPr>
  <p:slideViewPr>
    <p:cSldViewPr snapToGrid="0">
      <p:cViewPr>
        <p:scale>
          <a:sx n="54" d="100"/>
          <a:sy n="54" d="100"/>
        </p:scale>
        <p:origin x="-80" y="6680"/>
      </p:cViewPr>
      <p:guideLst>
        <p:guide orient="horz" pos="11520"/>
        <p:guide pos="6336"/>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interSettings" Target="printerSettings/printerSettings1.bin"/><Relationship Id="rId4" Type="http://schemas.openxmlformats.org/officeDocument/2006/relationships/presProps" Target="presProps.xml"/><Relationship Id="rId5" Type="http://schemas.openxmlformats.org/officeDocument/2006/relationships/viewProps" Target="viewProps.xml"/><Relationship Id="rId6" Type="http://schemas.openxmlformats.org/officeDocument/2006/relationships/theme" Target="theme/theme1.xml"/><Relationship Id="rId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08760" y="5985936"/>
            <a:ext cx="17099280" cy="12733867"/>
          </a:xfrm>
        </p:spPr>
        <p:txBody>
          <a:bodyPr anchor="b"/>
          <a:lstStyle>
            <a:lvl1pPr algn="ctr">
              <a:defRPr sz="13200"/>
            </a:lvl1pPr>
          </a:lstStyle>
          <a:p>
            <a:r>
              <a:rPr lang="en-US" smtClean="0"/>
              <a:t>Click to edit Master title style</a:t>
            </a:r>
            <a:endParaRPr lang="en-US" dirty="0"/>
          </a:p>
        </p:txBody>
      </p:sp>
      <p:sp>
        <p:nvSpPr>
          <p:cNvPr id="3" name="Subtitle 2"/>
          <p:cNvSpPr>
            <a:spLocks noGrp="1"/>
          </p:cNvSpPr>
          <p:nvPr>
            <p:ph type="subTitle" idx="1"/>
          </p:nvPr>
        </p:nvSpPr>
        <p:spPr>
          <a:xfrm>
            <a:off x="2514600" y="19210869"/>
            <a:ext cx="15087600" cy="8830731"/>
          </a:xfrm>
        </p:spPr>
        <p:txBody>
          <a:bodyPr/>
          <a:lstStyle>
            <a:lvl1pPr marL="0" indent="0" algn="ctr">
              <a:buNone/>
              <a:defRPr sz="5280"/>
            </a:lvl1pPr>
            <a:lvl2pPr marL="1005840" indent="0" algn="ctr">
              <a:buNone/>
              <a:defRPr sz="4400"/>
            </a:lvl2pPr>
            <a:lvl3pPr marL="2011680" indent="0" algn="ctr">
              <a:buNone/>
              <a:defRPr sz="3960"/>
            </a:lvl3pPr>
            <a:lvl4pPr marL="3017520" indent="0" algn="ctr">
              <a:buNone/>
              <a:defRPr sz="3520"/>
            </a:lvl4pPr>
            <a:lvl5pPr marL="4023360" indent="0" algn="ctr">
              <a:buNone/>
              <a:defRPr sz="3520"/>
            </a:lvl5pPr>
            <a:lvl6pPr marL="5029200" indent="0" algn="ctr">
              <a:buNone/>
              <a:defRPr sz="3520"/>
            </a:lvl6pPr>
            <a:lvl7pPr marL="6035040" indent="0" algn="ctr">
              <a:buNone/>
              <a:defRPr sz="3520"/>
            </a:lvl7pPr>
            <a:lvl8pPr marL="7040880" indent="0" algn="ctr">
              <a:buNone/>
              <a:defRPr sz="3520"/>
            </a:lvl8pPr>
            <a:lvl9pPr marL="8046720" indent="0" algn="ctr">
              <a:buNone/>
              <a:defRPr sz="352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87EC392-D85A-427E-91C9-49907E16433D}" type="datetimeFigureOut">
              <a:rPr lang="en-US" smtClean="0"/>
              <a:t>1/29/15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9BEE52-DF45-402F-A57B-FCBE42C05C40}" type="slidenum">
              <a:rPr lang="en-US" smtClean="0"/>
              <a:t>‹#›</a:t>
            </a:fld>
            <a:endParaRPr lang="en-US"/>
          </a:p>
        </p:txBody>
      </p:sp>
    </p:spTree>
    <p:extLst>
      <p:ext uri="{BB962C8B-B14F-4D97-AF65-F5344CB8AC3E}">
        <p14:creationId xmlns:p14="http://schemas.microsoft.com/office/powerpoint/2010/main" val="25617684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87EC392-D85A-427E-91C9-49907E16433D}" type="datetimeFigureOut">
              <a:rPr lang="en-US" smtClean="0"/>
              <a:t>1/29/15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9BEE52-DF45-402F-A57B-FCBE42C05C40}" type="slidenum">
              <a:rPr lang="en-US" smtClean="0"/>
              <a:t>‹#›</a:t>
            </a:fld>
            <a:endParaRPr lang="en-US"/>
          </a:p>
        </p:txBody>
      </p:sp>
    </p:spTree>
    <p:extLst>
      <p:ext uri="{BB962C8B-B14F-4D97-AF65-F5344CB8AC3E}">
        <p14:creationId xmlns:p14="http://schemas.microsoft.com/office/powerpoint/2010/main" val="2434578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4396086" y="1947334"/>
            <a:ext cx="4337685" cy="30996469"/>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383031" y="1947334"/>
            <a:ext cx="12761595" cy="3099646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87EC392-D85A-427E-91C9-49907E16433D}" type="datetimeFigureOut">
              <a:rPr lang="en-US" smtClean="0"/>
              <a:t>1/29/15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9BEE52-DF45-402F-A57B-FCBE42C05C40}" type="slidenum">
              <a:rPr lang="en-US" smtClean="0"/>
              <a:t>‹#›</a:t>
            </a:fld>
            <a:endParaRPr lang="en-US"/>
          </a:p>
        </p:txBody>
      </p:sp>
    </p:spTree>
    <p:extLst>
      <p:ext uri="{BB962C8B-B14F-4D97-AF65-F5344CB8AC3E}">
        <p14:creationId xmlns:p14="http://schemas.microsoft.com/office/powerpoint/2010/main" val="2959485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87EC392-D85A-427E-91C9-49907E16433D}" type="datetimeFigureOut">
              <a:rPr lang="en-US" smtClean="0"/>
              <a:t>1/29/15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9BEE52-DF45-402F-A57B-FCBE42C05C40}" type="slidenum">
              <a:rPr lang="en-US" smtClean="0"/>
              <a:t>‹#›</a:t>
            </a:fld>
            <a:endParaRPr lang="en-US"/>
          </a:p>
        </p:txBody>
      </p:sp>
    </p:spTree>
    <p:extLst>
      <p:ext uri="{BB962C8B-B14F-4D97-AF65-F5344CB8AC3E}">
        <p14:creationId xmlns:p14="http://schemas.microsoft.com/office/powerpoint/2010/main" val="6159913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72554" y="9118611"/>
            <a:ext cx="17350740" cy="15214597"/>
          </a:xfrm>
        </p:spPr>
        <p:txBody>
          <a:bodyPr anchor="b"/>
          <a:lstStyle>
            <a:lvl1pPr>
              <a:defRPr sz="13200"/>
            </a:lvl1pPr>
          </a:lstStyle>
          <a:p>
            <a:r>
              <a:rPr lang="en-US" smtClean="0"/>
              <a:t>Click to edit Master title style</a:t>
            </a:r>
            <a:endParaRPr lang="en-US" dirty="0"/>
          </a:p>
        </p:txBody>
      </p:sp>
      <p:sp>
        <p:nvSpPr>
          <p:cNvPr id="3" name="Text Placeholder 2"/>
          <p:cNvSpPr>
            <a:spLocks noGrp="1"/>
          </p:cNvSpPr>
          <p:nvPr>
            <p:ph type="body" idx="1"/>
          </p:nvPr>
        </p:nvSpPr>
        <p:spPr>
          <a:xfrm>
            <a:off x="1372554" y="24477144"/>
            <a:ext cx="17350740" cy="8000997"/>
          </a:xfrm>
        </p:spPr>
        <p:txBody>
          <a:bodyPr/>
          <a:lstStyle>
            <a:lvl1pPr marL="0" indent="0">
              <a:buNone/>
              <a:defRPr sz="5280">
                <a:solidFill>
                  <a:schemeClr val="tx1"/>
                </a:solidFill>
              </a:defRPr>
            </a:lvl1pPr>
            <a:lvl2pPr marL="1005840" indent="0">
              <a:buNone/>
              <a:defRPr sz="4400">
                <a:solidFill>
                  <a:schemeClr val="tx1">
                    <a:tint val="75000"/>
                  </a:schemeClr>
                </a:solidFill>
              </a:defRPr>
            </a:lvl2pPr>
            <a:lvl3pPr marL="2011680" indent="0">
              <a:buNone/>
              <a:defRPr sz="3960">
                <a:solidFill>
                  <a:schemeClr val="tx1">
                    <a:tint val="75000"/>
                  </a:schemeClr>
                </a:solidFill>
              </a:defRPr>
            </a:lvl3pPr>
            <a:lvl4pPr marL="3017520" indent="0">
              <a:buNone/>
              <a:defRPr sz="3520">
                <a:solidFill>
                  <a:schemeClr val="tx1">
                    <a:tint val="75000"/>
                  </a:schemeClr>
                </a:solidFill>
              </a:defRPr>
            </a:lvl4pPr>
            <a:lvl5pPr marL="4023360" indent="0">
              <a:buNone/>
              <a:defRPr sz="3520">
                <a:solidFill>
                  <a:schemeClr val="tx1">
                    <a:tint val="75000"/>
                  </a:schemeClr>
                </a:solidFill>
              </a:defRPr>
            </a:lvl5pPr>
            <a:lvl6pPr marL="5029200" indent="0">
              <a:buNone/>
              <a:defRPr sz="3520">
                <a:solidFill>
                  <a:schemeClr val="tx1">
                    <a:tint val="75000"/>
                  </a:schemeClr>
                </a:solidFill>
              </a:defRPr>
            </a:lvl6pPr>
            <a:lvl7pPr marL="6035040" indent="0">
              <a:buNone/>
              <a:defRPr sz="3520">
                <a:solidFill>
                  <a:schemeClr val="tx1">
                    <a:tint val="75000"/>
                  </a:schemeClr>
                </a:solidFill>
              </a:defRPr>
            </a:lvl7pPr>
            <a:lvl8pPr marL="7040880" indent="0">
              <a:buNone/>
              <a:defRPr sz="3520">
                <a:solidFill>
                  <a:schemeClr val="tx1">
                    <a:tint val="75000"/>
                  </a:schemeClr>
                </a:solidFill>
              </a:defRPr>
            </a:lvl8pPr>
            <a:lvl9pPr marL="8046720" indent="0">
              <a:buNone/>
              <a:defRPr sz="352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87EC392-D85A-427E-91C9-49907E16433D}" type="datetimeFigureOut">
              <a:rPr lang="en-US" smtClean="0"/>
              <a:t>1/29/15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9BEE52-DF45-402F-A57B-FCBE42C05C40}" type="slidenum">
              <a:rPr lang="en-US" smtClean="0"/>
              <a:t>‹#›</a:t>
            </a:fld>
            <a:endParaRPr lang="en-US"/>
          </a:p>
        </p:txBody>
      </p:sp>
    </p:spTree>
    <p:extLst>
      <p:ext uri="{BB962C8B-B14F-4D97-AF65-F5344CB8AC3E}">
        <p14:creationId xmlns:p14="http://schemas.microsoft.com/office/powerpoint/2010/main" val="27213674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383030" y="9736667"/>
            <a:ext cx="8549640" cy="2320713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10184130" y="9736667"/>
            <a:ext cx="8549640" cy="2320713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87EC392-D85A-427E-91C9-49907E16433D}" type="datetimeFigureOut">
              <a:rPr lang="en-US" smtClean="0"/>
              <a:t>1/29/15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9BEE52-DF45-402F-A57B-FCBE42C05C40}" type="slidenum">
              <a:rPr lang="en-US" smtClean="0"/>
              <a:t>‹#›</a:t>
            </a:fld>
            <a:endParaRPr lang="en-US"/>
          </a:p>
        </p:txBody>
      </p:sp>
    </p:spTree>
    <p:extLst>
      <p:ext uri="{BB962C8B-B14F-4D97-AF65-F5344CB8AC3E}">
        <p14:creationId xmlns:p14="http://schemas.microsoft.com/office/powerpoint/2010/main" val="39996941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85650" y="1947342"/>
            <a:ext cx="17350740" cy="7069669"/>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385652" y="8966203"/>
            <a:ext cx="8510348" cy="4394197"/>
          </a:xfrm>
        </p:spPr>
        <p:txBody>
          <a:bodyPr anchor="b"/>
          <a:lstStyle>
            <a:lvl1pPr marL="0" indent="0">
              <a:buNone/>
              <a:defRPr sz="5280" b="1"/>
            </a:lvl1pPr>
            <a:lvl2pPr marL="1005840" indent="0">
              <a:buNone/>
              <a:defRPr sz="4400" b="1"/>
            </a:lvl2pPr>
            <a:lvl3pPr marL="2011680" indent="0">
              <a:buNone/>
              <a:defRPr sz="3960" b="1"/>
            </a:lvl3pPr>
            <a:lvl4pPr marL="3017520" indent="0">
              <a:buNone/>
              <a:defRPr sz="3520" b="1"/>
            </a:lvl4pPr>
            <a:lvl5pPr marL="4023360" indent="0">
              <a:buNone/>
              <a:defRPr sz="3520" b="1"/>
            </a:lvl5pPr>
            <a:lvl6pPr marL="5029200" indent="0">
              <a:buNone/>
              <a:defRPr sz="3520" b="1"/>
            </a:lvl6pPr>
            <a:lvl7pPr marL="6035040" indent="0">
              <a:buNone/>
              <a:defRPr sz="3520" b="1"/>
            </a:lvl7pPr>
            <a:lvl8pPr marL="7040880" indent="0">
              <a:buNone/>
              <a:defRPr sz="3520" b="1"/>
            </a:lvl8pPr>
            <a:lvl9pPr marL="8046720" indent="0">
              <a:buNone/>
              <a:defRPr sz="3520" b="1"/>
            </a:lvl9pPr>
          </a:lstStyle>
          <a:p>
            <a:pPr lvl="0"/>
            <a:r>
              <a:rPr lang="en-US" smtClean="0"/>
              <a:t>Click to edit Master text styles</a:t>
            </a:r>
          </a:p>
        </p:txBody>
      </p:sp>
      <p:sp>
        <p:nvSpPr>
          <p:cNvPr id="4" name="Content Placeholder 3"/>
          <p:cNvSpPr>
            <a:spLocks noGrp="1"/>
          </p:cNvSpPr>
          <p:nvPr>
            <p:ph sz="half" idx="2"/>
          </p:nvPr>
        </p:nvSpPr>
        <p:spPr>
          <a:xfrm>
            <a:off x="1385652" y="13360400"/>
            <a:ext cx="8510348" cy="1965113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10184131" y="8966203"/>
            <a:ext cx="8552260" cy="4394197"/>
          </a:xfrm>
        </p:spPr>
        <p:txBody>
          <a:bodyPr anchor="b"/>
          <a:lstStyle>
            <a:lvl1pPr marL="0" indent="0">
              <a:buNone/>
              <a:defRPr sz="5280" b="1"/>
            </a:lvl1pPr>
            <a:lvl2pPr marL="1005840" indent="0">
              <a:buNone/>
              <a:defRPr sz="4400" b="1"/>
            </a:lvl2pPr>
            <a:lvl3pPr marL="2011680" indent="0">
              <a:buNone/>
              <a:defRPr sz="3960" b="1"/>
            </a:lvl3pPr>
            <a:lvl4pPr marL="3017520" indent="0">
              <a:buNone/>
              <a:defRPr sz="3520" b="1"/>
            </a:lvl4pPr>
            <a:lvl5pPr marL="4023360" indent="0">
              <a:buNone/>
              <a:defRPr sz="3520" b="1"/>
            </a:lvl5pPr>
            <a:lvl6pPr marL="5029200" indent="0">
              <a:buNone/>
              <a:defRPr sz="3520" b="1"/>
            </a:lvl6pPr>
            <a:lvl7pPr marL="6035040" indent="0">
              <a:buNone/>
              <a:defRPr sz="3520" b="1"/>
            </a:lvl7pPr>
            <a:lvl8pPr marL="7040880" indent="0">
              <a:buNone/>
              <a:defRPr sz="3520" b="1"/>
            </a:lvl8pPr>
            <a:lvl9pPr marL="8046720" indent="0">
              <a:buNone/>
              <a:defRPr sz="3520" b="1"/>
            </a:lvl9pPr>
          </a:lstStyle>
          <a:p>
            <a:pPr lvl="0"/>
            <a:r>
              <a:rPr lang="en-US" smtClean="0"/>
              <a:t>Click to edit Master text styles</a:t>
            </a:r>
          </a:p>
        </p:txBody>
      </p:sp>
      <p:sp>
        <p:nvSpPr>
          <p:cNvPr id="6" name="Content Placeholder 5"/>
          <p:cNvSpPr>
            <a:spLocks noGrp="1"/>
          </p:cNvSpPr>
          <p:nvPr>
            <p:ph sz="quarter" idx="4"/>
          </p:nvPr>
        </p:nvSpPr>
        <p:spPr>
          <a:xfrm>
            <a:off x="10184131" y="13360400"/>
            <a:ext cx="8552260" cy="1965113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87EC392-D85A-427E-91C9-49907E16433D}" type="datetimeFigureOut">
              <a:rPr lang="en-US" smtClean="0"/>
              <a:t>1/29/15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A9BEE52-DF45-402F-A57B-FCBE42C05C40}" type="slidenum">
              <a:rPr lang="en-US" smtClean="0"/>
              <a:t>‹#›</a:t>
            </a:fld>
            <a:endParaRPr lang="en-US"/>
          </a:p>
        </p:txBody>
      </p:sp>
    </p:spTree>
    <p:extLst>
      <p:ext uri="{BB962C8B-B14F-4D97-AF65-F5344CB8AC3E}">
        <p14:creationId xmlns:p14="http://schemas.microsoft.com/office/powerpoint/2010/main" val="1090654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87EC392-D85A-427E-91C9-49907E16433D}" type="datetimeFigureOut">
              <a:rPr lang="en-US" smtClean="0"/>
              <a:t>1/29/15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A9BEE52-DF45-402F-A57B-FCBE42C05C40}" type="slidenum">
              <a:rPr lang="en-US" smtClean="0"/>
              <a:t>‹#›</a:t>
            </a:fld>
            <a:endParaRPr lang="en-US"/>
          </a:p>
        </p:txBody>
      </p:sp>
    </p:spTree>
    <p:extLst>
      <p:ext uri="{BB962C8B-B14F-4D97-AF65-F5344CB8AC3E}">
        <p14:creationId xmlns:p14="http://schemas.microsoft.com/office/powerpoint/2010/main" val="17595505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87EC392-D85A-427E-91C9-49907E16433D}" type="datetimeFigureOut">
              <a:rPr lang="en-US" smtClean="0"/>
              <a:t>1/29/15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A9BEE52-DF45-402F-A57B-FCBE42C05C40}" type="slidenum">
              <a:rPr lang="en-US" smtClean="0"/>
              <a:t>‹#›</a:t>
            </a:fld>
            <a:endParaRPr lang="en-US"/>
          </a:p>
        </p:txBody>
      </p:sp>
    </p:spTree>
    <p:extLst>
      <p:ext uri="{BB962C8B-B14F-4D97-AF65-F5344CB8AC3E}">
        <p14:creationId xmlns:p14="http://schemas.microsoft.com/office/powerpoint/2010/main" val="776276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85650" y="2438400"/>
            <a:ext cx="6488192" cy="8534400"/>
          </a:xfrm>
        </p:spPr>
        <p:txBody>
          <a:bodyPr anchor="b"/>
          <a:lstStyle>
            <a:lvl1pPr>
              <a:defRPr sz="7040"/>
            </a:lvl1pPr>
          </a:lstStyle>
          <a:p>
            <a:r>
              <a:rPr lang="en-US" smtClean="0"/>
              <a:t>Click to edit Master title style</a:t>
            </a:r>
            <a:endParaRPr lang="en-US" dirty="0"/>
          </a:p>
        </p:txBody>
      </p:sp>
      <p:sp>
        <p:nvSpPr>
          <p:cNvPr id="3" name="Content Placeholder 2"/>
          <p:cNvSpPr>
            <a:spLocks noGrp="1"/>
          </p:cNvSpPr>
          <p:nvPr>
            <p:ph idx="1"/>
          </p:nvPr>
        </p:nvSpPr>
        <p:spPr>
          <a:xfrm>
            <a:off x="8552260" y="5266275"/>
            <a:ext cx="10184130" cy="25992667"/>
          </a:xfrm>
        </p:spPr>
        <p:txBody>
          <a:bodyPr/>
          <a:lstStyle>
            <a:lvl1pPr>
              <a:defRPr sz="7040"/>
            </a:lvl1pPr>
            <a:lvl2pPr>
              <a:defRPr sz="6160"/>
            </a:lvl2pPr>
            <a:lvl3pPr>
              <a:defRPr sz="5280"/>
            </a:lvl3pPr>
            <a:lvl4pPr>
              <a:defRPr sz="4400"/>
            </a:lvl4pPr>
            <a:lvl5pPr>
              <a:defRPr sz="4400"/>
            </a:lvl5pPr>
            <a:lvl6pPr>
              <a:defRPr sz="4400"/>
            </a:lvl6pPr>
            <a:lvl7pPr>
              <a:defRPr sz="4400"/>
            </a:lvl7pPr>
            <a:lvl8pPr>
              <a:defRPr sz="4400"/>
            </a:lvl8pPr>
            <a:lvl9pPr>
              <a:defRPr sz="4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385650" y="10972800"/>
            <a:ext cx="6488192" cy="20328469"/>
          </a:xfrm>
        </p:spPr>
        <p:txBody>
          <a:bodyPr/>
          <a:lstStyle>
            <a:lvl1pPr marL="0" indent="0">
              <a:buNone/>
              <a:defRPr sz="3520"/>
            </a:lvl1pPr>
            <a:lvl2pPr marL="1005840" indent="0">
              <a:buNone/>
              <a:defRPr sz="3080"/>
            </a:lvl2pPr>
            <a:lvl3pPr marL="2011680" indent="0">
              <a:buNone/>
              <a:defRPr sz="2640"/>
            </a:lvl3pPr>
            <a:lvl4pPr marL="3017520" indent="0">
              <a:buNone/>
              <a:defRPr sz="2200"/>
            </a:lvl4pPr>
            <a:lvl5pPr marL="4023360" indent="0">
              <a:buNone/>
              <a:defRPr sz="2200"/>
            </a:lvl5pPr>
            <a:lvl6pPr marL="5029200" indent="0">
              <a:buNone/>
              <a:defRPr sz="2200"/>
            </a:lvl6pPr>
            <a:lvl7pPr marL="6035040" indent="0">
              <a:buNone/>
              <a:defRPr sz="2200"/>
            </a:lvl7pPr>
            <a:lvl8pPr marL="7040880" indent="0">
              <a:buNone/>
              <a:defRPr sz="2200"/>
            </a:lvl8pPr>
            <a:lvl9pPr marL="8046720" indent="0">
              <a:buNone/>
              <a:defRPr sz="2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87EC392-D85A-427E-91C9-49907E16433D}" type="datetimeFigureOut">
              <a:rPr lang="en-US" smtClean="0"/>
              <a:t>1/29/15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9BEE52-DF45-402F-A57B-FCBE42C05C40}" type="slidenum">
              <a:rPr lang="en-US" smtClean="0"/>
              <a:t>‹#›</a:t>
            </a:fld>
            <a:endParaRPr lang="en-US"/>
          </a:p>
        </p:txBody>
      </p:sp>
    </p:spTree>
    <p:extLst>
      <p:ext uri="{BB962C8B-B14F-4D97-AF65-F5344CB8AC3E}">
        <p14:creationId xmlns:p14="http://schemas.microsoft.com/office/powerpoint/2010/main" val="16972068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85650" y="2438400"/>
            <a:ext cx="6488192" cy="8534400"/>
          </a:xfrm>
        </p:spPr>
        <p:txBody>
          <a:bodyPr anchor="b"/>
          <a:lstStyle>
            <a:lvl1pPr>
              <a:defRPr sz="704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552260" y="5266275"/>
            <a:ext cx="10184130" cy="25992667"/>
          </a:xfrm>
        </p:spPr>
        <p:txBody>
          <a:bodyPr anchor="t"/>
          <a:lstStyle>
            <a:lvl1pPr marL="0" indent="0">
              <a:buNone/>
              <a:defRPr sz="7040"/>
            </a:lvl1pPr>
            <a:lvl2pPr marL="1005840" indent="0">
              <a:buNone/>
              <a:defRPr sz="6160"/>
            </a:lvl2pPr>
            <a:lvl3pPr marL="2011680" indent="0">
              <a:buNone/>
              <a:defRPr sz="5280"/>
            </a:lvl3pPr>
            <a:lvl4pPr marL="3017520" indent="0">
              <a:buNone/>
              <a:defRPr sz="4400"/>
            </a:lvl4pPr>
            <a:lvl5pPr marL="4023360" indent="0">
              <a:buNone/>
              <a:defRPr sz="4400"/>
            </a:lvl5pPr>
            <a:lvl6pPr marL="5029200" indent="0">
              <a:buNone/>
              <a:defRPr sz="4400"/>
            </a:lvl6pPr>
            <a:lvl7pPr marL="6035040" indent="0">
              <a:buNone/>
              <a:defRPr sz="4400"/>
            </a:lvl7pPr>
            <a:lvl8pPr marL="7040880" indent="0">
              <a:buNone/>
              <a:defRPr sz="4400"/>
            </a:lvl8pPr>
            <a:lvl9pPr marL="8046720" indent="0">
              <a:buNone/>
              <a:defRPr sz="4400"/>
            </a:lvl9pPr>
          </a:lstStyle>
          <a:p>
            <a:r>
              <a:rPr lang="en-US" smtClean="0"/>
              <a:t>Click icon to add picture</a:t>
            </a:r>
            <a:endParaRPr lang="en-US" dirty="0"/>
          </a:p>
        </p:txBody>
      </p:sp>
      <p:sp>
        <p:nvSpPr>
          <p:cNvPr id="4" name="Text Placeholder 3"/>
          <p:cNvSpPr>
            <a:spLocks noGrp="1"/>
          </p:cNvSpPr>
          <p:nvPr>
            <p:ph type="body" sz="half" idx="2"/>
          </p:nvPr>
        </p:nvSpPr>
        <p:spPr>
          <a:xfrm>
            <a:off x="1385650" y="10972800"/>
            <a:ext cx="6488192" cy="20328469"/>
          </a:xfrm>
        </p:spPr>
        <p:txBody>
          <a:bodyPr/>
          <a:lstStyle>
            <a:lvl1pPr marL="0" indent="0">
              <a:buNone/>
              <a:defRPr sz="3520"/>
            </a:lvl1pPr>
            <a:lvl2pPr marL="1005840" indent="0">
              <a:buNone/>
              <a:defRPr sz="3080"/>
            </a:lvl2pPr>
            <a:lvl3pPr marL="2011680" indent="0">
              <a:buNone/>
              <a:defRPr sz="2640"/>
            </a:lvl3pPr>
            <a:lvl4pPr marL="3017520" indent="0">
              <a:buNone/>
              <a:defRPr sz="2200"/>
            </a:lvl4pPr>
            <a:lvl5pPr marL="4023360" indent="0">
              <a:buNone/>
              <a:defRPr sz="2200"/>
            </a:lvl5pPr>
            <a:lvl6pPr marL="5029200" indent="0">
              <a:buNone/>
              <a:defRPr sz="2200"/>
            </a:lvl6pPr>
            <a:lvl7pPr marL="6035040" indent="0">
              <a:buNone/>
              <a:defRPr sz="2200"/>
            </a:lvl7pPr>
            <a:lvl8pPr marL="7040880" indent="0">
              <a:buNone/>
              <a:defRPr sz="2200"/>
            </a:lvl8pPr>
            <a:lvl9pPr marL="8046720" indent="0">
              <a:buNone/>
              <a:defRPr sz="2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87EC392-D85A-427E-91C9-49907E16433D}" type="datetimeFigureOut">
              <a:rPr lang="en-US" smtClean="0"/>
              <a:t>1/29/15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9BEE52-DF45-402F-A57B-FCBE42C05C40}" type="slidenum">
              <a:rPr lang="en-US" smtClean="0"/>
              <a:t>‹#›</a:t>
            </a:fld>
            <a:endParaRPr lang="en-US"/>
          </a:p>
        </p:txBody>
      </p:sp>
    </p:spTree>
    <p:extLst>
      <p:ext uri="{BB962C8B-B14F-4D97-AF65-F5344CB8AC3E}">
        <p14:creationId xmlns:p14="http://schemas.microsoft.com/office/powerpoint/2010/main" val="326621579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83030" y="1947342"/>
            <a:ext cx="17350740" cy="7069669"/>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383030" y="9736667"/>
            <a:ext cx="17350740" cy="2320713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383030" y="33900542"/>
            <a:ext cx="4526280" cy="1947333"/>
          </a:xfrm>
          <a:prstGeom prst="rect">
            <a:avLst/>
          </a:prstGeom>
        </p:spPr>
        <p:txBody>
          <a:bodyPr vert="horz" lIns="91440" tIns="45720" rIns="91440" bIns="45720" rtlCol="0" anchor="ctr"/>
          <a:lstStyle>
            <a:lvl1pPr algn="l">
              <a:defRPr sz="2640">
                <a:solidFill>
                  <a:schemeClr val="tx1">
                    <a:tint val="75000"/>
                  </a:schemeClr>
                </a:solidFill>
              </a:defRPr>
            </a:lvl1pPr>
          </a:lstStyle>
          <a:p>
            <a:fld id="{B87EC392-D85A-427E-91C9-49907E16433D}" type="datetimeFigureOut">
              <a:rPr lang="en-US" smtClean="0"/>
              <a:t>1/29/15</a:t>
            </a:fld>
            <a:endParaRPr lang="en-US"/>
          </a:p>
        </p:txBody>
      </p:sp>
      <p:sp>
        <p:nvSpPr>
          <p:cNvPr id="5" name="Footer Placeholder 4"/>
          <p:cNvSpPr>
            <a:spLocks noGrp="1"/>
          </p:cNvSpPr>
          <p:nvPr>
            <p:ph type="ftr" sz="quarter" idx="3"/>
          </p:nvPr>
        </p:nvSpPr>
        <p:spPr>
          <a:xfrm>
            <a:off x="6663690" y="33900542"/>
            <a:ext cx="6789420" cy="1947333"/>
          </a:xfrm>
          <a:prstGeom prst="rect">
            <a:avLst/>
          </a:prstGeom>
        </p:spPr>
        <p:txBody>
          <a:bodyPr vert="horz" lIns="91440" tIns="45720" rIns="91440" bIns="45720" rtlCol="0" anchor="ctr"/>
          <a:lstStyle>
            <a:lvl1pPr algn="ctr">
              <a:defRPr sz="264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4207490" y="33900542"/>
            <a:ext cx="4526280" cy="1947333"/>
          </a:xfrm>
          <a:prstGeom prst="rect">
            <a:avLst/>
          </a:prstGeom>
        </p:spPr>
        <p:txBody>
          <a:bodyPr vert="horz" lIns="91440" tIns="45720" rIns="91440" bIns="45720" rtlCol="0" anchor="ctr"/>
          <a:lstStyle>
            <a:lvl1pPr algn="r">
              <a:defRPr sz="2640">
                <a:solidFill>
                  <a:schemeClr val="tx1">
                    <a:tint val="75000"/>
                  </a:schemeClr>
                </a:solidFill>
              </a:defRPr>
            </a:lvl1pPr>
          </a:lstStyle>
          <a:p>
            <a:fld id="{BA9BEE52-DF45-402F-A57B-FCBE42C05C40}" type="slidenum">
              <a:rPr lang="en-US" smtClean="0"/>
              <a:t>‹#›</a:t>
            </a:fld>
            <a:endParaRPr lang="en-US"/>
          </a:p>
        </p:txBody>
      </p:sp>
    </p:spTree>
    <p:extLst>
      <p:ext uri="{BB962C8B-B14F-4D97-AF65-F5344CB8AC3E}">
        <p14:creationId xmlns:p14="http://schemas.microsoft.com/office/powerpoint/2010/main" val="78006861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2011680" rtl="0" eaLnBrk="1" latinLnBrk="0" hangingPunct="1">
        <a:lnSpc>
          <a:spcPct val="90000"/>
        </a:lnSpc>
        <a:spcBef>
          <a:spcPct val="0"/>
        </a:spcBef>
        <a:buNone/>
        <a:defRPr sz="9680" kern="1200">
          <a:solidFill>
            <a:schemeClr val="tx1"/>
          </a:solidFill>
          <a:latin typeface="+mj-lt"/>
          <a:ea typeface="+mj-ea"/>
          <a:cs typeface="+mj-cs"/>
        </a:defRPr>
      </a:lvl1pPr>
    </p:titleStyle>
    <p:bodyStyle>
      <a:lvl1pPr marL="502920" indent="-502920" algn="l" defTabSz="2011680" rtl="0" eaLnBrk="1" latinLnBrk="0" hangingPunct="1">
        <a:lnSpc>
          <a:spcPct val="90000"/>
        </a:lnSpc>
        <a:spcBef>
          <a:spcPts val="2200"/>
        </a:spcBef>
        <a:buFont typeface="Arial" panose="020B0604020202020204" pitchFamily="34" charset="0"/>
        <a:buChar char="•"/>
        <a:defRPr sz="6160" kern="1200">
          <a:solidFill>
            <a:schemeClr val="tx1"/>
          </a:solidFill>
          <a:latin typeface="+mn-lt"/>
          <a:ea typeface="+mn-ea"/>
          <a:cs typeface="+mn-cs"/>
        </a:defRPr>
      </a:lvl1pPr>
      <a:lvl2pPr marL="1508760" indent="-502920" algn="l" defTabSz="2011680" rtl="0" eaLnBrk="1" latinLnBrk="0" hangingPunct="1">
        <a:lnSpc>
          <a:spcPct val="90000"/>
        </a:lnSpc>
        <a:spcBef>
          <a:spcPts val="1100"/>
        </a:spcBef>
        <a:buFont typeface="Arial" panose="020B0604020202020204" pitchFamily="34" charset="0"/>
        <a:buChar char="•"/>
        <a:defRPr sz="5280" kern="1200">
          <a:solidFill>
            <a:schemeClr val="tx1"/>
          </a:solidFill>
          <a:latin typeface="+mn-lt"/>
          <a:ea typeface="+mn-ea"/>
          <a:cs typeface="+mn-cs"/>
        </a:defRPr>
      </a:lvl2pPr>
      <a:lvl3pPr marL="2514600" indent="-502920" algn="l" defTabSz="2011680" rtl="0" eaLnBrk="1" latinLnBrk="0" hangingPunct="1">
        <a:lnSpc>
          <a:spcPct val="90000"/>
        </a:lnSpc>
        <a:spcBef>
          <a:spcPts val="1100"/>
        </a:spcBef>
        <a:buFont typeface="Arial" panose="020B0604020202020204" pitchFamily="34" charset="0"/>
        <a:buChar char="•"/>
        <a:defRPr sz="4400" kern="1200">
          <a:solidFill>
            <a:schemeClr val="tx1"/>
          </a:solidFill>
          <a:latin typeface="+mn-lt"/>
          <a:ea typeface="+mn-ea"/>
          <a:cs typeface="+mn-cs"/>
        </a:defRPr>
      </a:lvl3pPr>
      <a:lvl4pPr marL="3520440" indent="-502920" algn="l" defTabSz="2011680" rtl="0" eaLnBrk="1" latinLnBrk="0" hangingPunct="1">
        <a:lnSpc>
          <a:spcPct val="90000"/>
        </a:lnSpc>
        <a:spcBef>
          <a:spcPts val="1100"/>
        </a:spcBef>
        <a:buFont typeface="Arial" panose="020B0604020202020204" pitchFamily="34" charset="0"/>
        <a:buChar char="•"/>
        <a:defRPr sz="3960" kern="1200">
          <a:solidFill>
            <a:schemeClr val="tx1"/>
          </a:solidFill>
          <a:latin typeface="+mn-lt"/>
          <a:ea typeface="+mn-ea"/>
          <a:cs typeface="+mn-cs"/>
        </a:defRPr>
      </a:lvl4pPr>
      <a:lvl5pPr marL="4526280" indent="-502920" algn="l" defTabSz="2011680" rtl="0" eaLnBrk="1" latinLnBrk="0" hangingPunct="1">
        <a:lnSpc>
          <a:spcPct val="90000"/>
        </a:lnSpc>
        <a:spcBef>
          <a:spcPts val="1100"/>
        </a:spcBef>
        <a:buFont typeface="Arial" panose="020B0604020202020204" pitchFamily="34" charset="0"/>
        <a:buChar char="•"/>
        <a:defRPr sz="3960" kern="1200">
          <a:solidFill>
            <a:schemeClr val="tx1"/>
          </a:solidFill>
          <a:latin typeface="+mn-lt"/>
          <a:ea typeface="+mn-ea"/>
          <a:cs typeface="+mn-cs"/>
        </a:defRPr>
      </a:lvl5pPr>
      <a:lvl6pPr marL="5532120" indent="-502920" algn="l" defTabSz="2011680" rtl="0" eaLnBrk="1" latinLnBrk="0" hangingPunct="1">
        <a:lnSpc>
          <a:spcPct val="90000"/>
        </a:lnSpc>
        <a:spcBef>
          <a:spcPts val="1100"/>
        </a:spcBef>
        <a:buFont typeface="Arial" panose="020B0604020202020204" pitchFamily="34" charset="0"/>
        <a:buChar char="•"/>
        <a:defRPr sz="3960" kern="1200">
          <a:solidFill>
            <a:schemeClr val="tx1"/>
          </a:solidFill>
          <a:latin typeface="+mn-lt"/>
          <a:ea typeface="+mn-ea"/>
          <a:cs typeface="+mn-cs"/>
        </a:defRPr>
      </a:lvl6pPr>
      <a:lvl7pPr marL="6537960" indent="-502920" algn="l" defTabSz="2011680" rtl="0" eaLnBrk="1" latinLnBrk="0" hangingPunct="1">
        <a:lnSpc>
          <a:spcPct val="90000"/>
        </a:lnSpc>
        <a:spcBef>
          <a:spcPts val="1100"/>
        </a:spcBef>
        <a:buFont typeface="Arial" panose="020B0604020202020204" pitchFamily="34" charset="0"/>
        <a:buChar char="•"/>
        <a:defRPr sz="3960" kern="1200">
          <a:solidFill>
            <a:schemeClr val="tx1"/>
          </a:solidFill>
          <a:latin typeface="+mn-lt"/>
          <a:ea typeface="+mn-ea"/>
          <a:cs typeface="+mn-cs"/>
        </a:defRPr>
      </a:lvl7pPr>
      <a:lvl8pPr marL="7543800" indent="-502920" algn="l" defTabSz="2011680" rtl="0" eaLnBrk="1" latinLnBrk="0" hangingPunct="1">
        <a:lnSpc>
          <a:spcPct val="90000"/>
        </a:lnSpc>
        <a:spcBef>
          <a:spcPts val="1100"/>
        </a:spcBef>
        <a:buFont typeface="Arial" panose="020B0604020202020204" pitchFamily="34" charset="0"/>
        <a:buChar char="•"/>
        <a:defRPr sz="3960" kern="1200">
          <a:solidFill>
            <a:schemeClr val="tx1"/>
          </a:solidFill>
          <a:latin typeface="+mn-lt"/>
          <a:ea typeface="+mn-ea"/>
          <a:cs typeface="+mn-cs"/>
        </a:defRPr>
      </a:lvl8pPr>
      <a:lvl9pPr marL="8549640" indent="-502920" algn="l" defTabSz="2011680" rtl="0" eaLnBrk="1" latinLnBrk="0" hangingPunct="1">
        <a:lnSpc>
          <a:spcPct val="90000"/>
        </a:lnSpc>
        <a:spcBef>
          <a:spcPts val="1100"/>
        </a:spcBef>
        <a:buFont typeface="Arial" panose="020B0604020202020204" pitchFamily="34" charset="0"/>
        <a:buChar char="•"/>
        <a:defRPr sz="3960" kern="1200">
          <a:solidFill>
            <a:schemeClr val="tx1"/>
          </a:solidFill>
          <a:latin typeface="+mn-lt"/>
          <a:ea typeface="+mn-ea"/>
          <a:cs typeface="+mn-cs"/>
        </a:defRPr>
      </a:lvl9pPr>
    </p:bodyStyle>
    <p:otherStyle>
      <a:defPPr>
        <a:defRPr lang="en-US"/>
      </a:defPPr>
      <a:lvl1pPr marL="0" algn="l" defTabSz="2011680" rtl="0" eaLnBrk="1" latinLnBrk="0" hangingPunct="1">
        <a:defRPr sz="3960" kern="1200">
          <a:solidFill>
            <a:schemeClr val="tx1"/>
          </a:solidFill>
          <a:latin typeface="+mn-lt"/>
          <a:ea typeface="+mn-ea"/>
          <a:cs typeface="+mn-cs"/>
        </a:defRPr>
      </a:lvl1pPr>
      <a:lvl2pPr marL="1005840" algn="l" defTabSz="2011680" rtl="0" eaLnBrk="1" latinLnBrk="0" hangingPunct="1">
        <a:defRPr sz="3960" kern="1200">
          <a:solidFill>
            <a:schemeClr val="tx1"/>
          </a:solidFill>
          <a:latin typeface="+mn-lt"/>
          <a:ea typeface="+mn-ea"/>
          <a:cs typeface="+mn-cs"/>
        </a:defRPr>
      </a:lvl2pPr>
      <a:lvl3pPr marL="2011680" algn="l" defTabSz="2011680" rtl="0" eaLnBrk="1" latinLnBrk="0" hangingPunct="1">
        <a:defRPr sz="3960" kern="1200">
          <a:solidFill>
            <a:schemeClr val="tx1"/>
          </a:solidFill>
          <a:latin typeface="+mn-lt"/>
          <a:ea typeface="+mn-ea"/>
          <a:cs typeface="+mn-cs"/>
        </a:defRPr>
      </a:lvl3pPr>
      <a:lvl4pPr marL="3017520" algn="l" defTabSz="2011680" rtl="0" eaLnBrk="1" latinLnBrk="0" hangingPunct="1">
        <a:defRPr sz="3960" kern="1200">
          <a:solidFill>
            <a:schemeClr val="tx1"/>
          </a:solidFill>
          <a:latin typeface="+mn-lt"/>
          <a:ea typeface="+mn-ea"/>
          <a:cs typeface="+mn-cs"/>
        </a:defRPr>
      </a:lvl4pPr>
      <a:lvl5pPr marL="4023360" algn="l" defTabSz="2011680" rtl="0" eaLnBrk="1" latinLnBrk="0" hangingPunct="1">
        <a:defRPr sz="3960" kern="1200">
          <a:solidFill>
            <a:schemeClr val="tx1"/>
          </a:solidFill>
          <a:latin typeface="+mn-lt"/>
          <a:ea typeface="+mn-ea"/>
          <a:cs typeface="+mn-cs"/>
        </a:defRPr>
      </a:lvl5pPr>
      <a:lvl6pPr marL="5029200" algn="l" defTabSz="2011680" rtl="0" eaLnBrk="1" latinLnBrk="0" hangingPunct="1">
        <a:defRPr sz="3960" kern="1200">
          <a:solidFill>
            <a:schemeClr val="tx1"/>
          </a:solidFill>
          <a:latin typeface="+mn-lt"/>
          <a:ea typeface="+mn-ea"/>
          <a:cs typeface="+mn-cs"/>
        </a:defRPr>
      </a:lvl6pPr>
      <a:lvl7pPr marL="6035040" algn="l" defTabSz="2011680" rtl="0" eaLnBrk="1" latinLnBrk="0" hangingPunct="1">
        <a:defRPr sz="3960" kern="1200">
          <a:solidFill>
            <a:schemeClr val="tx1"/>
          </a:solidFill>
          <a:latin typeface="+mn-lt"/>
          <a:ea typeface="+mn-ea"/>
          <a:cs typeface="+mn-cs"/>
        </a:defRPr>
      </a:lvl7pPr>
      <a:lvl8pPr marL="7040880" algn="l" defTabSz="2011680" rtl="0" eaLnBrk="1" latinLnBrk="0" hangingPunct="1">
        <a:defRPr sz="3960" kern="1200">
          <a:solidFill>
            <a:schemeClr val="tx1"/>
          </a:solidFill>
          <a:latin typeface="+mn-lt"/>
          <a:ea typeface="+mn-ea"/>
          <a:cs typeface="+mn-cs"/>
        </a:defRPr>
      </a:lvl8pPr>
      <a:lvl9pPr marL="8046720" algn="l" defTabSz="2011680" rtl="0" eaLnBrk="1" latinLnBrk="0" hangingPunct="1">
        <a:defRPr sz="39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5" Type="http://schemas.openxmlformats.org/officeDocument/2006/relationships/image" Target="../media/image4.png"/><Relationship Id="rId6" Type="http://schemas.openxmlformats.org/officeDocument/2006/relationships/image" Target="../media/image5.png"/><Relationship Id="rId7" Type="http://schemas.openxmlformats.org/officeDocument/2006/relationships/image" Target="../media/image6.png"/><Relationship Id="rId8" Type="http://schemas.openxmlformats.org/officeDocument/2006/relationships/image" Target="../media/image7.png"/><Relationship Id="rId1" Type="http://schemas.openxmlformats.org/officeDocument/2006/relationships/slideLayout" Target="../slideLayouts/slideLayout1.xml"/><Relationship Id="rId2"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60"/>
          <p:cNvSpPr>
            <a:spLocks noChangeArrowheads="1"/>
          </p:cNvSpPr>
          <p:nvPr/>
        </p:nvSpPr>
        <p:spPr bwMode="auto">
          <a:xfrm>
            <a:off x="320677" y="35822601"/>
            <a:ext cx="19419606" cy="355597"/>
          </a:xfrm>
          <a:prstGeom prst="roundRect">
            <a:avLst>
              <a:gd name="adj" fmla="val 16667"/>
            </a:avLst>
          </a:prstGeom>
          <a:solidFill>
            <a:schemeClr val="accent1">
              <a:lumMod val="75000"/>
            </a:schemeClr>
          </a:solidFill>
          <a:ln w="25400" algn="ctr">
            <a:solidFill>
              <a:schemeClr val="tx1"/>
            </a:solidFill>
            <a:round/>
            <a:headEnd/>
            <a:tailEnd/>
          </a:ln>
        </p:spPr>
        <p:txBody>
          <a:bodyPr wrap="none" lIns="96423" tIns="48212" rIns="96423" bIns="48212" anchor="ctr"/>
          <a:lstStyle/>
          <a:p>
            <a:endParaRPr lang="en-US"/>
          </a:p>
        </p:txBody>
      </p:sp>
      <p:sp>
        <p:nvSpPr>
          <p:cNvPr id="9" name="AutoShape 61"/>
          <p:cNvSpPr>
            <a:spLocks noChangeArrowheads="1"/>
          </p:cNvSpPr>
          <p:nvPr/>
        </p:nvSpPr>
        <p:spPr bwMode="auto">
          <a:xfrm>
            <a:off x="274637" y="9869000"/>
            <a:ext cx="9344268" cy="717550"/>
          </a:xfrm>
          <a:prstGeom prst="roundRect">
            <a:avLst>
              <a:gd name="adj" fmla="val 16667"/>
            </a:avLst>
          </a:prstGeom>
          <a:solidFill>
            <a:srgbClr val="1D3976"/>
          </a:solidFill>
          <a:ln w="25400" algn="ctr">
            <a:solidFill>
              <a:schemeClr val="tx1"/>
            </a:solidFill>
            <a:round/>
            <a:headEnd/>
            <a:tailEnd/>
          </a:ln>
        </p:spPr>
        <p:txBody>
          <a:bodyPr wrap="none" lIns="96423" tIns="48212" rIns="96423" bIns="48212" anchor="ctr"/>
          <a:lstStyle/>
          <a:p>
            <a:endParaRPr lang="en-US"/>
          </a:p>
        </p:txBody>
      </p:sp>
      <p:sp>
        <p:nvSpPr>
          <p:cNvPr id="10" name="AutoShape 59"/>
          <p:cNvSpPr>
            <a:spLocks noChangeArrowheads="1"/>
          </p:cNvSpPr>
          <p:nvPr/>
        </p:nvSpPr>
        <p:spPr bwMode="auto">
          <a:xfrm>
            <a:off x="274637" y="4937213"/>
            <a:ext cx="9344268" cy="717550"/>
          </a:xfrm>
          <a:prstGeom prst="roundRect">
            <a:avLst>
              <a:gd name="adj" fmla="val 16667"/>
            </a:avLst>
          </a:prstGeom>
          <a:solidFill>
            <a:srgbClr val="1D3976"/>
          </a:solidFill>
          <a:ln w="25400" algn="ctr">
            <a:solidFill>
              <a:schemeClr val="tx1"/>
            </a:solidFill>
            <a:round/>
            <a:headEnd/>
            <a:tailEnd/>
          </a:ln>
        </p:spPr>
        <p:txBody>
          <a:bodyPr wrap="none" lIns="96423" tIns="48212" rIns="96423" bIns="48212" anchor="ctr"/>
          <a:lstStyle/>
          <a:p>
            <a:endParaRPr lang="en-US"/>
          </a:p>
        </p:txBody>
      </p:sp>
      <p:sp>
        <p:nvSpPr>
          <p:cNvPr id="11" name="AutoShape 55"/>
          <p:cNvSpPr>
            <a:spLocks noChangeArrowheads="1"/>
          </p:cNvSpPr>
          <p:nvPr/>
        </p:nvSpPr>
        <p:spPr bwMode="auto">
          <a:xfrm>
            <a:off x="274638" y="273234"/>
            <a:ext cx="19465645" cy="4457148"/>
          </a:xfrm>
          <a:prstGeom prst="roundRect">
            <a:avLst>
              <a:gd name="adj" fmla="val 16667"/>
            </a:avLst>
          </a:prstGeom>
          <a:solidFill>
            <a:schemeClr val="accent1">
              <a:lumMod val="90000"/>
            </a:schemeClr>
          </a:solidFill>
          <a:ln w="25400" algn="ctr">
            <a:solidFill>
              <a:schemeClr val="tx1"/>
            </a:solidFill>
            <a:round/>
            <a:headEnd/>
            <a:tailEnd/>
          </a:ln>
        </p:spPr>
        <p:txBody>
          <a:bodyPr wrap="none" lIns="96423" tIns="48212" rIns="96423" bIns="48212" anchor="ctr"/>
          <a:lstStyle/>
          <a:p>
            <a:endParaRPr lang="en-US" dirty="0"/>
          </a:p>
        </p:txBody>
      </p:sp>
      <p:sp>
        <p:nvSpPr>
          <p:cNvPr id="13" name="Text Box 15"/>
          <p:cNvSpPr txBox="1">
            <a:spLocks noChangeArrowheads="1"/>
          </p:cNvSpPr>
          <p:nvPr/>
        </p:nvSpPr>
        <p:spPr bwMode="auto">
          <a:xfrm>
            <a:off x="228599" y="10721078"/>
            <a:ext cx="9390306" cy="105617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lIns="96409" tIns="48204" rIns="96409" bIns="48204">
            <a:spAutoFit/>
          </a:bodyPr>
          <a:lstStyle>
            <a:lvl1pPr defTabSz="2312988" eaLnBrk="0" hangingPunct="0">
              <a:defRPr sz="11200">
                <a:solidFill>
                  <a:schemeClr val="tx2"/>
                </a:solidFill>
                <a:latin typeface="Arial" charset="0"/>
              </a:defRPr>
            </a:lvl1pPr>
            <a:lvl2pPr marL="742950" indent="-285750" defTabSz="2312988" eaLnBrk="0" hangingPunct="0">
              <a:defRPr sz="11200">
                <a:solidFill>
                  <a:schemeClr val="tx2"/>
                </a:solidFill>
                <a:latin typeface="Arial" charset="0"/>
              </a:defRPr>
            </a:lvl2pPr>
            <a:lvl3pPr marL="1143000" indent="-228600" defTabSz="2312988" eaLnBrk="0" hangingPunct="0">
              <a:defRPr sz="11200">
                <a:solidFill>
                  <a:schemeClr val="tx2"/>
                </a:solidFill>
                <a:latin typeface="Arial" charset="0"/>
              </a:defRPr>
            </a:lvl3pPr>
            <a:lvl4pPr marL="1600200" indent="-228600" defTabSz="2312988" eaLnBrk="0" hangingPunct="0">
              <a:defRPr sz="11200">
                <a:solidFill>
                  <a:schemeClr val="tx2"/>
                </a:solidFill>
                <a:latin typeface="Arial" charset="0"/>
              </a:defRPr>
            </a:lvl4pPr>
            <a:lvl5pPr marL="2057400" indent="-228600" defTabSz="2312988" eaLnBrk="0" hangingPunct="0">
              <a:defRPr sz="11200">
                <a:solidFill>
                  <a:schemeClr val="tx2"/>
                </a:solidFill>
                <a:latin typeface="Arial" charset="0"/>
              </a:defRPr>
            </a:lvl5pPr>
            <a:lvl6pPr marL="2514600" indent="-228600" algn="ctr" defTabSz="2312988" eaLnBrk="0" fontAlgn="base" hangingPunct="0">
              <a:spcBef>
                <a:spcPct val="0"/>
              </a:spcBef>
              <a:spcAft>
                <a:spcPct val="0"/>
              </a:spcAft>
              <a:defRPr sz="11200">
                <a:solidFill>
                  <a:schemeClr val="tx2"/>
                </a:solidFill>
                <a:latin typeface="Arial" charset="0"/>
              </a:defRPr>
            </a:lvl6pPr>
            <a:lvl7pPr marL="2971800" indent="-228600" algn="ctr" defTabSz="2312988" eaLnBrk="0" fontAlgn="base" hangingPunct="0">
              <a:spcBef>
                <a:spcPct val="0"/>
              </a:spcBef>
              <a:spcAft>
                <a:spcPct val="0"/>
              </a:spcAft>
              <a:defRPr sz="11200">
                <a:solidFill>
                  <a:schemeClr val="tx2"/>
                </a:solidFill>
                <a:latin typeface="Arial" charset="0"/>
              </a:defRPr>
            </a:lvl7pPr>
            <a:lvl8pPr marL="3429000" indent="-228600" algn="ctr" defTabSz="2312988" eaLnBrk="0" fontAlgn="base" hangingPunct="0">
              <a:spcBef>
                <a:spcPct val="0"/>
              </a:spcBef>
              <a:spcAft>
                <a:spcPct val="0"/>
              </a:spcAft>
              <a:defRPr sz="11200">
                <a:solidFill>
                  <a:schemeClr val="tx2"/>
                </a:solidFill>
                <a:latin typeface="Arial" charset="0"/>
              </a:defRPr>
            </a:lvl8pPr>
            <a:lvl9pPr marL="3886200" indent="-228600" algn="ctr" defTabSz="2312988" eaLnBrk="0" fontAlgn="base" hangingPunct="0">
              <a:spcBef>
                <a:spcPct val="0"/>
              </a:spcBef>
              <a:spcAft>
                <a:spcPct val="0"/>
              </a:spcAft>
              <a:defRPr sz="11200">
                <a:solidFill>
                  <a:schemeClr val="tx2"/>
                </a:solidFill>
                <a:latin typeface="Arial" charset="0"/>
              </a:defRPr>
            </a:lvl9pPr>
          </a:lstStyle>
          <a:p>
            <a:pPr algn="just" defTabSz="2721254" eaLnBrk="1" hangingPunct="1"/>
            <a:r>
              <a:rPr lang="en-US" sz="2200" dirty="0">
                <a:solidFill>
                  <a:schemeClr val="tx1"/>
                </a:solidFill>
                <a:latin typeface="+mn-lt"/>
              </a:rPr>
              <a:t>As an academic biorepository, the resources and funds can be limiting to an organization, so the analytics extracted from BI applications become extremely important to operations. CHTN-VUMC uses KPIs as dynamic markers to measure and achieve goals that directly affect business operations. By definition, a KPI is a set of quantifiable measures that a company or industry uses to gauge or compare performance in terms of meeting their strategic and operational goals. The CHTN-VUMC specific KPIs have increased and changed throughout the years to keep with relevant and beneficial operations.  The implementation of BI applications, specifically Google Analytics</a:t>
            </a:r>
            <a:r>
              <a:rPr lang="en-US" sz="2200" baseline="30000" dirty="0">
                <a:solidFill>
                  <a:schemeClr val="tx1"/>
                </a:solidFill>
                <a:latin typeface="+mn-lt"/>
              </a:rPr>
              <a:t>TM</a:t>
            </a:r>
            <a:r>
              <a:rPr lang="en-US" sz="2200" dirty="0">
                <a:solidFill>
                  <a:schemeClr val="tx1"/>
                </a:solidFill>
                <a:latin typeface="+mn-lt"/>
              </a:rPr>
              <a:t> and SurveyMonkey</a:t>
            </a:r>
            <a:r>
              <a:rPr lang="en-US" sz="2200" baseline="30000" dirty="0">
                <a:solidFill>
                  <a:schemeClr val="tx1"/>
                </a:solidFill>
                <a:latin typeface="+mn-lt"/>
              </a:rPr>
              <a:t>TM</a:t>
            </a:r>
            <a:r>
              <a:rPr lang="en-US" sz="2200" dirty="0">
                <a:solidFill>
                  <a:schemeClr val="tx1"/>
                </a:solidFill>
                <a:latin typeface="+mn-lt"/>
              </a:rPr>
              <a:t>, was a recent addition to the business operations of CHTN-VUMC. </a:t>
            </a:r>
          </a:p>
          <a:p>
            <a:pPr algn="just" defTabSz="2721254" eaLnBrk="1" hangingPunct="1"/>
            <a:r>
              <a:rPr lang="en-US" sz="2200" dirty="0">
                <a:solidFill>
                  <a:schemeClr val="tx1"/>
                </a:solidFill>
                <a:latin typeface="+mn-lt"/>
              </a:rPr>
              <a:t> </a:t>
            </a:r>
          </a:p>
          <a:p>
            <a:pPr algn="just" defTabSz="2721254" eaLnBrk="1" hangingPunct="1"/>
            <a:r>
              <a:rPr lang="en-US" sz="2200" dirty="0">
                <a:solidFill>
                  <a:schemeClr val="tx1"/>
                </a:solidFill>
                <a:latin typeface="+mn-lt"/>
              </a:rPr>
              <a:t>CHTN-VUMC has relied on limited marketing endeavors and customer feedback to try and continuously advance operations and meet investigator demands. The main methods of marketing by CHTN-VUMC have been administering marketing booths at conferences, supplying researchers with “CHTN” gear, social media (Facebook, Twitter), and word of mouth or networking. Marketing can be expensive and fast-paced for any enterprise, but particularly difficult for the academic biorepository whose main directive is to serve a large number of investigators quickly with specimens and data. Understanding and developing a set of KPIs may be one way that an academic biorepository can determine if strategies are working properly and efficiently. Customer feedback has come a long way from the initial and unreliable paper surveys (see </a:t>
            </a:r>
            <a:r>
              <a:rPr lang="en-US" sz="2200" i="1" dirty="0">
                <a:solidFill>
                  <a:schemeClr val="tx1"/>
                </a:solidFill>
                <a:latin typeface="+mn-lt"/>
              </a:rPr>
              <a:t>Example 1</a:t>
            </a:r>
            <a:r>
              <a:rPr lang="en-US" sz="2200" dirty="0">
                <a:solidFill>
                  <a:schemeClr val="tx1"/>
                </a:solidFill>
                <a:latin typeface="+mn-lt"/>
              </a:rPr>
              <a:t>) and has entered the digital realm, which has allowed for large sets of data to be generated and mined.  </a:t>
            </a:r>
            <a:endParaRPr lang="en-US" sz="2200" dirty="0" smtClean="0">
              <a:solidFill>
                <a:schemeClr val="tx1"/>
              </a:solidFill>
              <a:latin typeface="+mn-lt"/>
            </a:endParaRPr>
          </a:p>
          <a:p>
            <a:pPr algn="just" defTabSz="2721254" eaLnBrk="1" hangingPunct="1"/>
            <a:endParaRPr lang="en-US" sz="2200" dirty="0">
              <a:solidFill>
                <a:schemeClr val="tx1"/>
              </a:solidFill>
              <a:latin typeface="+mn-lt"/>
            </a:endParaRPr>
          </a:p>
          <a:p>
            <a:pPr algn="just" defTabSz="2721254" eaLnBrk="1" hangingPunct="1"/>
            <a:r>
              <a:rPr lang="en-US" sz="2200" dirty="0" smtClean="0">
                <a:solidFill>
                  <a:schemeClr val="tx1"/>
                </a:solidFill>
                <a:latin typeface="+mn-lt"/>
              </a:rPr>
              <a:t>The </a:t>
            </a:r>
            <a:r>
              <a:rPr lang="en-US" sz="2200" dirty="0">
                <a:solidFill>
                  <a:schemeClr val="tx1"/>
                </a:solidFill>
                <a:latin typeface="+mn-lt"/>
              </a:rPr>
              <a:t>collaborative advantage that the CHTN-VUMC has is its’ six divisions ability to collect, analyze and share data from a single national website and as individual divisions, forging alliances to pursue systematic innovation. CHTN-VUMC works to standardize and increase investigator feedback for the benefit of Total Quality Management (TQM) and SOP revisions</a:t>
            </a:r>
            <a:r>
              <a:rPr lang="en-US" sz="2200" dirty="0" smtClean="0">
                <a:solidFill>
                  <a:schemeClr val="tx1"/>
                </a:solidFill>
                <a:latin typeface="+mn-lt"/>
              </a:rPr>
              <a:t>.</a:t>
            </a:r>
            <a:endParaRPr lang="en-US" sz="2200" dirty="0">
              <a:solidFill>
                <a:schemeClr val="tx1"/>
              </a:solidFill>
              <a:latin typeface="+mn-lt"/>
            </a:endParaRPr>
          </a:p>
        </p:txBody>
      </p:sp>
      <p:sp>
        <p:nvSpPr>
          <p:cNvPr id="14" name="Text Box 21"/>
          <p:cNvSpPr txBox="1">
            <a:spLocks noChangeArrowheads="1"/>
          </p:cNvSpPr>
          <p:nvPr/>
        </p:nvSpPr>
        <p:spPr bwMode="auto">
          <a:xfrm>
            <a:off x="249237" y="5806843"/>
            <a:ext cx="9369668" cy="38214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wrap="square" lIns="96409" tIns="48204" rIns="96409" bIns="48204">
            <a:spAutoFit/>
          </a:bodyPr>
          <a:lstStyle>
            <a:lvl1pPr defTabSz="2312988" eaLnBrk="0" hangingPunct="0">
              <a:defRPr sz="11200">
                <a:solidFill>
                  <a:schemeClr val="tx2"/>
                </a:solidFill>
                <a:latin typeface="Arial" charset="0"/>
              </a:defRPr>
            </a:lvl1pPr>
            <a:lvl2pPr marL="742950" indent="-285750" defTabSz="2312988" eaLnBrk="0" hangingPunct="0">
              <a:defRPr sz="11200">
                <a:solidFill>
                  <a:schemeClr val="tx2"/>
                </a:solidFill>
                <a:latin typeface="Arial" charset="0"/>
              </a:defRPr>
            </a:lvl2pPr>
            <a:lvl3pPr marL="1143000" indent="-228600" defTabSz="2312988" eaLnBrk="0" hangingPunct="0">
              <a:defRPr sz="11200">
                <a:solidFill>
                  <a:schemeClr val="tx2"/>
                </a:solidFill>
                <a:latin typeface="Arial" charset="0"/>
              </a:defRPr>
            </a:lvl3pPr>
            <a:lvl4pPr marL="1600200" indent="-228600" defTabSz="2312988" eaLnBrk="0" hangingPunct="0">
              <a:defRPr sz="11200">
                <a:solidFill>
                  <a:schemeClr val="tx2"/>
                </a:solidFill>
                <a:latin typeface="Arial" charset="0"/>
              </a:defRPr>
            </a:lvl4pPr>
            <a:lvl5pPr marL="2057400" indent="-228600" defTabSz="2312988" eaLnBrk="0" hangingPunct="0">
              <a:defRPr sz="11200">
                <a:solidFill>
                  <a:schemeClr val="tx2"/>
                </a:solidFill>
                <a:latin typeface="Arial" charset="0"/>
              </a:defRPr>
            </a:lvl5pPr>
            <a:lvl6pPr marL="2514600" indent="-228600" algn="ctr" defTabSz="2312988" eaLnBrk="0" fontAlgn="base" hangingPunct="0">
              <a:spcBef>
                <a:spcPct val="0"/>
              </a:spcBef>
              <a:spcAft>
                <a:spcPct val="0"/>
              </a:spcAft>
              <a:defRPr sz="11200">
                <a:solidFill>
                  <a:schemeClr val="tx2"/>
                </a:solidFill>
                <a:latin typeface="Arial" charset="0"/>
              </a:defRPr>
            </a:lvl6pPr>
            <a:lvl7pPr marL="2971800" indent="-228600" algn="ctr" defTabSz="2312988" eaLnBrk="0" fontAlgn="base" hangingPunct="0">
              <a:spcBef>
                <a:spcPct val="0"/>
              </a:spcBef>
              <a:spcAft>
                <a:spcPct val="0"/>
              </a:spcAft>
              <a:defRPr sz="11200">
                <a:solidFill>
                  <a:schemeClr val="tx2"/>
                </a:solidFill>
                <a:latin typeface="Arial" charset="0"/>
              </a:defRPr>
            </a:lvl7pPr>
            <a:lvl8pPr marL="3429000" indent="-228600" algn="ctr" defTabSz="2312988" eaLnBrk="0" fontAlgn="base" hangingPunct="0">
              <a:spcBef>
                <a:spcPct val="0"/>
              </a:spcBef>
              <a:spcAft>
                <a:spcPct val="0"/>
              </a:spcAft>
              <a:defRPr sz="11200">
                <a:solidFill>
                  <a:schemeClr val="tx2"/>
                </a:solidFill>
                <a:latin typeface="Arial" charset="0"/>
              </a:defRPr>
            </a:lvl8pPr>
            <a:lvl9pPr marL="3886200" indent="-228600" algn="ctr" defTabSz="2312988" eaLnBrk="0" fontAlgn="base" hangingPunct="0">
              <a:spcBef>
                <a:spcPct val="0"/>
              </a:spcBef>
              <a:spcAft>
                <a:spcPct val="0"/>
              </a:spcAft>
              <a:defRPr sz="11200">
                <a:solidFill>
                  <a:schemeClr val="tx2"/>
                </a:solidFill>
                <a:latin typeface="Arial" charset="0"/>
              </a:defRPr>
            </a:lvl9pPr>
          </a:lstStyle>
          <a:p>
            <a:pPr algn="just" defTabSz="2721254" eaLnBrk="1" hangingPunct="1"/>
            <a:r>
              <a:rPr lang="en-US" sz="2200" dirty="0">
                <a:solidFill>
                  <a:schemeClr val="tx1"/>
                </a:solidFill>
                <a:latin typeface="+mn-lt"/>
              </a:rPr>
              <a:t>The Cooperative Human Tissue Network at Vanderbilt University Medical Center (CHTN-VUMC) is a federally funded service oriented grant that provides high-quality biospecimens and services to the research community. CHTN-VUMC has implemented measureable business specific Key Performance Indicators (KPIs) as an essential part of operations. The varying KPIs were extracted and tracked through specific business intelligence (BI) applications. CHTN-VUMC established a plan of action to standardize and increase customer feedback, ease website navigation and better establish marketing endeavors using the data pulled from the BI applications. Each of these processes is essential in ensuring that our enterprise is aligned with our goals and provides a model for continuously achieving higher standards of business operations.</a:t>
            </a:r>
          </a:p>
        </p:txBody>
      </p:sp>
      <p:sp>
        <p:nvSpPr>
          <p:cNvPr id="17" name="Title 43"/>
          <p:cNvSpPr txBox="1">
            <a:spLocks/>
          </p:cNvSpPr>
          <p:nvPr/>
        </p:nvSpPr>
        <p:spPr bwMode="auto">
          <a:xfrm>
            <a:off x="3636404" y="448623"/>
            <a:ext cx="13091737" cy="3043784"/>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Autofit/>
          </a:bodyPr>
          <a:lstStyle>
            <a:lvl1pPr algn="ctr" defTabSz="2011680" rtl="0" eaLnBrk="1" latinLnBrk="0" hangingPunct="1">
              <a:lnSpc>
                <a:spcPct val="90000"/>
              </a:lnSpc>
              <a:spcBef>
                <a:spcPct val="0"/>
              </a:spcBef>
              <a:buNone/>
              <a:defRPr sz="13200" kern="1200">
                <a:solidFill>
                  <a:schemeClr val="tx1"/>
                </a:solidFill>
                <a:latin typeface="+mj-lt"/>
                <a:ea typeface="+mj-ea"/>
                <a:cs typeface="+mj-cs"/>
              </a:defRPr>
            </a:lvl1pPr>
          </a:lstStyle>
          <a:p>
            <a:r>
              <a:rPr lang="en-US" sz="5400" b="1" dirty="0" smtClean="0"/>
              <a:t>Transforming Business Operations </a:t>
            </a:r>
          </a:p>
          <a:p>
            <a:r>
              <a:rPr lang="en-US" sz="5400" b="1" dirty="0" smtClean="0"/>
              <a:t>of an Academic Biorepository </a:t>
            </a:r>
            <a:br>
              <a:rPr lang="en-US" sz="5400" b="1" dirty="0" smtClean="0"/>
            </a:br>
            <a:r>
              <a:rPr lang="en-US" sz="5400" b="1" dirty="0" smtClean="0"/>
              <a:t>through the </a:t>
            </a:r>
          </a:p>
          <a:p>
            <a:r>
              <a:rPr lang="en-US" sz="5400" b="1" dirty="0" smtClean="0"/>
              <a:t>Utilization of Measurable KPIs</a:t>
            </a:r>
          </a:p>
        </p:txBody>
      </p:sp>
      <p:sp>
        <p:nvSpPr>
          <p:cNvPr id="18" name="Title 43"/>
          <p:cNvSpPr txBox="1">
            <a:spLocks/>
          </p:cNvSpPr>
          <p:nvPr/>
        </p:nvSpPr>
        <p:spPr>
          <a:xfrm>
            <a:off x="2103462" y="3464518"/>
            <a:ext cx="16739323" cy="1099422"/>
          </a:xfrm>
          <a:prstGeom prst="rect">
            <a:avLst/>
          </a:prstGeom>
        </p:spPr>
        <p:txBody>
          <a:bodyPr lIns="96423" tIns="48212" rIns="96423" bIns="48212"/>
          <a:lstStyle/>
          <a:p>
            <a:pPr algn="ctr" defTabSz="2313494">
              <a:defRPr/>
            </a:pPr>
            <a:r>
              <a:rPr lang="en-US" sz="2800" kern="0" dirty="0" smtClean="0">
                <a:solidFill>
                  <a:schemeClr val="tx1"/>
                </a:solidFill>
                <a:latin typeface="+mj-lt"/>
                <a:ea typeface="+mj-ea"/>
                <a:cs typeface="+mj-cs"/>
              </a:rPr>
              <a:t>By: Kiley Wease, Nicole Bollinger, Kerry Wiles and Mary Kay Washington M.D., Ph.D.</a:t>
            </a:r>
          </a:p>
          <a:p>
            <a:pPr algn="ctr" defTabSz="2313494">
              <a:defRPr/>
            </a:pPr>
            <a:r>
              <a:rPr lang="en-US" sz="2800" kern="0" dirty="0" smtClean="0">
                <a:solidFill>
                  <a:schemeClr val="tx1"/>
                </a:solidFill>
                <a:latin typeface="+mj-lt"/>
                <a:ea typeface="+mj-ea"/>
                <a:cs typeface="+mj-cs"/>
              </a:rPr>
              <a:t>Department of Pathology, Microbiology and Immunology – Vanderbilt University Medical Center </a:t>
            </a:r>
            <a:endParaRPr lang="en-US" sz="2800" kern="0" dirty="0">
              <a:solidFill>
                <a:schemeClr val="tx1"/>
              </a:solidFill>
              <a:latin typeface="+mj-lt"/>
              <a:ea typeface="+mj-ea"/>
              <a:cs typeface="+mj-cs"/>
            </a:endParaRPr>
          </a:p>
        </p:txBody>
      </p:sp>
      <p:sp>
        <p:nvSpPr>
          <p:cNvPr id="19" name="Title 43"/>
          <p:cNvSpPr txBox="1">
            <a:spLocks/>
          </p:cNvSpPr>
          <p:nvPr/>
        </p:nvSpPr>
        <p:spPr>
          <a:xfrm>
            <a:off x="2298184" y="4937213"/>
            <a:ext cx="4846320" cy="717550"/>
          </a:xfrm>
          <a:prstGeom prst="rect">
            <a:avLst/>
          </a:prstGeom>
          <a:noFill/>
        </p:spPr>
        <p:txBody>
          <a:bodyPr lIns="96423" tIns="48212" rIns="96423" bIns="48212"/>
          <a:lstStyle/>
          <a:p>
            <a:pPr algn="ctr" defTabSz="2313494">
              <a:defRPr/>
            </a:pPr>
            <a:r>
              <a:rPr lang="en-US" sz="3800" b="1" kern="0" dirty="0" smtClean="0">
                <a:solidFill>
                  <a:schemeClr val="bg1"/>
                </a:solidFill>
                <a:latin typeface="+mj-lt"/>
                <a:ea typeface="+mj-ea"/>
                <a:cs typeface="+mj-cs"/>
              </a:rPr>
              <a:t>Introduction</a:t>
            </a:r>
            <a:endParaRPr lang="en-US" sz="3800" b="1" kern="0" dirty="0">
              <a:solidFill>
                <a:schemeClr val="bg1"/>
              </a:solidFill>
              <a:latin typeface="+mj-lt"/>
              <a:ea typeface="+mj-ea"/>
              <a:cs typeface="+mj-cs"/>
            </a:endParaRPr>
          </a:p>
        </p:txBody>
      </p:sp>
      <p:sp>
        <p:nvSpPr>
          <p:cNvPr id="20" name="Title 43"/>
          <p:cNvSpPr txBox="1">
            <a:spLocks/>
          </p:cNvSpPr>
          <p:nvPr/>
        </p:nvSpPr>
        <p:spPr>
          <a:xfrm>
            <a:off x="2439292" y="9869000"/>
            <a:ext cx="4846320" cy="717550"/>
          </a:xfrm>
          <a:prstGeom prst="rect">
            <a:avLst/>
          </a:prstGeom>
        </p:spPr>
        <p:txBody>
          <a:bodyPr lIns="96423" tIns="48212" rIns="96423" bIns="48212"/>
          <a:lstStyle/>
          <a:p>
            <a:pPr algn="ctr" defTabSz="2313494">
              <a:defRPr/>
            </a:pPr>
            <a:r>
              <a:rPr lang="en-US" sz="3800" b="1" kern="0" dirty="0" smtClean="0">
                <a:solidFill>
                  <a:srgbClr val="FFFFFF"/>
                </a:solidFill>
                <a:latin typeface="+mj-lt"/>
                <a:ea typeface="+mj-ea"/>
                <a:cs typeface="+mj-cs"/>
              </a:rPr>
              <a:t>Background</a:t>
            </a:r>
            <a:endParaRPr lang="en-US" sz="3800" b="1" kern="0" dirty="0">
              <a:solidFill>
                <a:srgbClr val="FFFFFF"/>
              </a:solidFill>
              <a:latin typeface="+mj-lt"/>
              <a:ea typeface="+mj-ea"/>
              <a:cs typeface="+mj-cs"/>
            </a:endParaRPr>
          </a:p>
        </p:txBody>
      </p:sp>
      <p:pic>
        <p:nvPicPr>
          <p:cNvPr id="25" name="Picture 2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6401185" y="755143"/>
            <a:ext cx="2558378" cy="2514600"/>
          </a:xfrm>
          <a:prstGeom prst="rect">
            <a:avLst/>
          </a:prstGeom>
        </p:spPr>
      </p:pic>
      <p:sp>
        <p:nvSpPr>
          <p:cNvPr id="27" name="TextBox 26"/>
          <p:cNvSpPr txBox="1"/>
          <p:nvPr/>
        </p:nvSpPr>
        <p:spPr>
          <a:xfrm>
            <a:off x="1349667" y="1217061"/>
            <a:ext cx="2722018" cy="1446550"/>
          </a:xfrm>
          <a:prstGeom prst="rect">
            <a:avLst/>
          </a:prstGeom>
          <a:noFill/>
        </p:spPr>
        <p:txBody>
          <a:bodyPr wrap="square" rtlCol="0">
            <a:spAutoFit/>
          </a:bodyPr>
          <a:lstStyle/>
          <a:p>
            <a:r>
              <a:rPr lang="en-US" sz="8800" b="1" dirty="0" smtClean="0"/>
              <a:t>#122</a:t>
            </a:r>
            <a:endParaRPr lang="en-US" sz="8800" b="1" dirty="0"/>
          </a:p>
        </p:txBody>
      </p:sp>
      <p:sp>
        <p:nvSpPr>
          <p:cNvPr id="16" name="Text Box 34"/>
          <p:cNvSpPr txBox="1">
            <a:spLocks noChangeArrowheads="1"/>
          </p:cNvSpPr>
          <p:nvPr/>
        </p:nvSpPr>
        <p:spPr bwMode="auto">
          <a:xfrm>
            <a:off x="274637" y="25716699"/>
            <a:ext cx="9344268" cy="416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lIns="96409" tIns="48204" rIns="96409" bIns="48204">
            <a:spAutoFit/>
          </a:bodyPr>
          <a:lstStyle>
            <a:lvl1pPr defTabSz="2312988" eaLnBrk="0" hangingPunct="0">
              <a:defRPr sz="11200">
                <a:solidFill>
                  <a:schemeClr val="tx2"/>
                </a:solidFill>
                <a:latin typeface="Arial" charset="0"/>
              </a:defRPr>
            </a:lvl1pPr>
            <a:lvl2pPr marL="742950" indent="-285750" defTabSz="2312988" eaLnBrk="0" hangingPunct="0">
              <a:defRPr sz="11200">
                <a:solidFill>
                  <a:schemeClr val="tx2"/>
                </a:solidFill>
                <a:latin typeface="Arial" charset="0"/>
              </a:defRPr>
            </a:lvl2pPr>
            <a:lvl3pPr marL="1143000" indent="-228600" defTabSz="2312988" eaLnBrk="0" hangingPunct="0">
              <a:defRPr sz="11200">
                <a:solidFill>
                  <a:schemeClr val="tx2"/>
                </a:solidFill>
                <a:latin typeface="Arial" charset="0"/>
              </a:defRPr>
            </a:lvl3pPr>
            <a:lvl4pPr marL="1600200" indent="-228600" defTabSz="2312988" eaLnBrk="0" hangingPunct="0">
              <a:defRPr sz="11200">
                <a:solidFill>
                  <a:schemeClr val="tx2"/>
                </a:solidFill>
                <a:latin typeface="Arial" charset="0"/>
              </a:defRPr>
            </a:lvl4pPr>
            <a:lvl5pPr marL="2057400" indent="-228600" defTabSz="2312988" eaLnBrk="0" hangingPunct="0">
              <a:defRPr sz="11200">
                <a:solidFill>
                  <a:schemeClr val="tx2"/>
                </a:solidFill>
                <a:latin typeface="Arial" charset="0"/>
              </a:defRPr>
            </a:lvl5pPr>
            <a:lvl6pPr marL="2514600" indent="-228600" algn="ctr" defTabSz="2312988" eaLnBrk="0" fontAlgn="base" hangingPunct="0">
              <a:spcBef>
                <a:spcPct val="0"/>
              </a:spcBef>
              <a:spcAft>
                <a:spcPct val="0"/>
              </a:spcAft>
              <a:defRPr sz="11200">
                <a:solidFill>
                  <a:schemeClr val="tx2"/>
                </a:solidFill>
                <a:latin typeface="Arial" charset="0"/>
              </a:defRPr>
            </a:lvl6pPr>
            <a:lvl7pPr marL="2971800" indent="-228600" algn="ctr" defTabSz="2312988" eaLnBrk="0" fontAlgn="base" hangingPunct="0">
              <a:spcBef>
                <a:spcPct val="0"/>
              </a:spcBef>
              <a:spcAft>
                <a:spcPct val="0"/>
              </a:spcAft>
              <a:defRPr sz="11200">
                <a:solidFill>
                  <a:schemeClr val="tx2"/>
                </a:solidFill>
                <a:latin typeface="Arial" charset="0"/>
              </a:defRPr>
            </a:lvl7pPr>
            <a:lvl8pPr marL="3429000" indent="-228600" algn="ctr" defTabSz="2312988" eaLnBrk="0" fontAlgn="base" hangingPunct="0">
              <a:spcBef>
                <a:spcPct val="0"/>
              </a:spcBef>
              <a:spcAft>
                <a:spcPct val="0"/>
              </a:spcAft>
              <a:defRPr sz="11200">
                <a:solidFill>
                  <a:schemeClr val="tx2"/>
                </a:solidFill>
                <a:latin typeface="Arial" charset="0"/>
              </a:defRPr>
            </a:lvl8pPr>
            <a:lvl9pPr marL="3886200" indent="-228600" algn="ctr" defTabSz="2312988" eaLnBrk="0" fontAlgn="base" hangingPunct="0">
              <a:spcBef>
                <a:spcPct val="0"/>
              </a:spcBef>
              <a:spcAft>
                <a:spcPct val="0"/>
              </a:spcAft>
              <a:defRPr sz="11200">
                <a:solidFill>
                  <a:schemeClr val="tx2"/>
                </a:solidFill>
                <a:latin typeface="Arial" charset="0"/>
              </a:defRPr>
            </a:lvl9pPr>
          </a:lstStyle>
          <a:p>
            <a:pPr algn="just" defTabSz="2721254" eaLnBrk="1" hangingPunct="1"/>
            <a:r>
              <a:rPr lang="en-US" sz="2200" dirty="0">
                <a:solidFill>
                  <a:schemeClr val="tx1"/>
                </a:solidFill>
                <a:latin typeface="+mn-lt"/>
              </a:rPr>
              <a:t>CHTN-VUMC focuses the development of business KPIs on the utilization of BI applications </a:t>
            </a:r>
            <a:r>
              <a:rPr lang="en-US" sz="2200" dirty="0" smtClean="0">
                <a:solidFill>
                  <a:schemeClr val="tx1"/>
                </a:solidFill>
                <a:latin typeface="+mn-lt"/>
              </a:rPr>
              <a:t>because </a:t>
            </a:r>
            <a:r>
              <a:rPr lang="en-US" sz="2200" dirty="0">
                <a:solidFill>
                  <a:schemeClr val="tx1"/>
                </a:solidFill>
                <a:latin typeface="+mn-lt"/>
              </a:rPr>
              <a:t>the research and success of these applications has already been established. CHTN-VUMC created a website through SiteBuilder, which is a pre-formatted website builder managed by the Vanderbilt University Information Technology (VUIT) department. CHTN-VUMC monitors and edits the website through SiteBuilder, and also extracts active analytics. VUIT has an established account with Google Analytics</a:t>
            </a:r>
            <a:r>
              <a:rPr lang="en-US" sz="2200" baseline="30000" dirty="0">
                <a:solidFill>
                  <a:schemeClr val="tx1"/>
                </a:solidFill>
                <a:latin typeface="+mn-lt"/>
              </a:rPr>
              <a:t>TM</a:t>
            </a:r>
            <a:r>
              <a:rPr lang="en-US" sz="2200" dirty="0">
                <a:solidFill>
                  <a:schemeClr val="tx1"/>
                </a:solidFill>
                <a:latin typeface="+mn-lt"/>
              </a:rPr>
              <a:t> for all the VUMC websites that utilize SiteBuilder. At the end of every month, two PDFs of analytics are provided to CHTN-VUMC with the results from the previous month. This information was not sufficient enough for CHTN-VUMC, so an individual Google account was set-up through VUIT to monitor website analytics more frequently. See </a:t>
            </a:r>
            <a:r>
              <a:rPr lang="en-US" sz="2200" i="1" dirty="0">
                <a:solidFill>
                  <a:schemeClr val="tx1"/>
                </a:solidFill>
                <a:latin typeface="+mn-lt"/>
              </a:rPr>
              <a:t>Example 2</a:t>
            </a:r>
            <a:r>
              <a:rPr lang="en-US" sz="2200" dirty="0">
                <a:solidFill>
                  <a:schemeClr val="tx1"/>
                </a:solidFill>
                <a:latin typeface="+mn-lt"/>
              </a:rPr>
              <a:t>.</a:t>
            </a:r>
          </a:p>
        </p:txBody>
      </p:sp>
      <p:pic>
        <p:nvPicPr>
          <p:cNvPr id="28" name="Content Placeholder 5" descr="Screen Shot 2014-03-12 at 2.18.51 PM.png"/>
          <p:cNvPicPr>
            <a:picLocks noChangeAspect="1"/>
          </p:cNvPicPr>
          <p:nvPr/>
        </p:nvPicPr>
        <p:blipFill>
          <a:blip r:embed="rId3">
            <a:extLst>
              <a:ext uri="{28A0092B-C50C-407E-A947-70E740481C1C}">
                <a14:useLocalDpi xmlns:a14="http://schemas.microsoft.com/office/drawing/2010/main" val="0"/>
              </a:ext>
            </a:extLst>
          </a:blip>
          <a:srcRect l="7768" r="7768"/>
          <a:stretch>
            <a:fillRect/>
          </a:stretch>
        </p:blipFill>
        <p:spPr>
          <a:xfrm>
            <a:off x="2093112" y="30361431"/>
            <a:ext cx="5802346" cy="5229595"/>
          </a:xfrm>
          <a:prstGeom prst="rect">
            <a:avLst/>
          </a:prstGeom>
          <a:ln>
            <a:solidFill>
              <a:srgbClr val="63A2FF"/>
            </a:solidFill>
          </a:ln>
        </p:spPr>
      </p:pic>
      <p:pic>
        <p:nvPicPr>
          <p:cNvPr id="31" name="Picture 30" descr="Macintosh HD:Users:kileywease:Desktop:Screen Shot 2012-06-26 at 2.33.59 PM.png"/>
          <p:cNvPicPr/>
          <p:nvPr/>
        </p:nvPicPr>
        <p:blipFill>
          <a:blip r:embed="rId4">
            <a:extLst>
              <a:ext uri="{28A0092B-C50C-407E-A947-70E740481C1C}">
                <a14:useLocalDpi xmlns:a14="http://schemas.microsoft.com/office/drawing/2010/main" val="0"/>
              </a:ext>
            </a:extLst>
          </a:blip>
          <a:srcRect/>
          <a:stretch>
            <a:fillRect/>
          </a:stretch>
        </p:blipFill>
        <p:spPr bwMode="auto">
          <a:xfrm>
            <a:off x="2561099" y="21216258"/>
            <a:ext cx="5270429" cy="3148137"/>
          </a:xfrm>
          <a:prstGeom prst="rect">
            <a:avLst/>
          </a:prstGeom>
          <a:noFill/>
          <a:ln>
            <a:noFill/>
          </a:ln>
        </p:spPr>
      </p:pic>
      <p:sp>
        <p:nvSpPr>
          <p:cNvPr id="34" name="AutoShape 62"/>
          <p:cNvSpPr>
            <a:spLocks noChangeArrowheads="1"/>
          </p:cNvSpPr>
          <p:nvPr/>
        </p:nvSpPr>
        <p:spPr bwMode="auto">
          <a:xfrm>
            <a:off x="320675" y="24872853"/>
            <a:ext cx="9298230" cy="717550"/>
          </a:xfrm>
          <a:prstGeom prst="roundRect">
            <a:avLst>
              <a:gd name="adj" fmla="val 16667"/>
            </a:avLst>
          </a:prstGeom>
          <a:solidFill>
            <a:srgbClr val="1D3976"/>
          </a:solidFill>
          <a:ln w="25400" algn="ctr">
            <a:solidFill>
              <a:schemeClr val="tx1"/>
            </a:solidFill>
            <a:round/>
            <a:headEnd/>
            <a:tailEnd/>
          </a:ln>
        </p:spPr>
        <p:txBody>
          <a:bodyPr wrap="none" lIns="96423" tIns="48212" rIns="96423" bIns="48212" anchor="ctr"/>
          <a:lstStyle/>
          <a:p>
            <a:endParaRPr lang="en-US"/>
          </a:p>
        </p:txBody>
      </p:sp>
      <p:sp>
        <p:nvSpPr>
          <p:cNvPr id="35" name="Text Box 4"/>
          <p:cNvSpPr txBox="1">
            <a:spLocks noChangeArrowheads="1"/>
          </p:cNvSpPr>
          <p:nvPr/>
        </p:nvSpPr>
        <p:spPr bwMode="auto">
          <a:xfrm>
            <a:off x="2555884" y="24896371"/>
            <a:ext cx="4846320" cy="682625"/>
          </a:xfrm>
          <a:prstGeom prst="rect">
            <a:avLst/>
          </a:prstGeom>
          <a:noFill/>
          <a:ln>
            <a:noFill/>
          </a:ln>
          <a:extLst/>
        </p:spPr>
        <p:txBody>
          <a:bodyPr wrap="square" lIns="96409" tIns="48204" rIns="96409" bIns="48204">
            <a:spAutoFit/>
          </a:bodyPr>
          <a:lstStyle>
            <a:lvl1pPr defTabSz="2312988" eaLnBrk="0" hangingPunct="0">
              <a:defRPr sz="11200">
                <a:solidFill>
                  <a:schemeClr val="tx2"/>
                </a:solidFill>
                <a:latin typeface="Arial" charset="0"/>
              </a:defRPr>
            </a:lvl1pPr>
            <a:lvl2pPr marL="742950" indent="-285750" defTabSz="2312988" eaLnBrk="0" hangingPunct="0">
              <a:defRPr sz="11200">
                <a:solidFill>
                  <a:schemeClr val="tx2"/>
                </a:solidFill>
                <a:latin typeface="Arial" charset="0"/>
              </a:defRPr>
            </a:lvl2pPr>
            <a:lvl3pPr marL="1143000" indent="-228600" defTabSz="2312988" eaLnBrk="0" hangingPunct="0">
              <a:defRPr sz="11200">
                <a:solidFill>
                  <a:schemeClr val="tx2"/>
                </a:solidFill>
                <a:latin typeface="Arial" charset="0"/>
              </a:defRPr>
            </a:lvl3pPr>
            <a:lvl4pPr marL="1600200" indent="-228600" defTabSz="2312988" eaLnBrk="0" hangingPunct="0">
              <a:defRPr sz="11200">
                <a:solidFill>
                  <a:schemeClr val="tx2"/>
                </a:solidFill>
                <a:latin typeface="Arial" charset="0"/>
              </a:defRPr>
            </a:lvl4pPr>
            <a:lvl5pPr marL="2057400" indent="-228600" defTabSz="2312988" eaLnBrk="0" hangingPunct="0">
              <a:defRPr sz="11200">
                <a:solidFill>
                  <a:schemeClr val="tx2"/>
                </a:solidFill>
                <a:latin typeface="Arial" charset="0"/>
              </a:defRPr>
            </a:lvl5pPr>
            <a:lvl6pPr marL="2514600" indent="-228600" algn="ctr" defTabSz="2312988" eaLnBrk="0" fontAlgn="base" hangingPunct="0">
              <a:spcBef>
                <a:spcPct val="0"/>
              </a:spcBef>
              <a:spcAft>
                <a:spcPct val="0"/>
              </a:spcAft>
              <a:defRPr sz="11200">
                <a:solidFill>
                  <a:schemeClr val="tx2"/>
                </a:solidFill>
                <a:latin typeface="Arial" charset="0"/>
              </a:defRPr>
            </a:lvl6pPr>
            <a:lvl7pPr marL="2971800" indent="-228600" algn="ctr" defTabSz="2312988" eaLnBrk="0" fontAlgn="base" hangingPunct="0">
              <a:spcBef>
                <a:spcPct val="0"/>
              </a:spcBef>
              <a:spcAft>
                <a:spcPct val="0"/>
              </a:spcAft>
              <a:defRPr sz="11200">
                <a:solidFill>
                  <a:schemeClr val="tx2"/>
                </a:solidFill>
                <a:latin typeface="Arial" charset="0"/>
              </a:defRPr>
            </a:lvl7pPr>
            <a:lvl8pPr marL="3429000" indent="-228600" algn="ctr" defTabSz="2312988" eaLnBrk="0" fontAlgn="base" hangingPunct="0">
              <a:spcBef>
                <a:spcPct val="0"/>
              </a:spcBef>
              <a:spcAft>
                <a:spcPct val="0"/>
              </a:spcAft>
              <a:defRPr sz="11200">
                <a:solidFill>
                  <a:schemeClr val="tx2"/>
                </a:solidFill>
                <a:latin typeface="Arial" charset="0"/>
              </a:defRPr>
            </a:lvl8pPr>
            <a:lvl9pPr marL="3886200" indent="-228600" algn="ctr" defTabSz="2312988" eaLnBrk="0" fontAlgn="base" hangingPunct="0">
              <a:spcBef>
                <a:spcPct val="0"/>
              </a:spcBef>
              <a:spcAft>
                <a:spcPct val="0"/>
              </a:spcAft>
              <a:defRPr sz="11200">
                <a:solidFill>
                  <a:schemeClr val="tx2"/>
                </a:solidFill>
                <a:latin typeface="Arial" charset="0"/>
              </a:defRPr>
            </a:lvl9pPr>
          </a:lstStyle>
          <a:p>
            <a:pPr algn="ctr" eaLnBrk="1" hangingPunct="1">
              <a:spcBef>
                <a:spcPct val="50000"/>
              </a:spcBef>
            </a:pPr>
            <a:r>
              <a:rPr lang="en-US" sz="3800" b="1" dirty="0" smtClean="0">
                <a:solidFill>
                  <a:srgbClr val="FFFFFF"/>
                </a:solidFill>
              </a:rPr>
              <a:t>Implementation</a:t>
            </a:r>
            <a:endParaRPr lang="en-US" sz="3800" b="1" dirty="0">
              <a:solidFill>
                <a:srgbClr val="FFFFFF"/>
              </a:solidFill>
            </a:endParaRPr>
          </a:p>
        </p:txBody>
      </p:sp>
      <p:sp>
        <p:nvSpPr>
          <p:cNvPr id="46" name="TextBox 45"/>
          <p:cNvSpPr txBox="1"/>
          <p:nvPr/>
        </p:nvSpPr>
        <p:spPr>
          <a:xfrm>
            <a:off x="667864" y="22543618"/>
            <a:ext cx="1600200" cy="461665"/>
          </a:xfrm>
          <a:prstGeom prst="rect">
            <a:avLst/>
          </a:prstGeom>
          <a:noFill/>
        </p:spPr>
        <p:txBody>
          <a:bodyPr wrap="square" rtlCol="0">
            <a:spAutoFit/>
          </a:bodyPr>
          <a:lstStyle/>
          <a:p>
            <a:pPr algn="ctr"/>
            <a:r>
              <a:rPr lang="en-US" sz="2400" i="1" dirty="0" smtClean="0"/>
              <a:t>Example 1</a:t>
            </a:r>
            <a:endParaRPr lang="en-US" sz="2400" i="1" dirty="0"/>
          </a:p>
        </p:txBody>
      </p:sp>
      <p:sp>
        <p:nvSpPr>
          <p:cNvPr id="47" name="TextBox 46"/>
          <p:cNvSpPr txBox="1"/>
          <p:nvPr/>
        </p:nvSpPr>
        <p:spPr>
          <a:xfrm>
            <a:off x="4099666" y="29777883"/>
            <a:ext cx="1828800" cy="461665"/>
          </a:xfrm>
          <a:prstGeom prst="rect">
            <a:avLst/>
          </a:prstGeom>
          <a:noFill/>
        </p:spPr>
        <p:txBody>
          <a:bodyPr wrap="square" rtlCol="0">
            <a:spAutoFit/>
          </a:bodyPr>
          <a:lstStyle/>
          <a:p>
            <a:pPr algn="ctr"/>
            <a:r>
              <a:rPr lang="en-US" sz="2400" i="1" dirty="0" smtClean="0"/>
              <a:t>Example 2</a:t>
            </a:r>
          </a:p>
        </p:txBody>
      </p:sp>
      <p:sp>
        <p:nvSpPr>
          <p:cNvPr id="7" name="AutoShape 63"/>
          <p:cNvSpPr>
            <a:spLocks noChangeArrowheads="1"/>
          </p:cNvSpPr>
          <p:nvPr/>
        </p:nvSpPr>
        <p:spPr bwMode="auto">
          <a:xfrm>
            <a:off x="10536112" y="4944497"/>
            <a:ext cx="9130212" cy="717550"/>
          </a:xfrm>
          <a:prstGeom prst="roundRect">
            <a:avLst>
              <a:gd name="adj" fmla="val 16667"/>
            </a:avLst>
          </a:prstGeom>
          <a:solidFill>
            <a:srgbClr val="1D3976"/>
          </a:solidFill>
          <a:ln w="25400" algn="ctr">
            <a:solidFill>
              <a:schemeClr val="tx1"/>
            </a:solidFill>
            <a:round/>
            <a:headEnd/>
            <a:tailEnd/>
          </a:ln>
        </p:spPr>
        <p:txBody>
          <a:bodyPr wrap="none" lIns="96423" tIns="48212" rIns="96423" bIns="48212" anchor="ctr"/>
          <a:lstStyle/>
          <a:p>
            <a:endParaRPr lang="en-US"/>
          </a:p>
        </p:txBody>
      </p:sp>
      <p:sp>
        <p:nvSpPr>
          <p:cNvPr id="15" name="Text Box 23"/>
          <p:cNvSpPr txBox="1">
            <a:spLocks noChangeArrowheads="1"/>
          </p:cNvSpPr>
          <p:nvPr/>
        </p:nvSpPr>
        <p:spPr bwMode="auto">
          <a:xfrm>
            <a:off x="10536112" y="5807687"/>
            <a:ext cx="9130212" cy="34828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lIns="96409" tIns="48204" rIns="96409" bIns="48204">
            <a:spAutoFit/>
          </a:bodyPr>
          <a:lstStyle>
            <a:lvl1pPr defTabSz="2312988" eaLnBrk="0" hangingPunct="0">
              <a:defRPr sz="11200">
                <a:solidFill>
                  <a:schemeClr val="tx2"/>
                </a:solidFill>
                <a:latin typeface="Arial" charset="0"/>
              </a:defRPr>
            </a:lvl1pPr>
            <a:lvl2pPr marL="742950" indent="-285750" defTabSz="2312988" eaLnBrk="0" hangingPunct="0">
              <a:defRPr sz="11200">
                <a:solidFill>
                  <a:schemeClr val="tx2"/>
                </a:solidFill>
                <a:latin typeface="Arial" charset="0"/>
              </a:defRPr>
            </a:lvl2pPr>
            <a:lvl3pPr marL="1143000" indent="-228600" defTabSz="2312988" eaLnBrk="0" hangingPunct="0">
              <a:defRPr sz="11200">
                <a:solidFill>
                  <a:schemeClr val="tx2"/>
                </a:solidFill>
                <a:latin typeface="Arial" charset="0"/>
              </a:defRPr>
            </a:lvl3pPr>
            <a:lvl4pPr marL="1600200" indent="-228600" defTabSz="2312988" eaLnBrk="0" hangingPunct="0">
              <a:defRPr sz="11200">
                <a:solidFill>
                  <a:schemeClr val="tx2"/>
                </a:solidFill>
                <a:latin typeface="Arial" charset="0"/>
              </a:defRPr>
            </a:lvl4pPr>
            <a:lvl5pPr marL="2057400" indent="-228600" defTabSz="2312988" eaLnBrk="0" hangingPunct="0">
              <a:defRPr sz="11200">
                <a:solidFill>
                  <a:schemeClr val="tx2"/>
                </a:solidFill>
                <a:latin typeface="Arial" charset="0"/>
              </a:defRPr>
            </a:lvl5pPr>
            <a:lvl6pPr marL="2514600" indent="-228600" algn="ctr" defTabSz="2312988" eaLnBrk="0" fontAlgn="base" hangingPunct="0">
              <a:spcBef>
                <a:spcPct val="0"/>
              </a:spcBef>
              <a:spcAft>
                <a:spcPct val="0"/>
              </a:spcAft>
              <a:defRPr sz="11200">
                <a:solidFill>
                  <a:schemeClr val="tx2"/>
                </a:solidFill>
                <a:latin typeface="Arial" charset="0"/>
              </a:defRPr>
            </a:lvl6pPr>
            <a:lvl7pPr marL="2971800" indent="-228600" algn="ctr" defTabSz="2312988" eaLnBrk="0" fontAlgn="base" hangingPunct="0">
              <a:spcBef>
                <a:spcPct val="0"/>
              </a:spcBef>
              <a:spcAft>
                <a:spcPct val="0"/>
              </a:spcAft>
              <a:defRPr sz="11200">
                <a:solidFill>
                  <a:schemeClr val="tx2"/>
                </a:solidFill>
                <a:latin typeface="Arial" charset="0"/>
              </a:defRPr>
            </a:lvl7pPr>
            <a:lvl8pPr marL="3429000" indent="-228600" algn="ctr" defTabSz="2312988" eaLnBrk="0" fontAlgn="base" hangingPunct="0">
              <a:spcBef>
                <a:spcPct val="0"/>
              </a:spcBef>
              <a:spcAft>
                <a:spcPct val="0"/>
              </a:spcAft>
              <a:defRPr sz="11200">
                <a:solidFill>
                  <a:schemeClr val="tx2"/>
                </a:solidFill>
                <a:latin typeface="Arial" charset="0"/>
              </a:defRPr>
            </a:lvl8pPr>
            <a:lvl9pPr marL="3886200" indent="-228600" algn="ctr" defTabSz="2312988" eaLnBrk="0" fontAlgn="base" hangingPunct="0">
              <a:spcBef>
                <a:spcPct val="0"/>
              </a:spcBef>
              <a:spcAft>
                <a:spcPct val="0"/>
              </a:spcAft>
              <a:defRPr sz="11200">
                <a:solidFill>
                  <a:schemeClr val="tx2"/>
                </a:solidFill>
                <a:latin typeface="Arial" charset="0"/>
              </a:defRPr>
            </a:lvl9pPr>
          </a:lstStyle>
          <a:p>
            <a:pPr algn="just" defTabSz="2721254" eaLnBrk="1" hangingPunct="1"/>
            <a:r>
              <a:rPr lang="en-US" sz="2200" dirty="0">
                <a:solidFill>
                  <a:schemeClr val="tx1"/>
                </a:solidFill>
                <a:latin typeface="+mn-lt"/>
              </a:rPr>
              <a:t>CHTN-VUMC utilizes SurveyMonkey</a:t>
            </a:r>
            <a:r>
              <a:rPr lang="en-US" sz="2200" baseline="30000" dirty="0">
                <a:solidFill>
                  <a:schemeClr val="tx1"/>
                </a:solidFill>
                <a:latin typeface="+mn-lt"/>
              </a:rPr>
              <a:t>TM</a:t>
            </a:r>
            <a:r>
              <a:rPr lang="en-US" sz="2200" dirty="0">
                <a:solidFill>
                  <a:schemeClr val="tx1"/>
                </a:solidFill>
                <a:latin typeface="+mn-lt"/>
              </a:rPr>
              <a:t> as the main point of contact for customer feedback on shipments received.  SurveyMonkey</a:t>
            </a:r>
            <a:r>
              <a:rPr lang="en-US" sz="2200" baseline="30000" dirty="0">
                <a:solidFill>
                  <a:schemeClr val="tx1"/>
                </a:solidFill>
                <a:latin typeface="+mn-lt"/>
              </a:rPr>
              <a:t>TM</a:t>
            </a:r>
            <a:r>
              <a:rPr lang="en-US" sz="2200" dirty="0">
                <a:solidFill>
                  <a:schemeClr val="tx1"/>
                </a:solidFill>
                <a:latin typeface="+mn-lt"/>
              </a:rPr>
              <a:t> is an online survey software that simplifies the exportation of data and reports. Each Investigator receives the link to the feedback survey (see </a:t>
            </a:r>
            <a:r>
              <a:rPr lang="en-US" sz="2200" i="1" dirty="0">
                <a:solidFill>
                  <a:schemeClr val="tx1"/>
                </a:solidFill>
                <a:latin typeface="+mn-lt"/>
              </a:rPr>
              <a:t>Example 3</a:t>
            </a:r>
            <a:r>
              <a:rPr lang="en-US" sz="2200" dirty="0">
                <a:solidFill>
                  <a:schemeClr val="tx1"/>
                </a:solidFill>
                <a:latin typeface="+mn-lt"/>
              </a:rPr>
              <a:t>) on their shipment email and is asked to complete after each shipment. The purpose of this survey is to streamline and improve CHTN-VUMC’s shipping processes and eliminate any errors. The biggest challenge for CHTN-VUMC has been getting Investigators to continue filling out the survey each time they receive a shipment. The data obtained from these survey responses is essential for maintaining the TQM of CHTN-VUMC’s enterprise.</a:t>
            </a:r>
          </a:p>
        </p:txBody>
      </p:sp>
      <p:sp>
        <p:nvSpPr>
          <p:cNvPr id="22" name="Text Box 7"/>
          <p:cNvSpPr txBox="1">
            <a:spLocks noChangeArrowheads="1"/>
          </p:cNvSpPr>
          <p:nvPr/>
        </p:nvSpPr>
        <p:spPr bwMode="auto">
          <a:xfrm>
            <a:off x="12250495" y="4944497"/>
            <a:ext cx="5811412" cy="682125"/>
          </a:xfrm>
          <a:prstGeom prst="rect">
            <a:avLst/>
          </a:prstGeom>
          <a:noFill/>
          <a:ln>
            <a:noFill/>
          </a:ln>
          <a:extLst/>
        </p:spPr>
        <p:txBody>
          <a:bodyPr wrap="square" lIns="96409" tIns="48204" rIns="96409" bIns="48204">
            <a:spAutoFit/>
          </a:bodyPr>
          <a:lstStyle>
            <a:lvl1pPr defTabSz="2312988" eaLnBrk="0" hangingPunct="0">
              <a:defRPr sz="11200">
                <a:solidFill>
                  <a:schemeClr val="tx2"/>
                </a:solidFill>
                <a:latin typeface="Arial" charset="0"/>
              </a:defRPr>
            </a:lvl1pPr>
            <a:lvl2pPr marL="742950" indent="-285750" defTabSz="2312988" eaLnBrk="0" hangingPunct="0">
              <a:defRPr sz="11200">
                <a:solidFill>
                  <a:schemeClr val="tx2"/>
                </a:solidFill>
                <a:latin typeface="Arial" charset="0"/>
              </a:defRPr>
            </a:lvl2pPr>
            <a:lvl3pPr marL="1143000" indent="-228600" defTabSz="2312988" eaLnBrk="0" hangingPunct="0">
              <a:defRPr sz="11200">
                <a:solidFill>
                  <a:schemeClr val="tx2"/>
                </a:solidFill>
                <a:latin typeface="Arial" charset="0"/>
              </a:defRPr>
            </a:lvl3pPr>
            <a:lvl4pPr marL="1600200" indent="-228600" defTabSz="2312988" eaLnBrk="0" hangingPunct="0">
              <a:defRPr sz="11200">
                <a:solidFill>
                  <a:schemeClr val="tx2"/>
                </a:solidFill>
                <a:latin typeface="Arial" charset="0"/>
              </a:defRPr>
            </a:lvl4pPr>
            <a:lvl5pPr marL="2057400" indent="-228600" defTabSz="2312988" eaLnBrk="0" hangingPunct="0">
              <a:defRPr sz="11200">
                <a:solidFill>
                  <a:schemeClr val="tx2"/>
                </a:solidFill>
                <a:latin typeface="Arial" charset="0"/>
              </a:defRPr>
            </a:lvl5pPr>
            <a:lvl6pPr marL="2514600" indent="-228600" algn="ctr" defTabSz="2312988" eaLnBrk="0" fontAlgn="base" hangingPunct="0">
              <a:spcBef>
                <a:spcPct val="0"/>
              </a:spcBef>
              <a:spcAft>
                <a:spcPct val="0"/>
              </a:spcAft>
              <a:defRPr sz="11200">
                <a:solidFill>
                  <a:schemeClr val="tx2"/>
                </a:solidFill>
                <a:latin typeface="Arial" charset="0"/>
              </a:defRPr>
            </a:lvl6pPr>
            <a:lvl7pPr marL="2971800" indent="-228600" algn="ctr" defTabSz="2312988" eaLnBrk="0" fontAlgn="base" hangingPunct="0">
              <a:spcBef>
                <a:spcPct val="0"/>
              </a:spcBef>
              <a:spcAft>
                <a:spcPct val="0"/>
              </a:spcAft>
              <a:defRPr sz="11200">
                <a:solidFill>
                  <a:schemeClr val="tx2"/>
                </a:solidFill>
                <a:latin typeface="Arial" charset="0"/>
              </a:defRPr>
            </a:lvl7pPr>
            <a:lvl8pPr marL="3429000" indent="-228600" algn="ctr" defTabSz="2312988" eaLnBrk="0" fontAlgn="base" hangingPunct="0">
              <a:spcBef>
                <a:spcPct val="0"/>
              </a:spcBef>
              <a:spcAft>
                <a:spcPct val="0"/>
              </a:spcAft>
              <a:defRPr sz="11200">
                <a:solidFill>
                  <a:schemeClr val="tx2"/>
                </a:solidFill>
                <a:latin typeface="Arial" charset="0"/>
              </a:defRPr>
            </a:lvl8pPr>
            <a:lvl9pPr marL="3886200" indent="-228600" algn="ctr" defTabSz="2312988" eaLnBrk="0" fontAlgn="base" hangingPunct="0">
              <a:spcBef>
                <a:spcPct val="0"/>
              </a:spcBef>
              <a:spcAft>
                <a:spcPct val="0"/>
              </a:spcAft>
              <a:defRPr sz="11200">
                <a:solidFill>
                  <a:schemeClr val="tx2"/>
                </a:solidFill>
                <a:latin typeface="Arial" charset="0"/>
              </a:defRPr>
            </a:lvl9pPr>
          </a:lstStyle>
          <a:p>
            <a:pPr algn="ctr" eaLnBrk="1" hangingPunct="1">
              <a:spcBef>
                <a:spcPct val="50000"/>
              </a:spcBef>
            </a:pPr>
            <a:r>
              <a:rPr lang="en-US" sz="3800" b="1" dirty="0" smtClean="0">
                <a:solidFill>
                  <a:srgbClr val="FFFFFF"/>
                </a:solidFill>
              </a:rPr>
              <a:t>Implementation cont. </a:t>
            </a:r>
            <a:endParaRPr lang="en-US" sz="3800" b="1" dirty="0">
              <a:solidFill>
                <a:srgbClr val="FFFFFF"/>
              </a:solidFill>
            </a:endParaRPr>
          </a:p>
        </p:txBody>
      </p:sp>
      <p:sp>
        <p:nvSpPr>
          <p:cNvPr id="30" name="TextBox 29"/>
          <p:cNvSpPr txBox="1"/>
          <p:nvPr/>
        </p:nvSpPr>
        <p:spPr>
          <a:xfrm>
            <a:off x="10536112" y="13168630"/>
            <a:ext cx="9084175" cy="6524862"/>
          </a:xfrm>
          <a:prstGeom prst="rect">
            <a:avLst/>
          </a:prstGeom>
          <a:noFill/>
        </p:spPr>
        <p:txBody>
          <a:bodyPr wrap="square" rtlCol="0">
            <a:spAutoFit/>
          </a:bodyPr>
          <a:lstStyle/>
          <a:p>
            <a:pPr algn="just"/>
            <a:r>
              <a:rPr lang="en-US" sz="2200" dirty="0"/>
              <a:t>The monthly extraction of CHTN-VUMC’s Google Analytics</a:t>
            </a:r>
            <a:r>
              <a:rPr lang="en-US" sz="2200" baseline="30000" dirty="0"/>
              <a:t>TM  </a:t>
            </a:r>
            <a:r>
              <a:rPr lang="en-US" sz="2200" dirty="0"/>
              <a:t>exploited an awareness that the website was not functioning efficiently and navigation was poor</a:t>
            </a:r>
            <a:r>
              <a:rPr lang="en-US" sz="2200" dirty="0" smtClean="0"/>
              <a:t>. </a:t>
            </a:r>
            <a:r>
              <a:rPr lang="en-US" sz="2200" dirty="0"/>
              <a:t>The CHTN-VUMC analyzed Google Analytics</a:t>
            </a:r>
            <a:r>
              <a:rPr lang="en-US" sz="2200" baseline="30000" dirty="0"/>
              <a:t>TM </a:t>
            </a:r>
            <a:r>
              <a:rPr lang="en-US" sz="2200" dirty="0" smtClean="0"/>
              <a:t>bounce rate, </a:t>
            </a:r>
            <a:r>
              <a:rPr lang="en-US" sz="2200" dirty="0" err="1" smtClean="0"/>
              <a:t>pageviews</a:t>
            </a:r>
            <a:r>
              <a:rPr lang="en-US" sz="2200" dirty="0" smtClean="0"/>
              <a:t>, unique </a:t>
            </a:r>
            <a:r>
              <a:rPr lang="en-US" sz="2200" dirty="0" err="1" smtClean="0"/>
              <a:t>pageviews</a:t>
            </a:r>
            <a:r>
              <a:rPr lang="en-US" sz="2200" dirty="0" smtClean="0"/>
              <a:t>, avg. time on page, entrances and % exit received from October 2013. CHTN</a:t>
            </a:r>
            <a:r>
              <a:rPr lang="en-US" sz="2200" dirty="0"/>
              <a:t>-VUMC collaborated to determine the KPIs most beneficial for the business enterprise</a:t>
            </a:r>
            <a:r>
              <a:rPr lang="en-US" sz="2200" dirty="0" smtClean="0"/>
              <a:t>. </a:t>
            </a:r>
            <a:r>
              <a:rPr lang="en-US" sz="2200" dirty="0"/>
              <a:t>A consensus was made to decrease the Bounce Rate (% of visitors that go to </a:t>
            </a:r>
            <a:r>
              <a:rPr lang="en-US" sz="2200" dirty="0" smtClean="0"/>
              <a:t>one </a:t>
            </a:r>
            <a:r>
              <a:rPr lang="en-US" sz="2200" dirty="0"/>
              <a:t>page then exit) and increase the Average Visit Duration (average amount of time visitor is on the site)</a:t>
            </a:r>
            <a:r>
              <a:rPr lang="en-US" sz="2200" dirty="0" smtClean="0"/>
              <a:t>.</a:t>
            </a:r>
          </a:p>
          <a:p>
            <a:pPr algn="just"/>
            <a:endParaRPr lang="en-US" sz="2200" dirty="0" smtClean="0"/>
          </a:p>
          <a:p>
            <a:pPr algn="just"/>
            <a:r>
              <a:rPr lang="en-US" sz="2200" dirty="0" smtClean="0"/>
              <a:t>The </a:t>
            </a:r>
            <a:r>
              <a:rPr lang="en-US" sz="2200" dirty="0"/>
              <a:t>re-</a:t>
            </a:r>
            <a:r>
              <a:rPr lang="en-US" sz="2200" dirty="0" smtClean="0"/>
              <a:t>organization of the CHTN-VUMC website occurred in November 2013 and data tracked until March 2013 (see </a:t>
            </a:r>
            <a:r>
              <a:rPr lang="en-US" sz="2200" i="1" dirty="0" smtClean="0"/>
              <a:t>Chart A</a:t>
            </a:r>
            <a:r>
              <a:rPr lang="en-US" sz="2200" dirty="0" smtClean="0"/>
              <a:t>). The re-organization consisted of; rewording </a:t>
            </a:r>
            <a:r>
              <a:rPr lang="en-US" sz="2200" dirty="0"/>
              <a:t>section titles, aesthetics, adding personnel contact information under each picture, adding an RSS feed, and editing/adding </a:t>
            </a:r>
            <a:r>
              <a:rPr lang="en-US" sz="2200" dirty="0" smtClean="0"/>
              <a:t>additional </a:t>
            </a:r>
            <a:r>
              <a:rPr lang="en-US" sz="2200" dirty="0"/>
              <a:t>video </a:t>
            </a:r>
            <a:r>
              <a:rPr lang="en-US" sz="2200" dirty="0" smtClean="0"/>
              <a:t>tutorials. </a:t>
            </a:r>
            <a:r>
              <a:rPr lang="en-US" sz="2200" dirty="0"/>
              <a:t>The </a:t>
            </a:r>
            <a:r>
              <a:rPr lang="en-US" sz="2200" dirty="0" smtClean="0"/>
              <a:t>future direction is the addition of </a:t>
            </a:r>
            <a:r>
              <a:rPr lang="en-US" sz="2200" dirty="0"/>
              <a:t>an RSS feed to the CHTN-VUMC website </a:t>
            </a:r>
            <a:r>
              <a:rPr lang="en-US" sz="2200" dirty="0" smtClean="0"/>
              <a:t>to create </a:t>
            </a:r>
            <a:r>
              <a:rPr lang="en-US" sz="2200" dirty="0"/>
              <a:t>an easy and frugal gateway for marketing endeavors to expand, while simultaneously increasing the Average Visit Duration of the website</a:t>
            </a:r>
            <a:r>
              <a:rPr lang="en-US" sz="2200" dirty="0" smtClean="0"/>
              <a:t>. </a:t>
            </a:r>
            <a:r>
              <a:rPr lang="en-US" sz="2200" dirty="0"/>
              <a:t>For example, weekly updates on the advances of Science can lead to a new focus in Investigators’ research and lead them to entering new requests for specimens from CHTN-</a:t>
            </a:r>
            <a:r>
              <a:rPr lang="en-US" sz="2200" dirty="0" smtClean="0"/>
              <a:t>VUMC.</a:t>
            </a:r>
            <a:endParaRPr lang="en-US" sz="2200" dirty="0"/>
          </a:p>
        </p:txBody>
      </p:sp>
      <p:pic>
        <p:nvPicPr>
          <p:cNvPr id="33" name="Picture 32" descr="Screen Shot 2014-03-14 at 12.55.49 PM.pn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3794277" y="9424487"/>
            <a:ext cx="2550806" cy="2671697"/>
          </a:xfrm>
          <a:prstGeom prst="rect">
            <a:avLst/>
          </a:prstGeom>
          <a:ln>
            <a:solidFill>
              <a:srgbClr val="85B6FF"/>
            </a:solidFill>
          </a:ln>
        </p:spPr>
      </p:pic>
      <p:sp>
        <p:nvSpPr>
          <p:cNvPr id="37" name="AutoShape 62"/>
          <p:cNvSpPr>
            <a:spLocks noChangeArrowheads="1"/>
          </p:cNvSpPr>
          <p:nvPr/>
        </p:nvSpPr>
        <p:spPr bwMode="auto">
          <a:xfrm>
            <a:off x="10536112" y="12324784"/>
            <a:ext cx="9130212" cy="717550"/>
          </a:xfrm>
          <a:prstGeom prst="roundRect">
            <a:avLst>
              <a:gd name="adj" fmla="val 16667"/>
            </a:avLst>
          </a:prstGeom>
          <a:solidFill>
            <a:srgbClr val="1D3976"/>
          </a:solidFill>
          <a:ln w="25400" algn="ctr">
            <a:solidFill>
              <a:schemeClr val="tx1"/>
            </a:solidFill>
            <a:round/>
            <a:headEnd/>
            <a:tailEnd/>
          </a:ln>
        </p:spPr>
        <p:txBody>
          <a:bodyPr wrap="none" lIns="96423" tIns="48212" rIns="96423" bIns="48212" anchor="ctr"/>
          <a:lstStyle/>
          <a:p>
            <a:endParaRPr lang="en-US"/>
          </a:p>
        </p:txBody>
      </p:sp>
      <p:sp>
        <p:nvSpPr>
          <p:cNvPr id="38" name="Text Box 4"/>
          <p:cNvSpPr txBox="1">
            <a:spLocks noChangeArrowheads="1"/>
          </p:cNvSpPr>
          <p:nvPr/>
        </p:nvSpPr>
        <p:spPr bwMode="auto">
          <a:xfrm>
            <a:off x="12720855" y="12324784"/>
            <a:ext cx="4846320" cy="682625"/>
          </a:xfrm>
          <a:prstGeom prst="rect">
            <a:avLst/>
          </a:prstGeom>
          <a:noFill/>
          <a:ln>
            <a:noFill/>
          </a:ln>
          <a:extLst/>
        </p:spPr>
        <p:txBody>
          <a:bodyPr wrap="square" lIns="96409" tIns="48204" rIns="96409" bIns="48204">
            <a:spAutoFit/>
          </a:bodyPr>
          <a:lstStyle>
            <a:lvl1pPr defTabSz="2312988" eaLnBrk="0" hangingPunct="0">
              <a:defRPr sz="11200">
                <a:solidFill>
                  <a:schemeClr val="tx2"/>
                </a:solidFill>
                <a:latin typeface="Arial" charset="0"/>
              </a:defRPr>
            </a:lvl1pPr>
            <a:lvl2pPr marL="742950" indent="-285750" defTabSz="2312988" eaLnBrk="0" hangingPunct="0">
              <a:defRPr sz="11200">
                <a:solidFill>
                  <a:schemeClr val="tx2"/>
                </a:solidFill>
                <a:latin typeface="Arial" charset="0"/>
              </a:defRPr>
            </a:lvl2pPr>
            <a:lvl3pPr marL="1143000" indent="-228600" defTabSz="2312988" eaLnBrk="0" hangingPunct="0">
              <a:defRPr sz="11200">
                <a:solidFill>
                  <a:schemeClr val="tx2"/>
                </a:solidFill>
                <a:latin typeface="Arial" charset="0"/>
              </a:defRPr>
            </a:lvl3pPr>
            <a:lvl4pPr marL="1600200" indent="-228600" defTabSz="2312988" eaLnBrk="0" hangingPunct="0">
              <a:defRPr sz="11200">
                <a:solidFill>
                  <a:schemeClr val="tx2"/>
                </a:solidFill>
                <a:latin typeface="Arial" charset="0"/>
              </a:defRPr>
            </a:lvl4pPr>
            <a:lvl5pPr marL="2057400" indent="-228600" defTabSz="2312988" eaLnBrk="0" hangingPunct="0">
              <a:defRPr sz="11200">
                <a:solidFill>
                  <a:schemeClr val="tx2"/>
                </a:solidFill>
                <a:latin typeface="Arial" charset="0"/>
              </a:defRPr>
            </a:lvl5pPr>
            <a:lvl6pPr marL="2514600" indent="-228600" algn="ctr" defTabSz="2312988" eaLnBrk="0" fontAlgn="base" hangingPunct="0">
              <a:spcBef>
                <a:spcPct val="0"/>
              </a:spcBef>
              <a:spcAft>
                <a:spcPct val="0"/>
              </a:spcAft>
              <a:defRPr sz="11200">
                <a:solidFill>
                  <a:schemeClr val="tx2"/>
                </a:solidFill>
                <a:latin typeface="Arial" charset="0"/>
              </a:defRPr>
            </a:lvl6pPr>
            <a:lvl7pPr marL="2971800" indent="-228600" algn="ctr" defTabSz="2312988" eaLnBrk="0" fontAlgn="base" hangingPunct="0">
              <a:spcBef>
                <a:spcPct val="0"/>
              </a:spcBef>
              <a:spcAft>
                <a:spcPct val="0"/>
              </a:spcAft>
              <a:defRPr sz="11200">
                <a:solidFill>
                  <a:schemeClr val="tx2"/>
                </a:solidFill>
                <a:latin typeface="Arial" charset="0"/>
              </a:defRPr>
            </a:lvl7pPr>
            <a:lvl8pPr marL="3429000" indent="-228600" algn="ctr" defTabSz="2312988" eaLnBrk="0" fontAlgn="base" hangingPunct="0">
              <a:spcBef>
                <a:spcPct val="0"/>
              </a:spcBef>
              <a:spcAft>
                <a:spcPct val="0"/>
              </a:spcAft>
              <a:defRPr sz="11200">
                <a:solidFill>
                  <a:schemeClr val="tx2"/>
                </a:solidFill>
                <a:latin typeface="Arial" charset="0"/>
              </a:defRPr>
            </a:lvl8pPr>
            <a:lvl9pPr marL="3886200" indent="-228600" algn="ctr" defTabSz="2312988" eaLnBrk="0" fontAlgn="base" hangingPunct="0">
              <a:spcBef>
                <a:spcPct val="0"/>
              </a:spcBef>
              <a:spcAft>
                <a:spcPct val="0"/>
              </a:spcAft>
              <a:defRPr sz="11200">
                <a:solidFill>
                  <a:schemeClr val="tx2"/>
                </a:solidFill>
                <a:latin typeface="Arial" charset="0"/>
              </a:defRPr>
            </a:lvl9pPr>
          </a:lstStyle>
          <a:p>
            <a:pPr algn="ctr" eaLnBrk="1" hangingPunct="1">
              <a:spcBef>
                <a:spcPct val="50000"/>
              </a:spcBef>
            </a:pPr>
            <a:r>
              <a:rPr lang="en-US" sz="3800" b="1" dirty="0" smtClean="0">
                <a:solidFill>
                  <a:srgbClr val="FFFFFF"/>
                </a:solidFill>
              </a:rPr>
              <a:t>Results</a:t>
            </a:r>
            <a:endParaRPr lang="en-US" sz="3800" b="1" dirty="0">
              <a:solidFill>
                <a:srgbClr val="FFFFFF"/>
              </a:solidFill>
            </a:endParaRPr>
          </a:p>
        </p:txBody>
      </p:sp>
      <p:sp>
        <p:nvSpPr>
          <p:cNvPr id="48" name="TextBox 47"/>
          <p:cNvSpPr txBox="1"/>
          <p:nvPr/>
        </p:nvSpPr>
        <p:spPr>
          <a:xfrm>
            <a:off x="11888343" y="10559958"/>
            <a:ext cx="1600200" cy="461665"/>
          </a:xfrm>
          <a:prstGeom prst="rect">
            <a:avLst/>
          </a:prstGeom>
          <a:noFill/>
        </p:spPr>
        <p:txBody>
          <a:bodyPr wrap="square" rtlCol="0">
            <a:spAutoFit/>
          </a:bodyPr>
          <a:lstStyle/>
          <a:p>
            <a:pPr algn="ctr"/>
            <a:r>
              <a:rPr lang="en-US" sz="2400" i="1" dirty="0" smtClean="0"/>
              <a:t>Example 3</a:t>
            </a:r>
            <a:endParaRPr lang="en-US" sz="2400" i="1" dirty="0"/>
          </a:p>
        </p:txBody>
      </p:sp>
      <p:sp>
        <p:nvSpPr>
          <p:cNvPr id="5" name="AutoShape 66"/>
          <p:cNvSpPr>
            <a:spLocks noChangeArrowheads="1"/>
          </p:cNvSpPr>
          <p:nvPr/>
        </p:nvSpPr>
        <p:spPr bwMode="auto">
          <a:xfrm>
            <a:off x="10536112" y="33348922"/>
            <a:ext cx="9060718" cy="719138"/>
          </a:xfrm>
          <a:prstGeom prst="roundRect">
            <a:avLst>
              <a:gd name="adj" fmla="val 16667"/>
            </a:avLst>
          </a:prstGeom>
          <a:solidFill>
            <a:srgbClr val="1D3976"/>
          </a:solidFill>
          <a:ln w="25400" algn="ctr">
            <a:solidFill>
              <a:schemeClr val="tx1"/>
            </a:solidFill>
            <a:round/>
            <a:headEnd/>
            <a:tailEnd/>
          </a:ln>
        </p:spPr>
        <p:txBody>
          <a:bodyPr wrap="none" lIns="96423" tIns="48212" rIns="96423" bIns="48212" anchor="ctr"/>
          <a:lstStyle/>
          <a:p>
            <a:endParaRPr lang="en-US"/>
          </a:p>
        </p:txBody>
      </p:sp>
      <p:sp>
        <p:nvSpPr>
          <p:cNvPr id="12" name="Rectangle 10"/>
          <p:cNvSpPr>
            <a:spLocks noChangeArrowheads="1"/>
          </p:cNvSpPr>
          <p:nvPr/>
        </p:nvSpPr>
        <p:spPr bwMode="auto">
          <a:xfrm>
            <a:off x="10536112" y="34157959"/>
            <a:ext cx="9060718" cy="14949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409" tIns="48204" rIns="96409" bIns="48204"/>
          <a:lstStyle/>
          <a:p>
            <a:pPr algn="l" defTabSz="2312988">
              <a:spcBef>
                <a:spcPct val="20000"/>
              </a:spcBef>
            </a:pPr>
            <a:r>
              <a:rPr lang="en-US" sz="2200" dirty="0" smtClean="0">
                <a:solidFill>
                  <a:schemeClr val="tx1"/>
                </a:solidFill>
              </a:rPr>
              <a:t>We thank the CHTN-VUMC staff for their continued efforts and support: Erik Brooks, Robert </a:t>
            </a:r>
            <a:r>
              <a:rPr lang="en-US" sz="2200" dirty="0" err="1" smtClean="0">
                <a:solidFill>
                  <a:schemeClr val="tx1"/>
                </a:solidFill>
              </a:rPr>
              <a:t>Burnell</a:t>
            </a:r>
            <a:r>
              <a:rPr lang="en-US" sz="2200" dirty="0" smtClean="0">
                <a:solidFill>
                  <a:schemeClr val="tx1"/>
                </a:solidFill>
              </a:rPr>
              <a:t>, Lane Clemons, </a:t>
            </a:r>
            <a:r>
              <a:rPr lang="en-US" sz="2200" dirty="0" err="1" smtClean="0">
                <a:solidFill>
                  <a:schemeClr val="tx1"/>
                </a:solidFill>
              </a:rPr>
              <a:t>Aunshka</a:t>
            </a:r>
            <a:r>
              <a:rPr lang="en-US" sz="2200" dirty="0" smtClean="0">
                <a:solidFill>
                  <a:schemeClr val="tx1"/>
                </a:solidFill>
              </a:rPr>
              <a:t> Collins, Brittney Fain, Regina Jenkins, Grace </a:t>
            </a:r>
            <a:r>
              <a:rPr lang="en-US" sz="2200" dirty="0" err="1" smtClean="0">
                <a:solidFill>
                  <a:schemeClr val="tx1"/>
                </a:solidFill>
              </a:rPr>
              <a:t>Ordung</a:t>
            </a:r>
            <a:r>
              <a:rPr lang="en-US" sz="2200" dirty="0" smtClean="0">
                <a:solidFill>
                  <a:schemeClr val="tx1"/>
                </a:solidFill>
              </a:rPr>
              <a:t>, Stephanie Shelton and Linda </a:t>
            </a:r>
            <a:r>
              <a:rPr lang="en-US" sz="2200" dirty="0" err="1" smtClean="0">
                <a:solidFill>
                  <a:schemeClr val="tx1"/>
                </a:solidFill>
              </a:rPr>
              <a:t>Sircy</a:t>
            </a:r>
            <a:r>
              <a:rPr lang="en-US" sz="2200" dirty="0" smtClean="0">
                <a:solidFill>
                  <a:schemeClr val="tx1"/>
                </a:solidFill>
              </a:rPr>
              <a:t>.  This project is supported by NCI/NIH 2U01CA091664-10.</a:t>
            </a:r>
            <a:endParaRPr lang="en-US" sz="2200" dirty="0">
              <a:solidFill>
                <a:schemeClr val="tx1"/>
              </a:solidFill>
            </a:endParaRPr>
          </a:p>
        </p:txBody>
      </p:sp>
      <p:sp>
        <p:nvSpPr>
          <p:cNvPr id="24" name="Text Box 9"/>
          <p:cNvSpPr txBox="1">
            <a:spLocks noChangeArrowheads="1"/>
          </p:cNvSpPr>
          <p:nvPr/>
        </p:nvSpPr>
        <p:spPr bwMode="auto">
          <a:xfrm>
            <a:off x="12721915" y="33375910"/>
            <a:ext cx="4846320" cy="681037"/>
          </a:xfrm>
          <a:prstGeom prst="rect">
            <a:avLst/>
          </a:prstGeom>
          <a:noFill/>
          <a:ln>
            <a:noFill/>
          </a:ln>
          <a:extLst/>
        </p:spPr>
        <p:txBody>
          <a:bodyPr wrap="square" lIns="96409" tIns="48204" rIns="96409" bIns="48204">
            <a:spAutoFit/>
          </a:bodyPr>
          <a:lstStyle>
            <a:lvl1pPr defTabSz="2312988" eaLnBrk="0" hangingPunct="0">
              <a:defRPr sz="11200">
                <a:solidFill>
                  <a:schemeClr val="tx2"/>
                </a:solidFill>
                <a:latin typeface="Arial" charset="0"/>
              </a:defRPr>
            </a:lvl1pPr>
            <a:lvl2pPr marL="742950" indent="-285750" defTabSz="2312988" eaLnBrk="0" hangingPunct="0">
              <a:defRPr sz="11200">
                <a:solidFill>
                  <a:schemeClr val="tx2"/>
                </a:solidFill>
                <a:latin typeface="Arial" charset="0"/>
              </a:defRPr>
            </a:lvl2pPr>
            <a:lvl3pPr marL="1143000" indent="-228600" defTabSz="2312988" eaLnBrk="0" hangingPunct="0">
              <a:defRPr sz="11200">
                <a:solidFill>
                  <a:schemeClr val="tx2"/>
                </a:solidFill>
                <a:latin typeface="Arial" charset="0"/>
              </a:defRPr>
            </a:lvl3pPr>
            <a:lvl4pPr marL="1600200" indent="-228600" defTabSz="2312988" eaLnBrk="0" hangingPunct="0">
              <a:defRPr sz="11200">
                <a:solidFill>
                  <a:schemeClr val="tx2"/>
                </a:solidFill>
                <a:latin typeface="Arial" charset="0"/>
              </a:defRPr>
            </a:lvl4pPr>
            <a:lvl5pPr marL="2057400" indent="-228600" defTabSz="2312988" eaLnBrk="0" hangingPunct="0">
              <a:defRPr sz="11200">
                <a:solidFill>
                  <a:schemeClr val="tx2"/>
                </a:solidFill>
                <a:latin typeface="Arial" charset="0"/>
              </a:defRPr>
            </a:lvl5pPr>
            <a:lvl6pPr marL="2514600" indent="-228600" algn="ctr" defTabSz="2312988" eaLnBrk="0" fontAlgn="base" hangingPunct="0">
              <a:spcBef>
                <a:spcPct val="0"/>
              </a:spcBef>
              <a:spcAft>
                <a:spcPct val="0"/>
              </a:spcAft>
              <a:defRPr sz="11200">
                <a:solidFill>
                  <a:schemeClr val="tx2"/>
                </a:solidFill>
                <a:latin typeface="Arial" charset="0"/>
              </a:defRPr>
            </a:lvl6pPr>
            <a:lvl7pPr marL="2971800" indent="-228600" algn="ctr" defTabSz="2312988" eaLnBrk="0" fontAlgn="base" hangingPunct="0">
              <a:spcBef>
                <a:spcPct val="0"/>
              </a:spcBef>
              <a:spcAft>
                <a:spcPct val="0"/>
              </a:spcAft>
              <a:defRPr sz="11200">
                <a:solidFill>
                  <a:schemeClr val="tx2"/>
                </a:solidFill>
                <a:latin typeface="Arial" charset="0"/>
              </a:defRPr>
            </a:lvl7pPr>
            <a:lvl8pPr marL="3429000" indent="-228600" algn="ctr" defTabSz="2312988" eaLnBrk="0" fontAlgn="base" hangingPunct="0">
              <a:spcBef>
                <a:spcPct val="0"/>
              </a:spcBef>
              <a:spcAft>
                <a:spcPct val="0"/>
              </a:spcAft>
              <a:defRPr sz="11200">
                <a:solidFill>
                  <a:schemeClr val="tx2"/>
                </a:solidFill>
                <a:latin typeface="Arial" charset="0"/>
              </a:defRPr>
            </a:lvl8pPr>
            <a:lvl9pPr marL="3886200" indent="-228600" algn="ctr" defTabSz="2312988" eaLnBrk="0" fontAlgn="base" hangingPunct="0">
              <a:spcBef>
                <a:spcPct val="0"/>
              </a:spcBef>
              <a:spcAft>
                <a:spcPct val="0"/>
              </a:spcAft>
              <a:defRPr sz="11200">
                <a:solidFill>
                  <a:schemeClr val="tx2"/>
                </a:solidFill>
                <a:latin typeface="Arial" charset="0"/>
              </a:defRPr>
            </a:lvl9pPr>
          </a:lstStyle>
          <a:p>
            <a:pPr eaLnBrk="1" hangingPunct="1">
              <a:spcBef>
                <a:spcPct val="50000"/>
              </a:spcBef>
            </a:pPr>
            <a:r>
              <a:rPr lang="en-US" sz="3800" b="1" dirty="0" smtClean="0">
                <a:solidFill>
                  <a:srgbClr val="FFFFFF"/>
                </a:solidFill>
              </a:rPr>
              <a:t>Acknowledgements</a:t>
            </a:r>
            <a:endParaRPr lang="en-US" sz="3800" b="1" dirty="0">
              <a:solidFill>
                <a:srgbClr val="FFFFFF"/>
              </a:solidFill>
            </a:endParaRPr>
          </a:p>
        </p:txBody>
      </p:sp>
      <p:sp>
        <p:nvSpPr>
          <p:cNvPr id="29" name="Rectangle 28"/>
          <p:cNvSpPr/>
          <p:nvPr/>
        </p:nvSpPr>
        <p:spPr>
          <a:xfrm>
            <a:off x="10536112" y="30400305"/>
            <a:ext cx="9014681" cy="2800766"/>
          </a:xfrm>
          <a:prstGeom prst="rect">
            <a:avLst/>
          </a:prstGeom>
        </p:spPr>
        <p:txBody>
          <a:bodyPr wrap="square">
            <a:spAutoFit/>
          </a:bodyPr>
          <a:lstStyle/>
          <a:p>
            <a:pPr algn="just"/>
            <a:r>
              <a:rPr lang="en-US" sz="2200" dirty="0"/>
              <a:t>CHTN-VUMC utilizes BI applications to extract valuable data from KPIs for website re-organization, innovative marketing endeavors and the standardization of customer feedback</a:t>
            </a:r>
            <a:r>
              <a:rPr lang="en-US" sz="2200" dirty="0" smtClean="0"/>
              <a:t>. </a:t>
            </a:r>
            <a:r>
              <a:rPr lang="en-US" sz="2200" dirty="0"/>
              <a:t>The use of SurveyMonkey</a:t>
            </a:r>
            <a:r>
              <a:rPr lang="en-US" sz="2200" baseline="30000" dirty="0"/>
              <a:t>TM</a:t>
            </a:r>
            <a:r>
              <a:rPr lang="en-US" sz="2200" dirty="0"/>
              <a:t> and Google </a:t>
            </a:r>
            <a:r>
              <a:rPr lang="en-US" sz="2200" dirty="0" smtClean="0"/>
              <a:t>Analytics</a:t>
            </a:r>
            <a:r>
              <a:rPr lang="en-US" sz="2200" baseline="30000" dirty="0" smtClean="0"/>
              <a:t>TM</a:t>
            </a:r>
            <a:r>
              <a:rPr lang="en-US" sz="2200" dirty="0" smtClean="0"/>
              <a:t> </a:t>
            </a:r>
            <a:r>
              <a:rPr lang="en-US" sz="2200" dirty="0"/>
              <a:t>can transform CHTN-VUMC into a </a:t>
            </a:r>
            <a:r>
              <a:rPr lang="en-US" sz="2200" dirty="0" smtClean="0"/>
              <a:t>digitally </a:t>
            </a:r>
            <a:r>
              <a:rPr lang="en-US" sz="2200" dirty="0"/>
              <a:t>successful business enterprise that maintains high quality specimens and customer satisfaction</a:t>
            </a:r>
            <a:r>
              <a:rPr lang="en-US" sz="2200" dirty="0" smtClean="0"/>
              <a:t>. </a:t>
            </a:r>
            <a:r>
              <a:rPr lang="en-US" sz="2200" dirty="0"/>
              <a:t>The relevant KPIs extracted from BI applications can eventually reach a desirably efficient position, while continuing to develop and move CHTN-VUMC forward as an established academic biorepository.</a:t>
            </a:r>
          </a:p>
        </p:txBody>
      </p:sp>
      <p:pic>
        <p:nvPicPr>
          <p:cNvPr id="32" name="Picture 31" descr="Screen Shot 2014-03-14 at 12.54.06 PM.png"/>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1448193" y="27139497"/>
            <a:ext cx="2707946" cy="2127964"/>
          </a:xfrm>
          <a:prstGeom prst="rect">
            <a:avLst/>
          </a:prstGeom>
          <a:ln>
            <a:solidFill>
              <a:srgbClr val="85B6FF"/>
            </a:solidFill>
          </a:ln>
        </p:spPr>
      </p:pic>
      <p:sp>
        <p:nvSpPr>
          <p:cNvPr id="39" name="Text Box 4"/>
          <p:cNvSpPr txBox="1">
            <a:spLocks noChangeArrowheads="1"/>
          </p:cNvSpPr>
          <p:nvPr/>
        </p:nvSpPr>
        <p:spPr bwMode="auto">
          <a:xfrm>
            <a:off x="10863993" y="21478122"/>
            <a:ext cx="7772400" cy="1559288"/>
          </a:xfrm>
          <a:prstGeom prst="rect">
            <a:avLst/>
          </a:prstGeom>
          <a:noFill/>
          <a:ln>
            <a:noFill/>
          </a:ln>
          <a:extLst/>
        </p:spPr>
        <p:txBody>
          <a:bodyPr wrap="square" lIns="96409" tIns="48204" rIns="96409" bIns="48204">
            <a:spAutoFit/>
          </a:bodyPr>
          <a:lstStyle>
            <a:lvl1pPr defTabSz="2312988" eaLnBrk="0" hangingPunct="0">
              <a:defRPr sz="11200">
                <a:solidFill>
                  <a:schemeClr val="tx2"/>
                </a:solidFill>
                <a:latin typeface="Arial" charset="0"/>
              </a:defRPr>
            </a:lvl1pPr>
            <a:lvl2pPr marL="742950" indent="-285750" defTabSz="2312988" eaLnBrk="0" hangingPunct="0">
              <a:defRPr sz="11200">
                <a:solidFill>
                  <a:schemeClr val="tx2"/>
                </a:solidFill>
                <a:latin typeface="Arial" charset="0"/>
              </a:defRPr>
            </a:lvl2pPr>
            <a:lvl3pPr marL="1143000" indent="-228600" defTabSz="2312988" eaLnBrk="0" hangingPunct="0">
              <a:defRPr sz="11200">
                <a:solidFill>
                  <a:schemeClr val="tx2"/>
                </a:solidFill>
                <a:latin typeface="Arial" charset="0"/>
              </a:defRPr>
            </a:lvl3pPr>
            <a:lvl4pPr marL="1600200" indent="-228600" defTabSz="2312988" eaLnBrk="0" hangingPunct="0">
              <a:defRPr sz="11200">
                <a:solidFill>
                  <a:schemeClr val="tx2"/>
                </a:solidFill>
                <a:latin typeface="Arial" charset="0"/>
              </a:defRPr>
            </a:lvl4pPr>
            <a:lvl5pPr marL="2057400" indent="-228600" defTabSz="2312988" eaLnBrk="0" hangingPunct="0">
              <a:defRPr sz="11200">
                <a:solidFill>
                  <a:schemeClr val="tx2"/>
                </a:solidFill>
                <a:latin typeface="Arial" charset="0"/>
              </a:defRPr>
            </a:lvl5pPr>
            <a:lvl6pPr marL="2514600" indent="-228600" algn="ctr" defTabSz="2312988" eaLnBrk="0" fontAlgn="base" hangingPunct="0">
              <a:spcBef>
                <a:spcPct val="0"/>
              </a:spcBef>
              <a:spcAft>
                <a:spcPct val="0"/>
              </a:spcAft>
              <a:defRPr sz="11200">
                <a:solidFill>
                  <a:schemeClr val="tx2"/>
                </a:solidFill>
                <a:latin typeface="Arial" charset="0"/>
              </a:defRPr>
            </a:lvl6pPr>
            <a:lvl7pPr marL="2971800" indent="-228600" algn="ctr" defTabSz="2312988" eaLnBrk="0" fontAlgn="base" hangingPunct="0">
              <a:spcBef>
                <a:spcPct val="0"/>
              </a:spcBef>
              <a:spcAft>
                <a:spcPct val="0"/>
              </a:spcAft>
              <a:defRPr sz="11200">
                <a:solidFill>
                  <a:schemeClr val="tx2"/>
                </a:solidFill>
                <a:latin typeface="Arial" charset="0"/>
              </a:defRPr>
            </a:lvl7pPr>
            <a:lvl8pPr marL="3429000" indent="-228600" algn="ctr" defTabSz="2312988" eaLnBrk="0" fontAlgn="base" hangingPunct="0">
              <a:spcBef>
                <a:spcPct val="0"/>
              </a:spcBef>
              <a:spcAft>
                <a:spcPct val="0"/>
              </a:spcAft>
              <a:defRPr sz="11200">
                <a:solidFill>
                  <a:schemeClr val="tx2"/>
                </a:solidFill>
                <a:latin typeface="Arial" charset="0"/>
              </a:defRPr>
            </a:lvl8pPr>
            <a:lvl9pPr marL="3886200" indent="-228600" algn="ctr" defTabSz="2312988" eaLnBrk="0" fontAlgn="base" hangingPunct="0">
              <a:spcBef>
                <a:spcPct val="0"/>
              </a:spcBef>
              <a:spcAft>
                <a:spcPct val="0"/>
              </a:spcAft>
              <a:defRPr sz="11200">
                <a:solidFill>
                  <a:schemeClr val="tx2"/>
                </a:solidFill>
                <a:latin typeface="Arial" charset="0"/>
              </a:defRPr>
            </a:lvl9pPr>
          </a:lstStyle>
          <a:p>
            <a:pPr eaLnBrk="1" hangingPunct="1">
              <a:spcBef>
                <a:spcPct val="50000"/>
              </a:spcBef>
            </a:pPr>
            <a:r>
              <a:rPr lang="en-US" sz="3800" b="1" dirty="0" smtClean="0">
                <a:solidFill>
                  <a:srgbClr val="FFFFFF"/>
                </a:solidFill>
              </a:rPr>
              <a:t>Conclusion</a:t>
            </a:r>
          </a:p>
          <a:p>
            <a:pPr eaLnBrk="1" hangingPunct="1">
              <a:spcBef>
                <a:spcPct val="50000"/>
              </a:spcBef>
            </a:pPr>
            <a:endParaRPr lang="en-US" sz="3800" b="1" dirty="0">
              <a:solidFill>
                <a:srgbClr val="FFFFFF"/>
              </a:solidFill>
            </a:endParaRPr>
          </a:p>
        </p:txBody>
      </p:sp>
      <p:sp>
        <p:nvSpPr>
          <p:cNvPr id="40" name="Rectangle 39"/>
          <p:cNvSpPr/>
          <p:nvPr/>
        </p:nvSpPr>
        <p:spPr>
          <a:xfrm>
            <a:off x="10536112" y="22541842"/>
            <a:ext cx="9014681" cy="4493537"/>
          </a:xfrm>
          <a:prstGeom prst="rect">
            <a:avLst/>
          </a:prstGeom>
        </p:spPr>
        <p:txBody>
          <a:bodyPr wrap="square">
            <a:spAutoFit/>
          </a:bodyPr>
          <a:lstStyle/>
          <a:p>
            <a:pPr algn="just"/>
            <a:r>
              <a:rPr lang="en-US" sz="2200" dirty="0"/>
              <a:t>As an academic biorepository, CHTN-VUMC relies on the standardization and frequency of customer feedback, while collaborating with other divisions to share data</a:t>
            </a:r>
            <a:r>
              <a:rPr lang="en-US" sz="2200" dirty="0" smtClean="0"/>
              <a:t>. </a:t>
            </a:r>
            <a:r>
              <a:rPr lang="en-US" sz="2200" dirty="0"/>
              <a:t>In past years, feedback from shipping surveys has been low and inconsistent but necessary for the success of CHTN-VUMC’s business enterprise</a:t>
            </a:r>
            <a:r>
              <a:rPr lang="en-US" sz="2200" dirty="0" smtClean="0"/>
              <a:t>. As a method to standardize across all CHTN divisions, </a:t>
            </a:r>
            <a:r>
              <a:rPr lang="en-US" sz="2200" dirty="0"/>
              <a:t>a</a:t>
            </a:r>
            <a:r>
              <a:rPr lang="en-US" sz="2200" dirty="0" smtClean="0"/>
              <a:t>n </a:t>
            </a:r>
            <a:r>
              <a:rPr lang="en-US" sz="2200" dirty="0"/>
              <a:t>important and vital decision was made to begin utilizing </a:t>
            </a:r>
            <a:r>
              <a:rPr lang="en-US" sz="2200" dirty="0" smtClean="0"/>
              <a:t>SurveyMonkey</a:t>
            </a:r>
            <a:r>
              <a:rPr lang="en-US" sz="2200" baseline="30000" dirty="0" smtClean="0"/>
              <a:t>TM</a:t>
            </a:r>
            <a:r>
              <a:rPr lang="en-US" sz="2200" dirty="0" smtClean="0"/>
              <a:t> </a:t>
            </a:r>
            <a:r>
              <a:rPr lang="en-US" sz="2200" dirty="0"/>
              <a:t>as the primary application for recording, analyzing and sharing Investigator feedback</a:t>
            </a:r>
            <a:r>
              <a:rPr lang="en-US" sz="2200" dirty="0" smtClean="0"/>
              <a:t>. </a:t>
            </a:r>
            <a:r>
              <a:rPr lang="en-US" sz="2200" dirty="0"/>
              <a:t>CHTN-VUMC can develop KPIs using the feedback entered in to </a:t>
            </a:r>
            <a:r>
              <a:rPr lang="en-US" sz="2200" dirty="0" smtClean="0"/>
              <a:t>SurveyMonkey</a:t>
            </a:r>
            <a:r>
              <a:rPr lang="en-US" sz="2200" baseline="30000" dirty="0" smtClean="0"/>
              <a:t>TM</a:t>
            </a:r>
            <a:r>
              <a:rPr lang="en-US" sz="2200" dirty="0" smtClean="0"/>
              <a:t> </a:t>
            </a:r>
            <a:r>
              <a:rPr lang="en-US" sz="2200" dirty="0"/>
              <a:t>by Investigators to perform better business practices; such as updating operational SOPs and handling Investigator complaints in a timely </a:t>
            </a:r>
            <a:r>
              <a:rPr lang="en-US" sz="2200" dirty="0" smtClean="0"/>
              <a:t>manner (see </a:t>
            </a:r>
            <a:r>
              <a:rPr lang="en-US" sz="2200" i="1" dirty="0" smtClean="0"/>
              <a:t>Charts B </a:t>
            </a:r>
            <a:r>
              <a:rPr lang="en-US" sz="2200" dirty="0" smtClean="0"/>
              <a:t>and </a:t>
            </a:r>
            <a:r>
              <a:rPr lang="en-US" sz="2200" i="1" dirty="0" smtClean="0"/>
              <a:t>C</a:t>
            </a:r>
            <a:r>
              <a:rPr lang="en-US" sz="2200" dirty="0" smtClean="0"/>
              <a:t>). For </a:t>
            </a:r>
            <a:r>
              <a:rPr lang="en-US" sz="2200" dirty="0"/>
              <a:t>example, </a:t>
            </a:r>
            <a:r>
              <a:rPr lang="en-US" sz="2200" dirty="0" smtClean="0"/>
              <a:t>an Investigator may need less dry ice in their shipment or need to change other shipping parameters to reduce waste. </a:t>
            </a:r>
            <a:endParaRPr lang="en-US" sz="2200" dirty="0"/>
          </a:p>
        </p:txBody>
      </p:sp>
      <p:sp>
        <p:nvSpPr>
          <p:cNvPr id="41" name="AutoShape 62"/>
          <p:cNvSpPr>
            <a:spLocks noChangeArrowheads="1"/>
          </p:cNvSpPr>
          <p:nvPr/>
        </p:nvSpPr>
        <p:spPr bwMode="auto">
          <a:xfrm>
            <a:off x="10536112" y="29605418"/>
            <a:ext cx="9060718" cy="717550"/>
          </a:xfrm>
          <a:prstGeom prst="roundRect">
            <a:avLst>
              <a:gd name="adj" fmla="val 16667"/>
            </a:avLst>
          </a:prstGeom>
          <a:solidFill>
            <a:srgbClr val="1D3976"/>
          </a:solidFill>
          <a:ln w="25400" algn="ctr">
            <a:solidFill>
              <a:schemeClr val="tx1"/>
            </a:solidFill>
            <a:round/>
            <a:headEnd/>
            <a:tailEnd/>
          </a:ln>
        </p:spPr>
        <p:txBody>
          <a:bodyPr wrap="none" lIns="96423" tIns="48212" rIns="96423" bIns="48212" anchor="ctr"/>
          <a:lstStyle/>
          <a:p>
            <a:endParaRPr lang="en-US"/>
          </a:p>
        </p:txBody>
      </p:sp>
      <p:sp>
        <p:nvSpPr>
          <p:cNvPr id="42" name="Text Box 4"/>
          <p:cNvSpPr txBox="1">
            <a:spLocks noChangeArrowheads="1"/>
          </p:cNvSpPr>
          <p:nvPr/>
        </p:nvSpPr>
        <p:spPr bwMode="auto">
          <a:xfrm>
            <a:off x="12463217" y="29628936"/>
            <a:ext cx="4846320" cy="682125"/>
          </a:xfrm>
          <a:prstGeom prst="rect">
            <a:avLst/>
          </a:prstGeom>
          <a:noFill/>
          <a:ln>
            <a:noFill/>
          </a:ln>
          <a:extLst/>
        </p:spPr>
        <p:txBody>
          <a:bodyPr wrap="square" lIns="96409" tIns="48204" rIns="96409" bIns="48204">
            <a:spAutoFit/>
          </a:bodyPr>
          <a:lstStyle>
            <a:lvl1pPr defTabSz="2312988" eaLnBrk="0" hangingPunct="0">
              <a:defRPr sz="11200">
                <a:solidFill>
                  <a:schemeClr val="tx2"/>
                </a:solidFill>
                <a:latin typeface="Arial" charset="0"/>
              </a:defRPr>
            </a:lvl1pPr>
            <a:lvl2pPr marL="742950" indent="-285750" defTabSz="2312988" eaLnBrk="0" hangingPunct="0">
              <a:defRPr sz="11200">
                <a:solidFill>
                  <a:schemeClr val="tx2"/>
                </a:solidFill>
                <a:latin typeface="Arial" charset="0"/>
              </a:defRPr>
            </a:lvl2pPr>
            <a:lvl3pPr marL="1143000" indent="-228600" defTabSz="2312988" eaLnBrk="0" hangingPunct="0">
              <a:defRPr sz="11200">
                <a:solidFill>
                  <a:schemeClr val="tx2"/>
                </a:solidFill>
                <a:latin typeface="Arial" charset="0"/>
              </a:defRPr>
            </a:lvl3pPr>
            <a:lvl4pPr marL="1600200" indent="-228600" defTabSz="2312988" eaLnBrk="0" hangingPunct="0">
              <a:defRPr sz="11200">
                <a:solidFill>
                  <a:schemeClr val="tx2"/>
                </a:solidFill>
                <a:latin typeface="Arial" charset="0"/>
              </a:defRPr>
            </a:lvl4pPr>
            <a:lvl5pPr marL="2057400" indent="-228600" defTabSz="2312988" eaLnBrk="0" hangingPunct="0">
              <a:defRPr sz="11200">
                <a:solidFill>
                  <a:schemeClr val="tx2"/>
                </a:solidFill>
                <a:latin typeface="Arial" charset="0"/>
              </a:defRPr>
            </a:lvl5pPr>
            <a:lvl6pPr marL="2514600" indent="-228600" algn="ctr" defTabSz="2312988" eaLnBrk="0" fontAlgn="base" hangingPunct="0">
              <a:spcBef>
                <a:spcPct val="0"/>
              </a:spcBef>
              <a:spcAft>
                <a:spcPct val="0"/>
              </a:spcAft>
              <a:defRPr sz="11200">
                <a:solidFill>
                  <a:schemeClr val="tx2"/>
                </a:solidFill>
                <a:latin typeface="Arial" charset="0"/>
              </a:defRPr>
            </a:lvl6pPr>
            <a:lvl7pPr marL="2971800" indent="-228600" algn="ctr" defTabSz="2312988" eaLnBrk="0" fontAlgn="base" hangingPunct="0">
              <a:spcBef>
                <a:spcPct val="0"/>
              </a:spcBef>
              <a:spcAft>
                <a:spcPct val="0"/>
              </a:spcAft>
              <a:defRPr sz="11200">
                <a:solidFill>
                  <a:schemeClr val="tx2"/>
                </a:solidFill>
                <a:latin typeface="Arial" charset="0"/>
              </a:defRPr>
            </a:lvl7pPr>
            <a:lvl8pPr marL="3429000" indent="-228600" algn="ctr" defTabSz="2312988" eaLnBrk="0" fontAlgn="base" hangingPunct="0">
              <a:spcBef>
                <a:spcPct val="0"/>
              </a:spcBef>
              <a:spcAft>
                <a:spcPct val="0"/>
              </a:spcAft>
              <a:defRPr sz="11200">
                <a:solidFill>
                  <a:schemeClr val="tx2"/>
                </a:solidFill>
                <a:latin typeface="Arial" charset="0"/>
              </a:defRPr>
            </a:lvl8pPr>
            <a:lvl9pPr marL="3886200" indent="-228600" algn="ctr" defTabSz="2312988" eaLnBrk="0" fontAlgn="base" hangingPunct="0">
              <a:spcBef>
                <a:spcPct val="0"/>
              </a:spcBef>
              <a:spcAft>
                <a:spcPct val="0"/>
              </a:spcAft>
              <a:defRPr sz="11200">
                <a:solidFill>
                  <a:schemeClr val="tx2"/>
                </a:solidFill>
                <a:latin typeface="Arial" charset="0"/>
              </a:defRPr>
            </a:lvl9pPr>
          </a:lstStyle>
          <a:p>
            <a:pPr algn="ctr" eaLnBrk="1" hangingPunct="1">
              <a:spcBef>
                <a:spcPct val="50000"/>
              </a:spcBef>
            </a:pPr>
            <a:r>
              <a:rPr lang="en-US" sz="3800" b="1" dirty="0" smtClean="0">
                <a:solidFill>
                  <a:srgbClr val="FFFFFF"/>
                </a:solidFill>
              </a:rPr>
              <a:t>Conclusion</a:t>
            </a:r>
          </a:p>
        </p:txBody>
      </p:sp>
      <p:pic>
        <p:nvPicPr>
          <p:cNvPr id="43" name="Picture 42" descr="Screen Shot 2014-03-17 at 8.21.38 AM.png"/>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4652345" y="27045425"/>
            <a:ext cx="4690583" cy="2292589"/>
          </a:xfrm>
          <a:prstGeom prst="rect">
            <a:avLst/>
          </a:prstGeom>
          <a:ln>
            <a:solidFill>
              <a:srgbClr val="BBE0E3"/>
            </a:solidFill>
          </a:ln>
        </p:spPr>
      </p:pic>
      <p:pic>
        <p:nvPicPr>
          <p:cNvPr id="44" name="Picture 43" descr="Screen Shot 2014-03-17 at 8.26.31 AM.png"/>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1312210" y="20357305"/>
            <a:ext cx="7408202" cy="1880111"/>
          </a:xfrm>
          <a:prstGeom prst="rect">
            <a:avLst/>
          </a:prstGeom>
          <a:ln>
            <a:solidFill>
              <a:srgbClr val="BBE0E3"/>
            </a:solidFill>
          </a:ln>
        </p:spPr>
      </p:pic>
      <p:sp>
        <p:nvSpPr>
          <p:cNvPr id="45" name="TextBox 44"/>
          <p:cNvSpPr txBox="1"/>
          <p:nvPr/>
        </p:nvSpPr>
        <p:spPr>
          <a:xfrm>
            <a:off x="14047455" y="19767907"/>
            <a:ext cx="1600200" cy="461665"/>
          </a:xfrm>
          <a:prstGeom prst="rect">
            <a:avLst/>
          </a:prstGeom>
          <a:noFill/>
        </p:spPr>
        <p:txBody>
          <a:bodyPr wrap="square" rtlCol="0">
            <a:spAutoFit/>
          </a:bodyPr>
          <a:lstStyle/>
          <a:p>
            <a:pPr algn="ctr"/>
            <a:r>
              <a:rPr lang="en-US" sz="2400" i="1" dirty="0" smtClean="0"/>
              <a:t>Chart A</a:t>
            </a:r>
            <a:endParaRPr lang="en-US" sz="2400" i="1" dirty="0"/>
          </a:p>
        </p:txBody>
      </p:sp>
      <p:sp>
        <p:nvSpPr>
          <p:cNvPr id="49" name="TextBox 48"/>
          <p:cNvSpPr txBox="1"/>
          <p:nvPr/>
        </p:nvSpPr>
        <p:spPr>
          <a:xfrm>
            <a:off x="10084121" y="28100942"/>
            <a:ext cx="1371600" cy="461665"/>
          </a:xfrm>
          <a:prstGeom prst="rect">
            <a:avLst/>
          </a:prstGeom>
          <a:noFill/>
        </p:spPr>
        <p:txBody>
          <a:bodyPr wrap="square" rtlCol="0">
            <a:spAutoFit/>
          </a:bodyPr>
          <a:lstStyle/>
          <a:p>
            <a:pPr algn="ctr"/>
            <a:r>
              <a:rPr lang="en-US" sz="2400" i="1" dirty="0" smtClean="0"/>
              <a:t>Chart B</a:t>
            </a:r>
            <a:endParaRPr lang="en-US" sz="2400" i="1" dirty="0"/>
          </a:p>
        </p:txBody>
      </p:sp>
      <p:sp>
        <p:nvSpPr>
          <p:cNvPr id="50" name="TextBox 49"/>
          <p:cNvSpPr txBox="1"/>
          <p:nvPr/>
        </p:nvSpPr>
        <p:spPr>
          <a:xfrm>
            <a:off x="16505632" y="26578559"/>
            <a:ext cx="1371600" cy="461665"/>
          </a:xfrm>
          <a:prstGeom prst="rect">
            <a:avLst/>
          </a:prstGeom>
          <a:noFill/>
        </p:spPr>
        <p:txBody>
          <a:bodyPr wrap="square" rtlCol="0">
            <a:spAutoFit/>
          </a:bodyPr>
          <a:lstStyle/>
          <a:p>
            <a:pPr algn="ctr"/>
            <a:r>
              <a:rPr lang="en-US" sz="2400" i="1" dirty="0" smtClean="0"/>
              <a:t>Chart C</a:t>
            </a:r>
          </a:p>
        </p:txBody>
      </p:sp>
    </p:spTree>
    <p:extLst>
      <p:ext uri="{BB962C8B-B14F-4D97-AF65-F5344CB8AC3E}">
        <p14:creationId xmlns:p14="http://schemas.microsoft.com/office/powerpoint/2010/main" val="212936710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58</TotalTime>
  <Words>1126</Words>
  <Application>Microsoft Macintosh PowerPoint</Application>
  <PresentationFormat>Custom</PresentationFormat>
  <Paragraphs>34</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Bobbitt, John</dc:creator>
  <cp:lastModifiedBy>Kiley Wease</cp:lastModifiedBy>
  <cp:revision>17</cp:revision>
  <dcterms:created xsi:type="dcterms:W3CDTF">2014-05-08T20:30:28Z</dcterms:created>
  <dcterms:modified xsi:type="dcterms:W3CDTF">2015-01-29T15:48:44Z</dcterms:modified>
</cp:coreProperties>
</file>