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18" autoAdjust="0"/>
  </p:normalViewPr>
  <p:slideViewPr>
    <p:cSldViewPr snapToGrid="0" snapToObjects="1">
      <p:cViewPr varScale="1">
        <p:scale>
          <a:sx n="94" d="100"/>
          <a:sy n="94" d="100"/>
        </p:scale>
        <p:origin x="-20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935B5-E7E9-004D-A8B4-D4230C2756BE}" type="datetimeFigureOut">
              <a:rPr lang="en-US" smtClean="0"/>
              <a:t>1/28/15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738AC-93AE-3C4A-8E23-557E4F3E09FC}" type="slidenum">
              <a:rPr lang="en-US" smtClean="0"/>
              <a:t>‹#›</a:t>
            </a:fld>
            <a:endParaRPr lang="en-US"/>
          </a:p>
        </p:txBody>
      </p:sp>
    </p:spTree>
    <p:extLst>
      <p:ext uri="{BB962C8B-B14F-4D97-AF65-F5344CB8AC3E}">
        <p14:creationId xmlns:p14="http://schemas.microsoft.com/office/powerpoint/2010/main" val="2939185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2</a:t>
            </a:fld>
            <a:endParaRPr lang="en-US"/>
          </a:p>
        </p:txBody>
      </p:sp>
    </p:spTree>
    <p:extLst>
      <p:ext uri="{BB962C8B-B14F-4D97-AF65-F5344CB8AC3E}">
        <p14:creationId xmlns:p14="http://schemas.microsoft.com/office/powerpoint/2010/main" val="366232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12</a:t>
            </a:fld>
            <a:endParaRPr lang="en-US"/>
          </a:p>
        </p:txBody>
      </p:sp>
    </p:spTree>
    <p:extLst>
      <p:ext uri="{BB962C8B-B14F-4D97-AF65-F5344CB8AC3E}">
        <p14:creationId xmlns:p14="http://schemas.microsoft.com/office/powerpoint/2010/main" val="145355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83738AC-93AE-3C4A-8E23-557E4F3E09FC}" type="slidenum">
              <a:rPr lang="en-US" smtClean="0"/>
              <a:t>13</a:t>
            </a:fld>
            <a:endParaRPr lang="en-US"/>
          </a:p>
        </p:txBody>
      </p:sp>
    </p:spTree>
    <p:extLst>
      <p:ext uri="{BB962C8B-B14F-4D97-AF65-F5344CB8AC3E}">
        <p14:creationId xmlns:p14="http://schemas.microsoft.com/office/powerpoint/2010/main" val="327688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14</a:t>
            </a:fld>
            <a:endParaRPr lang="en-US"/>
          </a:p>
        </p:txBody>
      </p:sp>
    </p:spTree>
    <p:extLst>
      <p:ext uri="{BB962C8B-B14F-4D97-AF65-F5344CB8AC3E}">
        <p14:creationId xmlns:p14="http://schemas.microsoft.com/office/powerpoint/2010/main" val="345390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15</a:t>
            </a:fld>
            <a:endParaRPr lang="en-US"/>
          </a:p>
        </p:txBody>
      </p:sp>
    </p:spTree>
    <p:extLst>
      <p:ext uri="{BB962C8B-B14F-4D97-AF65-F5344CB8AC3E}">
        <p14:creationId xmlns:p14="http://schemas.microsoft.com/office/powerpoint/2010/main" val="263687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16</a:t>
            </a:fld>
            <a:endParaRPr lang="en-US"/>
          </a:p>
        </p:txBody>
      </p:sp>
    </p:spTree>
    <p:extLst>
      <p:ext uri="{BB962C8B-B14F-4D97-AF65-F5344CB8AC3E}">
        <p14:creationId xmlns:p14="http://schemas.microsoft.com/office/powerpoint/2010/main" val="1774353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17</a:t>
            </a:fld>
            <a:endParaRPr lang="en-US"/>
          </a:p>
        </p:txBody>
      </p:sp>
    </p:spTree>
    <p:extLst>
      <p:ext uri="{BB962C8B-B14F-4D97-AF65-F5344CB8AC3E}">
        <p14:creationId xmlns:p14="http://schemas.microsoft.com/office/powerpoint/2010/main" val="329308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3</a:t>
            </a:fld>
            <a:endParaRPr lang="en-US"/>
          </a:p>
        </p:txBody>
      </p:sp>
    </p:spTree>
    <p:extLst>
      <p:ext uri="{BB962C8B-B14F-4D97-AF65-F5344CB8AC3E}">
        <p14:creationId xmlns:p14="http://schemas.microsoft.com/office/powerpoint/2010/main" val="228844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4</a:t>
            </a:fld>
            <a:endParaRPr lang="en-US"/>
          </a:p>
        </p:txBody>
      </p:sp>
    </p:spTree>
    <p:extLst>
      <p:ext uri="{BB962C8B-B14F-4D97-AF65-F5344CB8AC3E}">
        <p14:creationId xmlns:p14="http://schemas.microsoft.com/office/powerpoint/2010/main" val="252540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83738AC-93AE-3C4A-8E23-557E4F3E09FC}" type="slidenum">
              <a:rPr lang="en-US" smtClean="0"/>
              <a:t>5</a:t>
            </a:fld>
            <a:endParaRPr lang="en-US"/>
          </a:p>
        </p:txBody>
      </p:sp>
    </p:spTree>
    <p:extLst>
      <p:ext uri="{BB962C8B-B14F-4D97-AF65-F5344CB8AC3E}">
        <p14:creationId xmlns:p14="http://schemas.microsoft.com/office/powerpoint/2010/main" val="336814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6</a:t>
            </a:fld>
            <a:endParaRPr lang="en-US"/>
          </a:p>
        </p:txBody>
      </p:sp>
    </p:spTree>
    <p:extLst>
      <p:ext uri="{BB962C8B-B14F-4D97-AF65-F5344CB8AC3E}">
        <p14:creationId xmlns:p14="http://schemas.microsoft.com/office/powerpoint/2010/main" val="188119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7</a:t>
            </a:fld>
            <a:endParaRPr lang="en-US"/>
          </a:p>
        </p:txBody>
      </p:sp>
    </p:spTree>
    <p:extLst>
      <p:ext uri="{BB962C8B-B14F-4D97-AF65-F5344CB8AC3E}">
        <p14:creationId xmlns:p14="http://schemas.microsoft.com/office/powerpoint/2010/main" val="123535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9</a:t>
            </a:fld>
            <a:endParaRPr lang="en-US"/>
          </a:p>
        </p:txBody>
      </p:sp>
    </p:spTree>
    <p:extLst>
      <p:ext uri="{BB962C8B-B14F-4D97-AF65-F5344CB8AC3E}">
        <p14:creationId xmlns:p14="http://schemas.microsoft.com/office/powerpoint/2010/main" val="363720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10</a:t>
            </a:fld>
            <a:endParaRPr lang="en-US"/>
          </a:p>
        </p:txBody>
      </p:sp>
    </p:spTree>
    <p:extLst>
      <p:ext uri="{BB962C8B-B14F-4D97-AF65-F5344CB8AC3E}">
        <p14:creationId xmlns:p14="http://schemas.microsoft.com/office/powerpoint/2010/main" val="102909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738AC-93AE-3C4A-8E23-557E4F3E09FC}" type="slidenum">
              <a:rPr lang="en-US" smtClean="0"/>
              <a:t>11</a:t>
            </a:fld>
            <a:endParaRPr lang="en-US"/>
          </a:p>
        </p:txBody>
      </p:sp>
    </p:spTree>
    <p:extLst>
      <p:ext uri="{BB962C8B-B14F-4D97-AF65-F5344CB8AC3E}">
        <p14:creationId xmlns:p14="http://schemas.microsoft.com/office/powerpoint/2010/main" val="306659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1/28/15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1/28/15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1/28/15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1/28/15</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1" Type="http://schemas.openxmlformats.org/officeDocument/2006/relationships/hyperlink" Target="http://accessmedicine.mhmedical.com/content.aspx?bookid=352&amp;sectionid=40039783&amp;jumpsectionID=40053113%235025574" TargetMode="External"/><Relationship Id="rId12" Type="http://schemas.openxmlformats.org/officeDocument/2006/relationships/hyperlink" Target="http://web.stanford.edu/group/liaolab/Projects/Projects.html"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cancer.gov/cancertopics/factsheet/detection/staging" TargetMode="External"/><Relationship Id="rId4" Type="http://schemas.openxmlformats.org/officeDocument/2006/relationships/hyperlink" Target="http://www.cancer.gov/cancertopics/pdq/treatment/cervical/HealthProfessional/page3" TargetMode="External"/><Relationship Id="rId5" Type="http://schemas.openxmlformats.org/officeDocument/2006/relationships/hyperlink" Target="http://www.igcs.org/files/TreatmentResources/FIGO_IGCS_staging.pdf" TargetMode="External"/><Relationship Id="rId6" Type="http://schemas.openxmlformats.org/officeDocument/2006/relationships/hyperlink" Target="http://www.uicc.org/resources/tnm" TargetMode="External"/><Relationship Id="rId7" Type="http://schemas.openxmlformats.org/officeDocument/2006/relationships/hyperlink" Target="http://www.cancer.gov/cancertopics/pdq/treatment/small-cell-lung/healthprofessional/page3" TargetMode="External"/><Relationship Id="rId8" Type="http://schemas.openxmlformats.org/officeDocument/2006/relationships/hyperlink" Target="http://training.seer.cancer.gov/staging/systems/schemes/jewett.html" TargetMode="External"/><Relationship Id="rId9" Type="http://schemas.openxmlformats.org/officeDocument/2006/relationships/hyperlink" Target="http://seer.cancer.gov/statfacts/html/all.html" TargetMode="External"/><Relationship Id="rId10" Type="http://schemas.openxmlformats.org/officeDocument/2006/relationships/hyperlink" Target="https://cancerstaging.org/references-tools/quickreferences/Documents/LungMedium.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Staging and Grading of cancers</a:t>
            </a:r>
            <a:endParaRPr lang="en-US" dirty="0"/>
          </a:p>
        </p:txBody>
      </p:sp>
      <p:sp>
        <p:nvSpPr>
          <p:cNvPr id="3" name="Subtitle 2"/>
          <p:cNvSpPr>
            <a:spLocks noGrp="1"/>
          </p:cNvSpPr>
          <p:nvPr>
            <p:ph type="subTitle" idx="1"/>
          </p:nvPr>
        </p:nvSpPr>
        <p:spPr/>
        <p:txBody>
          <a:bodyPr/>
          <a:lstStyle/>
          <a:p>
            <a:r>
              <a:rPr lang="en-US" dirty="0" smtClean="0"/>
              <a:t>By </a:t>
            </a:r>
          </a:p>
          <a:p>
            <a:r>
              <a:rPr lang="en-US" dirty="0" smtClean="0"/>
              <a:t>Haleigh Nelson</a:t>
            </a:r>
            <a:endParaRPr lang="en-US" dirty="0"/>
          </a:p>
        </p:txBody>
      </p:sp>
    </p:spTree>
    <p:extLst>
      <p:ext uri="{BB962C8B-B14F-4D97-AF65-F5344CB8AC3E}">
        <p14:creationId xmlns:p14="http://schemas.microsoft.com/office/powerpoint/2010/main" val="8023727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76623" y="3116381"/>
            <a:ext cx="6078183" cy="3077097"/>
          </a:xfrm>
          <a:prstGeom prst="rect">
            <a:avLst/>
          </a:prstGeom>
        </p:spPr>
      </p:pic>
      <p:sp>
        <p:nvSpPr>
          <p:cNvPr id="2" name="Title 1"/>
          <p:cNvSpPr>
            <a:spLocks noGrp="1"/>
          </p:cNvSpPr>
          <p:nvPr>
            <p:ph type="title"/>
          </p:nvPr>
        </p:nvSpPr>
        <p:spPr>
          <a:xfrm>
            <a:off x="1095023" y="615421"/>
            <a:ext cx="6965245" cy="877300"/>
          </a:xfrm>
        </p:spPr>
        <p:txBody>
          <a:bodyPr>
            <a:normAutofit fontScale="90000"/>
          </a:bodyPr>
          <a:lstStyle/>
          <a:p>
            <a:r>
              <a:rPr lang="en-US" dirty="0" smtClean="0"/>
              <a:t>Small cell lung cancer </a:t>
            </a:r>
            <a:r>
              <a:rPr lang="en-US" dirty="0" err="1" smtClean="0"/>
              <a:t>vs</a:t>
            </a:r>
            <a:r>
              <a:rPr lang="en-US" dirty="0" smtClean="0"/>
              <a:t> Non small cell lung cancer</a:t>
            </a:r>
            <a:endParaRPr lang="en-US" dirty="0"/>
          </a:p>
        </p:txBody>
      </p:sp>
      <p:sp>
        <p:nvSpPr>
          <p:cNvPr id="5" name="Content Placeholder 4"/>
          <p:cNvSpPr>
            <a:spLocks noGrp="1"/>
          </p:cNvSpPr>
          <p:nvPr>
            <p:ph idx="1"/>
          </p:nvPr>
        </p:nvSpPr>
        <p:spPr>
          <a:xfrm>
            <a:off x="981994" y="1962128"/>
            <a:ext cx="7384594" cy="1638731"/>
          </a:xfrm>
        </p:spPr>
        <p:txBody>
          <a:bodyPr>
            <a:normAutofit fontScale="47500" lnSpcReduction="20000"/>
          </a:bodyPr>
          <a:lstStyle/>
          <a:p>
            <a:r>
              <a:rPr lang="en-US" sz="2900" b="1" dirty="0" smtClean="0"/>
              <a:t>Non-small cell </a:t>
            </a:r>
            <a:r>
              <a:rPr lang="en-US" sz="2900" dirty="0" smtClean="0"/>
              <a:t>follows typical TNM staging</a:t>
            </a:r>
          </a:p>
          <a:p>
            <a:r>
              <a:rPr lang="en-US" sz="2900" dirty="0"/>
              <a:t>Stage 0 - the cancer has not spread beyond the inner lining of the lung</a:t>
            </a:r>
          </a:p>
          <a:p>
            <a:r>
              <a:rPr lang="en-US" sz="2900" dirty="0"/>
              <a:t>Stage I - the cancer is small and has not spread to the lymph nodes</a:t>
            </a:r>
          </a:p>
          <a:p>
            <a:r>
              <a:rPr lang="en-US" sz="2900" dirty="0"/>
              <a:t>Stage II - the cancer has spread to some lymph nodes near the original tumor</a:t>
            </a:r>
          </a:p>
          <a:p>
            <a:r>
              <a:rPr lang="en-US" sz="2900" dirty="0"/>
              <a:t>Stage III - the cancer has spread to nearby tissue or to far away lymph nodes</a:t>
            </a:r>
          </a:p>
          <a:p>
            <a:r>
              <a:rPr lang="en-US" sz="2900" dirty="0"/>
              <a:t>Stage IV - the cancer has spread to other organs of the body, such as the other lung, brain, or liver</a:t>
            </a:r>
          </a:p>
          <a:p>
            <a:endParaRPr lang="en-US" dirty="0"/>
          </a:p>
        </p:txBody>
      </p:sp>
    </p:spTree>
    <p:extLst>
      <p:ext uri="{BB962C8B-B14F-4D97-AF65-F5344CB8AC3E}">
        <p14:creationId xmlns:p14="http://schemas.microsoft.com/office/powerpoint/2010/main" val="30571831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27514"/>
          </a:xfrm>
        </p:spPr>
        <p:txBody>
          <a:bodyPr>
            <a:normAutofit fontScale="90000"/>
          </a:bodyPr>
          <a:lstStyle/>
          <a:p>
            <a:r>
              <a:rPr lang="en-US" dirty="0" smtClean="0"/>
              <a:t>Small cell lung cancer</a:t>
            </a:r>
            <a:endParaRPr lang="en-US" dirty="0"/>
          </a:p>
        </p:txBody>
      </p:sp>
      <p:sp>
        <p:nvSpPr>
          <p:cNvPr id="3" name="Content Placeholder 2"/>
          <p:cNvSpPr>
            <a:spLocks noGrp="1"/>
          </p:cNvSpPr>
          <p:nvPr>
            <p:ph idx="1"/>
          </p:nvPr>
        </p:nvSpPr>
        <p:spPr>
          <a:xfrm>
            <a:off x="1463040" y="1545096"/>
            <a:ext cx="6597228" cy="4635287"/>
          </a:xfrm>
        </p:spPr>
        <p:txBody>
          <a:bodyPr>
            <a:normAutofit fontScale="85000" lnSpcReduction="20000"/>
          </a:bodyPr>
          <a:lstStyle/>
          <a:p>
            <a:r>
              <a:rPr lang="en-US" dirty="0"/>
              <a:t>Veterans </a:t>
            </a:r>
            <a:r>
              <a:rPr lang="en-US" dirty="0" smtClean="0"/>
              <a:t>Administration </a:t>
            </a:r>
            <a:r>
              <a:rPr lang="en-US" dirty="0"/>
              <a:t>Lung Study Group (VALG) </a:t>
            </a:r>
            <a:r>
              <a:rPr lang="en-US" dirty="0" smtClean="0"/>
              <a:t>Staging</a:t>
            </a:r>
          </a:p>
          <a:p>
            <a:pPr lvl="1"/>
            <a:r>
              <a:rPr lang="en-US" dirty="0" smtClean="0"/>
              <a:t>Limited stage: </a:t>
            </a:r>
            <a:r>
              <a:rPr lang="en-US" dirty="0"/>
              <a:t>the strict involvement of the </a:t>
            </a:r>
            <a:r>
              <a:rPr lang="en-US" dirty="0" err="1"/>
              <a:t>ipsilateral</a:t>
            </a:r>
            <a:r>
              <a:rPr lang="en-US" dirty="0"/>
              <a:t> lung</a:t>
            </a:r>
            <a:r>
              <a:rPr lang="en-US" dirty="0" smtClean="0"/>
              <a:t>.</a:t>
            </a:r>
          </a:p>
          <a:p>
            <a:pPr lvl="1"/>
            <a:r>
              <a:rPr lang="en-US" dirty="0" err="1"/>
              <a:t>Extensive:extends</a:t>
            </a:r>
            <a:r>
              <a:rPr lang="en-US" dirty="0"/>
              <a:t> beyond the </a:t>
            </a:r>
            <a:r>
              <a:rPr lang="en-US" dirty="0" err="1"/>
              <a:t>ipsilateral</a:t>
            </a:r>
            <a:r>
              <a:rPr lang="en-US" dirty="0"/>
              <a:t> lung and may involve the contralateral lung, or can be associated with pleural effusion, pericardial effusion, or </a:t>
            </a:r>
            <a:r>
              <a:rPr lang="en-US" dirty="0" err="1"/>
              <a:t>hematogenous</a:t>
            </a:r>
            <a:r>
              <a:rPr lang="en-US" dirty="0"/>
              <a:t> spread.</a:t>
            </a:r>
            <a:endParaRPr lang="en-US" dirty="0" smtClean="0"/>
          </a:p>
          <a:p>
            <a:r>
              <a:rPr lang="en-US" dirty="0" smtClean="0"/>
              <a:t>TNM Staging-same as NSCLC</a:t>
            </a:r>
          </a:p>
          <a:p>
            <a:r>
              <a:rPr lang="en-US" dirty="0" smtClean="0"/>
              <a:t>National </a:t>
            </a:r>
            <a:r>
              <a:rPr lang="en-US" dirty="0"/>
              <a:t>Comprehensive Cancer Network (NCCN) </a:t>
            </a:r>
            <a:r>
              <a:rPr lang="en-US" dirty="0" smtClean="0"/>
              <a:t>Staging</a:t>
            </a:r>
          </a:p>
          <a:p>
            <a:pPr lvl="1"/>
            <a:r>
              <a:rPr lang="en-US" dirty="0"/>
              <a:t>Limited: includes lung cancer cases of stage I, II, or III which can be treated with radiation </a:t>
            </a:r>
            <a:r>
              <a:rPr lang="en-US" dirty="0" err="1" smtClean="0"/>
              <a:t>therapy.This</a:t>
            </a:r>
            <a:r>
              <a:rPr lang="en-US" dirty="0" smtClean="0"/>
              <a:t> </a:t>
            </a:r>
            <a:r>
              <a:rPr lang="en-US" dirty="0"/>
              <a:t>stage does not include tumor T3 or T4 with multiple lung nodules, as well as tumor or lymph nodes that are too large to fit in the radiation plan</a:t>
            </a:r>
            <a:r>
              <a:rPr lang="en-US" dirty="0" smtClean="0"/>
              <a:t>.</a:t>
            </a:r>
          </a:p>
          <a:p>
            <a:pPr lvl="1"/>
            <a:r>
              <a:rPr lang="en-US" dirty="0" err="1"/>
              <a:t>Extensive:all</a:t>
            </a:r>
            <a:r>
              <a:rPr lang="en-US" dirty="0"/>
              <a:t> SCLC categorized as stage IV, or t</a:t>
            </a:r>
            <a:r>
              <a:rPr lang="en-US" dirty="0" smtClean="0"/>
              <a:t>umor </a:t>
            </a:r>
            <a:r>
              <a:rPr lang="en-US" dirty="0"/>
              <a:t>T3 or T4 with multiple lung nodules, </a:t>
            </a:r>
            <a:r>
              <a:rPr lang="en-US" dirty="0" smtClean="0"/>
              <a:t>or tumor </a:t>
            </a:r>
            <a:r>
              <a:rPr lang="en-US" dirty="0"/>
              <a:t>or lymph nodes that are too large to fit in the radiation plan</a:t>
            </a:r>
          </a:p>
        </p:txBody>
      </p:sp>
    </p:spTree>
    <p:extLst>
      <p:ext uri="{BB962C8B-B14F-4D97-AF65-F5344CB8AC3E}">
        <p14:creationId xmlns:p14="http://schemas.microsoft.com/office/powerpoint/2010/main" val="129060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12-04 at 2.34.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435" y="634939"/>
            <a:ext cx="2872257" cy="5533049"/>
          </a:xfrm>
          <a:prstGeom prst="rect">
            <a:avLst/>
          </a:prstGeom>
        </p:spPr>
      </p:pic>
      <p:cxnSp>
        <p:nvCxnSpPr>
          <p:cNvPr id="9" name="Straight Connector 8"/>
          <p:cNvCxnSpPr/>
          <p:nvPr/>
        </p:nvCxnSpPr>
        <p:spPr>
          <a:xfrm>
            <a:off x="4185668" y="3770766"/>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85668" y="3003151"/>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85668" y="4026829"/>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185668" y="4311905"/>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85668" y="4484606"/>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85668" y="4778391"/>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85668" y="5024592"/>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185668" y="5257836"/>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185668" y="5516995"/>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185668" y="5750238"/>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185668" y="6045175"/>
            <a:ext cx="194380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621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12-04 at 1.50.2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 r="-91882"/>
          <a:stretch/>
        </p:blipFill>
        <p:spPr>
          <a:xfrm>
            <a:off x="746779" y="881063"/>
            <a:ext cx="7396162" cy="5365750"/>
          </a:xfrm>
        </p:spPr>
      </p:pic>
      <p:pic>
        <p:nvPicPr>
          <p:cNvPr id="5" name="Picture 4"/>
          <p:cNvPicPr>
            <a:picLocks noChangeAspect="1"/>
          </p:cNvPicPr>
          <p:nvPr/>
        </p:nvPicPr>
        <p:blipFill>
          <a:blip r:embed="rId4"/>
          <a:stretch>
            <a:fillRect/>
          </a:stretch>
        </p:blipFill>
        <p:spPr>
          <a:xfrm>
            <a:off x="4676589" y="1193800"/>
            <a:ext cx="3287058" cy="4394200"/>
          </a:xfrm>
          <a:prstGeom prst="rect">
            <a:avLst/>
          </a:prstGeom>
        </p:spPr>
      </p:pic>
      <p:sp>
        <p:nvSpPr>
          <p:cNvPr id="8" name="Left Arrow 7"/>
          <p:cNvSpPr/>
          <p:nvPr/>
        </p:nvSpPr>
        <p:spPr>
          <a:xfrm>
            <a:off x="3200805" y="1817289"/>
            <a:ext cx="822960" cy="822960"/>
          </a:xfrm>
          <a:prstGeom prst="leftArrow">
            <a:avLst/>
          </a:prstGeom>
          <a:solidFill>
            <a:srgbClr val="FF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lstStyle/>
          <a:p>
            <a:endParaRPr lang="en-US">
              <a:solidFill>
                <a:srgbClr val="FF0000"/>
              </a:solidFill>
            </a:endParaRPr>
          </a:p>
        </p:txBody>
      </p:sp>
      <p:sp>
        <p:nvSpPr>
          <p:cNvPr id="9" name="Up Arrow 8"/>
          <p:cNvSpPr/>
          <p:nvPr/>
        </p:nvSpPr>
        <p:spPr>
          <a:xfrm>
            <a:off x="2322811" y="5354812"/>
            <a:ext cx="822960" cy="822960"/>
          </a:xfrm>
          <a:prstGeom prst="upArrow">
            <a:avLst/>
          </a:prstGeom>
          <a:solidFill>
            <a:srgbClr val="FF0000"/>
          </a:solidFill>
          <a:ln>
            <a:solidFill>
              <a:srgbClr val="AA2B1E"/>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684058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36170"/>
            <a:ext cx="6965245" cy="633709"/>
          </a:xfrm>
        </p:spPr>
        <p:txBody>
          <a:bodyPr>
            <a:normAutofit fontScale="90000"/>
          </a:bodyPr>
          <a:lstStyle/>
          <a:p>
            <a:r>
              <a:rPr lang="en-US" dirty="0" smtClean="0"/>
              <a:t>Grading</a:t>
            </a:r>
            <a:endParaRPr lang="en-US" dirty="0"/>
          </a:p>
        </p:txBody>
      </p:sp>
      <p:sp>
        <p:nvSpPr>
          <p:cNvPr id="3" name="Content Placeholder 2"/>
          <p:cNvSpPr>
            <a:spLocks noGrp="1"/>
          </p:cNvSpPr>
          <p:nvPr>
            <p:ph idx="1"/>
          </p:nvPr>
        </p:nvSpPr>
        <p:spPr>
          <a:xfrm>
            <a:off x="855276" y="1269879"/>
            <a:ext cx="7451266" cy="4690782"/>
          </a:xfrm>
        </p:spPr>
        <p:txBody>
          <a:bodyPr>
            <a:normAutofit/>
          </a:bodyPr>
          <a:lstStyle/>
          <a:p>
            <a:r>
              <a:rPr lang="en-US" sz="3200" dirty="0" smtClean="0"/>
              <a:t>“</a:t>
            </a:r>
            <a:r>
              <a:rPr lang="en-US" dirty="0" smtClean="0"/>
              <a:t>Tumor </a:t>
            </a:r>
            <a:r>
              <a:rPr lang="en-US" dirty="0"/>
              <a:t>grade is the description of a tumor based on how abnormal the tumor cells and the tumor tissue look under a microscope</a:t>
            </a:r>
            <a:r>
              <a:rPr lang="en-US" dirty="0" smtClean="0"/>
              <a:t>.”</a:t>
            </a:r>
          </a:p>
          <a:p>
            <a:r>
              <a:rPr lang="en-US" dirty="0" smtClean="0"/>
              <a:t>General grading:</a:t>
            </a:r>
          </a:p>
          <a:p>
            <a:pPr lvl="1"/>
            <a:r>
              <a:rPr lang="en-US" sz="2400" dirty="0"/>
              <a:t>GX: Grade cannot be assessed (undetermined grade)</a:t>
            </a:r>
          </a:p>
          <a:p>
            <a:pPr lvl="1"/>
            <a:r>
              <a:rPr lang="en-US" sz="2400" dirty="0"/>
              <a:t>G1: Well differentiated (low grade)</a:t>
            </a:r>
          </a:p>
          <a:p>
            <a:pPr lvl="1"/>
            <a:r>
              <a:rPr lang="en-US" sz="2400" dirty="0"/>
              <a:t>G2: Moderately differentiated (intermediate grade)</a:t>
            </a:r>
          </a:p>
          <a:p>
            <a:pPr lvl="1"/>
            <a:r>
              <a:rPr lang="en-US" sz="2400" dirty="0"/>
              <a:t>G3: Poorly differentiated (high grade)</a:t>
            </a:r>
          </a:p>
          <a:p>
            <a:pPr lvl="1"/>
            <a:r>
              <a:rPr lang="en-US" sz="2400" dirty="0"/>
              <a:t>G4: Undifferentiated (high grade)</a:t>
            </a:r>
          </a:p>
        </p:txBody>
      </p:sp>
    </p:spTree>
    <p:extLst>
      <p:ext uri="{BB962C8B-B14F-4D97-AF65-F5344CB8AC3E}">
        <p14:creationId xmlns:p14="http://schemas.microsoft.com/office/powerpoint/2010/main" val="32259323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949937"/>
          </a:xfrm>
        </p:spPr>
        <p:txBody>
          <a:bodyPr/>
          <a:lstStyle/>
          <a:p>
            <a:r>
              <a:rPr lang="en-US" dirty="0" smtClean="0"/>
              <a:t>Bladder Cancer</a:t>
            </a:r>
            <a:endParaRPr lang="en-US" dirty="0"/>
          </a:p>
        </p:txBody>
      </p:sp>
      <p:pic>
        <p:nvPicPr>
          <p:cNvPr id="15" name="Picture 14" descr="Screen Shot 2014-12-09 at 12.48.56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25455" y="1767519"/>
            <a:ext cx="7264400" cy="4394200"/>
          </a:xfrm>
          <a:prstGeom prst="rect">
            <a:avLst/>
          </a:prstGeom>
        </p:spPr>
      </p:pic>
    </p:spTree>
    <p:extLst>
      <p:ext uri="{BB962C8B-B14F-4D97-AF65-F5344CB8AC3E}">
        <p14:creationId xmlns:p14="http://schemas.microsoft.com/office/powerpoint/2010/main" val="3444160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Gleason Grading</a:t>
            </a:r>
            <a:endParaRPr lang="en-US" dirty="0"/>
          </a:p>
        </p:txBody>
      </p:sp>
      <p:sp>
        <p:nvSpPr>
          <p:cNvPr id="3" name="Content Placeholder 2"/>
          <p:cNvSpPr>
            <a:spLocks noGrp="1"/>
          </p:cNvSpPr>
          <p:nvPr>
            <p:ph idx="1"/>
          </p:nvPr>
        </p:nvSpPr>
        <p:spPr>
          <a:xfrm>
            <a:off x="984863" y="1873055"/>
            <a:ext cx="2488075" cy="4165353"/>
          </a:xfrm>
        </p:spPr>
        <p:txBody>
          <a:bodyPr>
            <a:normAutofit/>
          </a:bodyPr>
          <a:lstStyle/>
          <a:p>
            <a:r>
              <a:rPr lang="en-US" dirty="0" smtClean="0"/>
              <a:t>Prostate cancer</a:t>
            </a:r>
          </a:p>
          <a:p>
            <a:r>
              <a:rPr lang="en-US" dirty="0" smtClean="0"/>
              <a:t>Range from 1-5</a:t>
            </a:r>
          </a:p>
          <a:p>
            <a:r>
              <a:rPr lang="en-US" dirty="0" smtClean="0"/>
              <a:t>Grade 3 is most often observed</a:t>
            </a:r>
          </a:p>
          <a:p>
            <a:r>
              <a:rPr lang="en-US" dirty="0" smtClean="0"/>
              <a:t>Gleason score ranges from 2-10</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593572" y="1873055"/>
            <a:ext cx="4622259" cy="4093305"/>
          </a:xfrm>
          <a:prstGeom prst="rect">
            <a:avLst/>
          </a:prstGeom>
        </p:spPr>
      </p:pic>
      <p:sp>
        <p:nvSpPr>
          <p:cNvPr id="6" name="TextBox 5"/>
          <p:cNvSpPr txBox="1"/>
          <p:nvPr/>
        </p:nvSpPr>
        <p:spPr>
          <a:xfrm>
            <a:off x="3304475" y="325244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19787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714420"/>
          </a:xfrm>
        </p:spPr>
        <p:txBody>
          <a:bodyPr>
            <a:normAutofit fontScale="90000"/>
          </a:bodyPr>
          <a:lstStyle/>
          <a:p>
            <a:r>
              <a:rPr lang="en-US" dirty="0" smtClean="0"/>
              <a:t>Bibliography</a:t>
            </a:r>
            <a:endParaRPr lang="en-US" dirty="0"/>
          </a:p>
        </p:txBody>
      </p:sp>
      <p:sp>
        <p:nvSpPr>
          <p:cNvPr id="3" name="Content Placeholder 2"/>
          <p:cNvSpPr>
            <a:spLocks noGrp="1"/>
          </p:cNvSpPr>
          <p:nvPr>
            <p:ph idx="1"/>
          </p:nvPr>
        </p:nvSpPr>
        <p:spPr>
          <a:xfrm>
            <a:off x="1095023" y="1728412"/>
            <a:ext cx="7070249" cy="4322007"/>
          </a:xfrm>
        </p:spPr>
        <p:txBody>
          <a:bodyPr>
            <a:normAutofit fontScale="85000" lnSpcReduction="10000"/>
          </a:bodyPr>
          <a:lstStyle/>
          <a:p>
            <a:r>
              <a:rPr lang="en-US" sz="1800" dirty="0">
                <a:hlinkClick r:id="rId3"/>
              </a:rPr>
              <a:t>http://www.cancer.gov/cancertopics/factsheet/detection/</a:t>
            </a:r>
            <a:r>
              <a:rPr lang="en-US" sz="1800" dirty="0" smtClean="0">
                <a:hlinkClick r:id="rId3"/>
              </a:rPr>
              <a:t>staging</a:t>
            </a:r>
            <a:endParaRPr lang="en-US" sz="1800" dirty="0" smtClean="0"/>
          </a:p>
          <a:p>
            <a:r>
              <a:rPr lang="en-US" sz="1800" dirty="0">
                <a:hlinkClick r:id="rId4"/>
              </a:rPr>
              <a:t>http://www.cancer.gov/cancertopics/pdq/treatment/cervical/HealthProfessional</a:t>
            </a:r>
            <a:r>
              <a:rPr lang="en-US" sz="1800" dirty="0" smtClean="0">
                <a:hlinkClick r:id="rId4"/>
              </a:rPr>
              <a:t>/page3</a:t>
            </a:r>
            <a:endParaRPr lang="en-US" sz="1800" dirty="0" smtClean="0"/>
          </a:p>
          <a:p>
            <a:r>
              <a:rPr lang="en-US" sz="1800" dirty="0">
                <a:hlinkClick r:id="rId5"/>
              </a:rPr>
              <a:t>http://www.igcs.org/files/TreatmentResources/</a:t>
            </a:r>
            <a:r>
              <a:rPr lang="en-US" sz="1800" dirty="0" smtClean="0">
                <a:hlinkClick r:id="rId5"/>
              </a:rPr>
              <a:t>FIGO_IGCS_staging.pdf</a:t>
            </a:r>
            <a:endParaRPr lang="en-US" sz="1800" dirty="0" smtClean="0"/>
          </a:p>
          <a:p>
            <a:r>
              <a:rPr lang="en-US" sz="1800" dirty="0">
                <a:hlinkClick r:id="rId6"/>
              </a:rPr>
              <a:t>http://www.uicc.org/resources/</a:t>
            </a:r>
            <a:r>
              <a:rPr lang="en-US" sz="1800" dirty="0" smtClean="0">
                <a:hlinkClick r:id="rId6"/>
              </a:rPr>
              <a:t>tnm</a:t>
            </a:r>
            <a:endParaRPr lang="en-US" sz="1800" dirty="0" smtClean="0"/>
          </a:p>
          <a:p>
            <a:r>
              <a:rPr lang="en-US" sz="1900" dirty="0">
                <a:hlinkClick r:id="rId7"/>
              </a:rPr>
              <a:t>http://www.cancer.gov/cancertopics/pdq/treatment/small-cell-lung/healthprofessional/</a:t>
            </a:r>
            <a:r>
              <a:rPr lang="en-US" sz="1900" dirty="0" smtClean="0">
                <a:hlinkClick r:id="rId7"/>
              </a:rPr>
              <a:t>page3</a:t>
            </a:r>
            <a:endParaRPr lang="en-US" sz="1900" dirty="0" smtClean="0"/>
          </a:p>
          <a:p>
            <a:r>
              <a:rPr lang="en-US" sz="1900" dirty="0">
                <a:hlinkClick r:id="rId8"/>
              </a:rPr>
              <a:t>http://training.seer.cancer.gov/staging/systems/schemes/</a:t>
            </a:r>
            <a:r>
              <a:rPr lang="en-US" sz="1900" dirty="0" smtClean="0">
                <a:hlinkClick r:id="rId8"/>
              </a:rPr>
              <a:t>jewett.html</a:t>
            </a:r>
            <a:endParaRPr lang="en-US" sz="1900" dirty="0" smtClean="0"/>
          </a:p>
          <a:p>
            <a:r>
              <a:rPr lang="en-US" sz="1900" dirty="0">
                <a:hlinkClick r:id="rId9"/>
              </a:rPr>
              <a:t>http://seer.cancer.gov/statfacts/html/</a:t>
            </a:r>
            <a:r>
              <a:rPr lang="en-US" sz="1900" dirty="0" smtClean="0">
                <a:hlinkClick r:id="rId9"/>
              </a:rPr>
              <a:t>all.html</a:t>
            </a:r>
            <a:endParaRPr lang="en-US" sz="1900" dirty="0" smtClean="0"/>
          </a:p>
          <a:p>
            <a:r>
              <a:rPr lang="en-US" sz="1900" dirty="0">
                <a:hlinkClick r:id="rId10"/>
              </a:rPr>
              <a:t>https://cancerstaging.org/references-tools/quickreferences/Documents/</a:t>
            </a:r>
            <a:r>
              <a:rPr lang="en-US" sz="1900" dirty="0" smtClean="0">
                <a:hlinkClick r:id="rId10"/>
              </a:rPr>
              <a:t>LungMedium.pdf</a:t>
            </a:r>
            <a:endParaRPr lang="en-US" sz="1900" dirty="0" smtClean="0"/>
          </a:p>
          <a:p>
            <a:r>
              <a:rPr lang="en-US" sz="1900" dirty="0">
                <a:hlinkClick r:id="rId11"/>
              </a:rPr>
              <a:t>http://accessmedicine.mhmedical.com/content.aspx?bookid=352&amp;sectionid=40039783&amp;jumpsectionID=40053113#</a:t>
            </a:r>
            <a:r>
              <a:rPr lang="en-US" sz="1900" dirty="0" smtClean="0">
                <a:hlinkClick r:id="rId11"/>
              </a:rPr>
              <a:t>5025574</a:t>
            </a:r>
            <a:endParaRPr lang="en-US" sz="1900" dirty="0" smtClean="0"/>
          </a:p>
          <a:p>
            <a:r>
              <a:rPr lang="en-US" sz="1900" dirty="0">
                <a:hlinkClick r:id="rId12"/>
              </a:rPr>
              <a:t>http://web.stanford.edu/group/liaolab/Projects/</a:t>
            </a:r>
            <a:r>
              <a:rPr lang="en-US" sz="1900" dirty="0" smtClean="0">
                <a:hlinkClick r:id="rId12"/>
              </a:rPr>
              <a:t>Projects.html</a:t>
            </a:r>
            <a:endParaRPr lang="en-US" sz="1900" dirty="0" smtClean="0"/>
          </a:p>
          <a:p>
            <a:r>
              <a:rPr lang="en-US" sz="1900" dirty="0"/>
              <a:t>http://</a:t>
            </a:r>
            <a:r>
              <a:rPr lang="en-US" sz="1900" dirty="0" err="1"/>
              <a:t>www.cancer.org</a:t>
            </a:r>
            <a:r>
              <a:rPr lang="en-US" sz="1900" dirty="0"/>
              <a:t>/treatment/</a:t>
            </a:r>
            <a:r>
              <a:rPr lang="en-US" sz="1900" dirty="0" err="1"/>
              <a:t>understandingyourdiagnosis</a:t>
            </a:r>
            <a:r>
              <a:rPr lang="en-US" sz="1900" dirty="0"/>
              <a:t>/</a:t>
            </a:r>
            <a:r>
              <a:rPr lang="en-US" sz="1900" dirty="0" err="1"/>
              <a:t>understandingyourpathologyreport</a:t>
            </a:r>
            <a:r>
              <a:rPr lang="en-US" sz="1900" dirty="0"/>
              <a:t>/</a:t>
            </a:r>
            <a:r>
              <a:rPr lang="en-US" sz="1900" dirty="0" err="1"/>
              <a:t>prostatepathology</a:t>
            </a:r>
            <a:r>
              <a:rPr lang="en-US" sz="1900" dirty="0"/>
              <a:t>/prostate-cancer-pathology</a:t>
            </a:r>
          </a:p>
          <a:p>
            <a:endParaRPr lang="en-US" dirty="0"/>
          </a:p>
          <a:p>
            <a:endParaRPr lang="en-US" dirty="0"/>
          </a:p>
        </p:txBody>
      </p:sp>
    </p:spTree>
    <p:extLst>
      <p:ext uri="{BB962C8B-B14F-4D97-AF65-F5344CB8AC3E}">
        <p14:creationId xmlns:p14="http://schemas.microsoft.com/office/powerpoint/2010/main" val="644274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Cancer</a:t>
            </a:r>
            <a:endParaRPr lang="en-US" dirty="0"/>
          </a:p>
        </p:txBody>
      </p:sp>
      <p:sp>
        <p:nvSpPr>
          <p:cNvPr id="3" name="Content Placeholder 2"/>
          <p:cNvSpPr>
            <a:spLocks noGrp="1"/>
          </p:cNvSpPr>
          <p:nvPr>
            <p:ph idx="1"/>
          </p:nvPr>
        </p:nvSpPr>
        <p:spPr>
          <a:xfrm>
            <a:off x="1463041" y="2119257"/>
            <a:ext cx="3257128" cy="3603812"/>
          </a:xfrm>
        </p:spPr>
        <p:txBody>
          <a:bodyPr>
            <a:normAutofit/>
          </a:bodyPr>
          <a:lstStyle/>
          <a:p>
            <a:r>
              <a:rPr lang="en-US" sz="1900" dirty="0" smtClean="0"/>
              <a:t>Cancer is the uncontrolled growth of abnormal cells in the body.</a:t>
            </a:r>
          </a:p>
          <a:p>
            <a:r>
              <a:rPr lang="en-US" sz="1900" dirty="0" smtClean="0"/>
              <a:t>5 main categories:</a:t>
            </a:r>
          </a:p>
          <a:p>
            <a:pPr lvl="1"/>
            <a:r>
              <a:rPr lang="en-US" sz="1900" dirty="0" smtClean="0"/>
              <a:t>Carcinomas</a:t>
            </a:r>
          </a:p>
          <a:p>
            <a:pPr lvl="1"/>
            <a:r>
              <a:rPr lang="en-US" sz="1900" dirty="0" smtClean="0"/>
              <a:t>Sarcomas</a:t>
            </a:r>
          </a:p>
          <a:p>
            <a:pPr lvl="1"/>
            <a:r>
              <a:rPr lang="en-US" sz="1900" dirty="0" smtClean="0"/>
              <a:t>Leukemia	</a:t>
            </a:r>
          </a:p>
          <a:p>
            <a:pPr lvl="1"/>
            <a:r>
              <a:rPr lang="en-US" sz="1900" dirty="0" smtClean="0"/>
              <a:t>Lymphomas/Myelomas</a:t>
            </a:r>
          </a:p>
          <a:p>
            <a:pPr lvl="1"/>
            <a:r>
              <a:rPr lang="en-US" sz="1900" dirty="0" smtClean="0"/>
              <a:t>CNS cancers</a:t>
            </a:r>
          </a:p>
          <a:p>
            <a:endParaRPr lang="en-US" dirty="0"/>
          </a:p>
        </p:txBody>
      </p:sp>
      <p:pic>
        <p:nvPicPr>
          <p:cNvPr id="4" name="Picture 3" descr="What-is-Canc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169" y="2119257"/>
            <a:ext cx="3340100" cy="3263900"/>
          </a:xfrm>
          <a:prstGeom prst="rect">
            <a:avLst/>
          </a:prstGeom>
        </p:spPr>
      </p:pic>
    </p:spTree>
    <p:extLst>
      <p:ext uri="{BB962C8B-B14F-4D97-AF65-F5344CB8AC3E}">
        <p14:creationId xmlns:p14="http://schemas.microsoft.com/office/powerpoint/2010/main" val="33312820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Staging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“Elements </a:t>
            </a:r>
            <a:r>
              <a:rPr lang="en-US" dirty="0"/>
              <a:t>to be considered </a:t>
            </a:r>
            <a:r>
              <a:rPr lang="en-US" dirty="0" smtClean="0"/>
              <a:t>are </a:t>
            </a:r>
            <a:r>
              <a:rPr lang="en-US" dirty="0"/>
              <a:t>the primary tumor site, tumor size, multiplicity (number of tumors), depth of invasion and extension to regional or distant tissues, involvement of regional lymph nodes, and distant metastases</a:t>
            </a:r>
            <a:r>
              <a:rPr lang="en-US" dirty="0" smtClean="0"/>
              <a:t>.”</a:t>
            </a:r>
          </a:p>
          <a:p>
            <a:r>
              <a:rPr lang="en-US" dirty="0" smtClean="0"/>
              <a:t>4 different types of staging</a:t>
            </a:r>
          </a:p>
          <a:p>
            <a:pPr lvl="1"/>
            <a:r>
              <a:rPr lang="en-US" dirty="0" smtClean="0"/>
              <a:t>Clinical Staging</a:t>
            </a:r>
          </a:p>
          <a:p>
            <a:pPr lvl="1"/>
            <a:r>
              <a:rPr lang="en-US" dirty="0" smtClean="0"/>
              <a:t>Pathological Staging</a:t>
            </a:r>
          </a:p>
          <a:p>
            <a:pPr lvl="1"/>
            <a:r>
              <a:rPr lang="en-US" dirty="0" smtClean="0"/>
              <a:t>Post-Therapy Staging</a:t>
            </a:r>
          </a:p>
          <a:p>
            <a:pPr lvl="1"/>
            <a:r>
              <a:rPr lang="en-US" dirty="0" smtClean="0"/>
              <a:t>Restaging</a:t>
            </a:r>
            <a:endParaRPr lang="en-US" dirty="0"/>
          </a:p>
        </p:txBody>
      </p:sp>
    </p:spTree>
    <p:extLst>
      <p:ext uri="{BB962C8B-B14F-4D97-AF65-F5344CB8AC3E}">
        <p14:creationId xmlns:p14="http://schemas.microsoft.com/office/powerpoint/2010/main" val="15200188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 Systems</a:t>
            </a:r>
            <a:endParaRPr lang="en-US" dirty="0"/>
          </a:p>
        </p:txBody>
      </p:sp>
      <p:sp>
        <p:nvSpPr>
          <p:cNvPr id="3" name="Content Placeholder 2"/>
          <p:cNvSpPr>
            <a:spLocks noGrp="1"/>
          </p:cNvSpPr>
          <p:nvPr>
            <p:ph idx="1"/>
          </p:nvPr>
        </p:nvSpPr>
        <p:spPr/>
        <p:txBody>
          <a:bodyPr>
            <a:normAutofit/>
          </a:bodyPr>
          <a:lstStyle/>
          <a:p>
            <a:r>
              <a:rPr lang="en-US" sz="2800" dirty="0" smtClean="0"/>
              <a:t>FIGO</a:t>
            </a:r>
          </a:p>
          <a:p>
            <a:r>
              <a:rPr lang="en-US" sz="2800" dirty="0" smtClean="0"/>
              <a:t>Dukes</a:t>
            </a:r>
          </a:p>
          <a:p>
            <a:r>
              <a:rPr lang="en-US" sz="2800" dirty="0" smtClean="0"/>
              <a:t>Jewett-Marshall</a:t>
            </a:r>
          </a:p>
          <a:p>
            <a:r>
              <a:rPr lang="en-US" sz="2800" dirty="0" smtClean="0"/>
              <a:t>Ann Arbor</a:t>
            </a:r>
          </a:p>
          <a:p>
            <a:r>
              <a:rPr lang="en-US" sz="2800" dirty="0" smtClean="0"/>
              <a:t>TNM</a:t>
            </a:r>
          </a:p>
          <a:p>
            <a:r>
              <a:rPr lang="en-US" sz="2800" dirty="0" err="1" smtClean="0"/>
              <a:t>Rai</a:t>
            </a:r>
            <a:r>
              <a:rPr lang="en-US" sz="2800" dirty="0" smtClean="0"/>
              <a:t>/</a:t>
            </a:r>
            <a:r>
              <a:rPr lang="en-US" sz="2800" dirty="0" err="1" smtClean="0"/>
              <a:t>Binet</a:t>
            </a:r>
            <a:endParaRPr lang="en-US" sz="2800" dirty="0" smtClean="0"/>
          </a:p>
          <a:p>
            <a:r>
              <a:rPr lang="en-US" sz="2800" dirty="0" smtClean="0"/>
              <a:t> </a:t>
            </a:r>
            <a:r>
              <a:rPr lang="en-US" sz="2800" dirty="0"/>
              <a:t>Clarks/</a:t>
            </a:r>
            <a:r>
              <a:rPr lang="en-US" sz="2800" dirty="0" err="1" smtClean="0"/>
              <a:t>Breslow</a:t>
            </a:r>
            <a:r>
              <a:rPr lang="en-US" sz="2800" dirty="0" smtClean="0"/>
              <a:t> (level of invasiveness)</a:t>
            </a:r>
            <a:endParaRPr lang="en-US" sz="2800" dirty="0"/>
          </a:p>
          <a:p>
            <a:endParaRPr lang="en-US" sz="2800" dirty="0"/>
          </a:p>
        </p:txBody>
      </p:sp>
    </p:spTree>
    <p:extLst>
      <p:ext uri="{BB962C8B-B14F-4D97-AF65-F5344CB8AC3E}">
        <p14:creationId xmlns:p14="http://schemas.microsoft.com/office/powerpoint/2010/main" val="7531090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89232"/>
            <a:ext cx="6965245" cy="1430835"/>
          </a:xfrm>
        </p:spPr>
        <p:txBody>
          <a:bodyPr>
            <a:normAutofit/>
          </a:bodyPr>
          <a:lstStyle/>
          <a:p>
            <a:r>
              <a:rPr lang="en-US" sz="2800" dirty="0"/>
              <a:t>I</a:t>
            </a:r>
            <a:r>
              <a:rPr lang="en-US" sz="2800" dirty="0" smtClean="0"/>
              <a:t>nternational </a:t>
            </a:r>
            <a:r>
              <a:rPr lang="en-US" sz="2800" dirty="0"/>
              <a:t>Federation of Gynecology and Obstetrics</a:t>
            </a:r>
            <a:r>
              <a:rPr lang="en-US" dirty="0"/>
              <a:t>(FIGO</a:t>
            </a:r>
            <a:r>
              <a:rPr lang="en-US" dirty="0" smtClean="0"/>
              <a:t>) </a:t>
            </a:r>
            <a:endParaRPr lang="en-US" dirty="0"/>
          </a:p>
        </p:txBody>
      </p:sp>
      <p:sp>
        <p:nvSpPr>
          <p:cNvPr id="3" name="Content Placeholder 2"/>
          <p:cNvSpPr>
            <a:spLocks noGrp="1"/>
          </p:cNvSpPr>
          <p:nvPr>
            <p:ph idx="1"/>
          </p:nvPr>
        </p:nvSpPr>
        <p:spPr>
          <a:xfrm>
            <a:off x="873845" y="2020067"/>
            <a:ext cx="3158878" cy="4008751"/>
          </a:xfrm>
        </p:spPr>
        <p:txBody>
          <a:bodyPr>
            <a:normAutofit fontScale="92500"/>
          </a:bodyPr>
          <a:lstStyle/>
          <a:p>
            <a:r>
              <a:rPr lang="en-US" dirty="0" smtClean="0"/>
              <a:t>Used for Ovarian, Vulvar, Cervical, Endometrial, and Uterine Cancer</a:t>
            </a:r>
          </a:p>
          <a:p>
            <a:r>
              <a:rPr lang="en-US" dirty="0" smtClean="0"/>
              <a:t>Similar to TNM</a:t>
            </a:r>
          </a:p>
          <a:p>
            <a:r>
              <a:rPr lang="en-US" dirty="0" smtClean="0"/>
              <a:t>Originally based on clinical examinations, now based on surgical pathology (with exception of cervical cancer)</a:t>
            </a:r>
            <a:endParaRPr lang="en-US" dirty="0"/>
          </a:p>
        </p:txBody>
      </p:sp>
      <p:pic>
        <p:nvPicPr>
          <p:cNvPr id="6" name="Picture 5" descr="Screen Shot 2014-12-01 at 1.14.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0" y="2208936"/>
            <a:ext cx="4208576" cy="3819882"/>
          </a:xfrm>
          <a:prstGeom prst="rect">
            <a:avLst/>
          </a:prstGeom>
        </p:spPr>
      </p:pic>
      <p:cxnSp>
        <p:nvCxnSpPr>
          <p:cNvPr id="5" name="Straight Arrow Connector 4"/>
          <p:cNvCxnSpPr/>
          <p:nvPr/>
        </p:nvCxnSpPr>
        <p:spPr>
          <a:xfrm>
            <a:off x="3696228" y="4211337"/>
            <a:ext cx="583143"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623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73549"/>
            <a:ext cx="6965245" cy="701325"/>
          </a:xfrm>
        </p:spPr>
        <p:txBody>
          <a:bodyPr>
            <a:normAutofit fontScale="90000"/>
          </a:bodyPr>
          <a:lstStyle/>
          <a:p>
            <a:r>
              <a:rPr lang="en-US" dirty="0" smtClean="0"/>
              <a:t>FIGO Staging</a:t>
            </a:r>
            <a:endParaRPr lang="en-US" dirty="0"/>
          </a:p>
        </p:txBody>
      </p:sp>
      <p:pic>
        <p:nvPicPr>
          <p:cNvPr id="4" name="Content Placeholder 3"/>
          <p:cNvPicPr>
            <a:picLocks noGrp="1" noChangeAspect="1"/>
          </p:cNvPicPr>
          <p:nvPr>
            <p:ph idx="1"/>
          </p:nvPr>
        </p:nvPicPr>
        <p:blipFill rotWithShape="1">
          <a:blip r:embed="rId3"/>
          <a:srcRect l="-3212" t="-955" r="-104801"/>
          <a:stretch/>
        </p:blipFill>
        <p:spPr>
          <a:xfrm>
            <a:off x="733223" y="1492720"/>
            <a:ext cx="7633366" cy="4779323"/>
          </a:xfrm>
        </p:spPr>
      </p:pic>
      <p:pic>
        <p:nvPicPr>
          <p:cNvPr id="6" name="Picture 5" descr="Screen Shot 2014-12-01 at 1.11.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359" y="1492720"/>
            <a:ext cx="3740230" cy="4715530"/>
          </a:xfrm>
          <a:prstGeom prst="rect">
            <a:avLst/>
          </a:prstGeom>
        </p:spPr>
      </p:pic>
    </p:spTree>
    <p:extLst>
      <p:ext uri="{BB962C8B-B14F-4D97-AF65-F5344CB8AC3E}">
        <p14:creationId xmlns:p14="http://schemas.microsoft.com/office/powerpoint/2010/main" val="40360093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06078"/>
          </a:xfrm>
        </p:spPr>
        <p:txBody>
          <a:bodyPr/>
          <a:lstStyle/>
          <a:p>
            <a:r>
              <a:rPr lang="en-US" dirty="0" smtClean="0"/>
              <a:t>Jewett-Marshall</a:t>
            </a:r>
            <a:endParaRPr lang="en-US" dirty="0"/>
          </a:p>
        </p:txBody>
      </p:sp>
      <p:sp>
        <p:nvSpPr>
          <p:cNvPr id="3" name="Content Placeholder 2"/>
          <p:cNvSpPr>
            <a:spLocks noGrp="1"/>
          </p:cNvSpPr>
          <p:nvPr>
            <p:ph idx="1"/>
          </p:nvPr>
        </p:nvSpPr>
        <p:spPr>
          <a:xfrm>
            <a:off x="824876" y="1623662"/>
            <a:ext cx="2867420" cy="4648380"/>
          </a:xfrm>
        </p:spPr>
        <p:txBody>
          <a:bodyPr>
            <a:normAutofit/>
          </a:bodyPr>
          <a:lstStyle/>
          <a:p>
            <a:r>
              <a:rPr lang="en-US" dirty="0" smtClean="0"/>
              <a:t>Histologic staging based </a:t>
            </a:r>
            <a:r>
              <a:rPr lang="en-US" dirty="0"/>
              <a:t>on depth of invasion through the bladder wall. It does not consider grade of tumor, local recurrence rate or </a:t>
            </a:r>
            <a:r>
              <a:rPr lang="en-US" dirty="0" err="1"/>
              <a:t>multicentricity</a:t>
            </a:r>
            <a:r>
              <a:rPr lang="en-US" dirty="0"/>
              <a:t> of </a:t>
            </a:r>
            <a:r>
              <a:rPr lang="en-US" dirty="0" smtClean="0"/>
              <a:t>tumors</a:t>
            </a:r>
          </a:p>
          <a:p>
            <a:r>
              <a:rPr lang="en-US" dirty="0" smtClean="0"/>
              <a:t>Used in conjunction with TNM system</a:t>
            </a:r>
          </a:p>
          <a:p>
            <a:endParaRPr lang="en-US" dirty="0"/>
          </a:p>
        </p:txBody>
      </p:sp>
      <p:pic>
        <p:nvPicPr>
          <p:cNvPr id="5" name="Picture 4" descr="Screen Shot 2014-12-01 at 1.21.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296" y="1449397"/>
            <a:ext cx="4679201" cy="4822645"/>
          </a:xfrm>
          <a:prstGeom prst="rect">
            <a:avLst/>
          </a:prstGeom>
        </p:spPr>
      </p:pic>
    </p:spTree>
    <p:extLst>
      <p:ext uri="{BB962C8B-B14F-4D97-AF65-F5344CB8AC3E}">
        <p14:creationId xmlns:p14="http://schemas.microsoft.com/office/powerpoint/2010/main" val="6653023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852581" cy="779890"/>
          </a:xfrm>
        </p:spPr>
        <p:txBody>
          <a:bodyPr/>
          <a:lstStyle/>
          <a:p>
            <a:r>
              <a:rPr lang="en-US" dirty="0" smtClean="0"/>
              <a:t>Jewett-Marshall Staging</a:t>
            </a:r>
            <a:endParaRPr lang="en-US" dirty="0"/>
          </a:p>
        </p:txBody>
      </p:sp>
      <p:pic>
        <p:nvPicPr>
          <p:cNvPr id="5" name="Picture 4"/>
          <p:cNvPicPr>
            <a:picLocks noChangeAspect="1"/>
          </p:cNvPicPr>
          <p:nvPr/>
        </p:nvPicPr>
        <p:blipFill>
          <a:blip r:embed="rId2"/>
          <a:stretch>
            <a:fillRect/>
          </a:stretch>
        </p:blipFill>
        <p:spPr>
          <a:xfrm>
            <a:off x="3130538" y="1741507"/>
            <a:ext cx="5250512" cy="3801998"/>
          </a:xfrm>
          <a:prstGeom prst="rect">
            <a:avLst/>
          </a:prstGeom>
        </p:spPr>
      </p:pic>
      <p:pic>
        <p:nvPicPr>
          <p:cNvPr id="4" name="Content Placeholder 3" descr="Screen Shot 2014-12-01 at 1.21.19 PM.png"/>
          <p:cNvPicPr>
            <a:picLocks noGrp="1" noChangeAspect="1"/>
          </p:cNvPicPr>
          <p:nvPr>
            <p:ph idx="1"/>
          </p:nvPr>
        </p:nvPicPr>
        <p:blipFill>
          <a:blip r:embed="rId3">
            <a:extLst>
              <a:ext uri="{28A0092B-C50C-407E-A947-70E740481C1C}">
                <a14:useLocalDpi xmlns:a14="http://schemas.microsoft.com/office/drawing/2010/main" val="0"/>
              </a:ext>
            </a:extLst>
          </a:blip>
          <a:srcRect l="-11909" r="-11909"/>
          <a:stretch>
            <a:fillRect/>
          </a:stretch>
        </p:blipFill>
        <p:spPr>
          <a:xfrm>
            <a:off x="368117" y="1741507"/>
            <a:ext cx="4869184" cy="3889904"/>
          </a:xfrm>
        </p:spPr>
      </p:pic>
    </p:spTree>
    <p:extLst>
      <p:ext uri="{BB962C8B-B14F-4D97-AF65-F5344CB8AC3E}">
        <p14:creationId xmlns:p14="http://schemas.microsoft.com/office/powerpoint/2010/main" val="22218191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71548"/>
          </a:xfrm>
        </p:spPr>
        <p:txBody>
          <a:bodyPr/>
          <a:lstStyle/>
          <a:p>
            <a:r>
              <a:rPr lang="en-US" dirty="0" smtClean="0"/>
              <a:t>TNM Staging</a:t>
            </a:r>
            <a:endParaRPr lang="en-US" dirty="0"/>
          </a:p>
        </p:txBody>
      </p:sp>
      <p:sp>
        <p:nvSpPr>
          <p:cNvPr id="3" name="Content Placeholder 2"/>
          <p:cNvSpPr>
            <a:spLocks noGrp="1"/>
          </p:cNvSpPr>
          <p:nvPr>
            <p:ph idx="1"/>
          </p:nvPr>
        </p:nvSpPr>
        <p:spPr>
          <a:xfrm>
            <a:off x="780784" y="1990294"/>
            <a:ext cx="3312593" cy="4098432"/>
          </a:xfrm>
        </p:spPr>
        <p:txBody>
          <a:bodyPr>
            <a:normAutofit lnSpcReduction="10000"/>
          </a:bodyPr>
          <a:lstStyle/>
          <a:p>
            <a:r>
              <a:rPr lang="en-US" dirty="0"/>
              <a:t>based on the size and/or extent (reach) of the primary tumor (T), whether cancer cells have spread to nearby (regional) lymph nodes (N), and whether metastasis (M), or the spread of the cancer to other parts of the body, has occurred</a:t>
            </a:r>
            <a:r>
              <a:rPr lang="en-US" dirty="0" smtClean="0"/>
              <a:t>.</a:t>
            </a:r>
          </a:p>
          <a:p>
            <a:endParaRPr lang="en-US" dirty="0"/>
          </a:p>
        </p:txBody>
      </p:sp>
      <p:pic>
        <p:nvPicPr>
          <p:cNvPr id="4" name="Picture 3"/>
          <p:cNvPicPr>
            <a:picLocks noChangeAspect="1"/>
          </p:cNvPicPr>
          <p:nvPr/>
        </p:nvPicPr>
        <p:blipFill>
          <a:blip r:embed="rId3"/>
          <a:stretch>
            <a:fillRect/>
          </a:stretch>
        </p:blipFill>
        <p:spPr>
          <a:xfrm>
            <a:off x="4287300" y="1791905"/>
            <a:ext cx="4131661" cy="4216278"/>
          </a:xfrm>
          <a:prstGeom prst="rect">
            <a:avLst/>
          </a:prstGeom>
        </p:spPr>
      </p:pic>
    </p:spTree>
    <p:extLst>
      <p:ext uri="{BB962C8B-B14F-4D97-AF65-F5344CB8AC3E}">
        <p14:creationId xmlns:p14="http://schemas.microsoft.com/office/powerpoint/2010/main" val="24302270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857</TotalTime>
  <Words>783</Words>
  <Application>Microsoft Macintosh PowerPoint</Application>
  <PresentationFormat>On-screen Show (4:3)</PresentationFormat>
  <Paragraphs>93</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Pushpin</vt:lpstr>
      <vt:lpstr>Staging and Grading of cancers</vt:lpstr>
      <vt:lpstr>What is Cancer</vt:lpstr>
      <vt:lpstr>Types of Staging</vt:lpstr>
      <vt:lpstr>Staging Systems</vt:lpstr>
      <vt:lpstr>International Federation of Gynecology and Obstetrics(FIGO) </vt:lpstr>
      <vt:lpstr>FIGO Staging</vt:lpstr>
      <vt:lpstr>Jewett-Marshall</vt:lpstr>
      <vt:lpstr>Jewett-Marshall Staging</vt:lpstr>
      <vt:lpstr>TNM Staging</vt:lpstr>
      <vt:lpstr>Small cell lung cancer vs Non small cell lung cancer</vt:lpstr>
      <vt:lpstr>Small cell lung cancer</vt:lpstr>
      <vt:lpstr>PowerPoint Presentation</vt:lpstr>
      <vt:lpstr>PowerPoint Presentation</vt:lpstr>
      <vt:lpstr>Grading</vt:lpstr>
      <vt:lpstr>Bladder Cancer</vt:lpstr>
      <vt:lpstr>Gleason Grading</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Staging and Grading of cancers</dc:title>
  <dc:creator>Haleigh Nelson</dc:creator>
  <cp:lastModifiedBy>Haleigh Nelson</cp:lastModifiedBy>
  <cp:revision>49</cp:revision>
  <dcterms:created xsi:type="dcterms:W3CDTF">2014-12-01T15:27:44Z</dcterms:created>
  <dcterms:modified xsi:type="dcterms:W3CDTF">2015-01-28T16:44:00Z</dcterms:modified>
</cp:coreProperties>
</file>