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2" r:id="rId4"/>
    <p:sldId id="263" r:id="rId5"/>
    <p:sldId id="258" r:id="rId6"/>
    <p:sldId id="259" r:id="rId7"/>
    <p:sldId id="260" r:id="rId8"/>
    <p:sldId id="264" r:id="rId9"/>
    <p:sldId id="261" r:id="rId10"/>
    <p:sldId id="270" r:id="rId11"/>
    <p:sldId id="271" r:id="rId12"/>
    <p:sldId id="272" r:id="rId13"/>
    <p:sldId id="273" r:id="rId14"/>
    <p:sldId id="274" r:id="rId15"/>
    <p:sldId id="276" r:id="rId16"/>
    <p:sldId id="275" r:id="rId17"/>
    <p:sldId id="265" r:id="rId18"/>
    <p:sldId id="266" r:id="rId19"/>
    <p:sldId id="267" r:id="rId20"/>
    <p:sldId id="268" r:id="rId21"/>
    <p:sldId id="269" r:id="rId22"/>
    <p:sldId id="289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100" d="100"/>
          <a:sy n="100" d="100"/>
        </p:scale>
        <p:origin x="-664" y="-2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eg"/><Relationship Id="rId3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B7C3F878-F5E8-489B-AC8A-64F2A7E22C28}" type="datetimeFigureOut">
              <a:rPr lang="en-US" smtClean="0"/>
              <a:pPr/>
              <a:t>1/28/15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3.jpeg"/><Relationship Id="rId1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B7C3F878-F5E8-489B-AC8A-64F2A7E22C28}" type="datetimeFigureOut">
              <a:rPr lang="en-US" smtClean="0"/>
              <a:pPr/>
              <a:t>1/28/15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Relationship Id="rId3" Type="http://schemas.openxmlformats.org/officeDocument/2006/relationships/image" Target="../media/image10.gi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Relationship Id="rId3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Relationship Id="rId3" Type="http://schemas.openxmlformats.org/officeDocument/2006/relationships/image" Target="../media/image2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400" b="1" dirty="0" smtClean="0">
                <a:solidFill>
                  <a:srgbClr val="7F2016"/>
                </a:solidFill>
              </a:rPr>
              <a:t>SKIN CANCER</a:t>
            </a:r>
            <a:endParaRPr lang="en-US" sz="4400" b="1" dirty="0">
              <a:solidFill>
                <a:srgbClr val="7F2016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481935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What Causes Melanoma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/>
              <a:t>Melanoma occurs when something goes wrong in the melanin producing cells that give color to your skin.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Normally, healthy cells push the older cells towards the skins surface where they die and fall off.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When the cells develop DNA damage,  the new cells grow out of control and eventually form a mass of cancerous cells.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126029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What Damages DNA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Its believed that a combination of these factors are the reason.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sz="2000" b="1" dirty="0" err="1" smtClean="0"/>
              <a:t>Enviroment</a:t>
            </a:r>
            <a:endParaRPr lang="en-US" sz="2000" b="1" dirty="0" smtClean="0"/>
          </a:p>
          <a:p>
            <a:pPr>
              <a:buFont typeface="Wingdings" charset="2"/>
              <a:buChar char="Ø"/>
            </a:pPr>
            <a:r>
              <a:rPr lang="en-US" sz="2000" b="1" dirty="0" smtClean="0"/>
              <a:t>Sun Exposure</a:t>
            </a:r>
          </a:p>
          <a:p>
            <a:pPr>
              <a:buFont typeface="Wingdings" charset="2"/>
              <a:buChar char="Ø"/>
            </a:pPr>
            <a:r>
              <a:rPr lang="en-US" sz="2000" b="1" dirty="0" smtClean="0"/>
              <a:t>Genetic Factors </a:t>
            </a:r>
          </a:p>
          <a:p>
            <a:pPr>
              <a:buFont typeface="Wingdings" charset="2"/>
              <a:buChar char="Ø"/>
            </a:pPr>
            <a:r>
              <a:rPr lang="en-US" sz="2000" b="1" dirty="0" smtClean="0"/>
              <a:t>UV radiation (Sun and Tanning Beds)</a:t>
            </a:r>
          </a:p>
          <a:p>
            <a:pPr marL="0" indent="0">
              <a:buNone/>
            </a:pP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657306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Risk Factors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95024" y="1727200"/>
            <a:ext cx="6965244" cy="3995869"/>
          </a:xfrm>
        </p:spPr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</a:rPr>
              <a:t>Fair Skin</a:t>
            </a: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Having less pigment means you have less protection from UV radiation.  </a:t>
            </a:r>
            <a:endParaRPr lang="en-US" sz="18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endParaRPr lang="en-US" sz="1800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pPr marL="0" indent="0">
              <a:buNone/>
            </a:pPr>
            <a:r>
              <a:rPr lang="en-US" sz="1800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If you have blonde or red hair, light colored eyes and freckles or sunburn easily.</a:t>
            </a:r>
          </a:p>
        </p:txBody>
      </p:sp>
      <p:pic>
        <p:nvPicPr>
          <p:cNvPr id="4" name="Picture 3" descr="images-3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911600"/>
            <a:ext cx="2489200" cy="18114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9700" y="3810000"/>
            <a:ext cx="2044700" cy="1811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59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Risk Factors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</a:rPr>
              <a:t>History of Sunburn</a:t>
            </a:r>
          </a:p>
          <a:p>
            <a:pPr marL="0" indent="0">
              <a:buNone/>
            </a:pP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sunburn-medium_ne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7200" y="3022600"/>
            <a:ext cx="2514600" cy="2451100"/>
          </a:xfrm>
          <a:prstGeom prst="rect">
            <a:avLst/>
          </a:prstGeom>
        </p:spPr>
      </p:pic>
      <p:pic>
        <p:nvPicPr>
          <p:cNvPr id="6" name="Picture 5" descr="6a00e551d60f0d883300e553b27f728833-800wi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1700" y="3114040"/>
            <a:ext cx="2692400" cy="2359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785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Risk Factors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</a:rPr>
              <a:t>Excessive UV Light</a:t>
            </a:r>
          </a:p>
          <a:p>
            <a:pPr marL="0" indent="0" algn="ctr">
              <a:buNone/>
            </a:pPr>
            <a:endParaRPr lang="en-US" dirty="0">
              <a:solidFill>
                <a:srgbClr val="3366FF"/>
              </a:solidFill>
            </a:endParaRPr>
          </a:p>
          <a:p>
            <a:pPr marL="0" indent="0">
              <a:buNone/>
            </a:pP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4" name="Picture 3" descr="Unknown-1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399" y="2736850"/>
            <a:ext cx="2628901" cy="2825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8400" y="2736850"/>
            <a:ext cx="2552700" cy="2825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5697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Risk Factors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b="1" dirty="0" smtClean="0">
                <a:solidFill>
                  <a:srgbClr val="3366FF"/>
                </a:solidFill>
              </a:rPr>
              <a:t>Having a lot of moles / Unusual moles</a:t>
            </a:r>
          </a:p>
          <a:p>
            <a:pPr marL="0" indent="0">
              <a:buNone/>
            </a:pP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 descr="mol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3162300"/>
            <a:ext cx="2374900" cy="2438400"/>
          </a:xfrm>
          <a:prstGeom prst="rect">
            <a:avLst/>
          </a:prstGeom>
        </p:spPr>
      </p:pic>
      <p:pic>
        <p:nvPicPr>
          <p:cNvPr id="5" name="Picture 4" descr="images-1.jpe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3162300"/>
            <a:ext cx="22987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792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Risk Factors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Family history of Melanoma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Weakened immune system due to HIV/Aids or someone who has had a organ transplant </a:t>
            </a:r>
          </a:p>
          <a:p>
            <a:pPr marL="0" indent="0" algn="ct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1369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Signs of Melanoma (ABCDE)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A</a:t>
            </a:r>
            <a:r>
              <a:rPr lang="en-US" dirty="0" smtClean="0"/>
              <a:t> = 		</a:t>
            </a:r>
            <a:r>
              <a:rPr lang="en-US" b="1" dirty="0" smtClean="0">
                <a:solidFill>
                  <a:srgbClr val="0000FF"/>
                </a:solidFill>
              </a:rPr>
              <a:t>Asymmetry </a:t>
            </a:r>
          </a:p>
          <a:p>
            <a:pPr marL="0" indent="0">
              <a:buNone/>
            </a:pPr>
            <a:r>
              <a:rPr lang="en-US" sz="2000" b="1" dirty="0" smtClean="0"/>
              <a:t>One half of the mole does not match other half</a:t>
            </a:r>
          </a:p>
          <a:p>
            <a:pPr marL="0" indent="0">
              <a:buNone/>
            </a:pPr>
            <a:r>
              <a:rPr lang="en-US" b="1" dirty="0"/>
              <a:t>	</a:t>
            </a:r>
            <a:endParaRPr lang="en-US" b="1" dirty="0" smtClean="0"/>
          </a:p>
          <a:p>
            <a:pPr marL="0" indent="0">
              <a:buNone/>
            </a:pP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Picture 3" descr="Screen Shot 2013-10-09 at 4.20.2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5900" y="3276600"/>
            <a:ext cx="2895600" cy="214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91295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F2016"/>
                </a:solidFill>
              </a:rPr>
              <a:t>Signs of Melanoma (</a:t>
            </a:r>
            <a:r>
              <a:rPr lang="en-US" sz="3200" b="1" dirty="0" smtClean="0">
                <a:solidFill>
                  <a:srgbClr val="7F2016"/>
                </a:solidFill>
              </a:rPr>
              <a:t>ABCDE)</a:t>
            </a:r>
            <a:endParaRPr lang="en-US" sz="320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B = 		</a:t>
            </a:r>
            <a:r>
              <a:rPr lang="en-US" b="1" dirty="0" smtClean="0">
                <a:solidFill>
                  <a:srgbClr val="0000FF"/>
                </a:solidFill>
              </a:rPr>
              <a:t>Borders</a:t>
            </a:r>
          </a:p>
          <a:p>
            <a:pPr marL="0" indent="0">
              <a:buNone/>
            </a:pPr>
            <a:r>
              <a:rPr lang="en-US" sz="2000" b="1" dirty="0" smtClean="0">
                <a:solidFill>
                  <a:srgbClr val="000000"/>
                </a:solidFill>
              </a:rPr>
              <a:t>Uneven , ragged, or notched</a:t>
            </a:r>
            <a:endParaRPr lang="en-US" sz="2000" b="1" dirty="0">
              <a:solidFill>
                <a:srgbClr val="000000"/>
              </a:solidFill>
            </a:endParaRPr>
          </a:p>
        </p:txBody>
      </p:sp>
      <p:pic>
        <p:nvPicPr>
          <p:cNvPr id="6" name="Picture 5" descr="Screen Shot 2013-10-09 at 4.33.32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7200" y="3251200"/>
            <a:ext cx="2844800" cy="226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2710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rgbClr val="7F2016"/>
                </a:solidFill>
              </a:rPr>
              <a:t>Signs of </a:t>
            </a:r>
            <a:r>
              <a:rPr lang="en-US" sz="3200" b="1" dirty="0">
                <a:solidFill>
                  <a:srgbClr val="7F2016"/>
                </a:solidFill>
              </a:rPr>
              <a:t>Melanoma (ABCDE)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C = 		</a:t>
            </a:r>
            <a:r>
              <a:rPr lang="en-US" b="1" dirty="0" smtClean="0">
                <a:solidFill>
                  <a:srgbClr val="3366FF"/>
                </a:solidFill>
              </a:rPr>
              <a:t>Color</a:t>
            </a:r>
          </a:p>
          <a:p>
            <a:pPr marL="0" indent="0">
              <a:buNone/>
            </a:pPr>
            <a:r>
              <a:rPr lang="en-US" sz="1800" b="1" dirty="0" smtClean="0"/>
              <a:t>Different shades of brown, black or tan</a:t>
            </a:r>
            <a:endParaRPr lang="en-US" sz="1800" b="1" dirty="0"/>
          </a:p>
        </p:txBody>
      </p:sp>
      <p:pic>
        <p:nvPicPr>
          <p:cNvPr id="4" name="Picture 3" descr="Screen Shot 2013-10-09 at 4.36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6900" y="3505199"/>
            <a:ext cx="2857500" cy="2217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810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SKIN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/>
              <a:t>The skin is the largest organ of the body</a:t>
            </a:r>
            <a:r>
              <a:rPr lang="en-US" sz="2000" b="1" dirty="0" smtClean="0"/>
              <a:t>.</a:t>
            </a:r>
          </a:p>
          <a:p>
            <a:pPr marL="0" indent="0">
              <a:buNone/>
            </a:pPr>
            <a:endParaRPr lang="en-US" sz="2000" b="1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/>
              <a:t>Covers the internal organs and protects them from injury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Serves as a barrier from pathogens (bacteria)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Helps prevent fluid loss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Stores water and fat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Helps control body temperature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Helps get rid of certain body wastes (salt, sweat)</a:t>
            </a:r>
          </a:p>
          <a:p>
            <a:pPr>
              <a:buFont typeface="Wingdings" charset="2"/>
              <a:buChar char="Ø"/>
            </a:pPr>
            <a:r>
              <a:rPr lang="en-US" sz="1800" dirty="0" smtClean="0"/>
              <a:t>Cells in the skin communicate with the brain and allow temperature, touch, vibration and pain sensations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41677815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F2016"/>
                </a:solidFill>
              </a:rPr>
              <a:t>Signs of Melanoma (ABCDE)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b="1" dirty="0" smtClean="0"/>
              <a:t>D = 		</a:t>
            </a:r>
            <a:r>
              <a:rPr lang="en-US" b="1" dirty="0" smtClean="0">
                <a:solidFill>
                  <a:srgbClr val="3366FF"/>
                </a:solidFill>
              </a:rPr>
              <a:t>Diameter</a:t>
            </a:r>
          </a:p>
          <a:p>
            <a:pPr marL="0" indent="0">
              <a:buNone/>
            </a:pPr>
            <a:r>
              <a:rPr lang="en-US" sz="1800" b="1" dirty="0" smtClean="0"/>
              <a:t>Changed in size over time</a:t>
            </a:r>
            <a:endParaRPr lang="en-US" sz="1800" b="1" dirty="0"/>
          </a:p>
        </p:txBody>
      </p:sp>
      <p:pic>
        <p:nvPicPr>
          <p:cNvPr id="8" name="Picture 7" descr="Screen Shot 2013-10-09 at 4.39.1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3225800"/>
            <a:ext cx="281940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521238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>
                <a:solidFill>
                  <a:srgbClr val="7F2016"/>
                </a:solidFill>
              </a:rPr>
              <a:t>Signs of Melanoma (ABCDE)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E =		</a:t>
            </a:r>
            <a:r>
              <a:rPr lang="en-US" dirty="0" smtClean="0">
                <a:solidFill>
                  <a:srgbClr val="3366FF"/>
                </a:solidFill>
              </a:rPr>
              <a:t>Evolving</a:t>
            </a:r>
          </a:p>
          <a:p>
            <a:pPr marL="0" indent="0">
              <a:buNone/>
            </a:pPr>
            <a:r>
              <a:rPr lang="en-US" sz="1800" b="1" dirty="0" smtClean="0"/>
              <a:t>Changes over time </a:t>
            </a:r>
          </a:p>
          <a:p>
            <a:pPr marL="0" indent="0">
              <a:buNone/>
            </a:pPr>
            <a:endParaRPr lang="en-US" sz="1800" dirty="0"/>
          </a:p>
          <a:p>
            <a:pPr>
              <a:buFont typeface="Arial"/>
              <a:buChar char="•"/>
            </a:pPr>
            <a:r>
              <a:rPr lang="en-US" sz="1800" b="1" dirty="0" smtClean="0"/>
              <a:t>Growing in size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Color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Shape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New symptoms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Bleeding </a:t>
            </a:r>
          </a:p>
          <a:p>
            <a:pPr>
              <a:buFont typeface="Arial"/>
              <a:buChar char="•"/>
            </a:pPr>
            <a:r>
              <a:rPr lang="en-US" sz="1800" b="1" dirty="0" smtClean="0"/>
              <a:t>Itchiness</a:t>
            </a:r>
          </a:p>
        </p:txBody>
      </p:sp>
    </p:spTree>
    <p:extLst>
      <p:ext uri="{BB962C8B-B14F-4D97-AF65-F5344CB8AC3E}">
        <p14:creationId xmlns:p14="http://schemas.microsoft.com/office/powerpoint/2010/main" val="19633044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Procedures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3366FF"/>
                </a:solidFill>
              </a:rPr>
              <a:t>Skin exam: </a:t>
            </a:r>
            <a:r>
              <a:rPr lang="en-US" sz="1800" dirty="0" smtClean="0"/>
              <a:t>Doctor checks the skin for bumps or spots that look abnormal in color, size, shape or texture.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3366FF"/>
                </a:solidFill>
              </a:rPr>
              <a:t>Skin Biopsy:</a:t>
            </a:r>
            <a:r>
              <a:rPr lang="en-US" sz="1800" dirty="0" smtClean="0"/>
              <a:t> All or part the abnormal growth is cut from the skin and reviewed under a microscope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3366FF"/>
                </a:solidFill>
              </a:rPr>
              <a:t>Shave Biopsy: </a:t>
            </a:r>
            <a:r>
              <a:rPr lang="en-US" sz="1800" dirty="0" smtClean="0"/>
              <a:t>A sterile razor blade is used to shave off the growth</a:t>
            </a:r>
          </a:p>
          <a:p>
            <a:pPr marL="0" indent="0">
              <a:buNone/>
            </a:pPr>
            <a:endParaRPr lang="en-US" sz="1800" dirty="0" smtClean="0"/>
          </a:p>
          <a:p>
            <a:pPr>
              <a:buFont typeface="Wingdings" charset="2"/>
              <a:buChar char="Ø"/>
            </a:pPr>
            <a:r>
              <a:rPr lang="en-US" sz="1800" dirty="0" smtClean="0">
                <a:solidFill>
                  <a:srgbClr val="3366FF"/>
                </a:solidFill>
              </a:rPr>
              <a:t>Punch Biopsy: </a:t>
            </a:r>
            <a:r>
              <a:rPr lang="en-US" sz="1800" dirty="0" smtClean="0"/>
              <a:t>A special instrument called a punch or a trephine is used to remove a circle of tissue from the abnormal-looking growth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6061152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chemeClr val="accent2">
                    <a:lumMod val="75000"/>
                  </a:schemeClr>
                </a:solidFill>
              </a:rPr>
              <a:t>Treatment by Stages</a:t>
            </a:r>
            <a:endParaRPr lang="en-US" sz="3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>
                <a:solidFill>
                  <a:srgbClr val="3366FF"/>
                </a:solidFill>
              </a:rPr>
              <a:t>Stage </a:t>
            </a:r>
            <a:r>
              <a:rPr lang="en-US" sz="3200" b="1" dirty="0" smtClean="0">
                <a:solidFill>
                  <a:srgbClr val="3366FF"/>
                </a:solidFill>
              </a:rPr>
              <a:t>0</a:t>
            </a:r>
          </a:p>
          <a:p>
            <a:pPr marL="0" indent="0">
              <a:buNone/>
            </a:pPr>
            <a:endParaRPr lang="en-US" sz="1800" b="1" dirty="0"/>
          </a:p>
          <a:p>
            <a:pPr marL="0" indent="0">
              <a:buNone/>
            </a:pPr>
            <a:endParaRPr lang="en-US" sz="1800" b="1" dirty="0"/>
          </a:p>
          <a:p>
            <a:pPr>
              <a:buFont typeface="Wingdings" charset="2"/>
              <a:buChar char="Ø"/>
            </a:pPr>
            <a:r>
              <a:rPr lang="en-US" sz="2000" dirty="0"/>
              <a:t>Stage 0 melanomas have not grown deeper than the epidermis. 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endParaRPr lang="en-US" sz="2000" dirty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They </a:t>
            </a:r>
            <a:r>
              <a:rPr lang="en-US" sz="2000" dirty="0"/>
              <a:t>are usually treated by surgery to remove the melanoma and a margin of about 1/2 cm (about 1/5 inch) of normal skin around it.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7183067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Stage </a:t>
            </a:r>
            <a:r>
              <a:rPr lang="en-US" sz="3200" b="1" dirty="0">
                <a:solidFill>
                  <a:srgbClr val="3366FF"/>
                </a:solidFill>
              </a:rPr>
              <a:t>I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Stage </a:t>
            </a:r>
            <a:r>
              <a:rPr lang="en-US" sz="2000" dirty="0"/>
              <a:t>I melanoma is treated by wide excision (surgery to remove the melanoma as well as a margin of normal skin around it). </a:t>
            </a:r>
            <a:endParaRPr lang="en-US" sz="2000" dirty="0" smtClean="0"/>
          </a:p>
          <a:p>
            <a:pPr>
              <a:buFont typeface="Wingdings" charset="2"/>
              <a:buChar char="Ø"/>
            </a:pPr>
            <a:r>
              <a:rPr lang="en-US" sz="2000" dirty="0" smtClean="0"/>
              <a:t>The </a:t>
            </a:r>
            <a:r>
              <a:rPr lang="en-US" sz="2000" dirty="0"/>
              <a:t>amount of normal skin removed depends on the thickness of the melanoma. When the thickness is 1 mm or less, wide excision with 1 cm (2/5 inch) margins is recommended. For stage I melanomas between 1 mm and 2 mm thick, the tumor and 1 cm to 2 cm (4/5 inch) of surrounding skin are removed.</a:t>
            </a:r>
          </a:p>
        </p:txBody>
      </p:sp>
    </p:spTree>
    <p:extLst>
      <p:ext uri="{BB962C8B-B14F-4D97-AF65-F5344CB8AC3E}">
        <p14:creationId xmlns:p14="http://schemas.microsoft.com/office/powerpoint/2010/main" val="20859193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Stage II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Wide excision is the standard treatment for stage II melanoma. If the melanoma is between 1 mm and 2 mm thick, a margin of 1 to 2 cm of normal skin will be removed as well.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If </a:t>
            </a:r>
            <a:r>
              <a:rPr lang="en-US" sz="2000" dirty="0"/>
              <a:t>the melanoma is thicker than 2 mm, about 2 cm of normal skin will be removed from around the tumor site.</a:t>
            </a:r>
          </a:p>
        </p:txBody>
      </p:sp>
    </p:spTree>
    <p:extLst>
      <p:ext uri="{BB962C8B-B14F-4D97-AF65-F5344CB8AC3E}">
        <p14:creationId xmlns:p14="http://schemas.microsoft.com/office/powerpoint/2010/main" val="2549872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Stage III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These cancers </a:t>
            </a:r>
            <a:r>
              <a:rPr lang="en-US" sz="2000" dirty="0"/>
              <a:t>have already reached the lymph nodes when the melanoma is first diagnosed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Surgical treatment for stage III melanoma usually requires lymph node dissection, along with wide excision of the primary tumor as in stage II. </a:t>
            </a:r>
          </a:p>
        </p:txBody>
      </p:sp>
    </p:spTree>
    <p:extLst>
      <p:ext uri="{BB962C8B-B14F-4D97-AF65-F5344CB8AC3E}">
        <p14:creationId xmlns:p14="http://schemas.microsoft.com/office/powerpoint/2010/main" val="37406412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3366FF"/>
                </a:solidFill>
              </a:rPr>
              <a:t>Stage IV</a:t>
            </a:r>
            <a:endParaRPr lang="en-US" sz="3200" b="1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/>
              <a:t>Stage IV melanomas are very hard to cure, as they have already spread to distant lymph nodes or other areas of the body.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Metastases in internal organs are sometimes removed, depending on how many there are, where they are located, and how likely they are to cause symptoms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endParaRPr lang="en-US" sz="2000" dirty="0"/>
          </a:p>
          <a:p>
            <a:pPr marL="0" indent="0">
              <a:buNone/>
            </a:pPr>
            <a:r>
              <a:rPr lang="en-US" sz="2000" dirty="0" smtClean="0"/>
              <a:t> </a:t>
            </a:r>
            <a:r>
              <a:rPr lang="en-US" sz="2000" dirty="0"/>
              <a:t>Metastases that cause symptoms but cannot be removed surgically may be treated with radiation, immunotherapy, targeted therapy, or chemotherapy.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17063100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400" dirty="0" smtClean="0"/>
          </a:p>
          <a:p>
            <a:pPr marL="0" indent="0" algn="ctr">
              <a:buNone/>
            </a:pPr>
            <a:r>
              <a:rPr lang="en-US" sz="4400" b="1" dirty="0" smtClean="0">
                <a:solidFill>
                  <a:srgbClr val="3366FF"/>
                </a:solidFill>
              </a:rPr>
              <a:t>Reduce Your Risk</a:t>
            </a:r>
          </a:p>
        </p:txBody>
      </p:sp>
    </p:spTree>
    <p:extLst>
      <p:ext uri="{BB962C8B-B14F-4D97-AF65-F5344CB8AC3E}">
        <p14:creationId xmlns:p14="http://schemas.microsoft.com/office/powerpoint/2010/main" val="6595296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“Slip, Slop, Slap” Method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Slip on a shirt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Slop on sunscreen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Slap on a hat</a:t>
            </a:r>
          </a:p>
          <a:p>
            <a:pPr marL="0" indent="0">
              <a:buNone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Wear sunglasses to protect your eyes and skin around them</a:t>
            </a:r>
          </a:p>
        </p:txBody>
      </p:sp>
    </p:spTree>
    <p:extLst>
      <p:ext uri="{BB962C8B-B14F-4D97-AF65-F5344CB8AC3E}">
        <p14:creationId xmlns:p14="http://schemas.microsoft.com/office/powerpoint/2010/main" val="3745619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Layers of Skin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90"/>
                </a:solidFill>
              </a:rPr>
              <a:t>The skin has 3 layers</a:t>
            </a:r>
          </a:p>
          <a:p>
            <a:pPr marL="0" indent="0">
              <a:buNone/>
            </a:pPr>
            <a:endParaRPr lang="en-US" u="sng" dirty="0"/>
          </a:p>
          <a:p>
            <a:pPr>
              <a:buFont typeface="Wingdings" charset="2"/>
              <a:buChar char="Ø"/>
            </a:pPr>
            <a:r>
              <a:rPr lang="en-US" sz="1800" b="1" u="sng" dirty="0" smtClean="0">
                <a:solidFill>
                  <a:srgbClr val="000090"/>
                </a:solidFill>
              </a:rPr>
              <a:t>Epidermis</a:t>
            </a:r>
            <a:r>
              <a:rPr lang="en-US" sz="1800" u="sng" dirty="0" smtClean="0"/>
              <a:t> </a:t>
            </a:r>
            <a:r>
              <a:rPr lang="en-US" sz="1800" dirty="0" smtClean="0"/>
              <a:t>(the top layer) very thin averaging about 0.2 millimeters thick. It protects the deeper layers of skin.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1800" b="1" u="sng" dirty="0" smtClean="0">
                <a:solidFill>
                  <a:srgbClr val="000090"/>
                </a:solidFill>
              </a:rPr>
              <a:t>Dermis</a:t>
            </a:r>
            <a:r>
              <a:rPr lang="en-US" sz="1800" dirty="0" smtClean="0"/>
              <a:t> (middle layer) contains hair follicles, sweat glands, blood vessels and nerves.</a:t>
            </a:r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sz="1800" b="1" u="sng" dirty="0" err="1" smtClean="0">
                <a:solidFill>
                  <a:srgbClr val="000090"/>
                </a:solidFill>
              </a:rPr>
              <a:t>Subcutis</a:t>
            </a:r>
            <a:r>
              <a:rPr lang="en-US" sz="1800" dirty="0" smtClean="0"/>
              <a:t> (deepest layer) forms a network of collagen and fat cells. Helps body conserve heat and serves as a shock absorber that helps protects the body’s organs from injury.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1232958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dirty="0" smtClean="0"/>
              <a:t>Seek shade when possible</a:t>
            </a:r>
            <a:endParaRPr lang="en-US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dirty="0" smtClean="0"/>
              <a:t>Avoid tanning beds and sunlamps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Watch for abnormal moles</a:t>
            </a:r>
          </a:p>
          <a:p>
            <a:pPr>
              <a:buFont typeface="Wingdings" charset="2"/>
              <a:buChar char="Ø"/>
            </a:pPr>
            <a:endParaRPr lang="en-US" dirty="0"/>
          </a:p>
          <a:p>
            <a:pPr>
              <a:buFont typeface="Wingdings" charset="2"/>
              <a:buChar char="Ø"/>
            </a:pPr>
            <a:r>
              <a:rPr lang="en-US" dirty="0" smtClean="0"/>
              <a:t>Get yearly checks with your doctor</a:t>
            </a:r>
          </a:p>
        </p:txBody>
      </p:sp>
    </p:spTree>
    <p:extLst>
      <p:ext uri="{BB962C8B-B14F-4D97-AF65-F5344CB8AC3E}">
        <p14:creationId xmlns:p14="http://schemas.microsoft.com/office/powerpoint/2010/main" val="336520204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chemeClr val="accent2">
                    <a:lumMod val="75000"/>
                  </a:schemeClr>
                </a:solidFill>
              </a:rPr>
              <a:t>Consequences</a:t>
            </a:r>
            <a:endParaRPr lang="en-US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love your sun bathing on the beach…</a:t>
            </a:r>
            <a:endParaRPr lang="en-US" dirty="0"/>
          </a:p>
        </p:txBody>
      </p:sp>
      <p:pic>
        <p:nvPicPr>
          <p:cNvPr id="4" name="Picture 3" descr="Unknown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4800" y="2819400"/>
            <a:ext cx="3403600" cy="2903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51915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If you love tanning beds….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201" y="2755901"/>
            <a:ext cx="3873500" cy="267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68061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Or you decide to let your moles to get to this stage……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3416300"/>
            <a:ext cx="2362200" cy="231072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3505199"/>
            <a:ext cx="2870200" cy="222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2239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6300" b="63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657464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00"/>
                </a:solidFill>
              </a:rPr>
              <a:t>Layers of Skin</a:t>
            </a:r>
            <a:endParaRPr lang="en-US" sz="3200" dirty="0">
              <a:solidFill>
                <a:srgbClr val="00800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3630" r="363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302042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Types of Skin Cancers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endParaRPr lang="en-US" dirty="0">
              <a:solidFill>
                <a:srgbClr val="000090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Melanoma</a:t>
            </a:r>
            <a:endParaRPr lang="en-US" b="1" dirty="0"/>
          </a:p>
          <a:p>
            <a:pPr>
              <a:buFont typeface="Wingdings" charset="2"/>
              <a:buChar char="Ø"/>
            </a:pPr>
            <a:endParaRPr lang="en-US" dirty="0" smtClean="0"/>
          </a:p>
          <a:p>
            <a:pPr>
              <a:buFont typeface="Wingdings" charset="2"/>
              <a:buChar char="Ø"/>
            </a:pPr>
            <a:r>
              <a:rPr lang="en-US" b="1" dirty="0" smtClean="0">
                <a:solidFill>
                  <a:srgbClr val="000090"/>
                </a:solidFill>
              </a:rPr>
              <a:t>Basal Cell and Squamous Cell </a:t>
            </a:r>
            <a:endParaRPr lang="en-US" b="1" dirty="0">
              <a:solidFill>
                <a:srgbClr val="00009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846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What is Melanoma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dirty="0">
                <a:solidFill>
                  <a:srgbClr val="000090"/>
                </a:solidFill>
              </a:rPr>
              <a:t>Melanoma</a:t>
            </a:r>
            <a:r>
              <a:rPr lang="en-US" sz="2000" dirty="0"/>
              <a:t> is a cancer that begins in the melanocytes – the cells that produce the skin coloring or pigment known as </a:t>
            </a:r>
            <a:r>
              <a:rPr lang="en-US" sz="2000" i="1" dirty="0"/>
              <a:t>melanin</a:t>
            </a:r>
            <a:r>
              <a:rPr lang="en-US" sz="2000" dirty="0"/>
              <a:t>. </a:t>
            </a:r>
            <a:endParaRPr lang="en-US" sz="2000" dirty="0" smtClean="0"/>
          </a:p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2000" i="1" dirty="0" smtClean="0"/>
              <a:t>Melanin </a:t>
            </a:r>
            <a:r>
              <a:rPr lang="en-US" sz="2000" i="1" dirty="0"/>
              <a:t>helps protect the deeper layers of the skin from the harmful effects </a:t>
            </a:r>
            <a:r>
              <a:rPr lang="en-US" sz="2000" i="1" dirty="0" smtClean="0"/>
              <a:t>of the sun. </a:t>
            </a:r>
            <a:endParaRPr lang="en-US" sz="2000" i="1" dirty="0"/>
          </a:p>
          <a:p>
            <a:pPr marL="0" indent="0">
              <a:buNone/>
            </a:pPr>
            <a:endParaRPr lang="en-US" sz="2000" i="1" dirty="0" smtClean="0"/>
          </a:p>
          <a:p>
            <a:pPr marL="0" indent="0">
              <a:buNone/>
            </a:pPr>
            <a:r>
              <a:rPr lang="en-US" sz="2000" i="1" dirty="0" smtClean="0"/>
              <a:t>Melanoma effects your skin but can also spread to your organs and bones.</a:t>
            </a:r>
            <a:endParaRPr lang="en-US" sz="2000" i="1" dirty="0"/>
          </a:p>
        </p:txBody>
      </p:sp>
    </p:spTree>
    <p:extLst>
      <p:ext uri="{BB962C8B-B14F-4D97-AF65-F5344CB8AC3E}">
        <p14:creationId xmlns:p14="http://schemas.microsoft.com/office/powerpoint/2010/main" val="10994507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What is Basal Cell/Squamous Cell 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2000" dirty="0" smtClean="0"/>
          </a:p>
          <a:p>
            <a:pPr marL="0" indent="0">
              <a:buNone/>
            </a:pPr>
            <a:r>
              <a:rPr lang="en-US" sz="1800" dirty="0" smtClean="0"/>
              <a:t>Basal Cell/Squamous Cell are classified as non-melanomas to set them apart from the serious type of skin cancer which is the Melanoma. These cells are found at the base of the outer layer skin. </a:t>
            </a:r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1800" dirty="0" smtClean="0"/>
              <a:t>Most of these cancers develop on sun-exposed areas of the skin (face, ear, neck, lips and hands) and rarely spread to other parts of the body. 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These type cancers progress slowly, usually detected easily and curable if treated early. </a:t>
            </a:r>
            <a:endParaRPr lang="en-US" sz="1800" dirty="0"/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34327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Skin Cancer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9723" b="972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9733059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7F2016"/>
                </a:solidFill>
              </a:rPr>
              <a:t> Statistics</a:t>
            </a:r>
            <a:endParaRPr lang="en-US" sz="3200" b="1" dirty="0">
              <a:solidFill>
                <a:srgbClr val="7F2016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/>
              <a:buChar char="•"/>
            </a:pPr>
            <a:r>
              <a:rPr lang="en-US" sz="1800" dirty="0" smtClean="0"/>
              <a:t>Skin cancer is the most common form of cancer in the US and more than 3.5 million people are diagnosed annually.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Each year there are more new cases of skin cancer than the combined </a:t>
            </a:r>
            <a:r>
              <a:rPr lang="en-US" sz="1800" dirty="0"/>
              <a:t> </a:t>
            </a:r>
            <a:r>
              <a:rPr lang="en-US" sz="1800" dirty="0" smtClean="0"/>
              <a:t>breast, prostate ,lung, and colon</a:t>
            </a:r>
            <a:r>
              <a:rPr lang="en-US" sz="1800" u="sng" dirty="0" smtClean="0"/>
              <a:t>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Melanoma is the most common form of cancer for young adults 25-29 of age.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1 in 50 men and women will be diagnosed with Melanoma of the  skin during their lifetime.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One person dies of Melanoma every hour. </a:t>
            </a:r>
          </a:p>
          <a:p>
            <a:pPr>
              <a:buFont typeface="Arial"/>
              <a:buChar char="•"/>
            </a:pPr>
            <a:r>
              <a:rPr lang="en-US" sz="1800" dirty="0" smtClean="0"/>
              <a:t>An estimated 9,480 people will die of Melanoma in 2013.</a:t>
            </a:r>
          </a:p>
          <a:p>
            <a:pPr>
              <a:buFont typeface="Arial"/>
              <a:buChar char="•"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3847322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Pushpin.thmx</Template>
  <TotalTime>868</TotalTime>
  <Words>1127</Words>
  <Application>Microsoft Macintosh PowerPoint</Application>
  <PresentationFormat>On-screen Show (4:3)</PresentationFormat>
  <Paragraphs>153</Paragraphs>
  <Slides>34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Pushpin</vt:lpstr>
      <vt:lpstr>SKIN CANCER</vt:lpstr>
      <vt:lpstr>SKIN</vt:lpstr>
      <vt:lpstr>Layers of Skin</vt:lpstr>
      <vt:lpstr>Layers of Skin</vt:lpstr>
      <vt:lpstr>Types of Skin Cancers</vt:lpstr>
      <vt:lpstr>What is Melanoma</vt:lpstr>
      <vt:lpstr>What is Basal Cell/Squamous Cell </vt:lpstr>
      <vt:lpstr>Skin Cancer</vt:lpstr>
      <vt:lpstr> Statistics</vt:lpstr>
      <vt:lpstr>What Causes Melanoma</vt:lpstr>
      <vt:lpstr>What Damages DNA</vt:lpstr>
      <vt:lpstr>Risk Factors</vt:lpstr>
      <vt:lpstr>Risk Factors</vt:lpstr>
      <vt:lpstr>Risk Factors</vt:lpstr>
      <vt:lpstr>Risk Factors</vt:lpstr>
      <vt:lpstr>Risk Factors</vt:lpstr>
      <vt:lpstr>Signs of Melanoma (ABCDE)</vt:lpstr>
      <vt:lpstr>Signs of Melanoma (ABCDE)</vt:lpstr>
      <vt:lpstr>Signs of Melanoma (ABCDE)</vt:lpstr>
      <vt:lpstr>Signs of Melanoma (ABCDE)</vt:lpstr>
      <vt:lpstr>Signs of Melanoma (ABCDE)</vt:lpstr>
      <vt:lpstr>Procedures</vt:lpstr>
      <vt:lpstr>Treatment by Stages</vt:lpstr>
      <vt:lpstr>Stage I</vt:lpstr>
      <vt:lpstr>Stage II</vt:lpstr>
      <vt:lpstr>Stage III</vt:lpstr>
      <vt:lpstr>Stage IV</vt:lpstr>
      <vt:lpstr>PowerPoint Presentation</vt:lpstr>
      <vt:lpstr>“Slip, Slop, Slap” Method</vt:lpstr>
      <vt:lpstr>PowerPoint Presentation</vt:lpstr>
      <vt:lpstr>Consequences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Skin Cancer</dc:title>
  <dc:creator>Stephanie Shelton</dc:creator>
  <cp:lastModifiedBy>Kiley Wease</cp:lastModifiedBy>
  <cp:revision>46</cp:revision>
  <dcterms:created xsi:type="dcterms:W3CDTF">2013-10-09T15:20:51Z</dcterms:created>
  <dcterms:modified xsi:type="dcterms:W3CDTF">2015-01-28T16:20:23Z</dcterms:modified>
</cp:coreProperties>
</file>