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1" r:id="rId4"/>
    <p:sldId id="258" r:id="rId5"/>
    <p:sldId id="262" r:id="rId6"/>
    <p:sldId id="259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4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06BE25-9A5D-534D-9704-001A351E7AA1}" type="datetimeFigureOut">
              <a:rPr lang="en-US" smtClean="0"/>
              <a:t>1/28/15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B49440-93D2-6941-ABD4-DBC70C54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40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Oldest</a:t>
            </a:r>
            <a:r>
              <a:rPr lang="en-US" baseline="0" dirty="0" smtClean="0"/>
              <a:t> description of cancer was found close to 3000 BC. It was in an ancient </a:t>
            </a:r>
            <a:r>
              <a:rPr lang="en-US" baseline="0" dirty="0" err="1" smtClean="0"/>
              <a:t>egyptian</a:t>
            </a:r>
            <a:r>
              <a:rPr lang="en-US" baseline="0" dirty="0" smtClean="0"/>
              <a:t> book and in the text they wrote “there is no treatment”</a:t>
            </a:r>
          </a:p>
          <a:p>
            <a:r>
              <a:rPr lang="en-US" dirty="0" smtClean="0"/>
              <a:t>To us, cancer is known as any cell starting</a:t>
            </a:r>
            <a:r>
              <a:rPr lang="en-US" baseline="0" dirty="0" smtClean="0"/>
              <a:t> to grow abnormally or one that has gone out-of-control</a:t>
            </a:r>
          </a:p>
          <a:p>
            <a:r>
              <a:rPr lang="en-US" baseline="0" dirty="0" smtClean="0"/>
              <a:t>When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49440-93D2-6941-ABD4-DBC70C5426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361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Oldest</a:t>
            </a:r>
            <a:r>
              <a:rPr lang="en-US" baseline="0" dirty="0" smtClean="0"/>
              <a:t> description of cancer was found close to 3000 BC. It was in an ancient </a:t>
            </a:r>
            <a:r>
              <a:rPr lang="en-US" baseline="0" dirty="0" err="1" smtClean="0"/>
              <a:t>egyptian</a:t>
            </a:r>
            <a:r>
              <a:rPr lang="en-US" baseline="0" dirty="0" smtClean="0"/>
              <a:t> book and in the text they wrote “there is no treatment”</a:t>
            </a:r>
          </a:p>
          <a:p>
            <a:r>
              <a:rPr lang="en-US" dirty="0" smtClean="0"/>
              <a:t>To us, cancer is known as any cell starting</a:t>
            </a:r>
            <a:r>
              <a:rPr lang="en-US" baseline="0" dirty="0" smtClean="0"/>
              <a:t> to grow abnormally or one that has gone out-of-control</a:t>
            </a:r>
          </a:p>
          <a:p>
            <a:r>
              <a:rPr lang="en-US" baseline="0" dirty="0" smtClean="0"/>
              <a:t>When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49440-93D2-6941-ABD4-DBC70C5426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36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49440-93D2-6941-ABD4-DBC70C54260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361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49440-93D2-6941-ABD4-DBC70C54260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36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49440-93D2-6941-ABD4-DBC70C54260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361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 is</a:t>
            </a:r>
            <a:r>
              <a:rPr lang="en-US" baseline="0" dirty="0" smtClean="0"/>
              <a:t> given value from 0 for non metastasis to 1 for metastasized</a:t>
            </a:r>
          </a:p>
          <a:p>
            <a:endParaRPr lang="en-US" dirty="0" smtClean="0"/>
          </a:p>
          <a:p>
            <a:r>
              <a:rPr lang="en-US" dirty="0" smtClean="0"/>
              <a:t>N is grade of lymph</a:t>
            </a:r>
            <a:r>
              <a:rPr lang="en-US" baseline="0" dirty="0" smtClean="0"/>
              <a:t> node involvement from 0-3, 0 means no involvement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49440-93D2-6941-ABD4-DBC70C54260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361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49440-93D2-6941-ABD4-DBC70C54260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36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D661-1836-44F7-8FAF-35E8F866ECD3}" type="datetime1">
              <a:rPr lang="en-US" smtClean="0"/>
              <a:pPr/>
              <a:t>1/28/15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F71CE-B899-4B2B-848D-9F12F0C901B6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7606D-E5C4-4C2F-8241-EC2663EF1C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F1CA-F464-4B29-B867-EAF8A9B936E3}" type="datetime1">
              <a:rPr lang="en-US" smtClean="0"/>
              <a:pPr/>
              <a:t>1/28/15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B827-F132-4DF6-9FB9-4035A4C798EF}" type="datetime1">
              <a:rPr lang="en-US" smtClean="0"/>
              <a:pPr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2A601-7D32-4ED7-AD1A-974B6DDBDCDC}" type="datetime1">
              <a:rPr lang="en-US" smtClean="0"/>
              <a:pPr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7B41-4A0C-4639-A132-E5C8F99A4BE8}" type="datetime1">
              <a:rPr lang="en-US" smtClean="0"/>
              <a:pPr/>
              <a:t>1/28/15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67FD-6084-4075-993E-77EC8038773F}" type="datetime1">
              <a:rPr lang="en-US" smtClean="0"/>
              <a:pPr/>
              <a:t>1/28/15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88B47-74BA-4873-ADAE-EB0120124E83}" type="datetime1">
              <a:rPr lang="en-US" smtClean="0"/>
              <a:pPr/>
              <a:t>1/28/15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52C1-9A39-494C-9977-BBEFAB872C1F}" type="datetime1">
              <a:rPr lang="en-US" smtClean="0"/>
              <a:pPr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ACE2-EA00-4376-9A66-47ABB8B02CF5}" type="datetime1">
              <a:rPr lang="en-US" smtClean="0"/>
              <a:pPr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DA47DADC-55EA-4839-91C8-5BCC0EC06F5C}" type="datetime1">
              <a:rPr lang="en-US" smtClean="0"/>
              <a:pPr/>
              <a:t>1/28/15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5" Type="http://schemas.openxmlformats.org/officeDocument/2006/relationships/image" Target="../media/image7.jpeg"/><Relationship Id="rId6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399" y="2516624"/>
            <a:ext cx="7850931" cy="2595025"/>
          </a:xfrm>
        </p:spPr>
        <p:txBody>
          <a:bodyPr/>
          <a:lstStyle/>
          <a:p>
            <a:r>
              <a:rPr lang="en-US" dirty="0" smtClean="0"/>
              <a:t>Carcinoma of the Prostate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By:</a:t>
            </a:r>
          </a:p>
          <a:p>
            <a:pPr algn="ctr"/>
            <a:r>
              <a:rPr lang="en-US" dirty="0" smtClean="0"/>
              <a:t>Ishan Parikh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06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90618"/>
            <a:ext cx="7315200" cy="1154097"/>
          </a:xfrm>
        </p:spPr>
        <p:txBody>
          <a:bodyPr>
            <a:normAutofit/>
          </a:bodyPr>
          <a:lstStyle/>
          <a:p>
            <a:r>
              <a:rPr lang="en-US" dirty="0" smtClean="0"/>
              <a:t>Background on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40318"/>
            <a:ext cx="7315200" cy="3910453"/>
          </a:xfrm>
        </p:spPr>
        <p:txBody>
          <a:bodyPr>
            <a:normAutofit/>
          </a:bodyPr>
          <a:lstStyle/>
          <a:p>
            <a:r>
              <a:rPr lang="en-US" dirty="0" smtClean="0"/>
              <a:t>Oldest information dates back to 3000 BC, Egyptian textbook on trauma surgery – “There is no treatment.”</a:t>
            </a:r>
          </a:p>
          <a:p>
            <a:pPr marL="45720" indent="0">
              <a:buNone/>
            </a:pPr>
            <a:endParaRPr lang="en-US" dirty="0"/>
          </a:p>
          <a:p>
            <a:r>
              <a:rPr lang="en-US" dirty="0" smtClean="0"/>
              <a:t>Hippocrates – “Father of Medicine” first used the term </a:t>
            </a:r>
            <a:r>
              <a:rPr lang="en-US" i="1" dirty="0" err="1" smtClean="0"/>
              <a:t>carcinos</a:t>
            </a:r>
            <a:r>
              <a:rPr lang="en-US" i="1" dirty="0" smtClean="0"/>
              <a:t> or carcinoma</a:t>
            </a:r>
            <a:r>
              <a:rPr lang="en-US" dirty="0" smtClean="0"/>
              <a:t> to describe non-ulcer forming tumor</a:t>
            </a:r>
          </a:p>
          <a:p>
            <a:endParaRPr lang="en-US" dirty="0"/>
          </a:p>
          <a:p>
            <a:r>
              <a:rPr lang="en-US" dirty="0" smtClean="0"/>
              <a:t>The Greeks started referring to it as a crab because of it’s finger-like projections.</a:t>
            </a:r>
          </a:p>
          <a:p>
            <a:endParaRPr lang="en-US" dirty="0"/>
          </a:p>
          <a:p>
            <a:r>
              <a:rPr lang="en-US" dirty="0" smtClean="0"/>
              <a:t>Latin term for crab – “Cancer”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7636" y="6610748"/>
            <a:ext cx="86963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Source: American Cancer Society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017803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90618"/>
            <a:ext cx="7315200" cy="1154097"/>
          </a:xfrm>
        </p:spPr>
        <p:txBody>
          <a:bodyPr>
            <a:normAutofit/>
          </a:bodyPr>
          <a:lstStyle/>
          <a:p>
            <a:r>
              <a:rPr lang="en-US" dirty="0" smtClean="0"/>
              <a:t>What is Cancer?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40318"/>
            <a:ext cx="7315200" cy="4542204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Cells growing uncontrollably and having the potential to spread</a:t>
            </a:r>
            <a:r>
              <a:rPr lang="en-US" sz="2800" dirty="0">
                <a:cs typeface="Times New Roman" charset="0"/>
              </a:rPr>
              <a:t>	</a:t>
            </a:r>
            <a:endParaRPr lang="en-US" sz="2800" dirty="0"/>
          </a:p>
          <a:p>
            <a:r>
              <a:rPr lang="en-US" sz="2800" dirty="0" smtClean="0"/>
              <a:t>When those abnormal cells become a mass, it becomes a “tumor”</a:t>
            </a:r>
            <a:r>
              <a:rPr lang="en-US" sz="2800" dirty="0">
                <a:cs typeface="Times New Roman" charset="0"/>
              </a:rPr>
              <a:t>	</a:t>
            </a:r>
            <a:endParaRPr lang="en-US" sz="2800" dirty="0"/>
          </a:p>
          <a:p>
            <a:pPr marL="663575" lvl="1" indent="-317500">
              <a:buFont typeface="Wingdings" charset="0"/>
              <a:buChar char="§"/>
            </a:pPr>
            <a:r>
              <a:rPr lang="en-US" sz="2400" dirty="0"/>
              <a:t>Benign (noncancerous) tumors may interfere </a:t>
            </a:r>
            <a:r>
              <a:rPr lang="en-US" sz="2400" dirty="0" smtClean="0"/>
              <a:t>with body functions, such as urinating, but are not considered life threatening</a:t>
            </a:r>
            <a:endParaRPr lang="en-US" sz="2300" baseline="30000" dirty="0"/>
          </a:p>
          <a:p>
            <a:pPr marL="663575" lvl="1" indent="-317500">
              <a:buFont typeface="Wingdings" charset="0"/>
              <a:buChar char="§"/>
            </a:pPr>
            <a:r>
              <a:rPr lang="en-US" sz="2400" dirty="0"/>
              <a:t>Malignant tumors </a:t>
            </a:r>
            <a:r>
              <a:rPr lang="en-US" sz="2400" dirty="0" smtClean="0"/>
              <a:t>will invade surrounding tissues and destroy them</a:t>
            </a:r>
            <a:endParaRPr lang="en-US" sz="2300" baseline="30000" dirty="0"/>
          </a:p>
          <a:p>
            <a:pPr marL="663575" lvl="1" indent="-317500">
              <a:buFont typeface="Wingdings" charset="0"/>
              <a:buChar char="§"/>
            </a:pPr>
            <a:r>
              <a:rPr lang="en-US" sz="2400" dirty="0"/>
              <a:t>Prostate cancer is a malignant tumor that begins growing in the prostate </a:t>
            </a:r>
            <a:r>
              <a:rPr lang="en-US" sz="2400" dirty="0" smtClean="0"/>
              <a:t>gland</a:t>
            </a:r>
          </a:p>
          <a:p>
            <a:pPr marL="389255" indent="-317500">
              <a:buFont typeface="Wingdings" charset="0"/>
              <a:buChar char="§"/>
            </a:pPr>
            <a:r>
              <a:rPr lang="en-US" sz="2500" dirty="0" smtClean="0"/>
              <a:t>Metastasis is when the cells break away and spread to others parts of the body</a:t>
            </a:r>
            <a:endParaRPr lang="en-US" sz="2500" dirty="0"/>
          </a:p>
        </p:txBody>
      </p:sp>
      <p:sp>
        <p:nvSpPr>
          <p:cNvPr id="4" name="TextBox 3"/>
          <p:cNvSpPr txBox="1"/>
          <p:nvPr/>
        </p:nvSpPr>
        <p:spPr>
          <a:xfrm>
            <a:off x="447636" y="6610748"/>
            <a:ext cx="86963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Source: </a:t>
            </a:r>
            <a:r>
              <a:rPr lang="en-US" sz="1000" dirty="0" err="1">
                <a:cs typeface="Times New Roman" charset="0"/>
              </a:rPr>
              <a:t>Marieb</a:t>
            </a:r>
            <a:r>
              <a:rPr lang="en-US" sz="1000" dirty="0">
                <a:cs typeface="Times New Roman" charset="0"/>
              </a:rPr>
              <a:t> E. The reproductive system. </a:t>
            </a:r>
            <a:r>
              <a:rPr lang="en-US" sz="1000" i="1" dirty="0">
                <a:cs typeface="Times New Roman" charset="0"/>
              </a:rPr>
              <a:t>Human Anatomy &amp; Physiology</a:t>
            </a:r>
            <a:r>
              <a:rPr lang="en-US" sz="1000" dirty="0">
                <a:cs typeface="Times New Roman" charset="0"/>
              </a:rPr>
              <a:t>. 4th </a:t>
            </a:r>
            <a:r>
              <a:rPr lang="en-US" sz="1000" dirty="0" smtClean="0">
                <a:cs typeface="Times New Roman" charset="0"/>
              </a:rPr>
              <a:t>ed. ; </a:t>
            </a:r>
            <a:r>
              <a:rPr lang="en-US" sz="1000" i="1" dirty="0">
                <a:cs typeface="Times New Roman" charset="0"/>
              </a:rPr>
              <a:t>Pharmacotherapy: A Pathophysiologic Approach</a:t>
            </a:r>
            <a:r>
              <a:rPr lang="en-US" sz="1000" dirty="0">
                <a:cs typeface="Times New Roman" charset="0"/>
              </a:rPr>
              <a:t>. 3rd ed.</a:t>
            </a:r>
            <a:endParaRPr lang="en-US" sz="1000" dirty="0" smtClean="0"/>
          </a:p>
        </p:txBody>
      </p:sp>
    </p:spTree>
    <p:extLst>
      <p:ext uri="{BB962C8B-B14F-4D97-AF65-F5344CB8AC3E}">
        <p14:creationId xmlns:p14="http://schemas.microsoft.com/office/powerpoint/2010/main" val="419608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90618"/>
            <a:ext cx="7315200" cy="1154097"/>
          </a:xfrm>
        </p:spPr>
        <p:txBody>
          <a:bodyPr>
            <a:normAutofit/>
          </a:bodyPr>
          <a:lstStyle/>
          <a:p>
            <a:r>
              <a:rPr lang="en-US" dirty="0" smtClean="0"/>
              <a:t>Prostate Carcinoma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399" y="1940318"/>
            <a:ext cx="7315201" cy="2203111"/>
          </a:xfrm>
        </p:spPr>
        <p:txBody>
          <a:bodyPr>
            <a:normAutofit/>
          </a:bodyPr>
          <a:lstStyle/>
          <a:p>
            <a:r>
              <a:rPr lang="en-US" dirty="0" smtClean="0"/>
              <a:t>Prostate gland produces fluid for semen</a:t>
            </a:r>
          </a:p>
          <a:p>
            <a:r>
              <a:rPr lang="en-US" dirty="0" smtClean="0"/>
              <a:t>Most common cancer and 6</a:t>
            </a:r>
            <a:r>
              <a:rPr lang="en-US" baseline="30000" dirty="0" smtClean="0"/>
              <a:t>th</a:t>
            </a:r>
            <a:r>
              <a:rPr lang="en-US" dirty="0" smtClean="0"/>
              <a:t> leading cause of death in males</a:t>
            </a:r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35426" t="2672" r="2889" b="4588"/>
          <a:stretch/>
        </p:blipFill>
        <p:spPr>
          <a:xfrm>
            <a:off x="5424567" y="3091956"/>
            <a:ext cx="3483410" cy="3518792"/>
          </a:xfrm>
          <a:prstGeom prst="rect">
            <a:avLst/>
          </a:prstGeom>
        </p:spPr>
      </p:pic>
      <p:pic>
        <p:nvPicPr>
          <p:cNvPr id="5" name="Picture 7" descr="523_Penis_illu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43390" y="3441073"/>
            <a:ext cx="3247279" cy="279228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47636" y="6610748"/>
            <a:ext cx="86963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Source: </a:t>
            </a:r>
            <a:r>
              <a:rPr lang="en-US" sz="1000" dirty="0" err="1">
                <a:cs typeface="Times New Roman" charset="0"/>
              </a:rPr>
              <a:t>Marieb</a:t>
            </a:r>
            <a:r>
              <a:rPr lang="en-US" sz="1000" dirty="0">
                <a:cs typeface="Times New Roman" charset="0"/>
              </a:rPr>
              <a:t> E. The reproductive system. </a:t>
            </a:r>
            <a:r>
              <a:rPr lang="en-US" sz="1000" i="1" dirty="0">
                <a:cs typeface="Times New Roman" charset="0"/>
              </a:rPr>
              <a:t>Human Anatomy &amp; Physiology</a:t>
            </a:r>
            <a:r>
              <a:rPr lang="en-US" sz="1000" dirty="0">
                <a:cs typeface="Times New Roman" charset="0"/>
              </a:rPr>
              <a:t>. 4th </a:t>
            </a:r>
            <a:r>
              <a:rPr lang="en-US" sz="1000" dirty="0" smtClean="0">
                <a:cs typeface="Times New Roman" charset="0"/>
              </a:rPr>
              <a:t>ed. ; </a:t>
            </a:r>
            <a:r>
              <a:rPr lang="en-US" sz="1000" i="1" dirty="0">
                <a:cs typeface="Times New Roman" charset="0"/>
              </a:rPr>
              <a:t>Pharmacotherapy: A Pathophysiologic Approach</a:t>
            </a:r>
            <a:r>
              <a:rPr lang="en-US" sz="1000" dirty="0">
                <a:cs typeface="Times New Roman" charset="0"/>
              </a:rPr>
              <a:t>. 3rd ed.</a:t>
            </a:r>
            <a:endParaRPr lang="en-US" sz="1000" dirty="0" smtClean="0"/>
          </a:p>
        </p:txBody>
      </p:sp>
    </p:spTree>
    <p:extLst>
      <p:ext uri="{BB962C8B-B14F-4D97-AF65-F5344CB8AC3E}">
        <p14:creationId xmlns:p14="http://schemas.microsoft.com/office/powerpoint/2010/main" val="1296154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90618"/>
            <a:ext cx="7315200" cy="1154097"/>
          </a:xfrm>
        </p:spPr>
        <p:txBody>
          <a:bodyPr>
            <a:normAutofit/>
          </a:bodyPr>
          <a:lstStyle/>
          <a:p>
            <a:r>
              <a:rPr lang="en-US" dirty="0" smtClean="0"/>
              <a:t>Prostate Carcinoma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399" y="1940318"/>
            <a:ext cx="7315201" cy="4023160"/>
          </a:xfrm>
        </p:spPr>
        <p:txBody>
          <a:bodyPr>
            <a:normAutofit/>
          </a:bodyPr>
          <a:lstStyle/>
          <a:p>
            <a:r>
              <a:rPr lang="en-US" dirty="0" smtClean="0"/>
              <a:t>Common methods to asses state of prostate include</a:t>
            </a:r>
          </a:p>
          <a:p>
            <a:pPr lvl="1"/>
            <a:r>
              <a:rPr lang="en-US" dirty="0" smtClean="0"/>
              <a:t>A digital rectal exam (DRE)</a:t>
            </a:r>
          </a:p>
          <a:p>
            <a:pPr lvl="1"/>
            <a:r>
              <a:rPr lang="en-US" dirty="0" smtClean="0"/>
              <a:t>A PSA blood test</a:t>
            </a:r>
          </a:p>
          <a:p>
            <a:pPr lvl="2"/>
            <a:r>
              <a:rPr lang="en-US" dirty="0"/>
              <a:t>p</a:t>
            </a:r>
            <a:r>
              <a:rPr lang="en-US" dirty="0" smtClean="0"/>
              <a:t>rostate-specific antigen</a:t>
            </a:r>
          </a:p>
          <a:p>
            <a:pPr lvl="1"/>
            <a:r>
              <a:rPr lang="en-US" dirty="0" smtClean="0"/>
              <a:t>A biopsy of tissue</a:t>
            </a:r>
          </a:p>
          <a:p>
            <a:endParaRPr lang="en-US" dirty="0" smtClean="0"/>
          </a:p>
          <a:p>
            <a:r>
              <a:rPr lang="en-US" dirty="0" smtClean="0"/>
              <a:t>Higher risk in men aged 50 or older, with 70% of cases coming from those aged 65 or older</a:t>
            </a:r>
          </a:p>
          <a:p>
            <a:r>
              <a:rPr lang="en-US" dirty="0" smtClean="0"/>
              <a:t>All stages have an overall survival rate of 97%</a:t>
            </a:r>
          </a:p>
          <a:p>
            <a:pPr marL="45720" indent="0">
              <a:buNone/>
            </a:pP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47636" y="6610748"/>
            <a:ext cx="86963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Source: </a:t>
            </a:r>
            <a:r>
              <a:rPr lang="en-US" sz="1000" dirty="0" smtClean="0">
                <a:cs typeface="Times New Roman" charset="0"/>
              </a:rPr>
              <a:t>American Cancer Society</a:t>
            </a:r>
            <a:endParaRPr lang="en-US" sz="1000" dirty="0" smtClean="0"/>
          </a:p>
        </p:txBody>
      </p:sp>
    </p:spTree>
    <p:extLst>
      <p:ext uri="{BB962C8B-B14F-4D97-AF65-F5344CB8AC3E}">
        <p14:creationId xmlns:p14="http://schemas.microsoft.com/office/powerpoint/2010/main" val="2646099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90618"/>
            <a:ext cx="7315200" cy="1154097"/>
          </a:xfrm>
        </p:spPr>
        <p:txBody>
          <a:bodyPr>
            <a:normAutofit/>
          </a:bodyPr>
          <a:lstStyle/>
          <a:p>
            <a:r>
              <a:rPr lang="en-US" dirty="0" smtClean="0"/>
              <a:t>Grades of Prostate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399" y="1940318"/>
            <a:ext cx="3698211" cy="4652573"/>
          </a:xfrm>
        </p:spPr>
        <p:txBody>
          <a:bodyPr>
            <a:normAutofit/>
          </a:bodyPr>
          <a:lstStyle/>
          <a:p>
            <a:r>
              <a:rPr lang="en-US" dirty="0" smtClean="0"/>
              <a:t>Grades are how differentiated a single cell is from the normal</a:t>
            </a:r>
          </a:p>
          <a:p>
            <a:r>
              <a:rPr lang="en-US" dirty="0" smtClean="0"/>
              <a:t>Gleason grade of 1 indicates the cancer cells resemble regular evenly spaced prostate tissue</a:t>
            </a:r>
          </a:p>
          <a:p>
            <a:r>
              <a:rPr lang="en-US" dirty="0" smtClean="0"/>
              <a:t>Gleason grade 5 indicates tissue completely composed of tumor cells</a:t>
            </a:r>
          </a:p>
          <a:p>
            <a:r>
              <a:rPr lang="en-US" dirty="0" smtClean="0"/>
              <a:t>If tumor has areas of different grades, the grades will add together to obtain a score from 2-10</a:t>
            </a:r>
          </a:p>
        </p:txBody>
      </p:sp>
      <p:pic>
        <p:nvPicPr>
          <p:cNvPr id="5" name="Picture 4" descr="Gleason ch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2610" y="1748985"/>
            <a:ext cx="4438412" cy="4843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47636" y="6610748"/>
            <a:ext cx="86963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Source: </a:t>
            </a:r>
            <a:r>
              <a:rPr lang="en-US" sz="1000" dirty="0" smtClean="0">
                <a:cs typeface="Times New Roman" charset="0"/>
              </a:rPr>
              <a:t>Campbell’s Urology</a:t>
            </a:r>
            <a:endParaRPr lang="en-US" sz="1000" dirty="0" smtClean="0"/>
          </a:p>
        </p:txBody>
      </p:sp>
    </p:spTree>
    <p:extLst>
      <p:ext uri="{BB962C8B-B14F-4D97-AF65-F5344CB8AC3E}">
        <p14:creationId xmlns:p14="http://schemas.microsoft.com/office/powerpoint/2010/main" val="22169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90618"/>
            <a:ext cx="7315200" cy="1154097"/>
          </a:xfrm>
        </p:spPr>
        <p:txBody>
          <a:bodyPr>
            <a:normAutofit/>
          </a:bodyPr>
          <a:lstStyle/>
          <a:p>
            <a:r>
              <a:rPr lang="en-US" dirty="0" smtClean="0"/>
              <a:t>Stages of Prostate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399" y="1940318"/>
            <a:ext cx="6573079" cy="465257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Staging is an assessment of the size and location of tumor.</a:t>
            </a:r>
          </a:p>
          <a:p>
            <a:pPr lvl="1"/>
            <a:r>
              <a:rPr lang="en-US" dirty="0" smtClean="0"/>
              <a:t>Important factor in determining treatment</a:t>
            </a:r>
          </a:p>
          <a:p>
            <a:r>
              <a:rPr lang="en-US" b="1" dirty="0" smtClean="0"/>
              <a:t>Stage A (T1) </a:t>
            </a:r>
            <a:r>
              <a:rPr lang="en-US" dirty="0" smtClean="0"/>
              <a:t>– early cancer, tumor in prostate gland but can’t be detected by rectal exam</a:t>
            </a:r>
          </a:p>
          <a:p>
            <a:endParaRPr lang="en-US" dirty="0" smtClean="0"/>
          </a:p>
          <a:p>
            <a:r>
              <a:rPr lang="en-US" b="1" dirty="0" smtClean="0"/>
              <a:t>Stage B (T2) </a:t>
            </a:r>
            <a:r>
              <a:rPr lang="en-US" dirty="0" smtClean="0"/>
              <a:t>– Tumor confined to prostate but detected by rectal exam</a:t>
            </a:r>
          </a:p>
          <a:p>
            <a:endParaRPr lang="en-US" dirty="0" smtClean="0"/>
          </a:p>
          <a:p>
            <a:r>
              <a:rPr lang="en-US" b="1" dirty="0" smtClean="0"/>
              <a:t>Stage C (T3-T4) </a:t>
            </a:r>
            <a:r>
              <a:rPr lang="en-US" dirty="0" smtClean="0"/>
              <a:t>– Tumor has spread to surrounding areas</a:t>
            </a:r>
          </a:p>
          <a:p>
            <a:endParaRPr lang="en-US" dirty="0" smtClean="0"/>
          </a:p>
          <a:p>
            <a:r>
              <a:rPr lang="en-US" b="1" dirty="0" smtClean="0"/>
              <a:t>Stage D (N, M) </a:t>
            </a:r>
            <a:r>
              <a:rPr lang="en-US" dirty="0" smtClean="0"/>
              <a:t>– Cancer has spread to nearby and distant organs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7636" y="6610748"/>
            <a:ext cx="86963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Source: </a:t>
            </a:r>
            <a:r>
              <a:rPr lang="en-US" sz="1000" dirty="0" smtClean="0">
                <a:cs typeface="Times New Roman" charset="0"/>
              </a:rPr>
              <a:t>American Cancer Society</a:t>
            </a:r>
            <a:endParaRPr lang="en-US" sz="1000" dirty="0" smtClean="0"/>
          </a:p>
        </p:txBody>
      </p:sp>
      <p:pic>
        <p:nvPicPr>
          <p:cNvPr id="7" name="Picture 5" descr="523_Stage_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04" t="57971" r="40561" b="17557"/>
          <a:stretch/>
        </p:blipFill>
        <p:spPr>
          <a:xfrm>
            <a:off x="7612268" y="2948609"/>
            <a:ext cx="894523" cy="67365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8" name="Picture 5" descr="523_Stage_B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16" t="59229" r="40889" b="17288"/>
          <a:stretch/>
        </p:blipFill>
        <p:spPr>
          <a:xfrm>
            <a:off x="7612269" y="3997739"/>
            <a:ext cx="894522" cy="67365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9" name="Picture 5" descr="523_Stage_C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96" t="57875" r="40085" b="18059"/>
          <a:stretch/>
        </p:blipFill>
        <p:spPr>
          <a:xfrm>
            <a:off x="7612269" y="4876487"/>
            <a:ext cx="941191" cy="68041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0" name="Picture 9" descr="523_Stage_D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69" t="54114" r="34249" b="11794"/>
          <a:stretch/>
        </p:blipFill>
        <p:spPr bwMode="auto">
          <a:xfrm>
            <a:off x="7612269" y="5726411"/>
            <a:ext cx="941192" cy="645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4008372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90618"/>
            <a:ext cx="7315200" cy="1154097"/>
          </a:xfrm>
        </p:spPr>
        <p:txBody>
          <a:bodyPr>
            <a:normAutofit/>
          </a:bodyPr>
          <a:lstStyle/>
          <a:p>
            <a:r>
              <a:rPr lang="en-US" dirty="0" smtClean="0"/>
              <a:t>Treatments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399" y="1940318"/>
            <a:ext cx="6573079" cy="465257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Radical prostatectomy - Surgical removal before the cancer spreads</a:t>
            </a:r>
          </a:p>
          <a:p>
            <a:endParaRPr lang="en-US" dirty="0"/>
          </a:p>
          <a:p>
            <a:r>
              <a:rPr lang="en-US" dirty="0" smtClean="0"/>
              <a:t>Cryosurgery - Liquid nitrogen put at the source of cancer cells to freeze and kill</a:t>
            </a:r>
          </a:p>
          <a:p>
            <a:pPr lvl="1"/>
            <a:endParaRPr lang="en-US" dirty="0"/>
          </a:p>
          <a:p>
            <a:r>
              <a:rPr lang="en-US" dirty="0" smtClean="0"/>
              <a:t>Radiation – radioactive seeds implanted near cancer</a:t>
            </a:r>
          </a:p>
          <a:p>
            <a:endParaRPr lang="en-US" dirty="0"/>
          </a:p>
          <a:p>
            <a:r>
              <a:rPr lang="en-US" dirty="0" smtClean="0"/>
              <a:t>Hormonal therapy – suppress testosterone to slow growth</a:t>
            </a:r>
          </a:p>
          <a:p>
            <a:endParaRPr lang="en-US" dirty="0"/>
          </a:p>
          <a:p>
            <a:r>
              <a:rPr lang="en-US" dirty="0" smtClean="0"/>
              <a:t>Chemotherapy – targets cancer but also kills normal cells</a:t>
            </a:r>
          </a:p>
          <a:p>
            <a:endParaRPr lang="en-US" dirty="0"/>
          </a:p>
          <a:p>
            <a:r>
              <a:rPr lang="en-US" dirty="0" smtClean="0"/>
              <a:t>Watchful waiting – usually for old age or slow growth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7636" y="6610748"/>
            <a:ext cx="86963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Source: </a:t>
            </a:r>
            <a:r>
              <a:rPr lang="en-US" sz="1000" dirty="0" smtClean="0">
                <a:cs typeface="Times New Roman" charset="0"/>
              </a:rPr>
              <a:t>American Cancer Society</a:t>
            </a:r>
            <a:endParaRPr lang="en-US" sz="1000" dirty="0" smtClean="0"/>
          </a:p>
        </p:txBody>
      </p:sp>
    </p:spTree>
    <p:extLst>
      <p:ext uri="{BB962C8B-B14F-4D97-AF65-F5344CB8AC3E}">
        <p14:creationId xmlns:p14="http://schemas.microsoft.com/office/powerpoint/2010/main" val="12780457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Perspective.thmx</Template>
  <TotalTime>1249</TotalTime>
  <Words>598</Words>
  <Application>Microsoft Macintosh PowerPoint</Application>
  <PresentationFormat>On-screen Show (4:3)</PresentationFormat>
  <Paragraphs>80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Perspective</vt:lpstr>
      <vt:lpstr>Carcinoma of the Prostate </vt:lpstr>
      <vt:lpstr>Background on Cancer</vt:lpstr>
      <vt:lpstr>What is Cancer?</vt:lpstr>
      <vt:lpstr>Prostate Carcinoma</vt:lpstr>
      <vt:lpstr>Prostate Carcinoma Detection</vt:lpstr>
      <vt:lpstr>Grades of Prostate Cancer</vt:lpstr>
      <vt:lpstr>Stages of Prostate Cancer</vt:lpstr>
      <vt:lpstr>Treatments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Carcinoma of the Prostate </dc:title>
  <dc:creator>Ishan Parikh</dc:creator>
  <cp:lastModifiedBy>Kiley Wease</cp:lastModifiedBy>
  <cp:revision>15</cp:revision>
  <dcterms:created xsi:type="dcterms:W3CDTF">2013-08-28T17:51:14Z</dcterms:created>
  <dcterms:modified xsi:type="dcterms:W3CDTF">2015-01-28T16:22:44Z</dcterms:modified>
</cp:coreProperties>
</file>