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56" r:id="rId2"/>
    <p:sldId id="275" r:id="rId3"/>
    <p:sldId id="276" r:id="rId4"/>
    <p:sldId id="277" r:id="rId5"/>
    <p:sldId id="257" r:id="rId6"/>
    <p:sldId id="259" r:id="rId7"/>
    <p:sldId id="266" r:id="rId8"/>
    <p:sldId id="265" r:id="rId9"/>
    <p:sldId id="261" r:id="rId10"/>
    <p:sldId id="267" r:id="rId11"/>
    <p:sldId id="264" r:id="rId12"/>
    <p:sldId id="262" r:id="rId13"/>
    <p:sldId id="268" r:id="rId14"/>
    <p:sldId id="269" r:id="rId15"/>
    <p:sldId id="270" r:id="rId16"/>
    <p:sldId id="271" r:id="rId17"/>
    <p:sldId id="273" r:id="rId18"/>
    <p:sldId id="274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E2780-E5EE-474B-B55E-5DCE9ADA9C47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6561F-9A4E-1C48-8313-556556D2A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6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3A37-6E09-B444-B0A1-9B014CEAE4E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C107-263C-2F4F-A7BC-10D6D4CA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5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3A37-6E09-B444-B0A1-9B014CEAE4E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C107-263C-2F4F-A7BC-10D6D4CA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8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3A37-6E09-B444-B0A1-9B014CEAE4E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C107-263C-2F4F-A7BC-10D6D4CA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3A37-6E09-B444-B0A1-9B014CEAE4E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C107-263C-2F4F-A7BC-10D6D4CA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3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3A37-6E09-B444-B0A1-9B014CEAE4E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C107-263C-2F4F-A7BC-10D6D4CA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3A37-6E09-B444-B0A1-9B014CEAE4E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C107-263C-2F4F-A7BC-10D6D4CA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2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3A37-6E09-B444-B0A1-9B014CEAE4E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C107-263C-2F4F-A7BC-10D6D4CA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3A37-6E09-B444-B0A1-9B014CEAE4E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C107-263C-2F4F-A7BC-10D6D4CA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3A37-6E09-B444-B0A1-9B014CEAE4E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C107-263C-2F4F-A7BC-10D6D4CA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3A37-6E09-B444-B0A1-9B014CEAE4E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C107-263C-2F4F-A7BC-10D6D4CA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1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3A37-6E09-B444-B0A1-9B014CEAE4E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C107-263C-2F4F-A7BC-10D6D4CA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93A37-6E09-B444-B0A1-9B014CEAE4E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C107-263C-2F4F-A7BC-10D6D4CA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2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hyperlink" Target="http://www.hopkinsmedicine.org/neurology_neurosurgery/specialty_areas/brain_tumor/center/pediatric/tumors/" TargetMode="External"/><Relationship Id="rId20" Type="http://schemas.openxmlformats.org/officeDocument/2006/relationships/hyperlink" Target="http://www.britannica.com/EBchecked/topic/77391/brainstem/" TargetMode="External"/><Relationship Id="rId21" Type="http://schemas.openxmlformats.org/officeDocument/2006/relationships/hyperlink" Target="http://www.uptodate.com/contents/diffuse-pontine-glioma" TargetMode="External"/><Relationship Id="rId22" Type="http://schemas.openxmlformats.org/officeDocument/2006/relationships/hyperlink" Target="http://radiopaedia.org/images/628501" TargetMode="External"/><Relationship Id="rId23" Type="http://schemas.openxmlformats.org/officeDocument/2006/relationships/hyperlink" Target="http://www.cancer.org/cancer/cancerinchildren/detailedguide/cancer-in-children-key-statistics" TargetMode="External"/><Relationship Id="rId24" Type="http://schemas.openxmlformats.org/officeDocument/2006/relationships/hyperlink" Target="http://faculty.washington.edu/chudler/nsdivide.html" TargetMode="External"/><Relationship Id="rId25" Type="http://schemas.openxmlformats.org/officeDocument/2006/relationships/hyperlink" Target="http://faculty.washington.edu/chudler/spinal.html" TargetMode="External"/><Relationship Id="rId10" Type="http://schemas.openxmlformats.org/officeDocument/2006/relationships/hyperlink" Target="http://www.patient.co.uk/doctor/Brain-Tumours-in-Children.htm" TargetMode="External"/><Relationship Id="rId11" Type="http://schemas.openxmlformats.org/officeDocument/2006/relationships/hyperlink" Target="http://laccsvivistadasam.blogspot.com/2013/05/fluido-spinale-cerebrale-ha-quattro.html" TargetMode="External"/><Relationship Id="rId12" Type="http://schemas.openxmlformats.org/officeDocument/2006/relationships/hyperlink" Target="http://www.cancer.gov/cancertopics/pdq/treatment/child-astrocytomas/patient/page1/AllPages" TargetMode="External"/><Relationship Id="rId13" Type="http://schemas.openxmlformats.org/officeDocument/2006/relationships/hyperlink" Target="http://www.urmc.rochester.edu/libraries/courses/neuroslides/lab2b/slide067.cfm" TargetMode="External"/><Relationship Id="rId14" Type="http://schemas.openxmlformats.org/officeDocument/2006/relationships/hyperlink" Target="http://www.mypacs.net/cases/JUVENILE-PILOCYTIC-ASTROCYTOMA-560716.html" TargetMode="External"/><Relationship Id="rId15" Type="http://schemas.openxmlformats.org/officeDocument/2006/relationships/hyperlink" Target="http://220.128.112.10/ftp/3649/misc/940715/eMedicine%20-%20Astrocytoma%20%20Article%20by%20Tobey%20MacDonald,%20MD.htm" TargetMode="External"/><Relationship Id="rId16" Type="http://schemas.openxmlformats.org/officeDocument/2006/relationships/hyperlink" Target="http://www.braintumor.org/patients-family-friends/about-brain-tumors/tumor-types/primitive-neuroectodermal.html" TargetMode="External"/><Relationship Id="rId17" Type="http://schemas.openxmlformats.org/officeDocument/2006/relationships/hyperlink" Target="http://www.nature.com/nrclinonc/journal/v4/n5/fig_tab/ncponc0794_F1.html" TargetMode="External"/><Relationship Id="rId18" Type="http://schemas.openxmlformats.org/officeDocument/2006/relationships/hyperlink" Target="http://www.pubcan.org/printicdotopo.php?id=41" TargetMode="External"/><Relationship Id="rId19" Type="http://schemas.openxmlformats.org/officeDocument/2006/relationships/hyperlink" Target="http://www.mayoclinic.org/medicalprofs/enlargeimage5586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lm.nih.gov/medlineplus/childhoodbraintumors.html" TargetMode="External"/><Relationship Id="rId3" Type="http://schemas.openxmlformats.org/officeDocument/2006/relationships/hyperlink" Target="http://www.mayoclinic.org/pediatric-brain-tumors/" TargetMode="External"/><Relationship Id="rId4" Type="http://schemas.openxmlformats.org/officeDocument/2006/relationships/hyperlink" Target="http://www.abta.org/pediatric-adolescent/your-childs-brain-tumor.html" TargetMode="External"/><Relationship Id="rId5" Type="http://schemas.openxmlformats.org/officeDocument/2006/relationships/hyperlink" Target="http://pediatricneurosurgery.org/diagnosis/brain-tumors" TargetMode="External"/><Relationship Id="rId6" Type="http://schemas.openxmlformats.org/officeDocument/2006/relationships/hyperlink" Target="http://www.brainline.org/content/2012/07/can-the-brain-itself-feel-pain.html" TargetMode="External"/><Relationship Id="rId7" Type="http://schemas.openxmlformats.org/officeDocument/2006/relationships/hyperlink" Target="http://www.oapublishinglondon.com/article/340" TargetMode="External"/><Relationship Id="rId8" Type="http://schemas.openxmlformats.org/officeDocument/2006/relationships/hyperlink" Target="http://www.charonboat.com/item/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Pediatric Brain Tumors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7056"/>
            <a:ext cx="6400800" cy="1752600"/>
          </a:xfrm>
        </p:spPr>
        <p:txBody>
          <a:bodyPr/>
          <a:lstStyle/>
          <a:p>
            <a:r>
              <a:rPr lang="en-US" dirty="0" smtClean="0"/>
              <a:t>By: Aunshka Collins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1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Grading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Grade </a:t>
            </a:r>
            <a:r>
              <a:rPr lang="en-US" b="1" dirty="0" smtClean="0"/>
              <a:t>I and II</a:t>
            </a:r>
            <a:r>
              <a:rPr lang="en-US" dirty="0" smtClean="0"/>
              <a:t> (</a:t>
            </a:r>
            <a:r>
              <a:rPr lang="en-US" u="sng" dirty="0" smtClean="0">
                <a:solidFill>
                  <a:srgbClr val="FF0000"/>
                </a:solidFill>
              </a:rPr>
              <a:t>low-grade</a:t>
            </a:r>
            <a:r>
              <a:rPr lang="en-US" dirty="0" smtClean="0"/>
              <a:t>):The </a:t>
            </a:r>
            <a:r>
              <a:rPr lang="en-US" dirty="0"/>
              <a:t>tumor grows </a:t>
            </a:r>
            <a:r>
              <a:rPr lang="en-US" dirty="0" smtClean="0"/>
              <a:t>slowly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arely infiltrates </a:t>
            </a:r>
            <a:r>
              <a:rPr lang="en-US" dirty="0"/>
              <a:t>into nearby tissues. </a:t>
            </a:r>
            <a:endParaRPr lang="en-US" dirty="0" smtClean="0"/>
          </a:p>
          <a:p>
            <a:pPr lvl="1"/>
            <a:r>
              <a:rPr lang="en-US" dirty="0" smtClean="0"/>
              <a:t>Grade II can infiltrate into nearby tissues </a:t>
            </a:r>
            <a:endParaRPr lang="en-US" dirty="0"/>
          </a:p>
          <a:p>
            <a:pPr lvl="1"/>
            <a:r>
              <a:rPr lang="en-US" dirty="0" smtClean="0"/>
              <a:t>Can be cured by surgery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 </a:t>
            </a:r>
          </a:p>
          <a:p>
            <a:r>
              <a:rPr lang="en-US" b="1" dirty="0" smtClean="0"/>
              <a:t>Grade </a:t>
            </a:r>
            <a:r>
              <a:rPr lang="en-US" b="1" dirty="0"/>
              <a:t>III and IV </a:t>
            </a:r>
            <a:r>
              <a:rPr lang="en-US" dirty="0"/>
              <a:t>(</a:t>
            </a:r>
            <a:r>
              <a:rPr lang="en-US" u="sng" dirty="0">
                <a:solidFill>
                  <a:srgbClr val="FF0000"/>
                </a:solidFill>
              </a:rPr>
              <a:t>high-grade</a:t>
            </a:r>
            <a:r>
              <a:rPr lang="en-US" dirty="0"/>
              <a:t>): The tumor grows </a:t>
            </a:r>
            <a:r>
              <a:rPr lang="en-US" dirty="0" smtClean="0"/>
              <a:t>quickly</a:t>
            </a:r>
          </a:p>
          <a:p>
            <a:pPr lvl="1"/>
            <a:r>
              <a:rPr lang="en-US" dirty="0" smtClean="0"/>
              <a:t>Likely </a:t>
            </a:r>
            <a:r>
              <a:rPr lang="en-US" dirty="0"/>
              <a:t>to </a:t>
            </a:r>
            <a:r>
              <a:rPr lang="en-US" dirty="0" smtClean="0"/>
              <a:t>infiltrate </a:t>
            </a:r>
            <a:r>
              <a:rPr lang="en-US" dirty="0"/>
              <a:t>into </a:t>
            </a:r>
            <a:r>
              <a:rPr lang="en-US" dirty="0" smtClean="0"/>
              <a:t>nearby tissue</a:t>
            </a:r>
          </a:p>
          <a:p>
            <a:pPr lvl="1"/>
            <a:r>
              <a:rPr lang="en-US" dirty="0" smtClean="0"/>
              <a:t>Grade IV tumors usually cannot be cured/removed by surgery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7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Astrocytoma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Originate in a particular glia cell, </a:t>
            </a:r>
            <a:r>
              <a:rPr lang="en-US" dirty="0" smtClean="0"/>
              <a:t>astrocytes </a:t>
            </a:r>
            <a:endParaRPr lang="en-US" dirty="0"/>
          </a:p>
          <a:p>
            <a:r>
              <a:rPr lang="en-US" dirty="0" smtClean="0"/>
              <a:t>Most common type of </a:t>
            </a:r>
            <a:r>
              <a:rPr lang="en-US" dirty="0" err="1" smtClean="0"/>
              <a:t>glioma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are four primary types:</a:t>
            </a:r>
          </a:p>
          <a:p>
            <a:pPr lvl="1"/>
            <a:r>
              <a:rPr lang="en-US" b="1" dirty="0" smtClean="0"/>
              <a:t>Juvenile </a:t>
            </a:r>
            <a:r>
              <a:rPr lang="en-US" b="1" dirty="0" err="1" smtClean="0"/>
              <a:t>pilocytic</a:t>
            </a:r>
            <a:r>
              <a:rPr lang="en-US" b="1" dirty="0" smtClean="0"/>
              <a:t> astrocytoma (Grade I)</a:t>
            </a:r>
            <a:endParaRPr lang="en-US" dirty="0" smtClean="0"/>
          </a:p>
          <a:p>
            <a:pPr lvl="2"/>
            <a:r>
              <a:rPr lang="en-US" dirty="0" smtClean="0"/>
              <a:t>Usually cystic (fluid-filled) and develops in the cerebellum</a:t>
            </a:r>
          </a:p>
          <a:p>
            <a:pPr lvl="2"/>
            <a:r>
              <a:rPr lang="en-US" dirty="0" smtClean="0"/>
              <a:t>Surgical removal is often the only treatment necessary</a:t>
            </a:r>
            <a:br>
              <a:rPr lang="en-US" dirty="0" smtClean="0"/>
            </a:br>
            <a:r>
              <a:rPr lang="en-US" dirty="0"/>
              <a:t> </a:t>
            </a:r>
          </a:p>
          <a:p>
            <a:pPr lvl="1"/>
            <a:r>
              <a:rPr lang="en-US" b="1" dirty="0" err="1"/>
              <a:t>Fibrillary</a:t>
            </a:r>
            <a:r>
              <a:rPr lang="en-US" b="1" dirty="0"/>
              <a:t> astrocytoma (Grade II</a:t>
            </a:r>
            <a:r>
              <a:rPr lang="en-US" b="1" dirty="0" smtClean="0"/>
              <a:t>)</a:t>
            </a:r>
            <a:endParaRPr lang="en-US" dirty="0"/>
          </a:p>
          <a:p>
            <a:pPr lvl="2"/>
            <a:r>
              <a:rPr lang="en-US" dirty="0"/>
              <a:t>I</a:t>
            </a:r>
            <a:r>
              <a:rPr lang="en-US" dirty="0" smtClean="0"/>
              <a:t>nfiltrates </a:t>
            </a:r>
            <a:r>
              <a:rPr lang="en-US" dirty="0"/>
              <a:t>into the surrounding normal brain </a:t>
            </a:r>
            <a:r>
              <a:rPr lang="en-US" dirty="0" smtClean="0"/>
              <a:t>tissue</a:t>
            </a:r>
            <a:endParaRPr lang="en-US" dirty="0"/>
          </a:p>
          <a:p>
            <a:pPr lvl="2"/>
            <a:r>
              <a:rPr lang="en-US" dirty="0" smtClean="0"/>
              <a:t>Difficult to remove by surgery difficult </a:t>
            </a:r>
          </a:p>
          <a:p>
            <a:pPr marL="914400" lvl="2" indent="0">
              <a:buNone/>
            </a:pPr>
            <a:r>
              <a:rPr lang="en-US" dirty="0"/>
              <a:t> </a:t>
            </a:r>
          </a:p>
          <a:p>
            <a:pPr lvl="1"/>
            <a:r>
              <a:rPr lang="en-US" b="1" dirty="0"/>
              <a:t>Anaplastic astrocytoma (Grade III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err="1" smtClean="0"/>
              <a:t>Glioblastoma</a:t>
            </a:r>
            <a:r>
              <a:rPr lang="en-US" b="1" dirty="0" smtClean="0"/>
              <a:t> </a:t>
            </a:r>
            <a:r>
              <a:rPr lang="en-US" b="1" dirty="0" err="1"/>
              <a:t>multiforme</a:t>
            </a:r>
            <a:r>
              <a:rPr lang="en-US" b="1" dirty="0"/>
              <a:t> (Grade IV</a:t>
            </a:r>
            <a:r>
              <a:rPr lang="en-US" b="1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This </a:t>
            </a:r>
            <a:r>
              <a:rPr lang="en-US" dirty="0"/>
              <a:t>is the most malignant type of </a:t>
            </a:r>
            <a:r>
              <a:rPr lang="en-US" dirty="0" smtClean="0"/>
              <a:t>astrocytoma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rows </a:t>
            </a:r>
            <a:r>
              <a:rPr lang="en-US" dirty="0"/>
              <a:t>rapidly, increasing pressure in the </a:t>
            </a:r>
            <a:r>
              <a:rPr lang="en-US" dirty="0" smtClean="0"/>
              <a:t>brain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509" y="1194112"/>
            <a:ext cx="2764738" cy="45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0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Juvenile </a:t>
            </a:r>
            <a:r>
              <a:rPr lang="en-US" dirty="0" err="1" smtClean="0"/>
              <a:t>Pilocytic</a:t>
            </a:r>
            <a:r>
              <a:rPr lang="en-US" dirty="0" smtClean="0"/>
              <a:t> </a:t>
            </a:r>
            <a:r>
              <a:rPr lang="en-US" dirty="0"/>
              <a:t>astrocytoma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648921" y="1417638"/>
            <a:ext cx="5798826" cy="31891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40" y="2063195"/>
            <a:ext cx="32512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7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Glioblastoma</a:t>
            </a:r>
            <a:r>
              <a:rPr lang="en-US" dirty="0"/>
              <a:t> </a:t>
            </a:r>
            <a:r>
              <a:rPr lang="en-US" dirty="0" err="1" smtClean="0"/>
              <a:t>Multiforme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5915" r="-35915"/>
          <a:stretch>
            <a:fillRect/>
          </a:stretch>
        </p:blipFill>
        <p:spPr>
          <a:xfrm>
            <a:off x="1432095" y="1929887"/>
            <a:ext cx="6037996" cy="3320665"/>
          </a:xfrm>
        </p:spPr>
      </p:pic>
    </p:spTree>
    <p:extLst>
      <p:ext uri="{BB962C8B-B14F-4D97-AF65-F5344CB8AC3E}">
        <p14:creationId xmlns:p14="http://schemas.microsoft.com/office/powerpoint/2010/main" val="179866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Medulloblastoma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Accounts for 15% of brain tumors in children</a:t>
            </a:r>
          </a:p>
          <a:p>
            <a:r>
              <a:rPr lang="en-US" dirty="0" smtClean="0"/>
              <a:t>Form in the cerebellum</a:t>
            </a:r>
          </a:p>
          <a:p>
            <a:r>
              <a:rPr lang="en-US" dirty="0" smtClean="0"/>
              <a:t>Referred to as a </a:t>
            </a:r>
            <a:r>
              <a:rPr lang="en-US" dirty="0" err="1" smtClean="0"/>
              <a:t>infratentorial</a:t>
            </a:r>
            <a:r>
              <a:rPr lang="en-US" dirty="0" smtClean="0"/>
              <a:t> primitive </a:t>
            </a:r>
            <a:r>
              <a:rPr lang="en-US" dirty="0" err="1" smtClean="0"/>
              <a:t>neuroectodermal</a:t>
            </a:r>
            <a:r>
              <a:rPr lang="en-US" dirty="0" smtClean="0"/>
              <a:t>  tumor (PNET)</a:t>
            </a:r>
          </a:p>
          <a:p>
            <a:r>
              <a:rPr lang="en-US" dirty="0" smtClean="0"/>
              <a:t>Can metastasize to the spinal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cord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ighly aggressive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617" y="3810153"/>
            <a:ext cx="2392920" cy="22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Medulloblastoma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222000" y="1810119"/>
            <a:ext cx="5952130" cy="3273442"/>
          </a:xfrm>
        </p:spPr>
      </p:pic>
      <p:sp>
        <p:nvSpPr>
          <p:cNvPr id="5" name="TextBox 4"/>
          <p:cNvSpPr txBox="1"/>
          <p:nvPr/>
        </p:nvSpPr>
        <p:spPr>
          <a:xfrm>
            <a:off x="62975" y="1175586"/>
            <a:ext cx="4061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4-year-</a:t>
            </a:r>
            <a:r>
              <a:rPr lang="en-US" b="1" dirty="0" smtClean="0"/>
              <a:t>old, presenting </a:t>
            </a:r>
            <a:r>
              <a:rPr lang="en-US" b="1" dirty="0"/>
              <a:t>with morning vomiting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830" y="4072561"/>
            <a:ext cx="3187690" cy="2226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953" y="1175586"/>
            <a:ext cx="3319165" cy="28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Brainstem </a:t>
            </a:r>
            <a:r>
              <a:rPr lang="en-US" dirty="0" err="1" smtClean="0"/>
              <a:t>Glioma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Located in the middle of the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brainstem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Majority of the tumors cannot be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surgically removed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Occur in school-aged children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Symptoms include:</a:t>
            </a:r>
          </a:p>
          <a:p>
            <a:pPr lvl="2"/>
            <a:r>
              <a:rPr lang="en-US" dirty="0" smtClean="0"/>
              <a:t>Endocrine problems</a:t>
            </a:r>
          </a:p>
          <a:p>
            <a:pPr lvl="2"/>
            <a:r>
              <a:rPr lang="en-US" dirty="0" smtClean="0"/>
              <a:t>Paralysis of nerves/ muscles of the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face</a:t>
            </a:r>
          </a:p>
          <a:p>
            <a:pPr lvl="2"/>
            <a:r>
              <a:rPr lang="en-US" dirty="0" smtClean="0"/>
              <a:t>Respiratory changes 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19" y="1167960"/>
            <a:ext cx="2864694" cy="45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0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Brainstem </a:t>
            </a:r>
            <a:r>
              <a:rPr lang="en-US" dirty="0" err="1" smtClean="0"/>
              <a:t>Glioma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2038884" y="2015925"/>
            <a:ext cx="4884711" cy="3379157"/>
          </a:xfrm>
        </p:spPr>
      </p:pic>
    </p:spTree>
    <p:extLst>
      <p:ext uri="{BB962C8B-B14F-4D97-AF65-F5344CB8AC3E}">
        <p14:creationId xmlns:p14="http://schemas.microsoft.com/office/powerpoint/2010/main" val="303452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American </a:t>
            </a:r>
            <a:r>
              <a:rPr lang="en-US"/>
              <a:t>Cancer </a:t>
            </a:r>
            <a:r>
              <a:rPr lang="en-US" smtClean="0"/>
              <a:t>Society estimates </a:t>
            </a:r>
            <a:r>
              <a:rPr lang="en-US" dirty="0" smtClean="0"/>
              <a:t>that brain </a:t>
            </a:r>
            <a:r>
              <a:rPr lang="en-US" dirty="0"/>
              <a:t>and spinal cord tumors are the second most common cancers in children (after leukemia). </a:t>
            </a:r>
            <a:endParaRPr lang="en-US" dirty="0" smtClean="0"/>
          </a:p>
          <a:p>
            <a:pPr lvl="1"/>
            <a:r>
              <a:rPr lang="en-US" dirty="0" smtClean="0"/>
              <a:t>1 out of 4 childhood cancers </a:t>
            </a:r>
          </a:p>
          <a:p>
            <a:r>
              <a:rPr lang="en-US" dirty="0" smtClean="0"/>
              <a:t>More </a:t>
            </a:r>
            <a:r>
              <a:rPr lang="en-US" dirty="0"/>
              <a:t>than 4,000 </a:t>
            </a:r>
            <a:r>
              <a:rPr lang="en-US" dirty="0" smtClean="0"/>
              <a:t>(CNS) </a:t>
            </a:r>
            <a:r>
              <a:rPr lang="en-US" dirty="0"/>
              <a:t>tumors are diagnosed each year in children and teens</a:t>
            </a:r>
            <a:r>
              <a:rPr lang="en-US" dirty="0" smtClean="0"/>
              <a:t>.</a:t>
            </a:r>
          </a:p>
          <a:p>
            <a:r>
              <a:rPr lang="en-US" dirty="0"/>
              <a:t>Boys develop these tumors slightly more often than girls</a:t>
            </a:r>
            <a:r>
              <a:rPr lang="en-US" dirty="0" smtClean="0"/>
              <a:t>.</a:t>
            </a:r>
          </a:p>
          <a:p>
            <a:r>
              <a:rPr lang="en-US" dirty="0"/>
              <a:t>About 3 out of 4 children with brain tumors (all types combined) </a:t>
            </a:r>
            <a:r>
              <a:rPr lang="en-US" dirty="0">
                <a:solidFill>
                  <a:srgbClr val="FF0000"/>
                </a:solidFill>
              </a:rPr>
              <a:t>survive </a:t>
            </a:r>
            <a:r>
              <a:rPr lang="en-US" i="1" dirty="0">
                <a:solidFill>
                  <a:srgbClr val="FF0000"/>
                </a:solidFill>
              </a:rPr>
              <a:t>at least </a:t>
            </a:r>
            <a:r>
              <a:rPr lang="en-US" dirty="0">
                <a:solidFill>
                  <a:srgbClr val="FF0000"/>
                </a:solidFill>
              </a:rPr>
              <a:t>5 years </a:t>
            </a:r>
            <a:r>
              <a:rPr lang="en-US" dirty="0"/>
              <a:t>after being diagnosed.</a:t>
            </a:r>
            <a:endParaRPr lang="en-US" dirty="0" smtClean="0"/>
          </a:p>
          <a:p>
            <a:r>
              <a:rPr lang="en-US" dirty="0" smtClean="0"/>
              <a:t>About </a:t>
            </a:r>
            <a:r>
              <a:rPr lang="en-US" dirty="0"/>
              <a:t>1,310 children younger than 15 years old are expected to </a:t>
            </a:r>
            <a:r>
              <a:rPr lang="en-US" dirty="0">
                <a:solidFill>
                  <a:srgbClr val="FF0000"/>
                </a:solidFill>
              </a:rPr>
              <a:t>die</a:t>
            </a:r>
            <a:r>
              <a:rPr lang="en-US" dirty="0"/>
              <a:t> from cancer in 2013.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0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>
                <a:hlinkClick r:id="rId2"/>
              </a:rPr>
              <a:t>http://www.nlm.nih.gov/medlineplus/childhoodbraintumors.html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http://www.mayoclinic.org/pediatric-brain-tumors/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http://www.abta.org/pediatric-adolescent/your-childs-brain-tumor.html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http://pediatricneurosurgery.org/diagnosis/brain-tumors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://www.brainline.org/content/2012/07/can-the-brain-itself-feel-</a:t>
            </a:r>
            <a:r>
              <a:rPr lang="en-US" dirty="0" smtClean="0">
                <a:hlinkClick r:id="rId6"/>
              </a:rPr>
              <a:t>pain.html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http://www.oapublishinglondon.com/article/</a:t>
            </a:r>
            <a:r>
              <a:rPr lang="en-US" dirty="0" smtClean="0">
                <a:hlinkClick r:id="rId7"/>
              </a:rPr>
              <a:t>340</a:t>
            </a:r>
            <a:endParaRPr lang="en-US" dirty="0" smtClean="0"/>
          </a:p>
          <a:p>
            <a:r>
              <a:rPr lang="en-US" dirty="0">
                <a:hlinkClick r:id="rId8"/>
              </a:rPr>
              <a:t>http://www.charonboat.com/item/</a:t>
            </a:r>
            <a:r>
              <a:rPr lang="en-US" dirty="0" smtClean="0">
                <a:hlinkClick r:id="rId8"/>
              </a:rPr>
              <a:t>12</a:t>
            </a:r>
            <a:endParaRPr lang="en-US" dirty="0" smtClean="0"/>
          </a:p>
          <a:p>
            <a:r>
              <a:rPr lang="en-US" dirty="0">
                <a:hlinkClick r:id="rId9"/>
              </a:rPr>
              <a:t>http://www.hopkinsmedicine.org/neurology_neurosurgery/specialty_areas/brain_tumor/center/pediatric/tumors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http://www.patient.co.uk/doctor/Brain-Tumours-in-</a:t>
            </a:r>
            <a:r>
              <a:rPr lang="en-US" dirty="0" smtClean="0">
                <a:hlinkClick r:id="rId10"/>
              </a:rPr>
              <a:t>Children.htm</a:t>
            </a:r>
            <a:endParaRPr lang="en-US" dirty="0" smtClean="0"/>
          </a:p>
          <a:p>
            <a:r>
              <a:rPr lang="en-US" dirty="0">
                <a:hlinkClick r:id="rId11"/>
              </a:rPr>
              <a:t>http://laccsvivistadasam.blogspot.com/2013/05/fluido-spinale-cerebrale-ha-</a:t>
            </a:r>
            <a:r>
              <a:rPr lang="en-US" dirty="0" smtClean="0">
                <a:hlinkClick r:id="rId11"/>
              </a:rPr>
              <a:t>quattro.html</a:t>
            </a:r>
            <a:endParaRPr lang="en-US" dirty="0" smtClean="0"/>
          </a:p>
          <a:p>
            <a:r>
              <a:rPr lang="en-US" dirty="0">
                <a:hlinkClick r:id="rId12"/>
              </a:rPr>
              <a:t>http://www.cancer.gov/cancertopics/pdq/treatment/child-astrocytomas/patient/page1/</a:t>
            </a:r>
            <a:r>
              <a:rPr lang="en-US" dirty="0" smtClean="0">
                <a:hlinkClick r:id="rId12"/>
              </a:rPr>
              <a:t>AllPages</a:t>
            </a:r>
            <a:endParaRPr lang="en-US" dirty="0" smtClean="0"/>
          </a:p>
          <a:p>
            <a:r>
              <a:rPr lang="en-US" dirty="0">
                <a:hlinkClick r:id="rId13"/>
              </a:rPr>
              <a:t>http://www.urmc.rochester.edu/libraries/courses/neuroslides/lab2b/slide067.</a:t>
            </a:r>
            <a:r>
              <a:rPr lang="en-US" dirty="0" smtClean="0">
                <a:hlinkClick r:id="rId13"/>
              </a:rPr>
              <a:t>cfm</a:t>
            </a:r>
            <a:endParaRPr lang="en-US" dirty="0" smtClean="0"/>
          </a:p>
          <a:p>
            <a:r>
              <a:rPr lang="en-US" dirty="0">
                <a:hlinkClick r:id="rId14"/>
              </a:rPr>
              <a:t>http://www.mypacs.net/cases/JUVENILE-PILOCYTIC-ASTROCYTOMA-560716.</a:t>
            </a:r>
            <a:r>
              <a:rPr lang="en-US" dirty="0" smtClean="0">
                <a:hlinkClick r:id="rId14"/>
              </a:rPr>
              <a:t>html</a:t>
            </a:r>
            <a:endParaRPr lang="en-US" dirty="0" smtClean="0"/>
          </a:p>
          <a:p>
            <a:r>
              <a:rPr lang="en-US" dirty="0">
                <a:hlinkClick r:id="rId15"/>
              </a:rPr>
              <a:t>http://220.128.112.10/ftp/3649/misc/940715/eMedicine%20-%20Astrocytoma%20%20Article%20by%20Tobey%20MacDonald,%</a:t>
            </a:r>
            <a:r>
              <a:rPr lang="en-US" dirty="0" smtClean="0">
                <a:hlinkClick r:id="rId15"/>
              </a:rPr>
              <a:t>20MD.htm</a:t>
            </a:r>
            <a:endParaRPr lang="en-US" dirty="0" smtClean="0"/>
          </a:p>
          <a:p>
            <a:r>
              <a:rPr lang="en-US" dirty="0">
                <a:hlinkClick r:id="rId16"/>
              </a:rPr>
              <a:t>http://www.braintumor.org/patients-family-friends/about-brain-tumors/tumor-types/primitive-</a:t>
            </a:r>
            <a:r>
              <a:rPr lang="en-US" dirty="0" smtClean="0">
                <a:hlinkClick r:id="rId16"/>
              </a:rPr>
              <a:t>neuroectodermal.html</a:t>
            </a:r>
            <a:endParaRPr lang="en-US" dirty="0" smtClean="0"/>
          </a:p>
          <a:p>
            <a:r>
              <a:rPr lang="en-US" dirty="0">
                <a:hlinkClick r:id="rId17"/>
              </a:rPr>
              <a:t>http://www.nature.com/nrclinonc/journal/v4/n5/fig_tab/ncponc0794_F1.</a:t>
            </a:r>
            <a:r>
              <a:rPr lang="en-US" dirty="0" smtClean="0">
                <a:hlinkClick r:id="rId17"/>
              </a:rPr>
              <a:t>html</a:t>
            </a:r>
            <a:endParaRPr lang="en-US" dirty="0" smtClean="0"/>
          </a:p>
          <a:p>
            <a:r>
              <a:rPr lang="en-US" dirty="0">
                <a:hlinkClick r:id="rId18"/>
              </a:rPr>
              <a:t>http://www.pubcan.org/printicdotopo.php?id=</a:t>
            </a:r>
            <a:r>
              <a:rPr lang="en-US" dirty="0" smtClean="0">
                <a:hlinkClick r:id="rId18"/>
              </a:rPr>
              <a:t>41</a:t>
            </a:r>
            <a:endParaRPr lang="en-US" dirty="0" smtClean="0"/>
          </a:p>
          <a:p>
            <a:r>
              <a:rPr lang="en-US" dirty="0">
                <a:hlinkClick r:id="rId19"/>
              </a:rPr>
              <a:t>http://www.mayoclinic.org/medicalprofs/enlargeimage5586.</a:t>
            </a:r>
            <a:r>
              <a:rPr lang="en-US" dirty="0" smtClean="0">
                <a:hlinkClick r:id="rId19"/>
              </a:rPr>
              <a:t>html</a:t>
            </a:r>
            <a:endParaRPr lang="en-US" dirty="0" smtClean="0"/>
          </a:p>
          <a:p>
            <a:r>
              <a:rPr lang="en-US" dirty="0">
                <a:hlinkClick r:id="rId20"/>
              </a:rPr>
              <a:t>http://www.britannica.com/EBchecked/topic/77391/brainstem</a:t>
            </a:r>
            <a:r>
              <a:rPr lang="en-US" dirty="0" smtClean="0">
                <a:hlinkClick r:id="rId20"/>
              </a:rPr>
              <a:t>/</a:t>
            </a:r>
            <a:endParaRPr lang="en-US" dirty="0" smtClean="0"/>
          </a:p>
          <a:p>
            <a:r>
              <a:rPr lang="en-US" dirty="0">
                <a:hlinkClick r:id="rId21"/>
              </a:rPr>
              <a:t>http://www.uptodate.com/contents/diffuse-pontine-</a:t>
            </a:r>
            <a:r>
              <a:rPr lang="en-US" dirty="0" smtClean="0">
                <a:hlinkClick r:id="rId21"/>
              </a:rPr>
              <a:t>glioma</a:t>
            </a:r>
            <a:endParaRPr lang="en-US" dirty="0" smtClean="0"/>
          </a:p>
          <a:p>
            <a:r>
              <a:rPr lang="en-US" dirty="0">
                <a:hlinkClick r:id="rId22"/>
              </a:rPr>
              <a:t>http://radiopaedia.org/images/</a:t>
            </a:r>
            <a:r>
              <a:rPr lang="en-US" dirty="0" smtClean="0">
                <a:hlinkClick r:id="rId22"/>
              </a:rPr>
              <a:t>628501</a:t>
            </a:r>
            <a:endParaRPr lang="en-US" dirty="0" smtClean="0"/>
          </a:p>
          <a:p>
            <a:r>
              <a:rPr lang="en-US" dirty="0">
                <a:hlinkClick r:id="rId23"/>
              </a:rPr>
              <a:t>http://www.cancer.org/cancer/cancerinchildren/detailedguide/cancer-in-children-key-</a:t>
            </a:r>
            <a:r>
              <a:rPr lang="en-US" dirty="0" smtClean="0">
                <a:hlinkClick r:id="rId23"/>
              </a:rPr>
              <a:t>statistics</a:t>
            </a:r>
            <a:endParaRPr lang="en-US" dirty="0" smtClean="0"/>
          </a:p>
          <a:p>
            <a:r>
              <a:rPr lang="en-US" dirty="0">
                <a:hlinkClick r:id="rId24"/>
              </a:rPr>
              <a:t>http://faculty.washington.edu/chudler/</a:t>
            </a:r>
            <a:r>
              <a:rPr lang="en-US" dirty="0" smtClean="0">
                <a:hlinkClick r:id="rId24"/>
              </a:rPr>
              <a:t>nsdivide.html</a:t>
            </a:r>
            <a:endParaRPr lang="en-US" dirty="0" smtClean="0"/>
          </a:p>
          <a:p>
            <a:r>
              <a:rPr lang="en-US" dirty="0">
                <a:hlinkClick r:id="rId25"/>
              </a:rPr>
              <a:t>http://faculty.washington.edu/chudler/</a:t>
            </a:r>
            <a:r>
              <a:rPr lang="en-US" dirty="0" smtClean="0">
                <a:hlinkClick r:id="rId25"/>
              </a:rPr>
              <a:t>spinal.html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www.healthcentral.com</a:t>
            </a:r>
            <a:r>
              <a:rPr lang="en-US" dirty="0"/>
              <a:t>/chronic-pain/h/spinal-cord-nervous-</a:t>
            </a:r>
            <a:r>
              <a:rPr lang="en-US" dirty="0" err="1"/>
              <a:t>system.html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51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nervous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7451" y="6392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09548" y="6329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9"/>
          <p:cNvPicPr>
            <a:picLocks noGrp="1" noChangeAspect="1"/>
          </p:cNvPicPr>
          <p:nvPr/>
        </p:nvPicPr>
        <p:blipFill>
          <a:blip r:embed="rId2"/>
          <a:srcRect l="732" r="732"/>
          <a:stretch>
            <a:fillRect/>
          </a:stretch>
        </p:blipFill>
        <p:spPr>
          <a:xfrm>
            <a:off x="892098" y="1509397"/>
            <a:ext cx="7115789" cy="421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1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Nervous System (CNS)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Brain</a:t>
            </a:r>
          </a:p>
          <a:p>
            <a:pPr lvl="1"/>
            <a:r>
              <a:rPr lang="en-US" dirty="0" smtClean="0"/>
              <a:t>Control center</a:t>
            </a:r>
          </a:p>
          <a:p>
            <a:pPr lvl="1"/>
            <a:r>
              <a:rPr lang="en-US" dirty="0" smtClean="0"/>
              <a:t>Movement, speech,</a:t>
            </a:r>
          </a:p>
          <a:p>
            <a:pPr marL="457200" lvl="1" indent="0">
              <a:buNone/>
            </a:pPr>
            <a:r>
              <a:rPr lang="en-US" dirty="0"/>
              <a:t>m</a:t>
            </a:r>
            <a:r>
              <a:rPr lang="en-US" dirty="0" smtClean="0"/>
              <a:t>emory, emotion,</a:t>
            </a:r>
          </a:p>
          <a:p>
            <a:pPr marL="457200" lvl="1" indent="0">
              <a:buNone/>
            </a:pPr>
            <a:r>
              <a:rPr lang="en-US" dirty="0" smtClean="0"/>
              <a:t>thoughts</a:t>
            </a:r>
            <a:endParaRPr lang="en-US" dirty="0"/>
          </a:p>
          <a:p>
            <a:pPr lvl="1"/>
            <a:r>
              <a:rPr lang="en-US" dirty="0" smtClean="0"/>
              <a:t>Interpretation of 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ensory information</a:t>
            </a:r>
          </a:p>
          <a:p>
            <a:pPr marL="457200" lvl="1" indent="0">
              <a:buNone/>
            </a:pPr>
            <a:r>
              <a:rPr lang="en-US" dirty="0" smtClean="0"/>
              <a:t>(i.e., taste, vision, </a:t>
            </a:r>
          </a:p>
          <a:p>
            <a:pPr marL="457200" lvl="1" indent="0">
              <a:buNone/>
            </a:pPr>
            <a:r>
              <a:rPr lang="en-US" dirty="0"/>
              <a:t>h</a:t>
            </a:r>
            <a:r>
              <a:rPr lang="en-US" dirty="0" smtClean="0"/>
              <a:t>earing, touch)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/>
          <a:srcRect l="-37799" r="-37799"/>
          <a:stretch>
            <a:fillRect/>
          </a:stretch>
        </p:blipFill>
        <p:spPr>
          <a:xfrm>
            <a:off x="2794109" y="1321591"/>
            <a:ext cx="7524117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0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Nervous System (CNS)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Spinal Cord </a:t>
            </a:r>
          </a:p>
          <a:p>
            <a:pPr lvl="1"/>
            <a:r>
              <a:rPr lang="en-US" dirty="0" smtClean="0"/>
              <a:t>Main pathway for information connecting the brain and the peripheral nervous system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510" y="3211214"/>
            <a:ext cx="3843135" cy="30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1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Pediatric</a:t>
            </a:r>
            <a:br>
              <a:rPr lang="en-US" dirty="0" smtClean="0"/>
            </a:br>
            <a:r>
              <a:rPr lang="en-US" dirty="0" smtClean="0"/>
              <a:t> Brain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Abnormal growths or masses that occur in the brain tissue</a:t>
            </a:r>
          </a:p>
          <a:p>
            <a:r>
              <a:rPr lang="en-US" dirty="0" smtClean="0"/>
              <a:t>Most common solid tumor in children</a:t>
            </a:r>
          </a:p>
          <a:p>
            <a:pPr lvl="1"/>
            <a:r>
              <a:rPr lang="en-US" dirty="0" smtClean="0"/>
              <a:t>Under the age of 15</a:t>
            </a:r>
          </a:p>
          <a:p>
            <a:pPr lvl="1"/>
            <a:r>
              <a:rPr lang="en-US" dirty="0" smtClean="0"/>
              <a:t>Represent about 20% childhood cancers </a:t>
            </a:r>
          </a:p>
          <a:p>
            <a:r>
              <a:rPr lang="en-US" dirty="0" smtClean="0"/>
              <a:t>Treatment and chance of recovery (i.e., prognosis) depends on the tumor:</a:t>
            </a:r>
          </a:p>
          <a:p>
            <a:pPr lvl="3"/>
            <a:r>
              <a:rPr lang="en-US" dirty="0" smtClean="0"/>
              <a:t>Type</a:t>
            </a:r>
          </a:p>
          <a:p>
            <a:pPr lvl="3"/>
            <a:r>
              <a:rPr lang="en-US" dirty="0" smtClean="0"/>
              <a:t>Location within the brain</a:t>
            </a:r>
          </a:p>
          <a:p>
            <a:pPr lvl="3"/>
            <a:r>
              <a:rPr lang="en-US" dirty="0" smtClean="0"/>
              <a:t>Whether it has infiltrated other brain tissue</a:t>
            </a:r>
          </a:p>
          <a:p>
            <a:pPr lvl="3"/>
            <a:r>
              <a:rPr lang="en-US" dirty="0" smtClean="0"/>
              <a:t>Child’s age and health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6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Symptomology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Increased head size in infants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Morning headache or headache that goes away after vomiting </a:t>
            </a:r>
          </a:p>
          <a:p>
            <a:r>
              <a:rPr lang="en-US" dirty="0" smtClean="0"/>
              <a:t>Unusual sleepiness</a:t>
            </a:r>
          </a:p>
          <a:p>
            <a:r>
              <a:rPr lang="en-US" dirty="0" smtClean="0"/>
              <a:t>Alterations in vision, hearing and speech</a:t>
            </a:r>
          </a:p>
          <a:p>
            <a:r>
              <a:rPr lang="en-US" dirty="0" smtClean="0"/>
              <a:t>Frequent nausea</a:t>
            </a:r>
          </a:p>
          <a:p>
            <a:r>
              <a:rPr lang="en-US" dirty="0" smtClean="0"/>
              <a:t>Personality changes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5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Hydrocephalus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Leads to swelling of the brain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6" y="2557322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61" y="3914267"/>
            <a:ext cx="2739373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Pediatric Tumors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635" r="-17635"/>
          <a:stretch>
            <a:fillRect/>
          </a:stretch>
        </p:blipFill>
        <p:spPr>
          <a:xfrm>
            <a:off x="1637324" y="1731884"/>
            <a:ext cx="5761837" cy="4030568"/>
          </a:xfrm>
        </p:spPr>
      </p:pic>
      <p:cxnSp>
        <p:nvCxnSpPr>
          <p:cNvPr id="6" name="Straight Connector 5"/>
          <p:cNvCxnSpPr/>
          <p:nvPr/>
        </p:nvCxnSpPr>
        <p:spPr>
          <a:xfrm>
            <a:off x="5121693" y="1731884"/>
            <a:ext cx="10810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02706" y="1731884"/>
            <a:ext cx="0" cy="3043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121693" y="2015285"/>
            <a:ext cx="10810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21693" y="1731884"/>
            <a:ext cx="0" cy="2834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91151" y="5500045"/>
            <a:ext cx="13014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92564" y="5489549"/>
            <a:ext cx="0" cy="2624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001646" y="5751956"/>
            <a:ext cx="13014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001646" y="5489549"/>
            <a:ext cx="0" cy="2624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413911" y="3589724"/>
            <a:ext cx="10705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73933" y="3579228"/>
            <a:ext cx="0" cy="2729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424406" y="3852131"/>
            <a:ext cx="10600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413911" y="3579228"/>
            <a:ext cx="0" cy="2729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468" y="5951394"/>
            <a:ext cx="851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most common types of brain </a:t>
            </a:r>
            <a:r>
              <a:rPr lang="en-US" dirty="0" smtClean="0"/>
              <a:t>tumors </a:t>
            </a:r>
            <a:r>
              <a:rPr lang="en-US" dirty="0"/>
              <a:t>in children </a:t>
            </a:r>
            <a:r>
              <a:rPr lang="en-US" dirty="0" smtClean="0"/>
              <a:t>are </a:t>
            </a:r>
            <a:r>
              <a:rPr lang="en-US" b="1" u="sng" dirty="0" err="1" smtClean="0">
                <a:solidFill>
                  <a:srgbClr val="FF0000"/>
                </a:solidFill>
              </a:rPr>
              <a:t>gliomas</a:t>
            </a:r>
            <a:r>
              <a:rPr lang="en-US" dirty="0" smtClean="0"/>
              <a:t> and </a:t>
            </a:r>
            <a:r>
              <a:rPr lang="en-US" b="1" u="sng" dirty="0" err="1" smtClean="0">
                <a:solidFill>
                  <a:srgbClr val="FF0000"/>
                </a:solidFill>
              </a:rPr>
              <a:t>medulloblastomas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8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042"/>
            <a:ext cx="8229600" cy="4985732"/>
          </a:xfrm>
        </p:spPr>
        <p:txBody>
          <a:bodyPr>
            <a:normAutofit/>
          </a:bodyPr>
          <a:lstStyle/>
          <a:p>
            <a:r>
              <a:rPr lang="en-US" dirty="0" smtClean="0"/>
              <a:t>Pediatric </a:t>
            </a:r>
            <a:r>
              <a:rPr lang="en-US" dirty="0"/>
              <a:t>CNS </a:t>
            </a:r>
            <a:r>
              <a:rPr lang="en-US" dirty="0" smtClean="0"/>
              <a:t>tumors </a:t>
            </a:r>
            <a:r>
              <a:rPr lang="en-US" dirty="0"/>
              <a:t>are not </a:t>
            </a:r>
            <a:r>
              <a:rPr lang="en-US" dirty="0" smtClean="0"/>
              <a:t>staged</a:t>
            </a:r>
          </a:p>
          <a:p>
            <a:pPr marL="1200150" lvl="3" indent="-342900"/>
            <a:r>
              <a:rPr lang="en-US" dirty="0"/>
              <a:t>They do not metastasize, except via cerebrospinal fluid (CSF</a:t>
            </a:r>
            <a:r>
              <a:rPr lang="en-US" dirty="0" smtClean="0"/>
              <a:t>)</a:t>
            </a:r>
          </a:p>
          <a:p>
            <a:pPr marL="1200150" lvl="3" indent="-342900"/>
            <a:r>
              <a:rPr lang="en-US" dirty="0" smtClean="0"/>
              <a:t>Therefore</a:t>
            </a:r>
            <a:r>
              <a:rPr lang="en-US" dirty="0"/>
              <a:t>, spinal imaging is required in certain tumors (e.g. </a:t>
            </a:r>
            <a:r>
              <a:rPr lang="en-US" dirty="0" err="1"/>
              <a:t>medulloblastoma</a:t>
            </a:r>
            <a:r>
              <a:rPr lang="en-US" dirty="0" smtClean="0"/>
              <a:t>)</a:t>
            </a:r>
          </a:p>
          <a:p>
            <a:pPr marL="1200150" lvl="3" indent="-342900"/>
            <a:r>
              <a:rPr lang="en-US" dirty="0"/>
              <a:t>How serious a brain tumor </a:t>
            </a:r>
            <a:r>
              <a:rPr lang="en-US" dirty="0" smtClean="0"/>
              <a:t>is </a:t>
            </a:r>
            <a:r>
              <a:rPr lang="en-US" dirty="0"/>
              <a:t>in </a:t>
            </a:r>
            <a:r>
              <a:rPr lang="en-US" dirty="0" smtClean="0"/>
              <a:t>a </a:t>
            </a:r>
            <a:r>
              <a:rPr lang="en-US" dirty="0"/>
              <a:t>child depends on </a:t>
            </a:r>
            <a:r>
              <a:rPr lang="en-US" dirty="0" smtClean="0"/>
              <a:t>its </a:t>
            </a:r>
            <a:r>
              <a:rPr lang="en-US" dirty="0"/>
              <a:t>grade</a:t>
            </a:r>
          </a:p>
          <a:p>
            <a:pPr marL="1200150" lvl="3" indent="-34290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240" y="3211862"/>
            <a:ext cx="4802446" cy="33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9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892</Words>
  <Application>Microsoft Macintosh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Pediatric Brain Tumors</vt:lpstr>
      <vt:lpstr>What is the nervous system?</vt:lpstr>
      <vt:lpstr>Central Nervous System (CNS)</vt:lpstr>
      <vt:lpstr>Central Nervous System (CNS)</vt:lpstr>
      <vt:lpstr>Overview of Pediatric  Brain Tumors</vt:lpstr>
      <vt:lpstr>Symptomology </vt:lpstr>
      <vt:lpstr>Hydrocephalus </vt:lpstr>
      <vt:lpstr>Types of Pediatric Tumors</vt:lpstr>
      <vt:lpstr>Something to Remember</vt:lpstr>
      <vt:lpstr>Pediatric Grading </vt:lpstr>
      <vt:lpstr>Astrocytoma </vt:lpstr>
      <vt:lpstr>Juvenile Pilocytic astrocytoma </vt:lpstr>
      <vt:lpstr>Glioblastoma Multiforme </vt:lpstr>
      <vt:lpstr>Medulloblastoma </vt:lpstr>
      <vt:lpstr>Medulloblastoma </vt:lpstr>
      <vt:lpstr>Brainstem Glioma</vt:lpstr>
      <vt:lpstr>Brainstem Glioma</vt:lpstr>
      <vt:lpstr>Statistics </vt:lpstr>
      <vt:lpstr>References</vt:lpstr>
    </vt:vector>
  </TitlesOfParts>
  <Company>Vanderbilt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Aunshka Collins</dc:creator>
  <cp:lastModifiedBy>Kiley Wease</cp:lastModifiedBy>
  <cp:revision>93</cp:revision>
  <cp:lastPrinted>2013-10-30T16:00:33Z</cp:lastPrinted>
  <dcterms:created xsi:type="dcterms:W3CDTF">2013-10-23T13:25:13Z</dcterms:created>
  <dcterms:modified xsi:type="dcterms:W3CDTF">2015-01-28T16:28:56Z</dcterms:modified>
</cp:coreProperties>
</file>