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idney.niddk.nih.gov/kudiseases/pubs/polycystic/" TargetMode="External"/><Relationship Id="rId4" Type="http://schemas.openxmlformats.org/officeDocument/2006/relationships/hyperlink" Target="http://www.mayoclinic.org/diseases-conditions/polycystic-kidney-disease/basics/causes/con-2002883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onoworld.com/fetus/page.aspx?id=21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69360" y="4419600"/>
            <a:ext cx="5069840" cy="1138518"/>
          </a:xfrm>
        </p:spPr>
        <p:txBody>
          <a:bodyPr>
            <a:normAutofit/>
          </a:bodyPr>
          <a:lstStyle/>
          <a:p>
            <a:r>
              <a:rPr lang="en-US" dirty="0" smtClean="0"/>
              <a:t>Polycystic Kidney Disease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Anne Campbell</a:t>
            </a:r>
          </a:p>
          <a:p>
            <a:r>
              <a:rPr lang="en-US" dirty="0" smtClean="0"/>
              <a:t>1.23.2014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30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Polycystic Kidney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Genetic Disease</a:t>
            </a:r>
          </a:p>
          <a:p>
            <a:endParaRPr lang="en-US" dirty="0"/>
          </a:p>
          <a:p>
            <a:r>
              <a:rPr lang="en-US" dirty="0" smtClean="0"/>
              <a:t>Normal kidney tissue is replaced with fluid filled cysts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600K People suffer from PKD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KD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787" y="4180840"/>
            <a:ext cx="2921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18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PKD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97000"/>
            <a:ext cx="7556313" cy="4144963"/>
          </a:xfrm>
        </p:spPr>
        <p:txBody>
          <a:bodyPr/>
          <a:lstStyle/>
          <a:p>
            <a:r>
              <a:rPr lang="en-US" dirty="0" smtClean="0"/>
              <a:t>Enlargement of the Kidneys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Formation of fluid filled cysts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Pain</a:t>
            </a:r>
          </a:p>
        </p:txBody>
      </p:sp>
      <p:pic>
        <p:nvPicPr>
          <p:cNvPr id="5" name="Picture 4" descr="PKD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" y="4782820"/>
            <a:ext cx="2540000" cy="1905000"/>
          </a:xfrm>
          <a:prstGeom prst="rect">
            <a:avLst/>
          </a:prstGeom>
        </p:spPr>
      </p:pic>
      <p:pic>
        <p:nvPicPr>
          <p:cNvPr id="6" name="Picture 5" descr="kidney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657" y="2717807"/>
            <a:ext cx="3138170" cy="291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PKD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Renal </a:t>
            </a:r>
            <a:r>
              <a:rPr lang="en-US" dirty="0" smtClean="0"/>
              <a:t>Failure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Complications with other </a:t>
            </a:r>
            <a:r>
              <a:rPr lang="en-US" dirty="0" smtClean="0"/>
              <a:t>organs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 types of PKD</a:t>
            </a:r>
          </a:p>
          <a:p>
            <a:endParaRPr lang="en-US" dirty="0"/>
          </a:p>
        </p:txBody>
      </p:sp>
      <p:pic>
        <p:nvPicPr>
          <p:cNvPr id="4" name="Picture 3" descr="PKD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440" y="2169160"/>
            <a:ext cx="2540000" cy="2032000"/>
          </a:xfrm>
          <a:prstGeom prst="rect">
            <a:avLst/>
          </a:prstGeom>
        </p:spPr>
      </p:pic>
      <p:pic>
        <p:nvPicPr>
          <p:cNvPr id="5" name="Picture 4" descr="liver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40" y="4704080"/>
            <a:ext cx="29527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92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Recessive vs. Dominant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Rare</a:t>
            </a:r>
          </a:p>
          <a:p>
            <a:r>
              <a:rPr lang="en-US" dirty="0" smtClean="0"/>
              <a:t>Infantile</a:t>
            </a:r>
          </a:p>
          <a:p>
            <a:r>
              <a:rPr lang="en-US" dirty="0" smtClean="0"/>
              <a:t>Must inherit 2 copies to express symptoms</a:t>
            </a:r>
          </a:p>
          <a:p>
            <a:r>
              <a:rPr lang="en-US" dirty="0" smtClean="0"/>
              <a:t>25% chance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Common type of PKD</a:t>
            </a:r>
          </a:p>
          <a:p>
            <a:r>
              <a:rPr lang="en-US" dirty="0" smtClean="0"/>
              <a:t>Adult PKD</a:t>
            </a:r>
          </a:p>
          <a:p>
            <a:r>
              <a:rPr lang="en-US" dirty="0" smtClean="0"/>
              <a:t>Can inherit from a single parent</a:t>
            </a:r>
          </a:p>
          <a:p>
            <a:r>
              <a:rPr lang="en-US" dirty="0" smtClean="0"/>
              <a:t>50% chance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Autosomal Recessive PKD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Autosomal Dominant PKD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76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Autosomal Dominant </a:t>
            </a:r>
            <a:r>
              <a:rPr lang="en-US" dirty="0" smtClean="0"/>
              <a:t>PKD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10% of cases arise spontaneously</a:t>
            </a:r>
          </a:p>
          <a:p>
            <a:endParaRPr lang="en-US" dirty="0"/>
          </a:p>
          <a:p>
            <a:r>
              <a:rPr lang="en-US" dirty="0" smtClean="0"/>
              <a:t>Symptoms appear around 20-30 years of age</a:t>
            </a:r>
          </a:p>
          <a:p>
            <a:endParaRPr lang="en-US" dirty="0"/>
          </a:p>
          <a:p>
            <a:r>
              <a:rPr lang="en-US" dirty="0"/>
              <a:t>20-30 </a:t>
            </a:r>
            <a:r>
              <a:rPr lang="en-US" dirty="0" err="1"/>
              <a:t>lb</a:t>
            </a:r>
            <a:r>
              <a:rPr lang="en-US" dirty="0"/>
              <a:t> kidneys </a:t>
            </a:r>
          </a:p>
          <a:p>
            <a:endParaRPr lang="en-US" dirty="0"/>
          </a:p>
          <a:p>
            <a:r>
              <a:rPr lang="en-US" dirty="0" smtClean="0"/>
              <a:t>No </a:t>
            </a:r>
            <a:r>
              <a:rPr lang="en-US" dirty="0"/>
              <a:t>cure, treat symptoms (high blood pressure, pain)</a:t>
            </a:r>
          </a:p>
          <a:p>
            <a:endParaRPr lang="en-US" dirty="0"/>
          </a:p>
        </p:txBody>
      </p:sp>
      <p:pic>
        <p:nvPicPr>
          <p:cNvPr id="5" name="Picture 4" descr="PKD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331" y="2377441"/>
            <a:ext cx="2131820" cy="263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83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Autosomal Recessive PKD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Signs can begin before birth</a:t>
            </a:r>
          </a:p>
          <a:p>
            <a:r>
              <a:rPr lang="en-US" dirty="0" smtClean="0"/>
              <a:t>Enlarged, abnormal kidneys</a:t>
            </a:r>
            <a:endParaRPr lang="en-US" dirty="0"/>
          </a:p>
          <a:p>
            <a:r>
              <a:rPr lang="en-US" dirty="0" smtClean="0"/>
              <a:t>Developmental issues</a:t>
            </a:r>
          </a:p>
          <a:p>
            <a:r>
              <a:rPr lang="en-US" dirty="0" smtClean="0"/>
              <a:t>Kidney failure early on</a:t>
            </a:r>
            <a:endParaRPr lang="en-US" dirty="0"/>
          </a:p>
          <a:p>
            <a:r>
              <a:rPr lang="en-US" dirty="0" smtClean="0"/>
              <a:t>Liver scarring- worsens with age</a:t>
            </a:r>
          </a:p>
          <a:p>
            <a:r>
              <a:rPr lang="en-US" dirty="0"/>
              <a:t>No cure, treat symptoms</a:t>
            </a:r>
          </a:p>
          <a:p>
            <a:r>
              <a:rPr lang="en-US" dirty="0" smtClean="0"/>
              <a:t>Worse cases- live only hours or days</a:t>
            </a:r>
            <a:endParaRPr lang="en-US" dirty="0"/>
          </a:p>
        </p:txBody>
      </p:sp>
      <p:pic>
        <p:nvPicPr>
          <p:cNvPr id="4" name="Picture 3" descr="pkd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940" y="1600200"/>
            <a:ext cx="2549144" cy="1960880"/>
          </a:xfrm>
          <a:prstGeom prst="rect">
            <a:avLst/>
          </a:prstGeom>
        </p:spPr>
      </p:pic>
      <p:pic>
        <p:nvPicPr>
          <p:cNvPr id="5" name="Picture 4" descr="PKD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540" y="4033520"/>
            <a:ext cx="2985008" cy="229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87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Genetics of PKD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Autosomal Dominant: </a:t>
            </a:r>
            <a:r>
              <a:rPr lang="en-US" i="1" dirty="0" smtClean="0"/>
              <a:t>PKD1</a:t>
            </a:r>
            <a:r>
              <a:rPr lang="en-US" dirty="0" smtClean="0"/>
              <a:t> and </a:t>
            </a:r>
            <a:r>
              <a:rPr lang="en-US" i="1" dirty="0" smtClean="0"/>
              <a:t>PKD2 </a:t>
            </a:r>
            <a:r>
              <a:rPr lang="en-US" dirty="0" smtClean="0"/>
              <a:t>(chr.16 and chr.4)</a:t>
            </a:r>
          </a:p>
          <a:p>
            <a:pPr lvl="1"/>
            <a:r>
              <a:rPr lang="en-US" dirty="0" smtClean="0"/>
              <a:t>Polycystin-1 and polycystin-2 </a:t>
            </a:r>
          </a:p>
          <a:p>
            <a:endParaRPr lang="en-US" i="1" dirty="0"/>
          </a:p>
          <a:p>
            <a:r>
              <a:rPr lang="en-US" dirty="0" smtClean="0"/>
              <a:t>Autosomal Recessive: </a:t>
            </a:r>
            <a:r>
              <a:rPr lang="en-US" i="1" dirty="0" smtClean="0"/>
              <a:t>PKDH1</a:t>
            </a:r>
            <a:r>
              <a:rPr lang="en-US" dirty="0" smtClean="0"/>
              <a:t> (chr.6)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646671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http://sonoworld.com/fetus/page.aspx?id=</a:t>
            </a:r>
            <a:r>
              <a:rPr lang="en-US" dirty="0" smtClean="0">
                <a:hlinkClick r:id="rId2"/>
              </a:rPr>
              <a:t>2100</a:t>
            </a:r>
            <a:endParaRPr lang="en-US" dirty="0" smtClean="0"/>
          </a:p>
          <a:p>
            <a:r>
              <a:rPr lang="en-US" dirty="0">
                <a:hlinkClick r:id="rId3"/>
              </a:rPr>
              <a:t>http://kidney.niddk.nih.gov/kudiseases/pubs/polycystic/#</a:t>
            </a:r>
            <a:r>
              <a:rPr lang="en-US" dirty="0" smtClean="0">
                <a:hlinkClick r:id="rId3"/>
              </a:rPr>
              <a:t>genetic</a:t>
            </a:r>
            <a:endParaRPr lang="en-US" dirty="0" smtClean="0"/>
          </a:p>
          <a:p>
            <a:r>
              <a:rPr lang="en-US" dirty="0">
                <a:hlinkClick r:id="rId4"/>
              </a:rPr>
              <a:t>http://www.mayoclinic.org/diseases-conditions/polycystic-kidney-disease/basics/causes/con-</a:t>
            </a:r>
            <a:r>
              <a:rPr lang="en-US" dirty="0" smtClean="0">
                <a:hlinkClick r:id="rId4"/>
              </a:rPr>
              <a:t>20028831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003674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771</TotalTime>
  <Words>245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Advantage</vt:lpstr>
      <vt:lpstr>Polycystic Kidney Disease </vt:lpstr>
      <vt:lpstr>Polycystic Kidney Disease</vt:lpstr>
      <vt:lpstr>Characteristics of PKD</vt:lpstr>
      <vt:lpstr>Characteristics of PKD</vt:lpstr>
      <vt:lpstr>Recessive vs. Dominant </vt:lpstr>
      <vt:lpstr>Autosomal Dominant PKD</vt:lpstr>
      <vt:lpstr>Autosomal Recessive PKD</vt:lpstr>
      <vt:lpstr>Genetics of PKD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Polycystic Kidney Disease </dc:title>
  <dc:creator>Anne Campbell</dc:creator>
  <cp:lastModifiedBy>Kiley Wease</cp:lastModifiedBy>
  <cp:revision>18</cp:revision>
  <dcterms:created xsi:type="dcterms:W3CDTF">2014-01-21T17:26:08Z</dcterms:created>
  <dcterms:modified xsi:type="dcterms:W3CDTF">2015-01-28T16:42:04Z</dcterms:modified>
</cp:coreProperties>
</file>