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256" r:id="rId5"/>
    <p:sldId id="258" r:id="rId6"/>
    <p:sldId id="265" r:id="rId7"/>
    <p:sldId id="269" r:id="rId8"/>
    <p:sldId id="270" r:id="rId9"/>
    <p:sldId id="339" r:id="rId10"/>
    <p:sldId id="267" r:id="rId11"/>
    <p:sldId id="266" r:id="rId12"/>
    <p:sldId id="268" r:id="rId13"/>
    <p:sldId id="327" r:id="rId14"/>
    <p:sldId id="335" r:id="rId15"/>
    <p:sldId id="334" r:id="rId16"/>
    <p:sldId id="336" r:id="rId17"/>
    <p:sldId id="337" r:id="rId18"/>
    <p:sldId id="333" r:id="rId19"/>
    <p:sldId id="338" r:id="rId20"/>
    <p:sldId id="257" r:id="rId21"/>
    <p:sldId id="264" r:id="rId22"/>
    <p:sldId id="259" r:id="rId23"/>
    <p:sldId id="260" r:id="rId24"/>
    <p:sldId id="262" r:id="rId25"/>
    <p:sldId id="332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2589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91AF3-7B75-5442-9326-EB2AD29D3B56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FA78-0330-204D-AEFA-48EADEA87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AFA78-0330-204D-AEFA-48EADEA87D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mgre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853" cy="10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cc.org/cancers/disease-info.php?xml=xml-files/summary/CDR258023.xml&amp;target=treatmen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cfhope.org/Neuroblastoma_Radiation_Therap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org/treatment/treatmentsandsideeffects/guidetocancerdrugs/busulf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cfhope.org/Neuroblastoma_High-Dose_Chemotherapy-Radiation_Therapy_and_Stem_Cell_Transplan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mc/articles/PMC2633223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icc.org/ct/protocol-results.php?protocol-no=VICCPED124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com/pro/iobenguane-sulfate-i-131.html" TargetMode="External"/><Relationship Id="rId4" Type="http://schemas.openxmlformats.org/officeDocument/2006/relationships/hyperlink" Target="http://www.cancer.gov/clinicaltrials/search/view?cdrid=682134&amp;version=HealthProfessiona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mayoclinic.org/drugs-supplements/iobenguane-i-131-intravenous-route/description/drg-200643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hr.nlm.nih.gov/condition/neuroblastoma" TargetMode="External"/><Relationship Id="rId3" Type="http://schemas.openxmlformats.org/officeDocument/2006/relationships/hyperlink" Target="http://www.mayoclinic.org/diseases-conditions/neuroblastoma/basics/definition/con-2002748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mayoclinic.org/drugs-supplements/iobenguane-i-131-intravenous-route/description/drg-20064357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gov/clinicaltrials/search/view?cdrid=682134&amp;version=HealthProfessional" TargetMode="Externa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vicc.org/ct/protocol-results.php?protocol-no=VICCPED1249" TargetMode="External"/><Relationship Id="rId12" Type="http://schemas.openxmlformats.org/officeDocument/2006/relationships/hyperlink" Target="http://www.drugs.com/pro/iobenguane-sulfate-i-131.html" TargetMode="External"/><Relationship Id="rId13" Type="http://schemas.openxmlformats.org/officeDocument/2006/relationships/hyperlink" Target="http://www.cancer.gov/clinicaltrials/search/view?cdrid=682134&amp;version=HealthProfessional" TargetMode="External"/><Relationship Id="rId14" Type="http://schemas.openxmlformats.org/officeDocument/2006/relationships/hyperlink" Target="http://www.mayoclinic.org/drugs-supplements/iobenguane-i-131-intravenous-route/description/drg-2006435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hr.nlm.nih.gov/condition/neuroblastoma" TargetMode="External"/><Relationship Id="rId3" Type="http://schemas.openxmlformats.org/officeDocument/2006/relationships/hyperlink" Target="http://www.mayoclinic.org/diseases-conditions/neuroblastoma/basics/definition/con-20027487" TargetMode="External"/><Relationship Id="rId4" Type="http://schemas.openxmlformats.org/officeDocument/2006/relationships/hyperlink" Target="http://emedicine.medscape.com/article/988284-overview" TargetMode="External"/><Relationship Id="rId5" Type="http://schemas.openxmlformats.org/officeDocument/2006/relationships/hyperlink" Target="http://www.cancer.gov/cancertopics/pdq/treatment/neuroblastoma/HealthProfessional/page1" TargetMode="External"/><Relationship Id="rId6" Type="http://schemas.openxmlformats.org/officeDocument/2006/relationships/hyperlink" Target="http://www.cancer.gov/cancertopics/pdq/treatment/neuroblastoma/HealthProfessional/page3" TargetMode="External"/><Relationship Id="rId7" Type="http://schemas.openxmlformats.org/officeDocument/2006/relationships/hyperlink" Target="http://www.vicc.org/cancers/disease-info.php?xml=xml-files/summary/CDR258023.xml&amp;target=treatment" TargetMode="External"/><Relationship Id="rId8" Type="http://schemas.openxmlformats.org/officeDocument/2006/relationships/hyperlink" Target="http://www.cancer.gov/drugdictionary?CdrID=38860" TargetMode="External"/><Relationship Id="rId9" Type="http://schemas.openxmlformats.org/officeDocument/2006/relationships/hyperlink" Target="http://www.cancer.gov/drugdictionary?CdrID=39748" TargetMode="External"/><Relationship Id="rId10" Type="http://schemas.openxmlformats.org/officeDocument/2006/relationships/hyperlink" Target="http://www.cancer.gov/drugdictionary?CdrID=42251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medicine.medscape.com/article/988284-overvie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gov/cancertopics/pdq/treatment/neuroblastoma/HealthProfessional/page1" TargetMode="External"/><Relationship Id="rId3" Type="http://schemas.openxmlformats.org/officeDocument/2006/relationships/hyperlink" Target="http://www.cancer.org/cancer/neuroblastoma/detailedguide/neuroblastoma-survival-rat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hyperlink" Target="http://www.healio.com/hematology-oncology/news/print/hemonc-today/%7Be59a2ba2-4050-41bc-9656-d3e8b24d889c%7D/blacks-native-americans-more-likely-to-have-high-risk-neuroblastoma-poorer-surviv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ncer.gov/cancertopics/pdq/treatment/neuroblastoma/HealthProfessional/page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CHTN Staff Meeting</a:t>
            </a:r>
            <a:br>
              <a:rPr lang="en-US" dirty="0" smtClean="0"/>
            </a:br>
            <a:r>
              <a:rPr lang="en-US" dirty="0" smtClean="0"/>
              <a:t>Neuroblastoma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Alle Crider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5" name="Picture 4" descr="2545386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23" y="4936423"/>
            <a:ext cx="1921576" cy="19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Treatments</a:t>
            </a:r>
          </a:p>
          <a:p>
            <a:pPr lvl="1"/>
            <a:r>
              <a:rPr lang="en-US" dirty="0" smtClean="0"/>
              <a:t>Observation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r>
              <a:rPr lang="en-US" dirty="0" smtClean="0"/>
              <a:t>Chemotherapy/drugs</a:t>
            </a:r>
          </a:p>
          <a:p>
            <a:pPr lvl="1"/>
            <a:r>
              <a:rPr lang="en-US" dirty="0" smtClean="0"/>
              <a:t>High-dose chemo and radiation therapy with stem cell rescue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27168"/>
            <a:ext cx="62113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http://www.vicc.org/cancers/disease-info.php?xml=xml-files/summary/CDR258023.xml&amp;target=treatment</a:t>
            </a:r>
            <a:r>
              <a:rPr lang="en-US" sz="900" dirty="0" smtClean="0">
                <a:hlinkClick r:id="rId2"/>
              </a:rPr>
              <a:t>#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0257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Treatments: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Beam Radiation</a:t>
            </a:r>
          </a:p>
          <a:p>
            <a:pPr lvl="1"/>
            <a:r>
              <a:rPr lang="en-US" dirty="0" smtClean="0"/>
              <a:t>Usually directed at the tumor, but total body radiation is used as well</a:t>
            </a:r>
          </a:p>
          <a:p>
            <a:r>
              <a:rPr lang="en-US" dirty="0" smtClean="0"/>
              <a:t>MIBG radiotherapy</a:t>
            </a:r>
          </a:p>
          <a:p>
            <a:pPr lvl="1"/>
            <a:r>
              <a:rPr lang="en-US" dirty="0" smtClean="0"/>
              <a:t>Used to treat some patients with advanced Neuroblastoma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3567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2"/>
              </a:rPr>
              <a:t>http://www.cncfhope.org/</a:t>
            </a:r>
            <a:r>
              <a:rPr lang="en-US" sz="800" dirty="0" smtClean="0">
                <a:hlinkClick r:id="rId2"/>
              </a:rPr>
              <a:t>Neuroblastoma_Radiation_Therapy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929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Treatments: 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Combinations are common</a:t>
            </a:r>
          </a:p>
          <a:p>
            <a:r>
              <a:rPr lang="en-US" dirty="0" smtClean="0"/>
              <a:t>Examples of main drugs used</a:t>
            </a:r>
          </a:p>
          <a:p>
            <a:pPr lvl="1"/>
            <a:r>
              <a:rPr lang="en-US" dirty="0" smtClean="0"/>
              <a:t>Cyclophosphamide/</a:t>
            </a:r>
            <a:r>
              <a:rPr lang="en-US" dirty="0" err="1" smtClean="0"/>
              <a:t>ifosfamide</a:t>
            </a:r>
            <a:endParaRPr lang="en-US" dirty="0" smtClean="0"/>
          </a:p>
          <a:p>
            <a:pPr lvl="2"/>
            <a:r>
              <a:rPr lang="en-US" dirty="0" smtClean="0"/>
              <a:t>Alkylating agent</a:t>
            </a:r>
          </a:p>
          <a:p>
            <a:pPr lvl="1"/>
            <a:r>
              <a:rPr lang="en-US" dirty="0" err="1" smtClean="0"/>
              <a:t>Cisplatin</a:t>
            </a:r>
            <a:r>
              <a:rPr lang="en-US" dirty="0" smtClean="0"/>
              <a:t>/carboplatin</a:t>
            </a:r>
          </a:p>
          <a:p>
            <a:pPr lvl="2"/>
            <a:r>
              <a:rPr lang="en-US" dirty="0" smtClean="0"/>
              <a:t>Platinum-compound that acts as an alkylating agent</a:t>
            </a:r>
          </a:p>
          <a:p>
            <a:pPr lvl="1"/>
            <a:r>
              <a:rPr lang="en-US" dirty="0" smtClean="0"/>
              <a:t>Vincristine</a:t>
            </a:r>
          </a:p>
          <a:p>
            <a:pPr lvl="2"/>
            <a:r>
              <a:rPr lang="en-US" dirty="0" err="1" smtClean="0"/>
              <a:t>Vinca</a:t>
            </a:r>
            <a:r>
              <a:rPr lang="en-US" dirty="0" smtClean="0"/>
              <a:t> alkaloid</a:t>
            </a:r>
          </a:p>
          <a:p>
            <a:pPr lvl="1"/>
            <a:r>
              <a:rPr lang="en-US" dirty="0" smtClean="0"/>
              <a:t>Doxorubicin (Adriamycin)</a:t>
            </a:r>
          </a:p>
          <a:p>
            <a:pPr lvl="2"/>
            <a:r>
              <a:rPr lang="en-US" dirty="0" err="1" smtClean="0"/>
              <a:t>Anthracycline</a:t>
            </a:r>
            <a:r>
              <a:rPr lang="en-US" dirty="0" smtClean="0"/>
              <a:t> antibiotic</a:t>
            </a:r>
          </a:p>
          <a:p>
            <a:pPr lvl="1"/>
            <a:r>
              <a:rPr lang="en-US" dirty="0" err="1" smtClean="0"/>
              <a:t>Etoposide</a:t>
            </a:r>
            <a:endParaRPr lang="en-US" dirty="0" smtClean="0"/>
          </a:p>
          <a:p>
            <a:pPr lvl="2"/>
            <a:r>
              <a:rPr lang="en-US" dirty="0" smtClean="0"/>
              <a:t>Derived from a type of plant alkaloid called </a:t>
            </a:r>
            <a:r>
              <a:rPr lang="en-US" dirty="0" err="1" smtClean="0"/>
              <a:t>podophyllotoxin</a:t>
            </a:r>
            <a:endParaRPr lang="en-US" dirty="0" smtClean="0"/>
          </a:p>
          <a:p>
            <a:pPr lvl="1"/>
            <a:r>
              <a:rPr lang="en-US" dirty="0" err="1" smtClean="0"/>
              <a:t>Topotecan</a:t>
            </a:r>
            <a:endParaRPr lang="en-US" dirty="0" smtClean="0"/>
          </a:p>
          <a:p>
            <a:pPr lvl="2"/>
            <a:r>
              <a:rPr lang="en-US" dirty="0" smtClean="0"/>
              <a:t>Type of plant alkaloid known as a topoisomerase I inhibitor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2"/>
              </a:rPr>
              <a:t>http://www.cancer.org/treatment/treatmentsandsideeffects/guidetocancerdrugs/</a:t>
            </a:r>
            <a:r>
              <a:rPr lang="en-US" sz="800" dirty="0" smtClean="0">
                <a:hlinkClick r:id="rId2"/>
              </a:rPr>
              <a:t>busulfan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4521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561" y="274638"/>
            <a:ext cx="8229600" cy="1143000"/>
          </a:xfrm>
        </p:spPr>
        <p:txBody>
          <a:bodyPr/>
          <a:lstStyle/>
          <a:p>
            <a:r>
              <a:rPr lang="en-US" dirty="0" smtClean="0"/>
              <a:t>Treatments: Retinoid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Retinoids</a:t>
            </a:r>
            <a:r>
              <a:rPr lang="en-US" dirty="0" smtClean="0"/>
              <a:t> – Chemicals that are related to Vitamin 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ifferentiating agents – thought to help some cancer cells differentiate into normal cells</a:t>
            </a:r>
          </a:p>
          <a:p>
            <a:pPr lvl="1"/>
            <a:r>
              <a:rPr lang="en-US" dirty="0" err="1" smtClean="0"/>
              <a:t>Isotretinoin</a:t>
            </a:r>
            <a:r>
              <a:rPr lang="en-US" dirty="0" smtClean="0"/>
              <a:t> – reduces risk of </a:t>
            </a:r>
            <a:r>
              <a:rPr lang="en-US" dirty="0" err="1" smtClean="0"/>
              <a:t>recurance</a:t>
            </a:r>
            <a:r>
              <a:rPr lang="en-US" dirty="0" smtClean="0"/>
              <a:t> after high-dose chemo and stem cell transplant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53" y="29147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Treatments:</a:t>
            </a:r>
            <a:br>
              <a:rPr lang="en-US" sz="3600" dirty="0" smtClean="0"/>
            </a:br>
            <a:r>
              <a:rPr lang="en-US" sz="3600" dirty="0" smtClean="0"/>
              <a:t>High-Dose Chemo/Radiation Therapy with Stem Cell Transplant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226"/>
            <a:ext cx="8229600" cy="4397937"/>
          </a:xfrm>
        </p:spPr>
        <p:txBody>
          <a:bodyPr/>
          <a:lstStyle/>
          <a:p>
            <a:r>
              <a:rPr lang="en-US" dirty="0" smtClean="0"/>
              <a:t>Used in children with high-risk Neuroblastoma</a:t>
            </a:r>
          </a:p>
          <a:p>
            <a:pPr lvl="1"/>
            <a:r>
              <a:rPr lang="en-US" dirty="0" smtClean="0"/>
              <a:t>Harvesting child’s own stem-cells</a:t>
            </a:r>
          </a:p>
          <a:p>
            <a:pPr lvl="1"/>
            <a:r>
              <a:rPr lang="en-US" dirty="0" smtClean="0"/>
              <a:t>High-dose chemo and/or radiation</a:t>
            </a:r>
          </a:p>
          <a:p>
            <a:pPr lvl="1"/>
            <a:r>
              <a:rPr lang="en-US" dirty="0" smtClean="0"/>
              <a:t>Peripheral blood stem cell transplant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549" y="6534834"/>
            <a:ext cx="4879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http://www.cncfhope.org/Neuroblastoma_High-Dose_Chemotherapy-</a:t>
            </a:r>
            <a:r>
              <a:rPr lang="en-US" sz="800" dirty="0" smtClean="0">
                <a:hlinkClick r:id="rId2"/>
              </a:rPr>
              <a:t>Radiation_Therapy_and_Stem_Cell_Transplant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0664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Low Risk</a:t>
            </a:r>
          </a:p>
          <a:p>
            <a:pPr lvl="1"/>
            <a:r>
              <a:rPr lang="en-US" dirty="0" smtClean="0"/>
              <a:t>Surgery followed by observation</a:t>
            </a:r>
          </a:p>
          <a:p>
            <a:pPr lvl="1"/>
            <a:r>
              <a:rPr lang="en-US" dirty="0" smtClean="0"/>
              <a:t>Chemo with or without surgery</a:t>
            </a:r>
          </a:p>
          <a:p>
            <a:r>
              <a:rPr lang="en-US" dirty="0" smtClean="0"/>
              <a:t>Intermediate Risk</a:t>
            </a:r>
          </a:p>
          <a:p>
            <a:pPr lvl="1"/>
            <a:r>
              <a:rPr lang="en-US" dirty="0" smtClean="0"/>
              <a:t>Chemo with or without surgery</a:t>
            </a:r>
          </a:p>
          <a:p>
            <a:pPr lvl="1"/>
            <a:r>
              <a:rPr lang="en-US" dirty="0" smtClean="0"/>
              <a:t>Surgery alone for infants</a:t>
            </a:r>
          </a:p>
          <a:p>
            <a:pPr lvl="1"/>
            <a:r>
              <a:rPr lang="en-US" dirty="0" smtClean="0"/>
              <a:t>Observation alone for infants</a:t>
            </a:r>
          </a:p>
          <a:p>
            <a:pPr lvl="1"/>
            <a:r>
              <a:rPr lang="en-US" dirty="0" smtClean="0"/>
              <a:t>Radiation therapy for tumors that are causing major problems or that are not responding to other therapies </a:t>
            </a:r>
          </a:p>
          <a:p>
            <a:r>
              <a:rPr lang="en-US" dirty="0" smtClean="0"/>
              <a:t>High Risk</a:t>
            </a:r>
          </a:p>
          <a:p>
            <a:pPr lvl="1"/>
            <a:r>
              <a:rPr lang="en-US" dirty="0" smtClean="0"/>
              <a:t>Regimen of combination therapy, surgery, stem cell rescue, radiation, and chemotherapy</a:t>
            </a:r>
          </a:p>
          <a:p>
            <a:pPr lvl="1"/>
            <a:r>
              <a:rPr lang="en-US" dirty="0" smtClean="0"/>
              <a:t>Clinical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8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2008 – MIBG for the Treatment of Neuroblastoma</a:t>
            </a:r>
          </a:p>
          <a:p>
            <a:pPr lvl="1"/>
            <a:r>
              <a:rPr lang="en-US" dirty="0" smtClean="0"/>
              <a:t>Two things increase the uptake of MIBG into Neuroblastoma cells:</a:t>
            </a:r>
          </a:p>
          <a:p>
            <a:pPr lvl="2"/>
            <a:r>
              <a:rPr lang="en-US" dirty="0" smtClean="0"/>
              <a:t>Pretreatment with </a:t>
            </a:r>
            <a:r>
              <a:rPr lang="en-US" dirty="0" err="1" smtClean="0"/>
              <a:t>Cisplatin</a:t>
            </a:r>
            <a:r>
              <a:rPr lang="en-US" dirty="0" smtClean="0"/>
              <a:t> or doxorubicin</a:t>
            </a:r>
          </a:p>
          <a:p>
            <a:pPr lvl="2"/>
            <a:r>
              <a:rPr lang="en-US" dirty="0" smtClean="0"/>
              <a:t>Pretreatment with </a:t>
            </a:r>
            <a:r>
              <a:rPr lang="en-US" dirty="0" err="1" smtClean="0"/>
              <a:t>ϒ</a:t>
            </a:r>
            <a:r>
              <a:rPr lang="en-US" dirty="0" smtClean="0"/>
              <a:t>-interferon and retinoic acid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2"/>
              </a:rPr>
              <a:t>http://www.ncbi.nlm.nih.gov/pmc/articles/PMC2633223</a:t>
            </a:r>
            <a:r>
              <a:rPr lang="en-US" sz="800" dirty="0" smtClean="0">
                <a:hlinkClick r:id="rId2"/>
              </a:rPr>
              <a:t>/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864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Objective: to provide </a:t>
            </a:r>
            <a:r>
              <a:rPr lang="en-US" sz="2600" dirty="0"/>
              <a:t>palliative therapy with MIBG for </a:t>
            </a:r>
            <a:r>
              <a:rPr lang="en-US" sz="2600" dirty="0" smtClean="0"/>
              <a:t>patients </a:t>
            </a:r>
            <a:r>
              <a:rPr lang="en-US" sz="2600" dirty="0"/>
              <a:t>with advanced </a:t>
            </a:r>
            <a:r>
              <a:rPr lang="en-US" sz="2600" dirty="0" err="1"/>
              <a:t>neuroblastoma</a:t>
            </a:r>
            <a:r>
              <a:rPr lang="en-US" sz="2600" dirty="0"/>
              <a:t>, </a:t>
            </a:r>
            <a:r>
              <a:rPr lang="en-US" sz="2600" dirty="0" err="1"/>
              <a:t>pheochromocytoma</a:t>
            </a:r>
            <a:r>
              <a:rPr lang="en-US" sz="2600" dirty="0"/>
              <a:t>, or </a:t>
            </a:r>
            <a:r>
              <a:rPr lang="en-US" sz="2600" dirty="0" err="1"/>
              <a:t>paraganglioma</a:t>
            </a:r>
            <a:r>
              <a:rPr lang="en-US" sz="2600" dirty="0"/>
              <a:t>, </a:t>
            </a:r>
            <a:r>
              <a:rPr lang="en-US" sz="2600" dirty="0" smtClean="0"/>
              <a:t>and gain </a:t>
            </a:r>
            <a:r>
              <a:rPr lang="en-US" sz="2600" dirty="0"/>
              <a:t>more information about acute and late toxicity of 131I-MIBG therapy for patients with refractory </a:t>
            </a:r>
            <a:r>
              <a:rPr lang="en-US" sz="2600" dirty="0" err="1"/>
              <a:t>neuroblastoma</a:t>
            </a:r>
            <a:r>
              <a:rPr lang="en-US" sz="2600" dirty="0"/>
              <a:t>, </a:t>
            </a:r>
            <a:r>
              <a:rPr lang="en-US" sz="2600" dirty="0" err="1"/>
              <a:t>pheochromocytoma</a:t>
            </a:r>
            <a:r>
              <a:rPr lang="en-US" sz="2600" dirty="0"/>
              <a:t>, or </a:t>
            </a:r>
            <a:r>
              <a:rPr lang="en-US" sz="2600" dirty="0" err="1" smtClean="0"/>
              <a:t>paraganglioma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Patients: 12 months or older</a:t>
            </a:r>
          </a:p>
          <a:p>
            <a:pPr lvl="1"/>
            <a:r>
              <a:rPr lang="en-US" sz="2200" dirty="0" smtClean="0"/>
              <a:t>Enrollment not listed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Principal Investigator: </a:t>
            </a:r>
            <a:r>
              <a:rPr lang="en-US" sz="2600" dirty="0" err="1" smtClean="0"/>
              <a:t>Haydar</a:t>
            </a:r>
            <a:r>
              <a:rPr lang="en-US" sz="2600" dirty="0" smtClean="0"/>
              <a:t> </a:t>
            </a:r>
            <a:r>
              <a:rPr lang="en-US" sz="2600" dirty="0" err="1" smtClean="0"/>
              <a:t>Frangoul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Drugs:131</a:t>
            </a:r>
            <a:r>
              <a:rPr lang="en-US" sz="2600" dirty="0"/>
              <a:t>-MIBG/</a:t>
            </a:r>
            <a:r>
              <a:rPr lang="en-US" sz="2600" dirty="0" err="1"/>
              <a:t>Iobenguane</a:t>
            </a:r>
            <a:r>
              <a:rPr lang="en-US" sz="2600" dirty="0"/>
              <a:t> </a:t>
            </a:r>
            <a:r>
              <a:rPr lang="en-US" sz="2600" dirty="0" smtClean="0"/>
              <a:t>Sulfate</a:t>
            </a:r>
            <a:endParaRPr lang="en-US" sz="2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365557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u="sng" dirty="0">
              <a:hlinkClick r:id="rId2"/>
            </a:endParaRPr>
          </a:p>
          <a:p>
            <a:r>
              <a:rPr lang="en-US" sz="800" u="sng" dirty="0">
                <a:hlinkClick r:id="rId2"/>
              </a:rPr>
              <a:t>http://www.vicc.org/ct/protocol-results.php?protocol-no=VICCPED1249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61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714"/>
            <a:ext cx="8229600" cy="4892449"/>
          </a:xfrm>
        </p:spPr>
        <p:txBody>
          <a:bodyPr/>
          <a:lstStyle/>
          <a:p>
            <a:r>
              <a:rPr lang="en-US" sz="3000" dirty="0" smtClean="0"/>
              <a:t>MIBG: </a:t>
            </a:r>
            <a:r>
              <a:rPr lang="en-US" sz="3000" dirty="0"/>
              <a:t>combined with radioactive iodine </a:t>
            </a:r>
            <a:r>
              <a:rPr lang="en-US" sz="3000" dirty="0" smtClean="0"/>
              <a:t>(I 123, I 131) to </a:t>
            </a:r>
            <a:r>
              <a:rPr lang="en-US" sz="3000" dirty="0"/>
              <a:t>form a radioactive compound </a:t>
            </a:r>
            <a:endParaRPr lang="en-US" sz="3000" dirty="0" smtClean="0"/>
          </a:p>
          <a:p>
            <a:pPr lvl="1"/>
            <a:r>
              <a:rPr lang="en-US" dirty="0" smtClean="0"/>
              <a:t>I 123 MIBG 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as </a:t>
            </a:r>
            <a:r>
              <a:rPr lang="en-US" dirty="0"/>
              <a:t>a shorter half-</a:t>
            </a:r>
            <a:r>
              <a:rPr lang="en-US" dirty="0" smtClean="0"/>
              <a:t>life</a:t>
            </a:r>
            <a:r>
              <a:rPr lang="en-US" dirty="0"/>
              <a:t> </a:t>
            </a:r>
            <a:r>
              <a:rPr lang="en-US" dirty="0" smtClean="0"/>
              <a:t>than I 131 MIBG</a:t>
            </a:r>
          </a:p>
          <a:p>
            <a:pPr lvl="2"/>
            <a:r>
              <a:rPr lang="en-US" dirty="0" smtClean="0"/>
              <a:t>Preferred for scans because </a:t>
            </a:r>
            <a:r>
              <a:rPr lang="en-US" dirty="0"/>
              <a:t>of </a:t>
            </a:r>
            <a:r>
              <a:rPr lang="en-US" dirty="0" smtClean="0"/>
              <a:t>lower </a:t>
            </a:r>
            <a:r>
              <a:rPr lang="en-US" dirty="0"/>
              <a:t>radiation dose, better quality images, less thyroid toxicity, and lower cost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9" y="4026137"/>
            <a:ext cx="3628571" cy="2831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65557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u="sng" dirty="0">
                <a:hlinkClick r:id="rId3"/>
              </a:rPr>
              <a:t>http://www.drugs.com/pro/iobenguane-sulfate-i-131.html</a:t>
            </a:r>
            <a:r>
              <a:rPr lang="en-US" sz="800" dirty="0"/>
              <a:t> </a:t>
            </a:r>
          </a:p>
          <a:p>
            <a:r>
              <a:rPr lang="en-US" sz="800" u="sng" dirty="0">
                <a:hlinkClick r:id="rId4"/>
              </a:rPr>
              <a:t>http://www.cancer.gov/clinicaltrials/search/view?cdrid=682134&amp;version=HealthProfessional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17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4736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 </a:t>
            </a:r>
            <a:r>
              <a:rPr lang="en-US" sz="3000" dirty="0"/>
              <a:t>131 </a:t>
            </a:r>
            <a:r>
              <a:rPr lang="en-US" sz="3000" dirty="0" smtClean="0"/>
              <a:t>MIBG </a:t>
            </a:r>
          </a:p>
          <a:p>
            <a:pPr lvl="1"/>
            <a:r>
              <a:rPr lang="en-US" dirty="0" err="1" smtClean="0"/>
              <a:t>Iobenguane</a:t>
            </a:r>
            <a:r>
              <a:rPr lang="en-US" dirty="0" smtClean="0"/>
              <a:t> </a:t>
            </a:r>
            <a:r>
              <a:rPr lang="en-US" dirty="0"/>
              <a:t>sulfate I </a:t>
            </a:r>
            <a:r>
              <a:rPr lang="en-US" dirty="0" smtClean="0"/>
              <a:t>131, </a:t>
            </a:r>
            <a:r>
              <a:rPr lang="en-US" dirty="0"/>
              <a:t>I 131-meta-iodobenzylguanidine </a:t>
            </a:r>
            <a:r>
              <a:rPr lang="en-US" dirty="0" smtClean="0"/>
              <a:t>sulfate</a:t>
            </a:r>
            <a:endParaRPr lang="en-US" baseline="3000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in structure to the anti-hypertensive drug </a:t>
            </a:r>
            <a:r>
              <a:rPr lang="en-US" dirty="0" err="1"/>
              <a:t>guanethidine</a:t>
            </a:r>
            <a:r>
              <a:rPr lang="en-US" dirty="0"/>
              <a:t> and </a:t>
            </a:r>
            <a:r>
              <a:rPr lang="en-US" dirty="0" smtClean="0"/>
              <a:t>neurotransmitter norepinephrine 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14" y="4934857"/>
            <a:ext cx="3147786" cy="1923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6244594"/>
            <a:ext cx="386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800" u="sng" dirty="0">
                <a:hlinkClick r:id="rId3"/>
              </a:rPr>
              <a:t>http://www.mayoclinic.org/drugs-supplements/iobenguane-i-131-intravenous-route/description/drg-20064357</a:t>
            </a:r>
            <a:r>
              <a:rPr lang="en-US" sz="800" dirty="0"/>
              <a:t>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13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Neuroblastoma </a:t>
            </a:r>
          </a:p>
          <a:p>
            <a:pPr lvl="1"/>
            <a:r>
              <a:rPr lang="en-US" dirty="0" smtClean="0"/>
              <a:t>Develops </a:t>
            </a:r>
            <a:r>
              <a:rPr lang="en-US" dirty="0"/>
              <a:t>from immature nerve </a:t>
            </a:r>
            <a:r>
              <a:rPr lang="en-US" dirty="0" smtClean="0"/>
              <a:t>cells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commonly </a:t>
            </a:r>
            <a:r>
              <a:rPr lang="en-US" dirty="0" smtClean="0"/>
              <a:t>in </a:t>
            </a:r>
            <a:r>
              <a:rPr lang="en-US" dirty="0"/>
              <a:t>and around the adrenal </a:t>
            </a:r>
            <a:r>
              <a:rPr lang="en-US" dirty="0" smtClean="0"/>
              <a:t>glands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also </a:t>
            </a:r>
            <a:r>
              <a:rPr lang="en-US" dirty="0" smtClean="0"/>
              <a:t>develop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other areas of the abdomen </a:t>
            </a:r>
            <a:endParaRPr lang="en-US" dirty="0" smtClean="0"/>
          </a:p>
          <a:p>
            <a:pPr lvl="2"/>
            <a:r>
              <a:rPr lang="en-US" dirty="0" smtClean="0"/>
              <a:t>Chest</a:t>
            </a:r>
            <a:r>
              <a:rPr lang="en-US" dirty="0"/>
              <a:t>, </a:t>
            </a:r>
            <a:r>
              <a:rPr lang="en-US" dirty="0" smtClean="0"/>
              <a:t>neck, &amp; near </a:t>
            </a:r>
            <a:r>
              <a:rPr lang="en-US" dirty="0"/>
              <a:t>the </a:t>
            </a:r>
            <a:r>
              <a:rPr lang="en-US" dirty="0" smtClean="0"/>
              <a:t>spine</a:t>
            </a:r>
            <a:r>
              <a:rPr lang="en-US" dirty="0"/>
              <a:t> </a:t>
            </a:r>
            <a:r>
              <a:rPr lang="en-US" dirty="0" smtClean="0"/>
              <a:t>(where </a:t>
            </a:r>
            <a:r>
              <a:rPr lang="en-US" dirty="0"/>
              <a:t>groups of nerve cells </a:t>
            </a:r>
            <a:r>
              <a:rPr lang="en-US" dirty="0" smtClean="0"/>
              <a:t>exist)</a:t>
            </a:r>
          </a:p>
          <a:p>
            <a:pPr lvl="2"/>
            <a:r>
              <a:rPr lang="en-US" dirty="0" smtClean="0"/>
              <a:t>Horner Syndrome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commonly affects children age 5 or </a:t>
            </a:r>
            <a:r>
              <a:rPr lang="en-US" dirty="0" smtClean="0"/>
              <a:t>younger</a:t>
            </a:r>
          </a:p>
          <a:p>
            <a:pPr lvl="1"/>
            <a:r>
              <a:rPr lang="en-US" dirty="0" smtClean="0"/>
              <a:t>Sporadic vs. Familial</a:t>
            </a:r>
          </a:p>
          <a:p>
            <a:pPr lvl="2"/>
            <a:r>
              <a:rPr lang="en-US" dirty="0" smtClean="0"/>
              <a:t>Somatic mutations = Sporadic </a:t>
            </a:r>
            <a:r>
              <a:rPr lang="en-US" dirty="0" err="1" smtClean="0"/>
              <a:t>neuroblastoma</a:t>
            </a:r>
            <a:endParaRPr lang="en-US" dirty="0"/>
          </a:p>
          <a:p>
            <a:pPr lvl="2"/>
            <a:r>
              <a:rPr lang="en-US" dirty="0" smtClean="0"/>
              <a:t>Familial - Gene </a:t>
            </a:r>
            <a:r>
              <a:rPr lang="en-US" dirty="0"/>
              <a:t>mutations that increase the risk of developing cancer can be inherited from a </a:t>
            </a:r>
            <a:r>
              <a:rPr lang="en-US" dirty="0" smtClean="0"/>
              <a:t>parent</a:t>
            </a:r>
          </a:p>
          <a:p>
            <a:pPr lvl="3"/>
            <a:r>
              <a:rPr lang="en-US" dirty="0" smtClean="0"/>
              <a:t>Mutations </a:t>
            </a:r>
            <a:r>
              <a:rPr lang="en-US" dirty="0"/>
              <a:t>in the </a:t>
            </a:r>
            <a:r>
              <a:rPr lang="en-US" i="1" dirty="0"/>
              <a:t>ALK</a:t>
            </a:r>
            <a:r>
              <a:rPr lang="en-US" dirty="0"/>
              <a:t> and </a:t>
            </a:r>
            <a:r>
              <a:rPr lang="en-US" i="1" dirty="0"/>
              <a:t>PHOX2B</a:t>
            </a:r>
            <a:r>
              <a:rPr lang="en-US" dirty="0"/>
              <a:t> </a:t>
            </a:r>
            <a:r>
              <a:rPr lang="en-US" dirty="0" smtClean="0"/>
              <a:t>genes</a:t>
            </a:r>
          </a:p>
          <a:p>
            <a:pPr lvl="4"/>
            <a:r>
              <a:rPr lang="en-US" dirty="0" smtClean="0"/>
              <a:t>Anaplastic Lymphoma Kinase</a:t>
            </a:r>
          </a:p>
          <a:p>
            <a:pPr lvl="4"/>
            <a:r>
              <a:rPr lang="en-US" dirty="0" smtClean="0"/>
              <a:t>Nerve cells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51713"/>
            <a:ext cx="49835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2"/>
              </a:rPr>
              <a:t>http://ghr.nlm.nih.gov/condition/</a:t>
            </a:r>
            <a:r>
              <a:rPr lang="en-US" sz="900" dirty="0" smtClean="0">
                <a:hlinkClick r:id="rId2"/>
              </a:rPr>
              <a:t>neuroblastoma</a:t>
            </a:r>
            <a:endParaRPr lang="en-US" sz="900" dirty="0" smtClean="0"/>
          </a:p>
          <a:p>
            <a:pPr marL="0" lvl="1"/>
            <a:r>
              <a:rPr lang="en-US" sz="900" u="sng" dirty="0">
                <a:hlinkClick r:id="rId3"/>
              </a:rPr>
              <a:t>http://www.mayoclinic.org/diseases-conditions/neuroblastoma/basics/definition/con-20027487</a:t>
            </a:r>
            <a:r>
              <a:rPr lang="en-US" sz="900" dirty="0"/>
              <a:t>.</a:t>
            </a:r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973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131 MIBG</a:t>
            </a:r>
          </a:p>
          <a:p>
            <a:pPr lvl="1"/>
            <a:r>
              <a:rPr lang="en-US" dirty="0" smtClean="0"/>
              <a:t>Taken </a:t>
            </a:r>
            <a:r>
              <a:rPr lang="en-US" dirty="0"/>
              <a:t>up by </a:t>
            </a:r>
            <a:r>
              <a:rPr lang="en-US" dirty="0" err="1"/>
              <a:t>neuroblastoma</a:t>
            </a:r>
            <a:r>
              <a:rPr lang="en-US" dirty="0"/>
              <a:t> or </a:t>
            </a:r>
            <a:r>
              <a:rPr lang="en-US" dirty="0" err="1"/>
              <a:t>pheochromocytoma</a:t>
            </a:r>
            <a:r>
              <a:rPr lang="en-US" dirty="0"/>
              <a:t> tumor cells and delivers radiation specifically to the cancer cells and causes them to die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71" y="3491843"/>
            <a:ext cx="2911929" cy="3366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800" u="sng" dirty="0">
                <a:hlinkClick r:id="rId3"/>
              </a:rPr>
              <a:t>http://www.mayoclinic.org/drugs-supplements/iobenguane-i-131-intravenous-route/description/drg-20064357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145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Side effects</a:t>
            </a:r>
          </a:p>
          <a:p>
            <a:pPr lvl="1"/>
            <a:r>
              <a:rPr lang="en-US" dirty="0"/>
              <a:t>Most of the radiation </a:t>
            </a:r>
            <a:r>
              <a:rPr lang="en-US" dirty="0" smtClean="0"/>
              <a:t>stays </a:t>
            </a:r>
            <a:r>
              <a:rPr lang="en-US" dirty="0"/>
              <a:t>in the area of the </a:t>
            </a:r>
            <a:r>
              <a:rPr lang="en-US" dirty="0" err="1"/>
              <a:t>neuroblastoma</a:t>
            </a:r>
            <a:r>
              <a:rPr lang="en-US" dirty="0"/>
              <a:t>, so most children do not have serious side effects from this </a:t>
            </a:r>
            <a:r>
              <a:rPr lang="en-US" dirty="0" smtClean="0"/>
              <a:t>treatment</a:t>
            </a:r>
            <a:endParaRPr lang="en-US" dirty="0"/>
          </a:p>
          <a:p>
            <a:pPr lvl="1"/>
            <a:r>
              <a:rPr lang="en-US" dirty="0" smtClean="0"/>
              <a:t>Nausea</a:t>
            </a:r>
            <a:r>
              <a:rPr lang="en-US" dirty="0"/>
              <a:t>, vomiting and sleepiness have been reported after injection of higher than the recommended doses of </a:t>
            </a:r>
            <a:r>
              <a:rPr lang="en-US" dirty="0" err="1"/>
              <a:t>Iobenguane</a:t>
            </a:r>
            <a:r>
              <a:rPr lang="en-US" dirty="0"/>
              <a:t> sulfate I </a:t>
            </a:r>
            <a:r>
              <a:rPr lang="en-US" dirty="0" smtClean="0"/>
              <a:t>131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children might have swollen cheeks </a:t>
            </a:r>
            <a:r>
              <a:rPr lang="en-US" dirty="0" smtClean="0"/>
              <a:t>because </a:t>
            </a:r>
            <a:r>
              <a:rPr lang="en-US" dirty="0"/>
              <a:t>it can affect the salivary glands and in rare cases it may cause high blood pressure for a short period of </a:t>
            </a:r>
            <a:r>
              <a:rPr lang="en-US" dirty="0" smtClean="0"/>
              <a:t>time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6627168"/>
            <a:ext cx="55279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900" u="sng" dirty="0">
                <a:hlinkClick r:id="rId2"/>
              </a:rPr>
              <a:t>http://www.cancer.gov/clinicaltrials/search/view?cdrid=682134&amp;version=HealthProfessional</a:t>
            </a:r>
            <a:r>
              <a:rPr lang="en-US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03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>
                <a:hlinkClick r:id="rId2"/>
              </a:rPr>
              <a:t>http://ghr.nlm.nih.gov/condition/neuroblastoma</a:t>
            </a:r>
            <a:endParaRPr lang="en-US" sz="900" dirty="0"/>
          </a:p>
          <a:p>
            <a:pPr marL="0" lvl="1" indent="0">
              <a:buNone/>
            </a:pPr>
            <a:r>
              <a:rPr lang="en-US" sz="900" u="sng" dirty="0">
                <a:hlinkClick r:id="rId3"/>
              </a:rPr>
              <a:t>http://www.mayoclinic.org/diseases-conditions/neuroblastoma/basics/definition/con-20027487</a:t>
            </a:r>
            <a:r>
              <a:rPr lang="en-US" sz="900" dirty="0" smtClean="0"/>
              <a:t>.</a:t>
            </a:r>
          </a:p>
          <a:p>
            <a:pPr marL="0" lvl="1" indent="0">
              <a:buNone/>
            </a:pPr>
            <a:r>
              <a:rPr lang="en-US" sz="900" dirty="0">
                <a:hlinkClick r:id="rId4"/>
              </a:rPr>
              <a:t>http://emedicine.medscape.com/article/988284-overview</a:t>
            </a:r>
            <a:r>
              <a:rPr lang="en-US" sz="900" dirty="0"/>
              <a:t> </a:t>
            </a:r>
          </a:p>
          <a:p>
            <a:pPr marL="0" lvl="1" indent="0">
              <a:buNone/>
            </a:pPr>
            <a:r>
              <a:rPr lang="en-US" sz="900" dirty="0">
                <a:hlinkClick r:id="rId5"/>
              </a:rPr>
              <a:t>http://www.cancer.gov/cancertopics/pdq/treatment/neuroblastoma/HealthProfessional/</a:t>
            </a:r>
            <a:r>
              <a:rPr lang="en-US" sz="900" dirty="0" smtClean="0">
                <a:hlinkClick r:id="rId5"/>
              </a:rPr>
              <a:t>page1</a:t>
            </a:r>
            <a:endParaRPr lang="en-US" sz="900" dirty="0" smtClean="0"/>
          </a:p>
          <a:p>
            <a:pPr marL="0" lvl="1" indent="0">
              <a:buNone/>
            </a:pPr>
            <a:r>
              <a:rPr lang="en-US" sz="900" u="sng" dirty="0">
                <a:hlinkClick r:id="rId6"/>
              </a:rPr>
              <a:t>http://www.cancer.gov/cancertopics/pdq/treatment/neuroblastoma/HealthProfessional/</a:t>
            </a:r>
            <a:r>
              <a:rPr lang="en-US" sz="900" u="sng" dirty="0" smtClean="0">
                <a:hlinkClick r:id="rId6"/>
              </a:rPr>
              <a:t>page3</a:t>
            </a:r>
            <a:endParaRPr lang="en-US" sz="900" dirty="0"/>
          </a:p>
          <a:p>
            <a:pPr marL="0" lvl="1" indent="0">
              <a:buNone/>
            </a:pPr>
            <a:r>
              <a:rPr lang="en-US" sz="900" dirty="0">
                <a:hlinkClick r:id="rId7"/>
              </a:rPr>
              <a:t>http://www.vicc.org/cancers/disease-info.php?xml=xml-files/summary/CDR258023.xml&amp;target=treatment</a:t>
            </a:r>
            <a:r>
              <a:rPr lang="en-US" sz="900" dirty="0" smtClean="0">
                <a:hlinkClick r:id="rId7"/>
              </a:rPr>
              <a:t>#</a:t>
            </a:r>
            <a:endParaRPr lang="en-US" sz="900" dirty="0" smtClean="0"/>
          </a:p>
          <a:p>
            <a:pPr marL="0" indent="0">
              <a:buNone/>
            </a:pPr>
            <a:r>
              <a:rPr lang="en-US" sz="800" dirty="0">
                <a:hlinkClick r:id="rId8"/>
              </a:rPr>
              <a:t>http://www.cancer.gov/drugdictionary?CdrID=38860</a:t>
            </a:r>
            <a:endParaRPr lang="en-US" sz="800" dirty="0"/>
          </a:p>
          <a:p>
            <a:pPr marL="0" indent="0">
              <a:buNone/>
            </a:pPr>
            <a:r>
              <a:rPr lang="en-US" sz="800" dirty="0">
                <a:hlinkClick r:id="rId9"/>
              </a:rPr>
              <a:t>http://www.cancer.gov/drugdictionary?CdrID=39748</a:t>
            </a:r>
            <a:r>
              <a:rPr lang="en-US" sz="800" dirty="0"/>
              <a:t> </a:t>
            </a:r>
          </a:p>
          <a:p>
            <a:pPr marL="0" indent="0">
              <a:buNone/>
            </a:pPr>
            <a:r>
              <a:rPr lang="en-US" sz="800" dirty="0">
                <a:hlinkClick r:id="rId10"/>
              </a:rPr>
              <a:t>http://www.cancer.gov/drugdictionary?CdrID=42251</a:t>
            </a:r>
            <a:r>
              <a:rPr lang="en-US" sz="800" dirty="0"/>
              <a:t> 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u="sng" dirty="0">
                <a:hlinkClick r:id="rId11"/>
              </a:rPr>
              <a:t>http://www.vicc.org/ct/protocol-results.php?protocol-no=</a:t>
            </a:r>
            <a:r>
              <a:rPr lang="en-US" sz="900" u="sng" dirty="0" smtClean="0">
                <a:hlinkClick r:id="rId11"/>
              </a:rPr>
              <a:t>VICCPED1249</a:t>
            </a:r>
            <a:endParaRPr lang="en-US" sz="900" u="sng" dirty="0" smtClean="0"/>
          </a:p>
          <a:p>
            <a:pPr marL="0" indent="0">
              <a:buNone/>
            </a:pPr>
            <a:r>
              <a:rPr lang="en-US" sz="900" u="sng" dirty="0">
                <a:hlinkClick r:id="rId12"/>
              </a:rPr>
              <a:t>http://www.drugs.com/pro/iobenguane-sulfate-i-131.html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u="sng" dirty="0">
                <a:hlinkClick r:id="rId13"/>
              </a:rPr>
              <a:t>http://www.cancer.gov/clinicaltrials/search/view?cdrid=682134&amp;version=</a:t>
            </a:r>
            <a:r>
              <a:rPr lang="en-US" sz="900" u="sng" dirty="0" smtClean="0">
                <a:hlinkClick r:id="rId13"/>
              </a:rPr>
              <a:t>HealthProfessional</a:t>
            </a:r>
            <a:endParaRPr lang="en-US" sz="900" dirty="0"/>
          </a:p>
          <a:p>
            <a:pPr marL="0" lvl="1" indent="0">
              <a:buNone/>
            </a:pPr>
            <a:r>
              <a:rPr lang="en-US" sz="900" u="sng" dirty="0" smtClean="0">
                <a:hlinkClick r:id="rId14"/>
              </a:rPr>
              <a:t>http</a:t>
            </a:r>
            <a:r>
              <a:rPr lang="en-US" sz="900" u="sng" dirty="0">
                <a:hlinkClick r:id="rId14"/>
              </a:rPr>
              <a:t>://www.mayoclinic.org/drugs-supplements/iobenguane-i-131-intravenous-route/description/drg-</a:t>
            </a:r>
            <a:r>
              <a:rPr lang="en-US" sz="900" u="sng" dirty="0" smtClean="0">
                <a:hlinkClick r:id="rId14"/>
              </a:rPr>
              <a:t>20064357</a:t>
            </a:r>
            <a:endParaRPr lang="en-US" sz="900" dirty="0"/>
          </a:p>
          <a:p>
            <a:pPr marL="0" lvl="1" indent="0">
              <a:buNone/>
            </a:pPr>
            <a:r>
              <a:rPr lang="en-US" sz="900" u="sng" dirty="0">
                <a:hlinkClick r:id="rId13"/>
              </a:rPr>
              <a:t>http://www.cancer.gov/clinicaltrials/search/view?cdrid=682134&amp;version=</a:t>
            </a:r>
            <a:r>
              <a:rPr lang="en-US" sz="900" u="sng" dirty="0" smtClean="0">
                <a:hlinkClick r:id="rId13"/>
              </a:rPr>
              <a:t>HealthProfessional</a:t>
            </a:r>
            <a:endParaRPr lang="en-US" sz="9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  <a:endParaRPr lang="en-US" sz="800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269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225" r="-7669" b="4326"/>
          <a:stretch/>
        </p:blipFill>
        <p:spPr>
          <a:xfrm>
            <a:off x="1746160" y="200869"/>
            <a:ext cx="5640006" cy="6317441"/>
          </a:xfrm>
        </p:spPr>
      </p:pic>
    </p:spTree>
    <p:extLst>
      <p:ext uri="{BB962C8B-B14F-4D97-AF65-F5344CB8AC3E}">
        <p14:creationId xmlns:p14="http://schemas.microsoft.com/office/powerpoint/2010/main" val="213043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Neuroblastoma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727" b="25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48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Neuroblastoma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Neuroblastoma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 </a:t>
            </a:r>
            <a:r>
              <a:rPr lang="en-US" dirty="0" err="1"/>
              <a:t>extracranial</a:t>
            </a:r>
            <a:r>
              <a:rPr lang="en-US" dirty="0"/>
              <a:t> solid tumor in </a:t>
            </a:r>
            <a:r>
              <a:rPr lang="en-US" dirty="0" smtClean="0"/>
              <a:t>childhood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650 cases are diagnosed each year in North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Prevalence </a:t>
            </a:r>
            <a:r>
              <a:rPr lang="en-US" dirty="0"/>
              <a:t>is about 1 case per 7,000 live </a:t>
            </a:r>
            <a:r>
              <a:rPr lang="en-US" dirty="0" smtClean="0"/>
              <a:t>births</a:t>
            </a:r>
          </a:p>
          <a:p>
            <a:pPr lvl="1"/>
            <a:r>
              <a:rPr lang="en-US" dirty="0" smtClean="0"/>
              <a:t>Incidence </a:t>
            </a:r>
            <a:r>
              <a:rPr lang="en-US" dirty="0"/>
              <a:t>is about 10.54 cases per 1 million per year in children younger than 15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About </a:t>
            </a:r>
            <a:r>
              <a:rPr lang="en-US" dirty="0"/>
              <a:t>37% are diagnosed as infants, and 90% are younger than 5 years at diagnosis, with a median age at diagnosis of 19 </a:t>
            </a:r>
            <a:r>
              <a:rPr lang="en-US" dirty="0" smtClean="0"/>
              <a:t>months</a:t>
            </a:r>
            <a:r>
              <a:rPr lang="en-US" baseline="30000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607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2"/>
              </a:rPr>
              <a:t>http://emedicine.medscape.com/article/988284-overview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44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Survival by:</a:t>
            </a:r>
            <a:br>
              <a:rPr lang="en-US" dirty="0" smtClean="0"/>
            </a:br>
            <a:r>
              <a:rPr lang="en-US" dirty="0" smtClean="0"/>
              <a:t>  Risk Group and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5-year survival by risk group:</a:t>
            </a:r>
          </a:p>
          <a:p>
            <a:pPr lvl="1"/>
            <a:r>
              <a:rPr lang="en-US" dirty="0" smtClean="0"/>
              <a:t>Low-risk group: Higher than 95%</a:t>
            </a:r>
          </a:p>
          <a:p>
            <a:pPr lvl="1"/>
            <a:r>
              <a:rPr lang="en-US" dirty="0" smtClean="0"/>
              <a:t>Intermediate-risk group: 90%-95%</a:t>
            </a:r>
          </a:p>
          <a:p>
            <a:pPr lvl="1"/>
            <a:r>
              <a:rPr lang="en-US" dirty="0" smtClean="0"/>
              <a:t>High-risk group: 40%-50%</a:t>
            </a:r>
          </a:p>
          <a:p>
            <a:r>
              <a:rPr lang="en-US" dirty="0" smtClean="0"/>
              <a:t>The </a:t>
            </a:r>
            <a:r>
              <a:rPr lang="en-US" dirty="0"/>
              <a:t>5-year survival stratified by </a:t>
            </a:r>
            <a:r>
              <a:rPr lang="en-US" dirty="0" smtClean="0"/>
              <a:t>age:</a:t>
            </a:r>
          </a:p>
          <a:p>
            <a:pPr lvl="1"/>
            <a:r>
              <a:rPr lang="en-US" dirty="0" smtClean="0"/>
              <a:t>Younger </a:t>
            </a:r>
            <a:r>
              <a:rPr lang="en-US" dirty="0"/>
              <a:t>than 1 year – 90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to 4 years – 68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 smtClean="0"/>
              <a:t>5 </a:t>
            </a:r>
            <a:r>
              <a:rPr lang="en-US" dirty="0"/>
              <a:t>to 9 years – 52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 smtClean="0"/>
              <a:t>10 </a:t>
            </a:r>
            <a:r>
              <a:rPr lang="en-US" dirty="0"/>
              <a:t>to 14 years – 66</a:t>
            </a:r>
            <a:r>
              <a:rPr lang="en-US" dirty="0" smtClean="0"/>
              <a:t>%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900" dirty="0">
                <a:hlinkClick r:id="rId2"/>
              </a:rPr>
              <a:t>http://www.cancer.gov/cancertopics/pdq/treatment/neuroblastoma/HealthProfessional/</a:t>
            </a:r>
            <a:r>
              <a:rPr lang="en-US" sz="900" dirty="0" smtClean="0">
                <a:hlinkClick r:id="rId2"/>
              </a:rPr>
              <a:t>page1</a:t>
            </a:r>
            <a:endParaRPr lang="en-US" sz="900" dirty="0"/>
          </a:p>
          <a:p>
            <a:pPr lvl="1"/>
            <a:r>
              <a:rPr lang="en-US" sz="900" dirty="0">
                <a:hlinkClick r:id="rId3"/>
              </a:rPr>
              <a:t>http://www.cancer.org/cancer/neuroblastoma/detailedguide/neuroblastoma-survival-</a:t>
            </a:r>
            <a:r>
              <a:rPr lang="en-US" sz="900" dirty="0" smtClean="0">
                <a:hlinkClick r:id="rId3"/>
              </a:rPr>
              <a:t>rates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994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by: Race</a:t>
            </a:r>
            <a:endParaRPr lang="en-US" dirty="0"/>
          </a:p>
        </p:txBody>
      </p:sp>
      <p:pic>
        <p:nvPicPr>
          <p:cNvPr id="4" name="Content Placeholder 3" descr="cd33658fc337ec84827a8ca5fd2114c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78" b="-977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-1" y="6528030"/>
            <a:ext cx="6693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http://www.healio.com/hematology-oncology/news/print/hemonc-today/%7Be59a2ba2-4050-41bc-9656-d3e8b24d889c%7D/blacks-native-americans-more-likely-to-have-high-risk-neuroblastoma-poorer-</a:t>
            </a:r>
            <a:r>
              <a:rPr lang="en-US" sz="800" dirty="0" smtClean="0">
                <a:hlinkClick r:id="rId3"/>
              </a:rPr>
              <a:t>survival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2526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INSS</a:t>
            </a:r>
          </a:p>
          <a:p>
            <a:pPr lvl="1"/>
            <a:r>
              <a:rPr lang="en-US" dirty="0"/>
              <a:t>a postoperative staging system that was developed in 1988 (in an effort to combine two previously used staging systems) and used the extent of surgical resection to stage patients </a:t>
            </a:r>
            <a:endParaRPr lang="en-US" dirty="0" smtClean="0"/>
          </a:p>
          <a:p>
            <a:r>
              <a:rPr lang="en-US" dirty="0" smtClean="0"/>
              <a:t>INRGSS 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preoperative staging system that was developed specifically for the INRG classification system.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900" u="sng" dirty="0">
                <a:hlinkClick r:id="rId2"/>
              </a:rPr>
              <a:t>http://www.cancer.gov/cancertopics/pdq/treatment/neuroblastoma/HealthProfessional/page3</a:t>
            </a:r>
            <a:r>
              <a:rPr lang="en-US" sz="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444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INSS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2429"/>
              </p:ext>
            </p:extLst>
          </p:nvPr>
        </p:nvGraphicFramePr>
        <p:xfrm>
          <a:off x="979714" y="1344923"/>
          <a:ext cx="6952343" cy="537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Document" r:id="rId4" imgW="5486400" imgH="4241800" progId="Word.Document.12">
                  <p:embed/>
                </p:oleObj>
              </mc:Choice>
              <mc:Fallback>
                <p:oleObj name="Document" r:id="rId4" imgW="54864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714" y="1344923"/>
                        <a:ext cx="6952343" cy="5375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82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INRGSS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ach </a:t>
            </a:r>
            <a:r>
              <a:rPr lang="en-US" sz="2800" dirty="0"/>
              <a:t>patient has a </a:t>
            </a:r>
            <a:r>
              <a:rPr lang="en-US" sz="2800" i="1" dirty="0"/>
              <a:t>risk stage</a:t>
            </a:r>
            <a:r>
              <a:rPr lang="en-US" sz="2800" dirty="0"/>
              <a:t> defined that predicts outcome and dictates the appropriate treatment approach to be </a:t>
            </a:r>
            <a:r>
              <a:rPr lang="en-US" sz="2800" dirty="0" smtClean="0"/>
              <a:t>followed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redictive </a:t>
            </a:r>
            <a:r>
              <a:rPr lang="en-US" sz="2800" dirty="0"/>
              <a:t>value for lower stage patients, with stage L1 having a 5-year EFS (event free survival) of 90%, compared with 78% for L2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58524"/>
              </p:ext>
            </p:extLst>
          </p:nvPr>
        </p:nvGraphicFramePr>
        <p:xfrm>
          <a:off x="589642" y="4332699"/>
          <a:ext cx="7792357" cy="25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Document" r:id="rId4" imgW="5486400" imgH="1778000" progId="Word.Document.12">
                  <p:embed/>
                </p:oleObj>
              </mc:Choice>
              <mc:Fallback>
                <p:oleObj name="Document" r:id="rId4" imgW="5486400" imgH="177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9642" y="4332699"/>
                        <a:ext cx="7792357" cy="25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33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1552</TotalTime>
  <Words>1400</Words>
  <Application>Microsoft Macintosh PowerPoint</Application>
  <PresentationFormat>On-screen Show (4:3)</PresentationFormat>
  <Paragraphs>168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Document</vt:lpstr>
      <vt:lpstr>CHTN Staff Meeting Neuroblastoma</vt:lpstr>
      <vt:lpstr>Neuroblastoma</vt:lpstr>
      <vt:lpstr>Neuroblastoma</vt:lpstr>
      <vt:lpstr>Neuroblastoma</vt:lpstr>
      <vt:lpstr>Survival by:   Risk Group and Age</vt:lpstr>
      <vt:lpstr>Survival by: Race</vt:lpstr>
      <vt:lpstr>Staging</vt:lpstr>
      <vt:lpstr>Staging INSS</vt:lpstr>
      <vt:lpstr>Staging INRGSS</vt:lpstr>
      <vt:lpstr>Treatments</vt:lpstr>
      <vt:lpstr>Treatments: Radiation</vt:lpstr>
      <vt:lpstr>Treatments: Chemotherapy</vt:lpstr>
      <vt:lpstr>Treatments: Retinoid Therapy</vt:lpstr>
      <vt:lpstr>Treatments: High-Dose Chemo/Radiation Therapy with Stem Cell Transplant</vt:lpstr>
      <vt:lpstr>Treatments</vt:lpstr>
      <vt:lpstr>Literature</vt:lpstr>
      <vt:lpstr>Clinical Trial</vt:lpstr>
      <vt:lpstr>MIBG</vt:lpstr>
      <vt:lpstr>MIBG</vt:lpstr>
      <vt:lpstr>MIBG</vt:lpstr>
      <vt:lpstr>MIBG</vt:lpstr>
      <vt:lpstr>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Kiley Wease</cp:lastModifiedBy>
  <cp:revision>146</cp:revision>
  <cp:lastPrinted>2014-08-18T19:14:00Z</cp:lastPrinted>
  <dcterms:created xsi:type="dcterms:W3CDTF">2010-04-12T23:12:02Z</dcterms:created>
  <dcterms:modified xsi:type="dcterms:W3CDTF">2015-01-28T16:02:07Z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