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4" r:id="rId16"/>
    <p:sldId id="272" r:id="rId17"/>
    <p:sldId id="273" r:id="rId18"/>
    <p:sldId id="267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1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</p:sldLayoutIdLst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ancer.org/cancer/lymphoma/index" TargetMode="External"/><Relationship Id="rId3" Type="http://schemas.openxmlformats.org/officeDocument/2006/relationships/hyperlink" Target="http://www.cancer.gov/cancertopics/types/hodgki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Lymphoma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Focusing on Hodgkin Disease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20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Nodular lymphocyte predominant Hodgkin disease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Accounts for about 5% of Hodgkin disease</a:t>
            </a:r>
          </a:p>
          <a:p>
            <a:r>
              <a:rPr lang="en-US" dirty="0" smtClean="0"/>
              <a:t>Can occur at any age</a:t>
            </a:r>
          </a:p>
          <a:p>
            <a:r>
              <a:rPr lang="en-US" dirty="0" smtClean="0"/>
              <a:t>More common in men than women</a:t>
            </a:r>
          </a:p>
          <a:p>
            <a:r>
              <a:rPr lang="en-US" dirty="0" smtClean="0"/>
              <a:t>Usually involves lymph nodes in neck and under the arm</a:t>
            </a:r>
          </a:p>
          <a:p>
            <a:r>
              <a:rPr lang="en-US" dirty="0" smtClean="0"/>
              <a:t>Contains large cells called </a:t>
            </a:r>
            <a:r>
              <a:rPr lang="en-US" i="1" u="sng" dirty="0" smtClean="0"/>
              <a:t>popcorn</a:t>
            </a:r>
            <a:r>
              <a:rPr lang="en-US" dirty="0" smtClean="0"/>
              <a:t> cells because they resemble popcorn</a:t>
            </a:r>
            <a:endParaRPr lang="en-US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093" y="5001841"/>
            <a:ext cx="1442659" cy="163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024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Mono</a:t>
            </a:r>
          </a:p>
          <a:p>
            <a:r>
              <a:rPr lang="en-US" dirty="0" smtClean="0"/>
              <a:t>Age*</a:t>
            </a:r>
          </a:p>
          <a:p>
            <a:r>
              <a:rPr lang="en-US" dirty="0" smtClean="0"/>
              <a:t>Gender: Male is more common</a:t>
            </a:r>
          </a:p>
          <a:p>
            <a:r>
              <a:rPr lang="en-US" dirty="0" smtClean="0"/>
              <a:t>Location: most common in US, Canada and northern Europe</a:t>
            </a:r>
          </a:p>
          <a:p>
            <a:r>
              <a:rPr lang="en-US" dirty="0" smtClean="0"/>
              <a:t>Brothers and sisters with disease, identical twin with disease</a:t>
            </a:r>
          </a:p>
          <a:p>
            <a:r>
              <a:rPr lang="en-US" dirty="0" smtClean="0"/>
              <a:t>HIV infection</a:t>
            </a:r>
          </a:p>
          <a:p>
            <a:r>
              <a:rPr lang="en-US" dirty="0" smtClean="0"/>
              <a:t>Interesting risk*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570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&amp; Preventions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no exact causes or preventions for Hodgkin Disease</a:t>
            </a:r>
          </a:p>
          <a:p>
            <a:pPr lvl="1"/>
            <a:r>
              <a:rPr lang="en-US" dirty="0" smtClean="0"/>
              <a:t>However it has been linked to Mono and HIV</a:t>
            </a:r>
          </a:p>
          <a:p>
            <a:pPr lvl="2"/>
            <a:r>
              <a:rPr lang="en-US" dirty="0" smtClean="0"/>
              <a:t>Limit your risk by avoiding known risk factors for HIV</a:t>
            </a:r>
          </a:p>
          <a:p>
            <a:pPr lvl="2"/>
            <a:r>
              <a:rPr lang="en-US" dirty="0" smtClean="0"/>
              <a:t>There is no way to prevent Mono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692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Signs/Symptoms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Lump under skin</a:t>
            </a:r>
          </a:p>
          <a:p>
            <a:pPr lvl="1"/>
            <a:r>
              <a:rPr lang="en-US" dirty="0" smtClean="0"/>
              <a:t>Located in neck, under arm or in the groin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Drenching night sweats</a:t>
            </a:r>
          </a:p>
          <a:p>
            <a:r>
              <a:rPr lang="en-US" dirty="0" smtClean="0"/>
              <a:t>Weight loss</a:t>
            </a:r>
          </a:p>
          <a:p>
            <a:r>
              <a:rPr lang="en-US" dirty="0" smtClean="0"/>
              <a:t>Itching skin</a:t>
            </a:r>
          </a:p>
          <a:p>
            <a:r>
              <a:rPr lang="en-US" dirty="0" smtClean="0"/>
              <a:t>Tiredness</a:t>
            </a:r>
          </a:p>
          <a:p>
            <a:r>
              <a:rPr lang="en-US" dirty="0" smtClean="0"/>
              <a:t>Loss of appetite</a:t>
            </a:r>
          </a:p>
          <a:p>
            <a:r>
              <a:rPr lang="en-US" dirty="0" smtClean="0"/>
              <a:t>Cough, trouble breathing, chest pain</a:t>
            </a: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365" y="2444267"/>
            <a:ext cx="2001586" cy="1499257"/>
          </a:xfrm>
          <a:prstGeom prst="rect">
            <a:avLst/>
          </a:prstGeo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087" y="3489923"/>
            <a:ext cx="1944535" cy="1327519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432" y="3764683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09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smtClean="0"/>
              <a:t>Based on:</a:t>
            </a:r>
          </a:p>
          <a:p>
            <a:pPr lvl="1"/>
            <a:r>
              <a:rPr lang="en-US" dirty="0" smtClean="0"/>
              <a:t>Medical history, physical exam, biopsies, imaging tests, blood tests and bone marrow aspirations/biopsies</a:t>
            </a:r>
          </a:p>
          <a:p>
            <a:r>
              <a:rPr lang="en-US" dirty="0" smtClean="0"/>
              <a:t>Cotswold staging system:</a:t>
            </a:r>
          </a:p>
          <a:p>
            <a:pPr lvl="1"/>
            <a:r>
              <a:rPr lang="en-US" b="1" dirty="0" smtClean="0"/>
              <a:t>Stage I:</a:t>
            </a:r>
          </a:p>
          <a:p>
            <a:pPr lvl="2"/>
            <a:r>
              <a:rPr lang="en-US" dirty="0" smtClean="0"/>
              <a:t>Hodgkin </a:t>
            </a:r>
            <a:r>
              <a:rPr lang="en-US" dirty="0" smtClean="0"/>
              <a:t>found </a:t>
            </a:r>
            <a:r>
              <a:rPr lang="en-US" dirty="0" smtClean="0"/>
              <a:t>in only 1 lymph node or lymphoid organ</a:t>
            </a:r>
          </a:p>
          <a:p>
            <a:pPr lvl="2"/>
            <a:r>
              <a:rPr lang="en-US" dirty="0" smtClean="0"/>
              <a:t>Cancer is found in only 1 area of a single organ outside the lymph system</a:t>
            </a:r>
          </a:p>
          <a:p>
            <a:pPr lvl="1"/>
            <a:r>
              <a:rPr lang="en-US" b="1" dirty="0" smtClean="0"/>
              <a:t>Stage II:</a:t>
            </a:r>
          </a:p>
          <a:p>
            <a:pPr lvl="2"/>
            <a:r>
              <a:rPr lang="en-US" dirty="0" smtClean="0"/>
              <a:t>Found in 2 or more lymph nodes on the same side of the diaphragm</a:t>
            </a:r>
          </a:p>
          <a:p>
            <a:pPr lvl="2"/>
            <a:r>
              <a:rPr lang="en-US" dirty="0" smtClean="0"/>
              <a:t>Extends locally from 1 lymph node area into a nearby organ</a:t>
            </a:r>
          </a:p>
          <a:p>
            <a:pPr lvl="1"/>
            <a:r>
              <a:rPr lang="en-US" b="1" dirty="0" smtClean="0"/>
              <a:t>Stage III:</a:t>
            </a:r>
          </a:p>
          <a:p>
            <a:pPr lvl="2"/>
            <a:r>
              <a:rPr lang="en-US" dirty="0" smtClean="0"/>
              <a:t>Disease found in lymph nodes on both sides of the diaphragm</a:t>
            </a:r>
          </a:p>
          <a:p>
            <a:pPr lvl="2"/>
            <a:r>
              <a:rPr lang="en-US" dirty="0" smtClean="0"/>
              <a:t>Disease is in lymph nodes above and below the diaphragm, and has spread to a nearby organ</a:t>
            </a:r>
          </a:p>
          <a:p>
            <a:pPr lvl="1"/>
            <a:r>
              <a:rPr lang="en-US" dirty="0" smtClean="0"/>
              <a:t>Stage IV:</a:t>
            </a:r>
          </a:p>
          <a:p>
            <a:pPr lvl="2"/>
            <a:r>
              <a:rPr lang="en-US" dirty="0" smtClean="0"/>
              <a:t>Disease has spread through 1 or more organs outside the lymph system</a:t>
            </a:r>
          </a:p>
          <a:p>
            <a:pPr lvl="2"/>
            <a:r>
              <a:rPr lang="en-US" dirty="0" smtClean="0"/>
              <a:t>Disease found in organs in 2 distant parts of the body</a:t>
            </a:r>
          </a:p>
          <a:p>
            <a:pPr lvl="2"/>
            <a:r>
              <a:rPr lang="en-US" dirty="0" smtClean="0"/>
              <a:t>Disease is in liver, bone marrow, lungs or cerebrospinal fluid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765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odgclinic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5" r="5295"/>
          <a:stretch>
            <a:fillRect/>
          </a:stretch>
        </p:blipFill>
        <p:spPr>
          <a:xfrm>
            <a:off x="977957" y="1210305"/>
            <a:ext cx="7232650" cy="4291013"/>
          </a:xfrm>
        </p:spPr>
      </p:pic>
    </p:spTree>
    <p:extLst>
      <p:ext uri="{BB962C8B-B14F-4D97-AF65-F5344CB8AC3E}">
        <p14:creationId xmlns:p14="http://schemas.microsoft.com/office/powerpoint/2010/main" val="974556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A, B, E and 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and B</a:t>
            </a:r>
          </a:p>
          <a:p>
            <a:pPr lvl="1"/>
            <a:r>
              <a:rPr lang="en-US" dirty="0" smtClean="0"/>
              <a:t>A = no symptoms</a:t>
            </a:r>
          </a:p>
          <a:p>
            <a:pPr lvl="1"/>
            <a:r>
              <a:rPr lang="en-US" dirty="0" smtClean="0"/>
              <a:t>B = any of the symptoms listed:</a:t>
            </a:r>
          </a:p>
          <a:p>
            <a:pPr lvl="2"/>
            <a:r>
              <a:rPr lang="en-US" dirty="0" smtClean="0"/>
              <a:t>Loss of more than 10% body weight over last 6 months</a:t>
            </a:r>
          </a:p>
          <a:p>
            <a:pPr lvl="2"/>
            <a:r>
              <a:rPr lang="en-US" dirty="0" smtClean="0"/>
              <a:t>Unexplained fever of </a:t>
            </a:r>
            <a:r>
              <a:rPr lang="en-US" dirty="0" smtClean="0"/>
              <a:t>100.4°F </a:t>
            </a:r>
            <a:r>
              <a:rPr lang="en-US" dirty="0" smtClean="0"/>
              <a:t>or more</a:t>
            </a:r>
          </a:p>
          <a:p>
            <a:pPr lvl="2"/>
            <a:r>
              <a:rPr lang="en-US" dirty="0" smtClean="0"/>
              <a:t>Drenching night sweats</a:t>
            </a:r>
          </a:p>
          <a:p>
            <a:r>
              <a:rPr lang="en-US" dirty="0" smtClean="0"/>
              <a:t>E and S</a:t>
            </a:r>
          </a:p>
          <a:p>
            <a:pPr lvl="1"/>
            <a:r>
              <a:rPr lang="en-US" dirty="0" smtClean="0"/>
              <a:t>E = outside the lymph system</a:t>
            </a:r>
          </a:p>
          <a:p>
            <a:pPr lvl="1"/>
            <a:r>
              <a:rPr lang="en-US" dirty="0" smtClean="0"/>
              <a:t>S = in the spleen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68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Several types can be used:</a:t>
            </a:r>
          </a:p>
          <a:p>
            <a:pPr lvl="1"/>
            <a:r>
              <a:rPr lang="en-US" sz="2000" dirty="0" smtClean="0"/>
              <a:t>Chemotherapy</a:t>
            </a:r>
          </a:p>
          <a:p>
            <a:pPr lvl="1"/>
            <a:r>
              <a:rPr lang="en-US" sz="2000" dirty="0" smtClean="0"/>
              <a:t>Radiation therapy</a:t>
            </a:r>
          </a:p>
          <a:p>
            <a:pPr lvl="1"/>
            <a:r>
              <a:rPr lang="en-US" sz="2000" dirty="0" smtClean="0"/>
              <a:t>Monoclonal antibodies</a:t>
            </a:r>
          </a:p>
          <a:p>
            <a:pPr lvl="1"/>
            <a:r>
              <a:rPr lang="en-US" sz="2000" dirty="0" smtClean="0"/>
              <a:t>High-dose chemotherapy and stem cell transplant*</a:t>
            </a:r>
          </a:p>
          <a:p>
            <a:r>
              <a:rPr lang="en-US" sz="2000" dirty="0" smtClean="0"/>
              <a:t>The method of treatment depends on the stage of the disease and how the individual’s body reacts to therapy.</a:t>
            </a:r>
          </a:p>
          <a:p>
            <a:r>
              <a:rPr lang="en-US" sz="2000" dirty="0" smtClean="0"/>
              <a:t>When treating children, doctor’s often combine chemotherapy with low doses of radiation because radiation can be more harmful to </a:t>
            </a:r>
            <a:r>
              <a:rPr lang="en-US" sz="2000" dirty="0" smtClean="0"/>
              <a:t>a child that isn’t fully developed.</a:t>
            </a: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412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American Cancer Society estimates that 1,180 people will die of Hodgkin Disease in 2014</a:t>
            </a:r>
          </a:p>
          <a:p>
            <a:r>
              <a:rPr lang="en-US" dirty="0" smtClean="0"/>
              <a:t>NCI’s SEER </a:t>
            </a:r>
            <a:r>
              <a:rPr lang="en-US" dirty="0" smtClean="0"/>
              <a:t>database: </a:t>
            </a:r>
            <a:r>
              <a:rPr lang="en-US" dirty="0" smtClean="0"/>
              <a:t>8000 participants diagnosed with Hodgkin disease between 1988-2001 (5-year survival rate)</a:t>
            </a:r>
          </a:p>
          <a:p>
            <a:pPr lvl="1"/>
            <a:r>
              <a:rPr lang="en-US" dirty="0" smtClean="0"/>
              <a:t>Stage I: ~ 90%</a:t>
            </a:r>
          </a:p>
          <a:p>
            <a:pPr lvl="1"/>
            <a:r>
              <a:rPr lang="en-US" dirty="0" smtClean="0"/>
              <a:t>Stage II: ~ 90%</a:t>
            </a:r>
          </a:p>
          <a:p>
            <a:pPr lvl="1"/>
            <a:r>
              <a:rPr lang="en-US" dirty="0" smtClean="0"/>
              <a:t>Stage III: ~80%</a:t>
            </a:r>
          </a:p>
          <a:p>
            <a:pPr lvl="1"/>
            <a:r>
              <a:rPr lang="en-US" dirty="0" smtClean="0"/>
              <a:t>Stage IV: ~65%</a:t>
            </a:r>
          </a:p>
          <a:p>
            <a:r>
              <a:rPr lang="en-US" dirty="0" smtClean="0"/>
              <a:t>NCI’s SEER:</a:t>
            </a:r>
          </a:p>
          <a:p>
            <a:pPr lvl="1"/>
            <a:r>
              <a:rPr lang="en-US" dirty="0" smtClean="0"/>
              <a:t>85.3% 5 year survival rate from 2004-2010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2849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American Cancer Society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http://www.cancer.org/cancer/lymphoma/</a:t>
            </a:r>
            <a:r>
              <a:rPr lang="en-US" dirty="0" smtClean="0">
                <a:hlinkClick r:id="rId2"/>
              </a:rPr>
              <a:t>index</a:t>
            </a:r>
            <a:endParaRPr lang="en-US" dirty="0" smtClean="0"/>
          </a:p>
          <a:p>
            <a:r>
              <a:rPr lang="en-US" i="1" dirty="0" smtClean="0"/>
              <a:t>National Cancer Institute: 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http://www.cancer.gov/cancertopics/types/</a:t>
            </a:r>
            <a:r>
              <a:rPr lang="en-US" dirty="0" smtClean="0">
                <a:hlinkClick r:id="rId3"/>
              </a:rPr>
              <a:t>hodgkin</a:t>
            </a:r>
            <a:endParaRPr lang="en-US" dirty="0" smtClean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0459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Lymphoma – a cancer started in the cells of the immune system</a:t>
            </a:r>
          </a:p>
          <a:p>
            <a:r>
              <a:rPr lang="en-US" dirty="0" smtClean="0"/>
              <a:t>5 types:</a:t>
            </a:r>
          </a:p>
          <a:p>
            <a:pPr lvl="1"/>
            <a:r>
              <a:rPr lang="en-US" u="sng" dirty="0" smtClean="0"/>
              <a:t>Hodgkin Disease</a:t>
            </a:r>
          </a:p>
          <a:p>
            <a:pPr lvl="1"/>
            <a:r>
              <a:rPr lang="en-US" dirty="0" smtClean="0"/>
              <a:t>Non-Hodgkin Lymphoma</a:t>
            </a:r>
          </a:p>
          <a:p>
            <a:pPr lvl="1"/>
            <a:r>
              <a:rPr lang="en-US" dirty="0" smtClean="0"/>
              <a:t>Non-Hodgkin Lymphoma in Children</a:t>
            </a:r>
          </a:p>
          <a:p>
            <a:pPr lvl="1"/>
            <a:r>
              <a:rPr lang="en-US" dirty="0" smtClean="0"/>
              <a:t>Lymphoma of the Skin</a:t>
            </a:r>
          </a:p>
          <a:p>
            <a:pPr lvl="1"/>
            <a:r>
              <a:rPr lang="en-US" dirty="0" err="1" smtClean="0"/>
              <a:t>Waldenstrom</a:t>
            </a:r>
            <a:r>
              <a:rPr lang="en-US" dirty="0" smtClean="0"/>
              <a:t> </a:t>
            </a:r>
            <a:r>
              <a:rPr lang="en-US" dirty="0" err="1" smtClean="0"/>
              <a:t>Macroglobulinemia</a:t>
            </a:r>
            <a:endParaRPr lang="en-US" dirty="0" smtClean="0"/>
          </a:p>
          <a:p>
            <a:r>
              <a:rPr lang="en-US" dirty="0" smtClean="0"/>
              <a:t>It is important to know the type you have because it can affect your treatment options and prognosis.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43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Hodgkin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of lymphoma that starts in the white blood cells called lymphocytes</a:t>
            </a:r>
          </a:p>
          <a:p>
            <a:r>
              <a:rPr lang="en-US" dirty="0" smtClean="0"/>
              <a:t>Named after Dr. Thomas Hodgkin (first discovered the disease)</a:t>
            </a:r>
          </a:p>
          <a:p>
            <a:r>
              <a:rPr lang="en-US" dirty="0" smtClean="0"/>
              <a:t>2 kinds of lymphomas:</a:t>
            </a:r>
          </a:p>
          <a:p>
            <a:pPr lvl="1"/>
            <a:r>
              <a:rPr lang="en-US" u="sng" dirty="0" smtClean="0"/>
              <a:t>Hodgkin Disease</a:t>
            </a:r>
            <a:r>
              <a:rPr lang="en-US" dirty="0" smtClean="0"/>
              <a:t> (focusing on)</a:t>
            </a:r>
            <a:endParaRPr lang="en-US" u="sng" dirty="0" smtClean="0"/>
          </a:p>
          <a:p>
            <a:pPr lvl="1"/>
            <a:r>
              <a:rPr lang="en-US" dirty="0" smtClean="0"/>
              <a:t>Non-</a:t>
            </a:r>
            <a:r>
              <a:rPr lang="en-US" dirty="0"/>
              <a:t>H</a:t>
            </a:r>
            <a:r>
              <a:rPr lang="en-US" dirty="0" smtClean="0"/>
              <a:t>odgkin lymphoma</a:t>
            </a:r>
          </a:p>
          <a:p>
            <a:r>
              <a:rPr lang="en-US" dirty="0" smtClean="0"/>
              <a:t>Can be developed in children or adults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503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Understanding the body’s lymph (lymphatic) system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Part of the body’s immune system</a:t>
            </a:r>
          </a:p>
          <a:p>
            <a:pPr lvl="1"/>
            <a:r>
              <a:rPr lang="en-US" dirty="0" smtClean="0"/>
              <a:t>Helps fight infections and other diseases</a:t>
            </a:r>
          </a:p>
          <a:p>
            <a:pPr lvl="1"/>
            <a:r>
              <a:rPr lang="en-US" dirty="0" smtClean="0"/>
              <a:t>Helps move fluids around the body</a:t>
            </a:r>
          </a:p>
          <a:p>
            <a:pPr lvl="1"/>
            <a:r>
              <a:rPr lang="en-US" dirty="0" smtClean="0"/>
              <a:t>Made up of tissue and organs</a:t>
            </a:r>
          </a:p>
          <a:p>
            <a:r>
              <a:rPr lang="en-US" dirty="0" smtClean="0"/>
              <a:t>Composed of:</a:t>
            </a:r>
          </a:p>
          <a:p>
            <a:pPr lvl="1"/>
            <a:r>
              <a:rPr lang="en-US" b="1" dirty="0" smtClean="0"/>
              <a:t>Lymphoid tissue </a:t>
            </a:r>
            <a:r>
              <a:rPr lang="en-US" dirty="0" smtClean="0"/>
              <a:t>– lymph nodes and related organs that are part of the body’s immune and blood forming system</a:t>
            </a:r>
          </a:p>
          <a:p>
            <a:pPr lvl="1"/>
            <a:r>
              <a:rPr lang="en-US" b="1" dirty="0" smtClean="0"/>
              <a:t>Lymph</a:t>
            </a:r>
            <a:r>
              <a:rPr lang="en-US" dirty="0" smtClean="0"/>
              <a:t> – a clear fluid that travels through the lymph system carrying waste and excess fluid from tissues</a:t>
            </a:r>
          </a:p>
          <a:p>
            <a:pPr lvl="1"/>
            <a:r>
              <a:rPr lang="en-US" b="1" dirty="0" smtClean="0"/>
              <a:t>Lymph vessels </a:t>
            </a:r>
            <a:r>
              <a:rPr lang="en-US" dirty="0" smtClean="0"/>
              <a:t>– small tubes through which lymph travels to different parts of the lymph system</a:t>
            </a:r>
          </a:p>
          <a:p>
            <a:pPr lvl="2"/>
            <a:r>
              <a:rPr lang="en-US" dirty="0" smtClean="0"/>
              <a:t>Similar to blood vessels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249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Lymphocytes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Makes up lymphoid tissue</a:t>
            </a:r>
          </a:p>
          <a:p>
            <a:r>
              <a:rPr lang="en-US" dirty="0" smtClean="0"/>
              <a:t>A type of white blood cell that fights infection</a:t>
            </a:r>
          </a:p>
          <a:p>
            <a:r>
              <a:rPr lang="en-US" dirty="0" smtClean="0"/>
              <a:t>2 major types:</a:t>
            </a:r>
          </a:p>
          <a:p>
            <a:pPr lvl="1"/>
            <a:r>
              <a:rPr lang="en-US" b="1" dirty="0" smtClean="0"/>
              <a:t>B lymphocytes </a:t>
            </a:r>
            <a:r>
              <a:rPr lang="en-US" dirty="0" smtClean="0"/>
              <a:t>– B cells protect the body from germs</a:t>
            </a:r>
          </a:p>
          <a:p>
            <a:pPr lvl="2"/>
            <a:r>
              <a:rPr lang="en-US" dirty="0" smtClean="0"/>
              <a:t>Almost all Hodgkin cases start here</a:t>
            </a:r>
          </a:p>
          <a:p>
            <a:pPr lvl="1"/>
            <a:r>
              <a:rPr lang="en-US" b="1" dirty="0" smtClean="0"/>
              <a:t>T lymphocytes </a:t>
            </a:r>
            <a:r>
              <a:rPr lang="en-US" dirty="0" smtClean="0"/>
              <a:t>– several types, each with a special job</a:t>
            </a:r>
          </a:p>
          <a:p>
            <a:pPr lvl="2"/>
            <a:r>
              <a:rPr lang="en-US" dirty="0" smtClean="0"/>
              <a:t>Example: some can destroy certain kinds of bacteria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637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Organs with lymphoid tissue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Lymph nodes</a:t>
            </a:r>
          </a:p>
          <a:p>
            <a:pPr lvl="1"/>
            <a:r>
              <a:rPr lang="en-US" dirty="0" smtClean="0"/>
              <a:t>Found in chest, abdomen, pelvis, groin, neck and under arms</a:t>
            </a:r>
          </a:p>
          <a:p>
            <a:r>
              <a:rPr lang="en-US" dirty="0" smtClean="0"/>
              <a:t>Spleen</a:t>
            </a:r>
          </a:p>
          <a:p>
            <a:r>
              <a:rPr lang="en-US" dirty="0" smtClean="0"/>
              <a:t>Bone Marrow</a:t>
            </a:r>
          </a:p>
          <a:p>
            <a:r>
              <a:rPr lang="en-US" dirty="0" smtClean="0"/>
              <a:t>Thymus</a:t>
            </a:r>
          </a:p>
          <a:p>
            <a:r>
              <a:rPr lang="en-US" dirty="0" smtClean="0"/>
              <a:t>Digestive tract</a:t>
            </a:r>
            <a:endParaRPr lang="en-US" dirty="0"/>
          </a:p>
        </p:txBody>
      </p:sp>
      <p:pic>
        <p:nvPicPr>
          <p:cNvPr id="4" name="Picture 3" descr="What-Is-The-Treatment-For-Lymphom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443" y="2794000"/>
            <a:ext cx="4670105" cy="336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473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Hodgkin Disease: specifics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It can start almost anywhere, but most often in lymph nodes in the upper body.</a:t>
            </a:r>
          </a:p>
          <a:p>
            <a:pPr lvl="1"/>
            <a:r>
              <a:rPr lang="en-US" sz="1600" dirty="0" smtClean="0"/>
              <a:t>Most common: chest, neck or under arms</a:t>
            </a:r>
          </a:p>
          <a:p>
            <a:r>
              <a:rPr lang="en-US" sz="1600" dirty="0" smtClean="0"/>
              <a:t>Spreads through the lymph vessels from lymph node to lymph node.</a:t>
            </a:r>
          </a:p>
          <a:p>
            <a:pPr lvl="1"/>
            <a:r>
              <a:rPr lang="en-US" sz="1600" dirty="0" smtClean="0"/>
              <a:t>Rarely and late in disease, it can invade the bloodstream and spread to other sites in the body</a:t>
            </a:r>
          </a:p>
          <a:p>
            <a:r>
              <a:rPr lang="en-US" sz="1600" dirty="0" smtClean="0"/>
              <a:t>Cancer cells called </a:t>
            </a:r>
            <a:r>
              <a:rPr lang="en-US" sz="1600" i="1" dirty="0" smtClean="0"/>
              <a:t>Reed-Sternberg cells</a:t>
            </a:r>
            <a:endParaRPr lang="en-US" sz="1600" dirty="0" smtClean="0"/>
          </a:p>
          <a:p>
            <a:pPr lvl="1"/>
            <a:r>
              <a:rPr lang="en-US" sz="1600" dirty="0" smtClean="0"/>
              <a:t>Named after the two 2 doctors who first found them</a:t>
            </a:r>
          </a:p>
          <a:p>
            <a:pPr lvl="1"/>
            <a:r>
              <a:rPr lang="en-US" sz="1600" dirty="0" smtClean="0"/>
              <a:t>Usually an abnormal type of B lymphocyte</a:t>
            </a:r>
          </a:p>
          <a:p>
            <a:pPr lvl="1"/>
            <a:r>
              <a:rPr lang="en-US" sz="1600" dirty="0" smtClean="0"/>
              <a:t>Interesting point*</a:t>
            </a:r>
            <a:endParaRPr lang="en-US" sz="1600" dirty="0"/>
          </a:p>
        </p:txBody>
      </p:sp>
      <p:pic>
        <p:nvPicPr>
          <p:cNvPr id="4" name="Picture 3" descr="CDR576466-75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184" y="4803618"/>
            <a:ext cx="2972816" cy="190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010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Types of Hodgkin Disease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types are classified based on how they look under a microscope because they grow and spread differently.</a:t>
            </a:r>
          </a:p>
          <a:p>
            <a:r>
              <a:rPr lang="en-US" dirty="0" smtClean="0"/>
              <a:t>2 main types:</a:t>
            </a:r>
          </a:p>
          <a:p>
            <a:pPr lvl="1"/>
            <a:r>
              <a:rPr lang="en-US" dirty="0" smtClean="0"/>
              <a:t>Classic Hodgkin Disease</a:t>
            </a:r>
          </a:p>
          <a:p>
            <a:pPr lvl="2"/>
            <a:r>
              <a:rPr lang="en-US" dirty="0" smtClean="0"/>
              <a:t>Reed-Sternberg cells</a:t>
            </a:r>
          </a:p>
          <a:p>
            <a:pPr lvl="1"/>
            <a:r>
              <a:rPr lang="en-US" dirty="0" smtClean="0"/>
              <a:t>(Rare) Nodular lymphocyte predominant Hodgkin disease</a:t>
            </a:r>
          </a:p>
          <a:p>
            <a:r>
              <a:rPr lang="en-US" dirty="0" smtClean="0"/>
              <a:t>ALL types are </a:t>
            </a:r>
            <a:r>
              <a:rPr lang="en-US" u="sng" dirty="0" smtClean="0"/>
              <a:t>malignant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46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Hodgkin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Accounts for about 95% of all </a:t>
            </a:r>
            <a:r>
              <a:rPr lang="en-US" dirty="0" smtClean="0"/>
              <a:t>cases of Hodgkin Disease</a:t>
            </a:r>
            <a:endParaRPr lang="en-US" dirty="0" smtClean="0"/>
          </a:p>
          <a:p>
            <a:r>
              <a:rPr lang="en-US" dirty="0" smtClean="0"/>
              <a:t>Subtypes:</a:t>
            </a:r>
          </a:p>
          <a:p>
            <a:pPr lvl="1"/>
            <a:r>
              <a:rPr lang="en-US" b="1" dirty="0" smtClean="0"/>
              <a:t>Nodular sclerosis Hodgkin disease</a:t>
            </a:r>
          </a:p>
          <a:p>
            <a:pPr lvl="2"/>
            <a:r>
              <a:rPr lang="en-US" dirty="0" smtClean="0"/>
              <a:t>Most common type</a:t>
            </a:r>
          </a:p>
          <a:p>
            <a:pPr lvl="2"/>
            <a:r>
              <a:rPr lang="en-US" dirty="0" smtClean="0"/>
              <a:t>Occurs mainly in younger people</a:t>
            </a:r>
          </a:p>
          <a:p>
            <a:pPr lvl="2"/>
            <a:r>
              <a:rPr lang="en-US" dirty="0" smtClean="0"/>
              <a:t>Tends to start in lymph nodes in neck or chest</a:t>
            </a:r>
          </a:p>
          <a:p>
            <a:pPr lvl="1"/>
            <a:r>
              <a:rPr lang="en-US" b="1" dirty="0" smtClean="0"/>
              <a:t>Mixed cellularity Hodgkin disease</a:t>
            </a:r>
          </a:p>
          <a:p>
            <a:pPr lvl="2"/>
            <a:r>
              <a:rPr lang="en-US" dirty="0" smtClean="0"/>
              <a:t>Seen mostly in older adults</a:t>
            </a:r>
          </a:p>
          <a:p>
            <a:pPr lvl="2"/>
            <a:r>
              <a:rPr lang="en-US" dirty="0" smtClean="0"/>
              <a:t>Mainly occurs in upper half of body</a:t>
            </a:r>
          </a:p>
          <a:p>
            <a:pPr lvl="1"/>
            <a:r>
              <a:rPr lang="en-US" b="1" dirty="0" smtClean="0"/>
              <a:t>Lymphocyte-rich Hodgkin disease</a:t>
            </a:r>
          </a:p>
          <a:p>
            <a:pPr lvl="2"/>
            <a:r>
              <a:rPr lang="en-US" dirty="0" smtClean="0"/>
              <a:t>Usually occurs in the upper half of the body</a:t>
            </a:r>
          </a:p>
          <a:p>
            <a:pPr lvl="2"/>
            <a:r>
              <a:rPr lang="en-US" dirty="0" smtClean="0"/>
              <a:t>Rarely found in more than a few lymph nodes</a:t>
            </a:r>
          </a:p>
          <a:p>
            <a:pPr lvl="1"/>
            <a:r>
              <a:rPr lang="en-US" b="1" dirty="0" smtClean="0"/>
              <a:t>Lymphocyte-depleted Hodgkin disease</a:t>
            </a:r>
          </a:p>
          <a:p>
            <a:pPr lvl="2"/>
            <a:r>
              <a:rPr lang="en-US" dirty="0" smtClean="0"/>
              <a:t>Least common form</a:t>
            </a:r>
          </a:p>
          <a:p>
            <a:pPr lvl="2"/>
            <a:r>
              <a:rPr lang="en-US" dirty="0" smtClean="0"/>
              <a:t>Occurs mainly in older adults</a:t>
            </a:r>
          </a:p>
          <a:p>
            <a:pPr lvl="2"/>
            <a:r>
              <a:rPr lang="en-US" dirty="0" smtClean="0"/>
              <a:t>Usually advanced when first found</a:t>
            </a:r>
          </a:p>
        </p:txBody>
      </p:sp>
    </p:spTree>
    <p:extLst>
      <p:ext uri="{BB962C8B-B14F-4D97-AF65-F5344CB8AC3E}">
        <p14:creationId xmlns:p14="http://schemas.microsoft.com/office/powerpoint/2010/main" val="665992286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Summer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Summer.thmx</Template>
  <TotalTime>1074</TotalTime>
  <Words>1046</Words>
  <Application>Microsoft Macintosh PowerPoint</Application>
  <PresentationFormat>On-screen Show (4:3)</PresentationFormat>
  <Paragraphs>152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Summer</vt:lpstr>
      <vt:lpstr>Lymphoma</vt:lpstr>
      <vt:lpstr>Basics</vt:lpstr>
      <vt:lpstr>Hodgkin Disease</vt:lpstr>
      <vt:lpstr>Understanding the body’s lymph (lymphatic) system</vt:lpstr>
      <vt:lpstr>Lymphocytes</vt:lpstr>
      <vt:lpstr>Organs with lymphoid tissue</vt:lpstr>
      <vt:lpstr>Hodgkin Disease: specifics</vt:lpstr>
      <vt:lpstr>Types of Hodgkin Disease</vt:lpstr>
      <vt:lpstr>Classic Hodgkin Disease</vt:lpstr>
      <vt:lpstr>Nodular lymphocyte predominant Hodgkin disease</vt:lpstr>
      <vt:lpstr>Risks</vt:lpstr>
      <vt:lpstr>Causes &amp; Preventions</vt:lpstr>
      <vt:lpstr>Signs/Symptoms</vt:lpstr>
      <vt:lpstr>Staging</vt:lpstr>
      <vt:lpstr>PowerPoint Presentation</vt:lpstr>
      <vt:lpstr>A, B, E and S</vt:lpstr>
      <vt:lpstr>Treatment</vt:lpstr>
      <vt:lpstr>Statistics </vt:lpstr>
      <vt:lpstr>References</vt:lpstr>
    </vt:vector>
  </TitlesOfParts>
  <Company>VUMC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Lymphoma</dc:title>
  <dc:creator>Kiley Wease</dc:creator>
  <cp:lastModifiedBy>Kiley Wease</cp:lastModifiedBy>
  <cp:revision>45</cp:revision>
  <dcterms:created xsi:type="dcterms:W3CDTF">2014-06-13T15:07:45Z</dcterms:created>
  <dcterms:modified xsi:type="dcterms:W3CDTF">2014-06-18T16:45:32Z</dcterms:modified>
</cp:coreProperties>
</file>