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57" r:id="rId3"/>
    <p:sldId id="259" r:id="rId4"/>
    <p:sldId id="263" r:id="rId5"/>
    <p:sldId id="266" r:id="rId6"/>
    <p:sldId id="268" r:id="rId7"/>
    <p:sldId id="265" r:id="rId8"/>
    <p:sldId id="269" r:id="rId9"/>
    <p:sldId id="270" r:id="rId10"/>
    <p:sldId id="27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96" autoAdjust="0"/>
    <p:restoredTop sz="85714" autoAdjust="0"/>
  </p:normalViewPr>
  <p:slideViewPr>
    <p:cSldViewPr snapToGrid="0" snapToObjects="1">
      <p:cViewPr>
        <p:scale>
          <a:sx n="155" d="100"/>
          <a:sy n="155" d="100"/>
        </p:scale>
        <p:origin x="-1352" y="-2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81BB1-4D7A-0F4D-9194-E6AE7E778A1F}" type="datetimeFigureOut">
              <a:rPr lang="en-US" smtClean="0"/>
              <a:t>1/22/15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2A0170-63EB-E94C-BB4A-5DBE1BF60072}" type="slidenum">
              <a:rPr lang="en-US" smtClean="0"/>
              <a:t>‹#›</a:t>
            </a:fld>
            <a:endParaRPr lang="en-US"/>
          </a:p>
        </p:txBody>
      </p:sp>
    </p:spTree>
    <p:extLst>
      <p:ext uri="{BB962C8B-B14F-4D97-AF65-F5344CB8AC3E}">
        <p14:creationId xmlns:p14="http://schemas.microsoft.com/office/powerpoint/2010/main" val="3882258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FAD4FE-9276-0A4E-ACEB-0DD91B9439F5}" type="datetimeFigureOut">
              <a:rPr lang="en-US" smtClean="0"/>
              <a:t>1/22/15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74A96-19E5-3D4D-BC37-CF70CF1C357A}" type="slidenum">
              <a:rPr lang="en-US" smtClean="0"/>
              <a:t>‹#›</a:t>
            </a:fld>
            <a:endParaRPr lang="en-US"/>
          </a:p>
        </p:txBody>
      </p:sp>
    </p:spTree>
    <p:extLst>
      <p:ext uri="{BB962C8B-B14F-4D97-AF65-F5344CB8AC3E}">
        <p14:creationId xmlns:p14="http://schemas.microsoft.com/office/powerpoint/2010/main" val="40850256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there isn't a cure for HPV normally</a:t>
            </a:r>
            <a:r>
              <a:rPr lang="en-US" baseline="0" dirty="0" smtClean="0"/>
              <a:t> the infection would clear up on its on. If not steps would be taken: </a:t>
            </a:r>
            <a:r>
              <a:rPr lang="en-US" baseline="0" dirty="0" err="1" smtClean="0"/>
              <a:t>Cerivical</a:t>
            </a:r>
            <a:r>
              <a:rPr lang="en-US" baseline="0" dirty="0" smtClean="0"/>
              <a:t> HPV infection the abnormal cells would be froze with LN2 or removed with electrical current.  </a:t>
            </a:r>
            <a:endParaRPr lang="en-US" dirty="0"/>
          </a:p>
        </p:txBody>
      </p:sp>
      <p:sp>
        <p:nvSpPr>
          <p:cNvPr id="4" name="Slide Number Placeholder 3"/>
          <p:cNvSpPr>
            <a:spLocks noGrp="1"/>
          </p:cNvSpPr>
          <p:nvPr>
            <p:ph type="sldNum" sz="quarter" idx="10"/>
          </p:nvPr>
        </p:nvSpPr>
        <p:spPr/>
        <p:txBody>
          <a:bodyPr/>
          <a:lstStyle/>
          <a:p>
            <a:fld id="{D0574A96-19E5-3D4D-BC37-CF70CF1C357A}" type="slidenum">
              <a:rPr lang="en-US" smtClean="0"/>
              <a:t>2</a:t>
            </a:fld>
            <a:endParaRPr lang="en-US"/>
          </a:p>
        </p:txBody>
      </p:sp>
    </p:spTree>
    <p:extLst>
      <p:ext uri="{BB962C8B-B14F-4D97-AF65-F5344CB8AC3E}">
        <p14:creationId xmlns:p14="http://schemas.microsoft.com/office/powerpoint/2010/main" val="167000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not all HPV infections will develop</a:t>
            </a:r>
            <a:r>
              <a:rPr lang="en-US" baseline="0" dirty="0" smtClean="0"/>
              <a:t> into cancer, persistent infection with HPV types 16 and 18 can lead to cancer. </a:t>
            </a:r>
            <a:endParaRPr lang="en-US" dirty="0"/>
          </a:p>
        </p:txBody>
      </p:sp>
      <p:sp>
        <p:nvSpPr>
          <p:cNvPr id="4" name="Slide Number Placeholder 3"/>
          <p:cNvSpPr>
            <a:spLocks noGrp="1"/>
          </p:cNvSpPr>
          <p:nvPr>
            <p:ph type="sldNum" sz="quarter" idx="10"/>
          </p:nvPr>
        </p:nvSpPr>
        <p:spPr/>
        <p:txBody>
          <a:bodyPr/>
          <a:lstStyle/>
          <a:p>
            <a:fld id="{D0574A96-19E5-3D4D-BC37-CF70CF1C357A}" type="slidenum">
              <a:rPr lang="en-US" smtClean="0"/>
              <a:t>3</a:t>
            </a:fld>
            <a:endParaRPr lang="en-US"/>
          </a:p>
        </p:txBody>
      </p:sp>
    </p:spTree>
    <p:extLst>
      <p:ext uri="{BB962C8B-B14F-4D97-AF65-F5344CB8AC3E}">
        <p14:creationId xmlns:p14="http://schemas.microsoft.com/office/powerpoint/2010/main" val="231815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90% of HPV</a:t>
            </a:r>
            <a:r>
              <a:rPr lang="en-US" baseline="0" dirty="0" smtClean="0"/>
              <a:t> </a:t>
            </a:r>
            <a:r>
              <a:rPr lang="en-US" baseline="0" dirty="0" err="1" smtClean="0"/>
              <a:t>postive</a:t>
            </a:r>
            <a:r>
              <a:rPr lang="en-US" baseline="0" dirty="0" smtClean="0"/>
              <a:t> cancers are Squamous Cell carcinomas</a:t>
            </a:r>
            <a:endParaRPr lang="en-US" dirty="0"/>
          </a:p>
        </p:txBody>
      </p:sp>
      <p:sp>
        <p:nvSpPr>
          <p:cNvPr id="4" name="Slide Number Placeholder 3"/>
          <p:cNvSpPr>
            <a:spLocks noGrp="1"/>
          </p:cNvSpPr>
          <p:nvPr>
            <p:ph type="sldNum" sz="quarter" idx="10"/>
          </p:nvPr>
        </p:nvSpPr>
        <p:spPr/>
        <p:txBody>
          <a:bodyPr/>
          <a:lstStyle/>
          <a:p>
            <a:fld id="{D0574A96-19E5-3D4D-BC37-CF70CF1C357A}" type="slidenum">
              <a:rPr lang="en-US" smtClean="0"/>
              <a:t>4</a:t>
            </a:fld>
            <a:endParaRPr lang="en-US"/>
          </a:p>
        </p:txBody>
      </p:sp>
    </p:spTree>
    <p:extLst>
      <p:ext uri="{BB962C8B-B14F-4D97-AF65-F5344CB8AC3E}">
        <p14:creationId xmlns:p14="http://schemas.microsoft.com/office/powerpoint/2010/main" val="60859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think that if HPV positive throat cancer continues to rise the incident rate will be higher than cervical cancer.  Can anything think of a reason why </a:t>
            </a:r>
            <a:endParaRPr lang="en-US" dirty="0"/>
          </a:p>
        </p:txBody>
      </p:sp>
      <p:sp>
        <p:nvSpPr>
          <p:cNvPr id="4" name="Slide Number Placeholder 3"/>
          <p:cNvSpPr>
            <a:spLocks noGrp="1"/>
          </p:cNvSpPr>
          <p:nvPr>
            <p:ph type="sldNum" sz="quarter" idx="10"/>
          </p:nvPr>
        </p:nvSpPr>
        <p:spPr/>
        <p:txBody>
          <a:bodyPr/>
          <a:lstStyle/>
          <a:p>
            <a:fld id="{D0574A96-19E5-3D4D-BC37-CF70CF1C357A}" type="slidenum">
              <a:rPr lang="en-US" smtClean="0"/>
              <a:t>5</a:t>
            </a:fld>
            <a:endParaRPr lang="en-US"/>
          </a:p>
        </p:txBody>
      </p:sp>
    </p:spTree>
    <p:extLst>
      <p:ext uri="{BB962C8B-B14F-4D97-AF65-F5344CB8AC3E}">
        <p14:creationId xmlns:p14="http://schemas.microsoft.com/office/powerpoint/2010/main" val="360161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Biomarkers-</a:t>
            </a:r>
            <a:r>
              <a:rPr lang="en-US" baseline="0" dirty="0" smtClean="0"/>
              <a:t> </a:t>
            </a:r>
            <a:r>
              <a:rPr lang="en-US" dirty="0" smtClean="0"/>
              <a:t>there</a:t>
            </a:r>
            <a:r>
              <a:rPr lang="en-US" baseline="0" dirty="0" smtClean="0"/>
              <a:t> were previous studies of patients with HPV-related oropharynx cancer found antibodies to HPV16  E6 in their blood.</a:t>
            </a:r>
          </a:p>
          <a:p>
            <a:r>
              <a:rPr lang="en-US" baseline="0" dirty="0" smtClean="0"/>
              <a:t>While you don</a:t>
            </a:r>
            <a:r>
              <a:rPr lang="fr-FR" baseline="0" dirty="0" smtClean="0"/>
              <a:t>’</a:t>
            </a:r>
            <a:r>
              <a:rPr lang="en-US" baseline="0" dirty="0" smtClean="0"/>
              <a:t>t think about talking about your sex life with your dentist, dentists are screening for oral cancers along with your routine cleaning. </a:t>
            </a:r>
            <a:endParaRPr lang="en-US" dirty="0"/>
          </a:p>
        </p:txBody>
      </p:sp>
      <p:sp>
        <p:nvSpPr>
          <p:cNvPr id="4" name="Slide Number Placeholder 3"/>
          <p:cNvSpPr>
            <a:spLocks noGrp="1"/>
          </p:cNvSpPr>
          <p:nvPr>
            <p:ph type="sldNum" sz="quarter" idx="10"/>
          </p:nvPr>
        </p:nvSpPr>
        <p:spPr/>
        <p:txBody>
          <a:bodyPr/>
          <a:lstStyle/>
          <a:p>
            <a:fld id="{D0574A96-19E5-3D4D-BC37-CF70CF1C357A}" type="slidenum">
              <a:rPr lang="en-US" smtClean="0"/>
              <a:t>6</a:t>
            </a:fld>
            <a:endParaRPr lang="en-US"/>
          </a:p>
        </p:txBody>
      </p:sp>
    </p:spTree>
    <p:extLst>
      <p:ext uri="{BB962C8B-B14F-4D97-AF65-F5344CB8AC3E}">
        <p14:creationId xmlns:p14="http://schemas.microsoft.com/office/powerpoint/2010/main" val="519238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90% of OPC’s are SCC.</a:t>
            </a:r>
          </a:p>
          <a:p>
            <a:r>
              <a:rPr lang="en-US" dirty="0" smtClean="0"/>
              <a:t>Squamous Cells are in the inner lining of the cheeks, gums, and tongue. </a:t>
            </a:r>
          </a:p>
          <a:p>
            <a:endParaRPr lang="en-US" dirty="0"/>
          </a:p>
        </p:txBody>
      </p:sp>
      <p:sp>
        <p:nvSpPr>
          <p:cNvPr id="4" name="Slide Number Placeholder 3"/>
          <p:cNvSpPr>
            <a:spLocks noGrp="1"/>
          </p:cNvSpPr>
          <p:nvPr>
            <p:ph type="sldNum" sz="quarter" idx="10"/>
          </p:nvPr>
        </p:nvSpPr>
        <p:spPr/>
        <p:txBody>
          <a:bodyPr/>
          <a:lstStyle/>
          <a:p>
            <a:fld id="{D0574A96-19E5-3D4D-BC37-CF70CF1C357A}" type="slidenum">
              <a:rPr lang="en-US" smtClean="0"/>
              <a:t>7</a:t>
            </a:fld>
            <a:endParaRPr lang="en-US"/>
          </a:p>
        </p:txBody>
      </p:sp>
    </p:spTree>
    <p:extLst>
      <p:ext uri="{BB962C8B-B14F-4D97-AF65-F5344CB8AC3E}">
        <p14:creationId xmlns:p14="http://schemas.microsoft.com/office/powerpoint/2010/main" val="1473827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cancers in the oropharynx</a:t>
            </a:r>
            <a:r>
              <a:rPr lang="en-US" baseline="0" dirty="0" smtClean="0"/>
              <a:t> stage III this includes if the tumor has grown to the epiglottis ( the little flap that covers the trachea during swallowing.</a:t>
            </a:r>
          </a:p>
          <a:p>
            <a:r>
              <a:rPr lang="en-US" baseline="0" dirty="0" smtClean="0"/>
              <a:t>Stage IV is broken down into three categories A B and C: A the tumor has spread to the larynx, the front part of the roof of the mouth, lower jaw or muscles that move the tongue or are used for chewing. </a:t>
            </a:r>
          </a:p>
          <a:p>
            <a:endParaRPr lang="en-US" baseline="0" dirty="0" smtClean="0"/>
          </a:p>
          <a:p>
            <a:r>
              <a:rPr lang="en-US" baseline="0" dirty="0" smtClean="0"/>
              <a:t>B: The tumor surrounds the carotid artery or has spread to the muscle that opens the jaw the bone that</a:t>
            </a:r>
            <a:r>
              <a:rPr lang="fr-FR" baseline="0" dirty="0" smtClean="0"/>
              <a:t>’</a:t>
            </a:r>
            <a:r>
              <a:rPr lang="en-US" baseline="0" dirty="0" smtClean="0"/>
              <a:t>s </a:t>
            </a:r>
            <a:r>
              <a:rPr lang="en-US" baseline="0" dirty="0" err="1" smtClean="0"/>
              <a:t>attatched</a:t>
            </a:r>
            <a:r>
              <a:rPr lang="en-US" baseline="0" dirty="0" smtClean="0"/>
              <a:t> to those muscles, the </a:t>
            </a:r>
            <a:r>
              <a:rPr lang="en-US" baseline="0" dirty="0" err="1" smtClean="0"/>
              <a:t>Nasopharynx</a:t>
            </a:r>
            <a:r>
              <a:rPr lang="en-US" baseline="0" dirty="0" smtClean="0"/>
              <a:t> or the base of the skull.</a:t>
            </a:r>
          </a:p>
          <a:p>
            <a:endParaRPr lang="en-US" baseline="0" dirty="0" smtClean="0"/>
          </a:p>
          <a:p>
            <a:r>
              <a:rPr lang="en-US" baseline="0" dirty="0" smtClean="0"/>
              <a:t>C: the tumor is of any size but has spread to the lung bone or liver. </a:t>
            </a:r>
            <a:endParaRPr lang="en-US" dirty="0"/>
          </a:p>
        </p:txBody>
      </p:sp>
      <p:sp>
        <p:nvSpPr>
          <p:cNvPr id="4" name="Slide Number Placeholder 3"/>
          <p:cNvSpPr>
            <a:spLocks noGrp="1"/>
          </p:cNvSpPr>
          <p:nvPr>
            <p:ph type="sldNum" sz="quarter" idx="10"/>
          </p:nvPr>
        </p:nvSpPr>
        <p:spPr/>
        <p:txBody>
          <a:bodyPr/>
          <a:lstStyle/>
          <a:p>
            <a:fld id="{D0574A96-19E5-3D4D-BC37-CF70CF1C357A}" type="slidenum">
              <a:rPr lang="en-US" smtClean="0"/>
              <a:t>8</a:t>
            </a:fld>
            <a:endParaRPr lang="en-US"/>
          </a:p>
        </p:txBody>
      </p:sp>
    </p:spTree>
    <p:extLst>
      <p:ext uri="{BB962C8B-B14F-4D97-AF65-F5344CB8AC3E}">
        <p14:creationId xmlns:p14="http://schemas.microsoft.com/office/powerpoint/2010/main" val="6862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Radation</a:t>
            </a:r>
            <a:r>
              <a:rPr lang="en-US" baseline="0" dirty="0" smtClean="0"/>
              <a:t> would be used on patients who have medical issues</a:t>
            </a:r>
          </a:p>
          <a:p>
            <a:r>
              <a:rPr lang="en-US" baseline="0" dirty="0" smtClean="0"/>
              <a:t>**Epidermal growth factor receptor inhibitor-  also used in metastatic colorectal cancers( KRAS wild-type) </a:t>
            </a:r>
          </a:p>
          <a:p>
            <a:endParaRPr lang="en-US" baseline="0" dirty="0" smtClean="0"/>
          </a:p>
          <a:p>
            <a:r>
              <a:rPr lang="en-US" baseline="0" dirty="0" smtClean="0"/>
              <a:t>There </a:t>
            </a:r>
            <a:r>
              <a:rPr lang="en-US" baseline="0" dirty="0" err="1" smtClean="0"/>
              <a:t>hasn</a:t>
            </a:r>
            <a:r>
              <a:rPr lang="fr-FR" baseline="0" dirty="0" smtClean="0"/>
              <a:t>’</a:t>
            </a:r>
            <a:r>
              <a:rPr lang="en-US" baseline="0" dirty="0" smtClean="0"/>
              <a:t>t really been enough cases and studies to say for sure that HPV+ cancers have a higher survival rate but since the patients are getting younger and younger I can imagine them battling the side effects from surgery and chemo a little better.</a:t>
            </a:r>
            <a:endParaRPr lang="en-US" dirty="0"/>
          </a:p>
        </p:txBody>
      </p:sp>
      <p:sp>
        <p:nvSpPr>
          <p:cNvPr id="4" name="Slide Number Placeholder 3"/>
          <p:cNvSpPr>
            <a:spLocks noGrp="1"/>
          </p:cNvSpPr>
          <p:nvPr>
            <p:ph type="sldNum" sz="quarter" idx="10"/>
          </p:nvPr>
        </p:nvSpPr>
        <p:spPr/>
        <p:txBody>
          <a:bodyPr/>
          <a:lstStyle/>
          <a:p>
            <a:fld id="{D0574A96-19E5-3D4D-BC37-CF70CF1C357A}" type="slidenum">
              <a:rPr lang="en-US" smtClean="0"/>
              <a:t>9</a:t>
            </a:fld>
            <a:endParaRPr lang="en-US"/>
          </a:p>
        </p:txBody>
      </p:sp>
    </p:spTree>
    <p:extLst>
      <p:ext uri="{BB962C8B-B14F-4D97-AF65-F5344CB8AC3E}">
        <p14:creationId xmlns:p14="http://schemas.microsoft.com/office/powerpoint/2010/main" val="1916437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this is still fairly new…Vaccines</a:t>
            </a:r>
            <a:r>
              <a:rPr lang="en-US" baseline="0" dirty="0" smtClean="0"/>
              <a:t> were created not even 15 years ago, the incidence rates are still rising. Its very frightening that an STI can lead to something like cancer. There are so many factors that are out there: Kids are having unprotected sex younger now, what if a mother has an HPV 16 infection and unknowingly pass it to her child? There are still women out there that </a:t>
            </a:r>
            <a:r>
              <a:rPr lang="en-US" baseline="0" dirty="0" err="1" smtClean="0"/>
              <a:t>doesn</a:t>
            </a:r>
            <a:r>
              <a:rPr lang="fr-FR" baseline="0" dirty="0" smtClean="0"/>
              <a:t>’</a:t>
            </a:r>
            <a:r>
              <a:rPr lang="en-US" baseline="0" dirty="0" smtClean="0"/>
              <a:t>t seek prenatal care. </a:t>
            </a:r>
            <a:endParaRPr lang="en-US" dirty="0"/>
          </a:p>
        </p:txBody>
      </p:sp>
      <p:sp>
        <p:nvSpPr>
          <p:cNvPr id="4" name="Slide Number Placeholder 3"/>
          <p:cNvSpPr>
            <a:spLocks noGrp="1"/>
          </p:cNvSpPr>
          <p:nvPr>
            <p:ph type="sldNum" sz="quarter" idx="10"/>
          </p:nvPr>
        </p:nvSpPr>
        <p:spPr/>
        <p:txBody>
          <a:bodyPr/>
          <a:lstStyle/>
          <a:p>
            <a:fld id="{D0574A96-19E5-3D4D-BC37-CF70CF1C357A}" type="slidenum">
              <a:rPr lang="en-US" smtClean="0"/>
              <a:t>10</a:t>
            </a:fld>
            <a:endParaRPr lang="en-US"/>
          </a:p>
        </p:txBody>
      </p:sp>
    </p:spTree>
    <p:extLst>
      <p:ext uri="{BB962C8B-B14F-4D97-AF65-F5344CB8AC3E}">
        <p14:creationId xmlns:p14="http://schemas.microsoft.com/office/powerpoint/2010/main" val="404405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A5E583-8F82-ED46-85ED-13B03408E597}" type="datetimeFigureOut">
              <a:rPr lang="en-US" smtClean="0"/>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28884-F8E4-AE40-8779-06DF9D0A8E62}" type="slidenum">
              <a:rPr lang="en-US" smtClean="0"/>
              <a:t>‹#›</a:t>
            </a:fld>
            <a:endParaRPr lang="en-US"/>
          </a:p>
        </p:txBody>
      </p:sp>
    </p:spTree>
    <p:extLst>
      <p:ext uri="{BB962C8B-B14F-4D97-AF65-F5344CB8AC3E}">
        <p14:creationId xmlns:p14="http://schemas.microsoft.com/office/powerpoint/2010/main" val="249629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5E583-8F82-ED46-85ED-13B03408E597}" type="datetimeFigureOut">
              <a:rPr lang="en-US" smtClean="0"/>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28884-F8E4-AE40-8779-06DF9D0A8E62}" type="slidenum">
              <a:rPr lang="en-US" smtClean="0"/>
              <a:t>‹#›</a:t>
            </a:fld>
            <a:endParaRPr lang="en-US"/>
          </a:p>
        </p:txBody>
      </p:sp>
    </p:spTree>
    <p:extLst>
      <p:ext uri="{BB962C8B-B14F-4D97-AF65-F5344CB8AC3E}">
        <p14:creationId xmlns:p14="http://schemas.microsoft.com/office/powerpoint/2010/main" val="580422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5E583-8F82-ED46-85ED-13B03408E597}" type="datetimeFigureOut">
              <a:rPr lang="en-US" smtClean="0"/>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28884-F8E4-AE40-8779-06DF9D0A8E62}" type="slidenum">
              <a:rPr lang="en-US" smtClean="0"/>
              <a:t>‹#›</a:t>
            </a:fld>
            <a:endParaRPr lang="en-US"/>
          </a:p>
        </p:txBody>
      </p:sp>
    </p:spTree>
    <p:extLst>
      <p:ext uri="{BB962C8B-B14F-4D97-AF65-F5344CB8AC3E}">
        <p14:creationId xmlns:p14="http://schemas.microsoft.com/office/powerpoint/2010/main" val="56147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5E583-8F82-ED46-85ED-13B03408E597}" type="datetimeFigureOut">
              <a:rPr lang="en-US" smtClean="0"/>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28884-F8E4-AE40-8779-06DF9D0A8E62}" type="slidenum">
              <a:rPr lang="en-US" smtClean="0"/>
              <a:t>‹#›</a:t>
            </a:fld>
            <a:endParaRPr lang="en-US"/>
          </a:p>
        </p:txBody>
      </p:sp>
    </p:spTree>
    <p:extLst>
      <p:ext uri="{BB962C8B-B14F-4D97-AF65-F5344CB8AC3E}">
        <p14:creationId xmlns:p14="http://schemas.microsoft.com/office/powerpoint/2010/main" val="257501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5E583-8F82-ED46-85ED-13B03408E597}" type="datetimeFigureOut">
              <a:rPr lang="en-US" smtClean="0"/>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28884-F8E4-AE40-8779-06DF9D0A8E62}" type="slidenum">
              <a:rPr lang="en-US" smtClean="0"/>
              <a:t>‹#›</a:t>
            </a:fld>
            <a:endParaRPr lang="en-US"/>
          </a:p>
        </p:txBody>
      </p:sp>
    </p:spTree>
    <p:extLst>
      <p:ext uri="{BB962C8B-B14F-4D97-AF65-F5344CB8AC3E}">
        <p14:creationId xmlns:p14="http://schemas.microsoft.com/office/powerpoint/2010/main" val="325304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A5E583-8F82-ED46-85ED-13B03408E597}" type="datetimeFigureOut">
              <a:rPr lang="en-US" smtClean="0"/>
              <a:t>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28884-F8E4-AE40-8779-06DF9D0A8E62}" type="slidenum">
              <a:rPr lang="en-US" smtClean="0"/>
              <a:t>‹#›</a:t>
            </a:fld>
            <a:endParaRPr lang="en-US"/>
          </a:p>
        </p:txBody>
      </p:sp>
    </p:spTree>
    <p:extLst>
      <p:ext uri="{BB962C8B-B14F-4D97-AF65-F5344CB8AC3E}">
        <p14:creationId xmlns:p14="http://schemas.microsoft.com/office/powerpoint/2010/main" val="3732009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A5E583-8F82-ED46-85ED-13B03408E597}" type="datetimeFigureOut">
              <a:rPr lang="en-US" smtClean="0"/>
              <a:t>1/22/15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328884-F8E4-AE40-8779-06DF9D0A8E62}" type="slidenum">
              <a:rPr lang="en-US" smtClean="0"/>
              <a:t>‹#›</a:t>
            </a:fld>
            <a:endParaRPr lang="en-US"/>
          </a:p>
        </p:txBody>
      </p:sp>
    </p:spTree>
    <p:extLst>
      <p:ext uri="{BB962C8B-B14F-4D97-AF65-F5344CB8AC3E}">
        <p14:creationId xmlns:p14="http://schemas.microsoft.com/office/powerpoint/2010/main" val="408262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A5E583-8F82-ED46-85ED-13B03408E597}" type="datetimeFigureOut">
              <a:rPr lang="en-US" smtClean="0"/>
              <a:t>1/22/15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328884-F8E4-AE40-8779-06DF9D0A8E62}" type="slidenum">
              <a:rPr lang="en-US" smtClean="0"/>
              <a:t>‹#›</a:t>
            </a:fld>
            <a:endParaRPr lang="en-US"/>
          </a:p>
        </p:txBody>
      </p:sp>
    </p:spTree>
    <p:extLst>
      <p:ext uri="{BB962C8B-B14F-4D97-AF65-F5344CB8AC3E}">
        <p14:creationId xmlns:p14="http://schemas.microsoft.com/office/powerpoint/2010/main" val="331768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5E583-8F82-ED46-85ED-13B03408E597}" type="datetimeFigureOut">
              <a:rPr lang="en-US" smtClean="0"/>
              <a:t>1/22/15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328884-F8E4-AE40-8779-06DF9D0A8E62}" type="slidenum">
              <a:rPr lang="en-US" smtClean="0"/>
              <a:t>‹#›</a:t>
            </a:fld>
            <a:endParaRPr lang="en-US"/>
          </a:p>
        </p:txBody>
      </p:sp>
    </p:spTree>
    <p:extLst>
      <p:ext uri="{BB962C8B-B14F-4D97-AF65-F5344CB8AC3E}">
        <p14:creationId xmlns:p14="http://schemas.microsoft.com/office/powerpoint/2010/main" val="419147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5E583-8F82-ED46-85ED-13B03408E597}" type="datetimeFigureOut">
              <a:rPr lang="en-US" smtClean="0"/>
              <a:t>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28884-F8E4-AE40-8779-06DF9D0A8E62}" type="slidenum">
              <a:rPr lang="en-US" smtClean="0"/>
              <a:t>‹#›</a:t>
            </a:fld>
            <a:endParaRPr lang="en-US"/>
          </a:p>
        </p:txBody>
      </p:sp>
    </p:spTree>
    <p:extLst>
      <p:ext uri="{BB962C8B-B14F-4D97-AF65-F5344CB8AC3E}">
        <p14:creationId xmlns:p14="http://schemas.microsoft.com/office/powerpoint/2010/main" val="2189136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5E583-8F82-ED46-85ED-13B03408E597}" type="datetimeFigureOut">
              <a:rPr lang="en-US" smtClean="0"/>
              <a:t>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28884-F8E4-AE40-8779-06DF9D0A8E62}" type="slidenum">
              <a:rPr lang="en-US" smtClean="0"/>
              <a:t>‹#›</a:t>
            </a:fld>
            <a:endParaRPr lang="en-US"/>
          </a:p>
        </p:txBody>
      </p:sp>
    </p:spTree>
    <p:extLst>
      <p:ext uri="{BB962C8B-B14F-4D97-AF65-F5344CB8AC3E}">
        <p14:creationId xmlns:p14="http://schemas.microsoft.com/office/powerpoint/2010/main" val="7869405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5E583-8F82-ED46-85ED-13B03408E597}" type="datetimeFigureOut">
              <a:rPr lang="en-US" smtClean="0"/>
              <a:t>1/22/15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28884-F8E4-AE40-8779-06DF9D0A8E62}" type="slidenum">
              <a:rPr lang="en-US" smtClean="0"/>
              <a:t>‹#›</a:t>
            </a:fld>
            <a:endParaRPr lang="en-US"/>
          </a:p>
        </p:txBody>
      </p:sp>
    </p:spTree>
    <p:extLst>
      <p:ext uri="{BB962C8B-B14F-4D97-AF65-F5344CB8AC3E}">
        <p14:creationId xmlns:p14="http://schemas.microsoft.com/office/powerpoint/2010/main" val="400877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HPV tumors &amp; Head and Neck Cancers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226269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12230"/>
            <a:ext cx="9144000" cy="6176322"/>
          </a:xfrm>
          <a:prstGeom prst="rect">
            <a:avLst/>
          </a:prstGeom>
        </p:spPr>
      </p:pic>
    </p:spTree>
    <p:extLst>
      <p:ext uri="{BB962C8B-B14F-4D97-AF65-F5344CB8AC3E}">
        <p14:creationId xmlns:p14="http://schemas.microsoft.com/office/powerpoint/2010/main" val="27949490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HPV?</a:t>
            </a:r>
            <a:endParaRPr lang="en-US" dirty="0"/>
          </a:p>
        </p:txBody>
      </p:sp>
      <p:sp>
        <p:nvSpPr>
          <p:cNvPr id="3" name="Content Placeholder 2"/>
          <p:cNvSpPr>
            <a:spLocks noGrp="1"/>
          </p:cNvSpPr>
          <p:nvPr>
            <p:ph idx="1"/>
          </p:nvPr>
        </p:nvSpPr>
        <p:spPr>
          <a:xfrm>
            <a:off x="457200" y="1238845"/>
            <a:ext cx="8229600" cy="5348507"/>
          </a:xfrm>
        </p:spPr>
        <p:txBody>
          <a:bodyPr>
            <a:noAutofit/>
          </a:bodyPr>
          <a:lstStyle/>
          <a:p>
            <a:r>
              <a:rPr lang="en-US" sz="2800" dirty="0" smtClean="0"/>
              <a:t>Human papillomavirus: A family of over 100 viruses including those which causes warts and are transmitted by contact. </a:t>
            </a:r>
          </a:p>
          <a:p>
            <a:r>
              <a:rPr lang="en-US" sz="2800" dirty="0" smtClean="0"/>
              <a:t>Each virus is given a number and this is called an </a:t>
            </a:r>
            <a:r>
              <a:rPr lang="en-US" sz="2800" u="sng" dirty="0" smtClean="0"/>
              <a:t>HPV type</a:t>
            </a:r>
            <a:r>
              <a:rPr lang="en-US" sz="2800" dirty="0" smtClean="0"/>
              <a:t>.</a:t>
            </a:r>
          </a:p>
          <a:p>
            <a:r>
              <a:rPr lang="en-US" sz="2800" dirty="0" smtClean="0"/>
              <a:t>75% of them causes warts</a:t>
            </a:r>
            <a:r>
              <a:rPr lang="en-US" sz="2800" baseline="0" dirty="0" smtClean="0"/>
              <a:t> on the skin,</a:t>
            </a:r>
            <a:r>
              <a:rPr lang="en-US" sz="2800" dirty="0" smtClean="0"/>
              <a:t> </a:t>
            </a:r>
            <a:r>
              <a:rPr lang="en-US" sz="2800" baseline="0" dirty="0" smtClean="0"/>
              <a:t>while the other 25% are mucosal</a:t>
            </a:r>
            <a:r>
              <a:rPr lang="en-US" sz="2800" dirty="0" smtClean="0"/>
              <a:t> (STI’s)</a:t>
            </a:r>
            <a:r>
              <a:rPr lang="en-US" sz="2800" baseline="0" dirty="0" smtClean="0"/>
              <a:t>. These are the types that cause genital warts .</a:t>
            </a:r>
          </a:p>
          <a:p>
            <a:r>
              <a:rPr lang="en-US" sz="2800" dirty="0" smtClean="0"/>
              <a:t>Some types of HPV is known to cause cervical, </a:t>
            </a:r>
            <a:r>
              <a:rPr lang="en-US" sz="2800" dirty="0" err="1" smtClean="0"/>
              <a:t>anogenital</a:t>
            </a:r>
            <a:r>
              <a:rPr lang="en-US" sz="2800" dirty="0" smtClean="0"/>
              <a:t>, and head and neck cancers.</a:t>
            </a:r>
            <a:endParaRPr lang="en-US" sz="2800" baseline="0" dirty="0" smtClean="0"/>
          </a:p>
          <a:p>
            <a:pPr marL="0" indent="0">
              <a:buNone/>
            </a:pPr>
            <a:endParaRPr lang="en-US" sz="4000" dirty="0" smtClean="0"/>
          </a:p>
        </p:txBody>
      </p:sp>
    </p:spTree>
    <p:extLst>
      <p:ext uri="{BB962C8B-B14F-4D97-AF65-F5344CB8AC3E}">
        <p14:creationId xmlns:p14="http://schemas.microsoft.com/office/powerpoint/2010/main" val="30097007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H="1">
            <a:off x="710114" y="1101060"/>
            <a:ext cx="3025180" cy="4392337"/>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2499398" y="2906059"/>
            <a:ext cx="1400249" cy="2097101"/>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6850529" y="1594573"/>
            <a:ext cx="1474054" cy="3422227"/>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3303867" y="418231"/>
            <a:ext cx="1704238" cy="646331"/>
          </a:xfrm>
          <a:prstGeom prst="rect">
            <a:avLst/>
          </a:prstGeom>
          <a:noFill/>
        </p:spPr>
        <p:txBody>
          <a:bodyPr wrap="none" rtlCol="0">
            <a:spAutoFit/>
          </a:bodyPr>
          <a:lstStyle/>
          <a:p>
            <a:r>
              <a:rPr lang="en-US" dirty="0" smtClean="0"/>
              <a:t>Mucosal/genital </a:t>
            </a:r>
          </a:p>
          <a:p>
            <a:r>
              <a:rPr lang="en-US" dirty="0" smtClean="0"/>
              <a:t>(~40 types)</a:t>
            </a:r>
            <a:endParaRPr lang="en-US" dirty="0"/>
          </a:p>
        </p:txBody>
      </p:sp>
      <p:sp>
        <p:nvSpPr>
          <p:cNvPr id="13" name="TextBox 12"/>
          <p:cNvSpPr txBox="1"/>
          <p:nvPr/>
        </p:nvSpPr>
        <p:spPr>
          <a:xfrm>
            <a:off x="545910" y="2486055"/>
            <a:ext cx="1571126" cy="923330"/>
          </a:xfrm>
          <a:prstGeom prst="rect">
            <a:avLst/>
          </a:prstGeom>
          <a:noFill/>
        </p:spPr>
        <p:txBody>
          <a:bodyPr wrap="none" rtlCol="0">
            <a:spAutoFit/>
          </a:bodyPr>
          <a:lstStyle/>
          <a:p>
            <a:r>
              <a:rPr lang="en-US" dirty="0" smtClean="0"/>
              <a:t>High-risk types</a:t>
            </a:r>
          </a:p>
          <a:p>
            <a:r>
              <a:rPr lang="en-US" dirty="0" smtClean="0"/>
              <a:t>16,18,31,45</a:t>
            </a:r>
          </a:p>
          <a:p>
            <a:r>
              <a:rPr lang="en-US" dirty="0" smtClean="0"/>
              <a:t>(and others)</a:t>
            </a:r>
            <a:endParaRPr lang="en-US" dirty="0"/>
          </a:p>
        </p:txBody>
      </p:sp>
      <p:sp>
        <p:nvSpPr>
          <p:cNvPr id="14" name="TextBox 13"/>
          <p:cNvSpPr txBox="1"/>
          <p:nvPr/>
        </p:nvSpPr>
        <p:spPr>
          <a:xfrm>
            <a:off x="0" y="5387818"/>
            <a:ext cx="3220065" cy="1477328"/>
          </a:xfrm>
          <a:prstGeom prst="rect">
            <a:avLst/>
          </a:prstGeom>
          <a:noFill/>
        </p:spPr>
        <p:txBody>
          <a:bodyPr wrap="square" rtlCol="0">
            <a:spAutoFit/>
          </a:bodyPr>
          <a:lstStyle/>
          <a:p>
            <a:pPr marL="285750" indent="-285750">
              <a:buFont typeface="Arial"/>
              <a:buChar char="•"/>
            </a:pPr>
            <a:r>
              <a:rPr lang="en-US" dirty="0" smtClean="0"/>
              <a:t>Low-grade cervica</a:t>
            </a:r>
            <a:r>
              <a:rPr lang="en-US" dirty="0"/>
              <a:t>l</a:t>
            </a:r>
            <a:r>
              <a:rPr lang="en-US" dirty="0" smtClean="0"/>
              <a:t> abnormalities</a:t>
            </a:r>
          </a:p>
          <a:p>
            <a:pPr marL="285750" indent="-285750">
              <a:buFont typeface="Arial"/>
              <a:buChar char="•"/>
            </a:pPr>
            <a:r>
              <a:rPr lang="en-US" dirty="0" smtClean="0"/>
              <a:t>Cancer precursors</a:t>
            </a:r>
          </a:p>
          <a:p>
            <a:pPr marL="742950" lvl="1" indent="-285750">
              <a:buFont typeface="Arial"/>
              <a:buChar char="•"/>
            </a:pPr>
            <a:r>
              <a:rPr lang="en-US" dirty="0" err="1" smtClean="0"/>
              <a:t>Anogenital</a:t>
            </a:r>
            <a:r>
              <a:rPr lang="en-US" dirty="0" smtClean="0"/>
              <a:t> cancers</a:t>
            </a:r>
          </a:p>
          <a:p>
            <a:pPr marL="742950" lvl="1" indent="-285750">
              <a:buFont typeface="Arial"/>
              <a:buChar char="•"/>
            </a:pPr>
            <a:r>
              <a:rPr lang="en-US" dirty="0" smtClean="0"/>
              <a:t>Head and neck cancers</a:t>
            </a:r>
            <a:endParaRPr lang="en-US" dirty="0"/>
          </a:p>
        </p:txBody>
      </p:sp>
      <p:sp>
        <p:nvSpPr>
          <p:cNvPr id="16" name="TextBox 15"/>
          <p:cNvSpPr txBox="1"/>
          <p:nvPr/>
        </p:nvSpPr>
        <p:spPr>
          <a:xfrm>
            <a:off x="2937024" y="2658228"/>
            <a:ext cx="1531188" cy="923330"/>
          </a:xfrm>
          <a:prstGeom prst="rect">
            <a:avLst/>
          </a:prstGeom>
          <a:noFill/>
        </p:spPr>
        <p:txBody>
          <a:bodyPr wrap="none" rtlCol="0">
            <a:spAutoFit/>
          </a:bodyPr>
          <a:lstStyle/>
          <a:p>
            <a:r>
              <a:rPr lang="en-US" dirty="0" smtClean="0"/>
              <a:t>Low-risk types</a:t>
            </a:r>
          </a:p>
          <a:p>
            <a:r>
              <a:rPr lang="en-US" dirty="0" smtClean="0"/>
              <a:t>6,11</a:t>
            </a:r>
          </a:p>
          <a:p>
            <a:r>
              <a:rPr lang="en-US" dirty="0" smtClean="0"/>
              <a:t>(and others)</a:t>
            </a:r>
            <a:endParaRPr lang="en-US" dirty="0"/>
          </a:p>
        </p:txBody>
      </p:sp>
      <p:sp>
        <p:nvSpPr>
          <p:cNvPr id="17" name="TextBox 16"/>
          <p:cNvSpPr txBox="1"/>
          <p:nvPr/>
        </p:nvSpPr>
        <p:spPr>
          <a:xfrm>
            <a:off x="3380455" y="5003160"/>
            <a:ext cx="2737957" cy="1200329"/>
          </a:xfrm>
          <a:prstGeom prst="rect">
            <a:avLst/>
          </a:prstGeom>
          <a:noFill/>
        </p:spPr>
        <p:txBody>
          <a:bodyPr wrap="square" rtlCol="0">
            <a:spAutoFit/>
          </a:bodyPr>
          <a:lstStyle/>
          <a:p>
            <a:pPr marL="285750" indent="-285750">
              <a:buFont typeface="Arial"/>
              <a:buChar char="•"/>
            </a:pPr>
            <a:r>
              <a:rPr lang="en-US" dirty="0" smtClean="0"/>
              <a:t>Low-grade cervical abnormalities</a:t>
            </a:r>
          </a:p>
          <a:p>
            <a:pPr marL="285750" indent="-285750">
              <a:buFont typeface="Arial"/>
              <a:buChar char="•"/>
            </a:pPr>
            <a:r>
              <a:rPr lang="en-US" dirty="0" smtClean="0"/>
              <a:t>Genital warts</a:t>
            </a:r>
          </a:p>
          <a:p>
            <a:pPr marL="285750" indent="-285750">
              <a:buFont typeface="Arial"/>
              <a:buChar char="•"/>
            </a:pPr>
            <a:r>
              <a:rPr lang="en-US" dirty="0" smtClean="0"/>
              <a:t>Laryngeal </a:t>
            </a:r>
            <a:r>
              <a:rPr lang="en-US" dirty="0" err="1" smtClean="0"/>
              <a:t>papillomas</a:t>
            </a:r>
            <a:endParaRPr lang="en-US" dirty="0"/>
          </a:p>
        </p:txBody>
      </p:sp>
      <p:sp>
        <p:nvSpPr>
          <p:cNvPr id="18" name="TextBox 17"/>
          <p:cNvSpPr txBox="1"/>
          <p:nvPr/>
        </p:nvSpPr>
        <p:spPr>
          <a:xfrm>
            <a:off x="5495020" y="1519867"/>
            <a:ext cx="1355509" cy="646331"/>
          </a:xfrm>
          <a:prstGeom prst="rect">
            <a:avLst/>
          </a:prstGeom>
          <a:noFill/>
        </p:spPr>
        <p:txBody>
          <a:bodyPr wrap="none" rtlCol="0">
            <a:spAutoFit/>
          </a:bodyPr>
          <a:lstStyle/>
          <a:p>
            <a:r>
              <a:rPr lang="en-US" dirty="0" err="1" smtClean="0"/>
              <a:t>Nonmucosal</a:t>
            </a:r>
            <a:endParaRPr lang="en-US" dirty="0" smtClean="0"/>
          </a:p>
          <a:p>
            <a:r>
              <a:rPr lang="en-US" dirty="0" smtClean="0"/>
              <a:t>(~60 types)</a:t>
            </a:r>
            <a:endParaRPr lang="en-US" dirty="0"/>
          </a:p>
        </p:txBody>
      </p:sp>
      <p:sp>
        <p:nvSpPr>
          <p:cNvPr id="19" name="TextBox 18"/>
          <p:cNvSpPr txBox="1"/>
          <p:nvPr/>
        </p:nvSpPr>
        <p:spPr>
          <a:xfrm>
            <a:off x="7622852" y="4896520"/>
            <a:ext cx="1146468" cy="369332"/>
          </a:xfrm>
          <a:prstGeom prst="rect">
            <a:avLst/>
          </a:prstGeom>
          <a:noFill/>
        </p:spPr>
        <p:txBody>
          <a:bodyPr wrap="none" rtlCol="0">
            <a:spAutoFit/>
          </a:bodyPr>
          <a:lstStyle/>
          <a:p>
            <a:r>
              <a:rPr lang="en-US" dirty="0" smtClean="0"/>
              <a:t>Skin warts</a:t>
            </a:r>
            <a:endParaRPr lang="en-US" dirty="0"/>
          </a:p>
        </p:txBody>
      </p:sp>
      <p:sp>
        <p:nvSpPr>
          <p:cNvPr id="2" name="Donut 1"/>
          <p:cNvSpPr/>
          <p:nvPr/>
        </p:nvSpPr>
        <p:spPr>
          <a:xfrm>
            <a:off x="331146" y="2307495"/>
            <a:ext cx="1885106" cy="1373275"/>
          </a:xfrm>
          <a:prstGeom prst="donut">
            <a:avLst>
              <a:gd name="adj" fmla="val 2024"/>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250403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81230" y="1567542"/>
            <a:ext cx="4677406" cy="4198257"/>
          </a:xfrm>
          <a:prstGeom prst="rect">
            <a:avLst/>
          </a:prstGeom>
        </p:spPr>
      </p:pic>
      <p:pic>
        <p:nvPicPr>
          <p:cNvPr id="7" name="Picture 6"/>
          <p:cNvPicPr>
            <a:picLocks noChangeAspect="1"/>
          </p:cNvPicPr>
          <p:nvPr/>
        </p:nvPicPr>
        <p:blipFill>
          <a:blip r:embed="rId4"/>
          <a:stretch>
            <a:fillRect/>
          </a:stretch>
        </p:blipFill>
        <p:spPr>
          <a:xfrm>
            <a:off x="155410" y="2420790"/>
            <a:ext cx="4325820" cy="4603362"/>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134860537"/>
              </p:ext>
            </p:extLst>
          </p:nvPr>
        </p:nvGraphicFramePr>
        <p:xfrm>
          <a:off x="1775967" y="52013"/>
          <a:ext cx="3799170" cy="2589209"/>
        </p:xfrm>
        <a:graphic>
          <a:graphicData uri="http://schemas.openxmlformats.org/drawingml/2006/table">
            <a:tbl>
              <a:tblPr firstRow="1" bandRow="1">
                <a:tableStyleId>{FABFCF23-3B69-468F-B69F-88F6DE6A72F2}</a:tableStyleId>
              </a:tblPr>
              <a:tblGrid>
                <a:gridCol w="3799170"/>
              </a:tblGrid>
              <a:tr h="353301">
                <a:tc>
                  <a:txBody>
                    <a:bodyPr/>
                    <a:lstStyle/>
                    <a:p>
                      <a:r>
                        <a:rPr lang="en-US" dirty="0" smtClean="0">
                          <a:solidFill>
                            <a:schemeClr val="tx1"/>
                          </a:solidFill>
                        </a:rPr>
                        <a:t>Signs</a:t>
                      </a:r>
                      <a:r>
                        <a:rPr lang="en-US" baseline="0" dirty="0" smtClean="0">
                          <a:solidFill>
                            <a:schemeClr val="tx1"/>
                          </a:solidFill>
                        </a:rPr>
                        <a:t> and symptoms</a:t>
                      </a:r>
                      <a:endParaRPr lang="en-US" dirty="0">
                        <a:solidFill>
                          <a:schemeClr val="tx1"/>
                        </a:solidFill>
                      </a:endParaRPr>
                    </a:p>
                  </a:txBody>
                  <a:tcPr/>
                </a:tc>
              </a:tr>
              <a:tr h="486089">
                <a:tc>
                  <a:txBody>
                    <a:bodyPr/>
                    <a:lstStyle/>
                    <a:p>
                      <a:r>
                        <a:rPr lang="en-US" dirty="0" smtClean="0"/>
                        <a:t>Sore throat</a:t>
                      </a:r>
                      <a:r>
                        <a:rPr lang="en-US" baseline="0" dirty="0" smtClean="0"/>
                        <a:t> that does not go away</a:t>
                      </a:r>
                    </a:p>
                  </a:txBody>
                  <a:tcPr/>
                </a:tc>
              </a:tr>
              <a:tr h="353301">
                <a:tc>
                  <a:txBody>
                    <a:bodyPr/>
                    <a:lstStyle/>
                    <a:p>
                      <a:r>
                        <a:rPr lang="en-US" dirty="0" smtClean="0"/>
                        <a:t>Dull pain behind the breast bone</a:t>
                      </a:r>
                    </a:p>
                  </a:txBody>
                  <a:tcPr/>
                </a:tc>
              </a:tr>
              <a:tr h="353301">
                <a:tc>
                  <a:txBody>
                    <a:bodyPr/>
                    <a:lstStyle/>
                    <a:p>
                      <a:r>
                        <a:rPr lang="en-US" dirty="0" smtClean="0"/>
                        <a:t>Constant</a:t>
                      </a:r>
                      <a:r>
                        <a:rPr lang="en-US" baseline="0" dirty="0" smtClean="0"/>
                        <a:t> c</a:t>
                      </a:r>
                      <a:r>
                        <a:rPr lang="en-US" dirty="0" smtClean="0"/>
                        <a:t>ough</a:t>
                      </a:r>
                      <a:endParaRPr lang="en-US" dirty="0"/>
                    </a:p>
                  </a:txBody>
                  <a:tcPr/>
                </a:tc>
              </a:tr>
              <a:tr h="353301">
                <a:tc>
                  <a:txBody>
                    <a:bodyPr/>
                    <a:lstStyle/>
                    <a:p>
                      <a:r>
                        <a:rPr lang="en-US" dirty="0" smtClean="0"/>
                        <a:t>Trouble swallowing</a:t>
                      </a:r>
                      <a:endParaRPr lang="en-US" dirty="0"/>
                    </a:p>
                  </a:txBody>
                  <a:tcPr/>
                </a:tc>
              </a:tr>
              <a:tr h="618276">
                <a:tc>
                  <a:txBody>
                    <a:bodyPr/>
                    <a:lstStyle/>
                    <a:p>
                      <a:r>
                        <a:rPr lang="en-US" dirty="0" smtClean="0"/>
                        <a:t>A lump in the back of mouth,</a:t>
                      </a:r>
                      <a:r>
                        <a:rPr lang="en-US" baseline="0" dirty="0" smtClean="0"/>
                        <a:t> throat, or neck.</a:t>
                      </a:r>
                      <a:endParaRPr lang="en-US" dirty="0"/>
                    </a:p>
                  </a:txBody>
                  <a:tcPr/>
                </a:tc>
              </a:tr>
            </a:tbl>
          </a:graphicData>
        </a:graphic>
      </p:graphicFrame>
      <p:sp>
        <p:nvSpPr>
          <p:cNvPr id="8" name="Donut 7"/>
          <p:cNvSpPr/>
          <p:nvPr/>
        </p:nvSpPr>
        <p:spPr>
          <a:xfrm>
            <a:off x="506002" y="5327661"/>
            <a:ext cx="853258" cy="456373"/>
          </a:xfrm>
          <a:prstGeom prst="donut">
            <a:avLst>
              <a:gd name="adj" fmla="val 9979"/>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9" name="Donut 8"/>
          <p:cNvSpPr/>
          <p:nvPr/>
        </p:nvSpPr>
        <p:spPr>
          <a:xfrm>
            <a:off x="501039" y="5716192"/>
            <a:ext cx="1140985" cy="512916"/>
          </a:xfrm>
          <a:prstGeom prst="donut">
            <a:avLst>
              <a:gd name="adj" fmla="val 9979"/>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0" name="Donut 9"/>
          <p:cNvSpPr/>
          <p:nvPr/>
        </p:nvSpPr>
        <p:spPr>
          <a:xfrm>
            <a:off x="1987897" y="5137782"/>
            <a:ext cx="853258" cy="456373"/>
          </a:xfrm>
          <a:prstGeom prst="donut">
            <a:avLst>
              <a:gd name="adj" fmla="val 9979"/>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1" name="Donut 10"/>
          <p:cNvSpPr/>
          <p:nvPr/>
        </p:nvSpPr>
        <p:spPr>
          <a:xfrm>
            <a:off x="1071532" y="6325840"/>
            <a:ext cx="1071535" cy="532160"/>
          </a:xfrm>
          <a:prstGeom prst="donut">
            <a:avLst>
              <a:gd name="adj" fmla="val 9979"/>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Donut 11"/>
          <p:cNvSpPr/>
          <p:nvPr/>
        </p:nvSpPr>
        <p:spPr>
          <a:xfrm>
            <a:off x="3525746" y="4655229"/>
            <a:ext cx="853258" cy="456373"/>
          </a:xfrm>
          <a:prstGeom prst="donut">
            <a:avLst>
              <a:gd name="adj" fmla="val 9979"/>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3" name="Straight Arrow Connector 2"/>
          <p:cNvCxnSpPr/>
          <p:nvPr/>
        </p:nvCxnSpPr>
        <p:spPr>
          <a:xfrm flipH="1">
            <a:off x="6498653" y="3373193"/>
            <a:ext cx="337334" cy="1091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7030064" y="3482326"/>
            <a:ext cx="213033" cy="26212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0439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000"/>
                                        <p:tgtEl>
                                          <p:spTgt spid="9"/>
                                        </p:tgtEl>
                                      </p:cBhvr>
                                    </p:animEffect>
                                  </p:childTnLst>
                                </p:cTn>
                              </p:par>
                              <p:par>
                                <p:cTn id="12" presetID="22" presetClass="entr" presetSubtype="4"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1000"/>
                                        <p:tgtEl>
                                          <p:spTgt spid="3"/>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1000"/>
                                        <p:tgtEl>
                                          <p:spTgt spid="11"/>
                                        </p:tgtEl>
                                      </p:cBhvr>
                                    </p:animEffect>
                                  </p:childTnLst>
                                </p:cTn>
                              </p:par>
                            </p:childTnLst>
                          </p:cTn>
                        </p:par>
                        <p:par>
                          <p:cTn id="19" fill="hold">
                            <p:stCondLst>
                              <p:cond delay="3000"/>
                            </p:stCondLst>
                            <p:childTnLst>
                              <p:par>
                                <p:cTn id="20" presetID="2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10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1000"/>
                                        <p:tgtEl>
                                          <p:spTgt spid="14"/>
                                        </p:tgtEl>
                                      </p:cBhvr>
                                    </p:animEffect>
                                  </p:childTnLst>
                                </p:cTn>
                              </p:par>
                            </p:childTnLst>
                          </p:cTn>
                        </p:par>
                        <p:par>
                          <p:cTn id="26" fill="hold">
                            <p:stCondLst>
                              <p:cond delay="4000"/>
                            </p:stCondLst>
                            <p:childTnLst>
                              <p:par>
                                <p:cTn id="27" presetID="22" presetClass="entr" presetSubtype="4"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1000"/>
                                        <p:tgtEl>
                                          <p:spTgt spid="12"/>
                                        </p:tgtEl>
                                      </p:cBhvr>
                                    </p:animEffect>
                                  </p:childTnLst>
                                </p:cTn>
                              </p:par>
                            </p:childTnLst>
                          </p:cTn>
                        </p:par>
                        <p:par>
                          <p:cTn id="30" fill="hold">
                            <p:stCondLst>
                              <p:cond delay="5000"/>
                            </p:stCondLst>
                            <p:childTnLst>
                              <p:par>
                                <p:cTn id="31" presetID="24" presetClass="emph" presetSubtype="0" fill="hold" grpId="1" nodeType="afterEffect">
                                  <p:stCondLst>
                                    <p:cond delay="0"/>
                                  </p:stCondLst>
                                  <p:childTnLst>
                                    <p:animClr clrSpc="hsl" dir="cw">
                                      <p:cBhvr override="childStyle">
                                        <p:cTn id="32" dur="1000" fill="hold"/>
                                        <p:tgtEl>
                                          <p:spTgt spid="8"/>
                                        </p:tgtEl>
                                        <p:attrNameLst>
                                          <p:attrName>style.color</p:attrName>
                                        </p:attrNameLst>
                                      </p:cBhvr>
                                      <p:by>
                                        <p:hsl h="0" s="-12549" l="-25098"/>
                                      </p:by>
                                    </p:animClr>
                                    <p:animClr clrSpc="hsl" dir="cw">
                                      <p:cBhvr>
                                        <p:cTn id="33" dur="1000" fill="hold"/>
                                        <p:tgtEl>
                                          <p:spTgt spid="8"/>
                                        </p:tgtEl>
                                        <p:attrNameLst>
                                          <p:attrName>fillcolor</p:attrName>
                                        </p:attrNameLst>
                                      </p:cBhvr>
                                      <p:by>
                                        <p:hsl h="0" s="-12549" l="-25098"/>
                                      </p:by>
                                    </p:animClr>
                                    <p:animClr clrSpc="hsl" dir="cw">
                                      <p:cBhvr>
                                        <p:cTn id="34" dur="1000" fill="hold"/>
                                        <p:tgtEl>
                                          <p:spTgt spid="8"/>
                                        </p:tgtEl>
                                        <p:attrNameLst>
                                          <p:attrName>stroke.color</p:attrName>
                                        </p:attrNameLst>
                                      </p:cBhvr>
                                      <p:by>
                                        <p:hsl h="0" s="-12549" l="-25098"/>
                                      </p:by>
                                    </p:animClr>
                                    <p:set>
                                      <p:cBhvr>
                                        <p:cTn id="35" dur="1000" fill="hold"/>
                                        <p:tgtEl>
                                          <p:spTgt spid="8"/>
                                        </p:tgtEl>
                                        <p:attrNameLst>
                                          <p:attrName>fill.type</p:attrName>
                                        </p:attrNameLst>
                                      </p:cBhvr>
                                      <p:to>
                                        <p:strVal val="solid"/>
                                      </p:to>
                                    </p:set>
                                  </p:childTnLst>
                                </p:cTn>
                              </p:par>
                            </p:childTnLst>
                          </p:cTn>
                        </p:par>
                        <p:par>
                          <p:cTn id="36" fill="hold">
                            <p:stCondLst>
                              <p:cond delay="6000"/>
                            </p:stCondLst>
                            <p:childTnLst>
                              <p:par>
                                <p:cTn id="37" presetID="24" presetClass="emph" presetSubtype="0" fill="hold" grpId="1" nodeType="afterEffect">
                                  <p:stCondLst>
                                    <p:cond delay="0"/>
                                  </p:stCondLst>
                                  <p:childTnLst>
                                    <p:animClr clrSpc="hsl" dir="cw">
                                      <p:cBhvr override="childStyle">
                                        <p:cTn id="38" dur="1000" fill="hold"/>
                                        <p:tgtEl>
                                          <p:spTgt spid="10"/>
                                        </p:tgtEl>
                                        <p:attrNameLst>
                                          <p:attrName>style.color</p:attrName>
                                        </p:attrNameLst>
                                      </p:cBhvr>
                                      <p:by>
                                        <p:hsl h="0" s="-12549" l="-25098"/>
                                      </p:by>
                                    </p:animClr>
                                    <p:animClr clrSpc="hsl" dir="cw">
                                      <p:cBhvr>
                                        <p:cTn id="39" dur="1000" fill="hold"/>
                                        <p:tgtEl>
                                          <p:spTgt spid="10"/>
                                        </p:tgtEl>
                                        <p:attrNameLst>
                                          <p:attrName>fillcolor</p:attrName>
                                        </p:attrNameLst>
                                      </p:cBhvr>
                                      <p:by>
                                        <p:hsl h="0" s="-12549" l="-25098"/>
                                      </p:by>
                                    </p:animClr>
                                    <p:animClr clrSpc="hsl" dir="cw">
                                      <p:cBhvr>
                                        <p:cTn id="40" dur="1000" fill="hold"/>
                                        <p:tgtEl>
                                          <p:spTgt spid="10"/>
                                        </p:tgtEl>
                                        <p:attrNameLst>
                                          <p:attrName>stroke.color</p:attrName>
                                        </p:attrNameLst>
                                      </p:cBhvr>
                                      <p:by>
                                        <p:hsl h="0" s="-12549" l="-25098"/>
                                      </p:by>
                                    </p:animClr>
                                    <p:set>
                                      <p:cBhvr>
                                        <p:cTn id="41" dur="1000" fill="hold"/>
                                        <p:tgtEl>
                                          <p:spTgt spid="10"/>
                                        </p:tgtEl>
                                        <p:attrNameLst>
                                          <p:attrName>fill.type</p:attrName>
                                        </p:attrNameLst>
                                      </p:cBhvr>
                                      <p:to>
                                        <p:strVal val="solid"/>
                                      </p:to>
                                    </p:set>
                                  </p:childTnLst>
                                </p:cTn>
                              </p:par>
                              <p:par>
                                <p:cTn id="42" presetID="24" presetClass="emph" presetSubtype="0" fill="hold" nodeType="withEffect">
                                  <p:stCondLst>
                                    <p:cond delay="0"/>
                                  </p:stCondLst>
                                  <p:childTnLst>
                                    <p:animClr clrSpc="hsl" dir="cw">
                                      <p:cBhvr override="childStyle">
                                        <p:cTn id="43" dur="1000" fill="hold"/>
                                        <p:tgtEl>
                                          <p:spTgt spid="14"/>
                                        </p:tgtEl>
                                        <p:attrNameLst>
                                          <p:attrName>style.color</p:attrName>
                                        </p:attrNameLst>
                                      </p:cBhvr>
                                      <p:by>
                                        <p:hsl h="0" s="-12549" l="-25098"/>
                                      </p:by>
                                    </p:animClr>
                                    <p:animClr clrSpc="hsl" dir="cw">
                                      <p:cBhvr>
                                        <p:cTn id="44" dur="1000" fill="hold"/>
                                        <p:tgtEl>
                                          <p:spTgt spid="14"/>
                                        </p:tgtEl>
                                        <p:attrNameLst>
                                          <p:attrName>fillcolor</p:attrName>
                                        </p:attrNameLst>
                                      </p:cBhvr>
                                      <p:by>
                                        <p:hsl h="0" s="-12549" l="-25098"/>
                                      </p:by>
                                    </p:animClr>
                                    <p:animClr clrSpc="hsl" dir="cw">
                                      <p:cBhvr>
                                        <p:cTn id="45" dur="1000" fill="hold"/>
                                        <p:tgtEl>
                                          <p:spTgt spid="14"/>
                                        </p:tgtEl>
                                        <p:attrNameLst>
                                          <p:attrName>stroke.color</p:attrName>
                                        </p:attrNameLst>
                                      </p:cBhvr>
                                      <p:by>
                                        <p:hsl h="0" s="-12549" l="-25098"/>
                                      </p:by>
                                    </p:animClr>
                                    <p:set>
                                      <p:cBhvr>
                                        <p:cTn id="46" dur="10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0" grpId="1"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7375"/>
            <a:ext cx="8229600" cy="4525963"/>
          </a:xfrm>
        </p:spPr>
        <p:txBody>
          <a:bodyPr>
            <a:normAutofit/>
          </a:bodyPr>
          <a:lstStyle/>
          <a:p>
            <a:r>
              <a:rPr lang="en-US" dirty="0" smtClean="0"/>
              <a:t>63% of Head and neck cancers are associated with HPV infection.</a:t>
            </a:r>
            <a:endParaRPr lang="en-US" dirty="0"/>
          </a:p>
          <a:p>
            <a:r>
              <a:rPr lang="en-US" dirty="0" smtClean="0"/>
              <a:t>HPV tumors are found in 2 out of 3 head and neck cancers.</a:t>
            </a:r>
          </a:p>
          <a:p>
            <a:r>
              <a:rPr lang="en-US" dirty="0" smtClean="0"/>
              <a:t>In 2010 NCI estimated more than 12,000 cases of throat cancer and ¾ caused by HPV.</a:t>
            </a:r>
          </a:p>
          <a:p>
            <a:r>
              <a:rPr lang="en-US" dirty="0" smtClean="0"/>
              <a:t>There is a vaccine for mucosal HPV’s</a:t>
            </a:r>
          </a:p>
          <a:p>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5780838" y="4613338"/>
            <a:ext cx="957115" cy="2244662"/>
          </a:xfrm>
          <a:prstGeom prst="rect">
            <a:avLst/>
          </a:prstGeom>
        </p:spPr>
      </p:pic>
      <p:pic>
        <p:nvPicPr>
          <p:cNvPr id="5" name="Picture 4"/>
          <p:cNvPicPr>
            <a:picLocks noChangeAspect="1"/>
          </p:cNvPicPr>
          <p:nvPr/>
        </p:nvPicPr>
        <p:blipFill>
          <a:blip r:embed="rId4"/>
          <a:stretch>
            <a:fillRect/>
          </a:stretch>
        </p:blipFill>
        <p:spPr>
          <a:xfrm>
            <a:off x="6737953" y="5032002"/>
            <a:ext cx="1146532" cy="1115120"/>
          </a:xfrm>
          <a:prstGeom prst="rect">
            <a:avLst/>
          </a:prstGeom>
        </p:spPr>
      </p:pic>
      <p:pic>
        <p:nvPicPr>
          <p:cNvPr id="6" name="Picture 5"/>
          <p:cNvPicPr>
            <a:picLocks noChangeAspect="1"/>
          </p:cNvPicPr>
          <p:nvPr/>
        </p:nvPicPr>
        <p:blipFill>
          <a:blip r:embed="rId5"/>
          <a:stretch>
            <a:fillRect/>
          </a:stretch>
        </p:blipFill>
        <p:spPr>
          <a:xfrm>
            <a:off x="7945123" y="4613338"/>
            <a:ext cx="1143291" cy="2244662"/>
          </a:xfrm>
          <a:prstGeom prst="rect">
            <a:avLst/>
          </a:prstGeom>
        </p:spPr>
      </p:pic>
      <p:pic>
        <p:nvPicPr>
          <p:cNvPr id="7" name="Picture 6"/>
          <p:cNvPicPr>
            <a:picLocks noChangeAspect="1"/>
          </p:cNvPicPr>
          <p:nvPr/>
        </p:nvPicPr>
        <p:blipFill>
          <a:blip r:embed="rId3"/>
          <a:stretch>
            <a:fillRect/>
          </a:stretch>
        </p:blipFill>
        <p:spPr>
          <a:xfrm>
            <a:off x="4742645" y="4613338"/>
            <a:ext cx="957115" cy="2244662"/>
          </a:xfrm>
          <a:prstGeom prst="rect">
            <a:avLst/>
          </a:prstGeom>
        </p:spPr>
      </p:pic>
    </p:spTree>
    <p:extLst>
      <p:ext uri="{BB962C8B-B14F-4D97-AF65-F5344CB8AC3E}">
        <p14:creationId xmlns:p14="http://schemas.microsoft.com/office/powerpoint/2010/main" val="20502807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HPV Prevention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There are vaccines that are “safe” and “effective” for both male and female which are given in three doses over six months.</a:t>
            </a:r>
          </a:p>
          <a:p>
            <a:r>
              <a:rPr lang="en-US" dirty="0" err="1" smtClean="0"/>
              <a:t>Cervarix</a:t>
            </a:r>
            <a:r>
              <a:rPr lang="en-US" dirty="0" smtClean="0"/>
              <a:t> (  )and Gardasil (       )are known to protect females from  HPV types that cause </a:t>
            </a:r>
            <a:r>
              <a:rPr lang="en-US" i="1" u="sng" dirty="0" smtClean="0"/>
              <a:t>most</a:t>
            </a:r>
            <a:r>
              <a:rPr lang="en-US" dirty="0" smtClean="0"/>
              <a:t> cervical cancers. Both vaccines are also shown to protect </a:t>
            </a:r>
            <a:r>
              <a:rPr lang="en-US" dirty="0" err="1" smtClean="0"/>
              <a:t>ano</a:t>
            </a:r>
            <a:r>
              <a:rPr lang="en-US" dirty="0" smtClean="0"/>
              <a:t>-genital cancers in both men and women.</a:t>
            </a:r>
          </a:p>
          <a:p>
            <a:r>
              <a:rPr lang="en-US" dirty="0" smtClean="0"/>
              <a:t>Gardasil protects against most HPV types that causes genital warts.</a:t>
            </a:r>
            <a:endParaRPr lang="en-US" dirty="0"/>
          </a:p>
        </p:txBody>
      </p:sp>
      <p:pic>
        <p:nvPicPr>
          <p:cNvPr id="4" name="Picture 3"/>
          <p:cNvPicPr>
            <a:picLocks noChangeAspect="1"/>
          </p:cNvPicPr>
          <p:nvPr/>
        </p:nvPicPr>
        <p:blipFill>
          <a:blip r:embed="rId3"/>
          <a:stretch>
            <a:fillRect/>
          </a:stretch>
        </p:blipFill>
        <p:spPr>
          <a:xfrm>
            <a:off x="2262126" y="3006333"/>
            <a:ext cx="377021" cy="380285"/>
          </a:xfrm>
          <a:prstGeom prst="rect">
            <a:avLst/>
          </a:prstGeom>
        </p:spPr>
      </p:pic>
      <p:pic>
        <p:nvPicPr>
          <p:cNvPr id="5" name="Picture 4"/>
          <p:cNvPicPr>
            <a:picLocks noChangeAspect="1"/>
          </p:cNvPicPr>
          <p:nvPr/>
        </p:nvPicPr>
        <p:blipFill>
          <a:blip r:embed="rId3"/>
          <a:stretch>
            <a:fillRect/>
          </a:stretch>
        </p:blipFill>
        <p:spPr>
          <a:xfrm>
            <a:off x="4722646" y="3025831"/>
            <a:ext cx="377021" cy="380285"/>
          </a:xfrm>
          <a:prstGeom prst="rect">
            <a:avLst/>
          </a:prstGeom>
        </p:spPr>
      </p:pic>
      <p:pic>
        <p:nvPicPr>
          <p:cNvPr id="6" name="Picture 5"/>
          <p:cNvPicPr>
            <a:picLocks noChangeAspect="1"/>
          </p:cNvPicPr>
          <p:nvPr/>
        </p:nvPicPr>
        <p:blipFill>
          <a:blip r:embed="rId4"/>
          <a:stretch>
            <a:fillRect/>
          </a:stretch>
        </p:blipFill>
        <p:spPr>
          <a:xfrm>
            <a:off x="5025925" y="3016177"/>
            <a:ext cx="404771" cy="404771"/>
          </a:xfrm>
          <a:prstGeom prst="rect">
            <a:avLst/>
          </a:prstGeom>
        </p:spPr>
      </p:pic>
    </p:spTree>
    <p:extLst>
      <p:ext uri="{BB962C8B-B14F-4D97-AF65-F5344CB8AC3E}">
        <p14:creationId xmlns:p14="http://schemas.microsoft.com/office/powerpoint/2010/main" val="22559594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21935" y="2520881"/>
            <a:ext cx="6522065" cy="4348043"/>
          </a:xfrm>
          <a:prstGeom prst="rect">
            <a:avLst/>
          </a:prstGeom>
        </p:spPr>
      </p:pic>
      <p:sp>
        <p:nvSpPr>
          <p:cNvPr id="2" name="Donut 1"/>
          <p:cNvSpPr/>
          <p:nvPr/>
        </p:nvSpPr>
        <p:spPr>
          <a:xfrm>
            <a:off x="6136968" y="4252452"/>
            <a:ext cx="737419" cy="762000"/>
          </a:xfrm>
          <a:prstGeom prst="donut">
            <a:avLst>
              <a:gd name="adj" fmla="val 338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4215582" y="4826000"/>
            <a:ext cx="774290" cy="802968"/>
          </a:xfrm>
          <a:prstGeom prst="donut">
            <a:avLst>
              <a:gd name="adj" fmla="val 46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4025705" y="4075471"/>
            <a:ext cx="723793" cy="619432"/>
          </a:xfrm>
          <a:prstGeom prst="donut">
            <a:avLst>
              <a:gd name="adj" fmla="val 657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4"/>
          <a:stretch>
            <a:fillRect/>
          </a:stretch>
        </p:blipFill>
        <p:spPr>
          <a:xfrm>
            <a:off x="74736" y="182617"/>
            <a:ext cx="4674762" cy="3488092"/>
          </a:xfrm>
          <a:prstGeom prst="rect">
            <a:avLst/>
          </a:prstGeom>
        </p:spPr>
      </p:pic>
    </p:spTree>
    <p:extLst>
      <p:ext uri="{BB962C8B-B14F-4D97-AF65-F5344CB8AC3E}">
        <p14:creationId xmlns:p14="http://schemas.microsoft.com/office/powerpoint/2010/main" val="13264005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9294" y="1633225"/>
            <a:ext cx="5080000" cy="4064000"/>
          </a:xfrm>
          <a:prstGeom prst="rect">
            <a:avLst/>
          </a:prstGeom>
        </p:spPr>
      </p:pic>
      <p:pic>
        <p:nvPicPr>
          <p:cNvPr id="4" name="Picture 3"/>
          <p:cNvPicPr>
            <a:picLocks noChangeAspect="1"/>
          </p:cNvPicPr>
          <p:nvPr/>
        </p:nvPicPr>
        <p:blipFill>
          <a:blip r:embed="rId4"/>
          <a:stretch>
            <a:fillRect/>
          </a:stretch>
        </p:blipFill>
        <p:spPr>
          <a:xfrm>
            <a:off x="4838665" y="1190540"/>
            <a:ext cx="4305335" cy="4067674"/>
          </a:xfrm>
          <a:prstGeom prst="rect">
            <a:avLst/>
          </a:prstGeom>
        </p:spPr>
      </p:pic>
    </p:spTree>
    <p:extLst>
      <p:ext uri="{BB962C8B-B14F-4D97-AF65-F5344CB8AC3E}">
        <p14:creationId xmlns:p14="http://schemas.microsoft.com/office/powerpoint/2010/main" val="13485870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86553841"/>
              </p:ext>
            </p:extLst>
          </p:nvPr>
        </p:nvGraphicFramePr>
        <p:xfrm>
          <a:off x="457200" y="1396998"/>
          <a:ext cx="7162800" cy="3838091"/>
        </p:xfrm>
        <a:graphic>
          <a:graphicData uri="http://schemas.openxmlformats.org/drawingml/2006/table">
            <a:tbl>
              <a:tblPr firstRow="1" bandRow="1">
                <a:tableStyleId>{5C22544A-7EE6-4342-B048-85BDC9FD1C3A}</a:tableStyleId>
              </a:tblPr>
              <a:tblGrid>
                <a:gridCol w="1790700"/>
                <a:gridCol w="1790700"/>
                <a:gridCol w="1790700"/>
                <a:gridCol w="1790700"/>
              </a:tblGrid>
              <a:tr h="867486">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Stages I &amp; II</a:t>
                      </a:r>
                    </a:p>
                    <a:p>
                      <a:endParaRPr lang="en-US" dirty="0"/>
                    </a:p>
                  </a:txBody>
                  <a:tcPr/>
                </a:tc>
                <a:tc>
                  <a:txBody>
                    <a:bodyPr/>
                    <a:lstStyle/>
                    <a:p>
                      <a:r>
                        <a:rPr lang="en-US" dirty="0" smtClean="0"/>
                        <a:t>Stage III &amp; IVA</a:t>
                      </a:r>
                      <a:endParaRPr lang="en-US" dirty="0"/>
                    </a:p>
                  </a:txBody>
                  <a:tcPr/>
                </a:tc>
                <a:tc>
                  <a:txBody>
                    <a:bodyPr/>
                    <a:lstStyle/>
                    <a:p>
                      <a:r>
                        <a:rPr lang="en-US" dirty="0" smtClean="0"/>
                        <a:t>Stage IVB</a:t>
                      </a:r>
                      <a:endParaRPr lang="en-US" dirty="0"/>
                    </a:p>
                  </a:txBody>
                  <a:tcPr/>
                </a:tc>
              </a:tr>
              <a:tr h="867486">
                <a:tc>
                  <a:txBody>
                    <a:bodyPr/>
                    <a:lstStyle/>
                    <a:p>
                      <a:r>
                        <a:rPr lang="en-US" dirty="0" smtClean="0"/>
                        <a:t>LIP</a:t>
                      </a:r>
                      <a:endParaRPr lang="en-US" dirty="0"/>
                    </a:p>
                  </a:txBody>
                  <a:tcPr/>
                </a:tc>
                <a:tc>
                  <a:txBody>
                    <a:bodyPr/>
                    <a:lstStyle/>
                    <a:p>
                      <a:r>
                        <a:rPr lang="en-US" dirty="0" smtClean="0"/>
                        <a:t>Main- Surgery/radiation alone</a:t>
                      </a:r>
                      <a:endParaRPr lang="en-US" dirty="0"/>
                    </a:p>
                  </a:txBody>
                  <a:tcPr/>
                </a:tc>
                <a:tc>
                  <a:txBody>
                    <a:bodyPr/>
                    <a:lstStyle/>
                    <a:p>
                      <a:endParaRPr lang="en-US"/>
                    </a:p>
                  </a:txBody>
                  <a:tcPr/>
                </a:tc>
                <a:tc rowSpan="3">
                  <a:txBody>
                    <a:bodyPr/>
                    <a:lstStyle/>
                    <a:p>
                      <a:r>
                        <a:rPr lang="en-US" dirty="0" smtClean="0"/>
                        <a:t>Usually treated</a:t>
                      </a:r>
                      <a:r>
                        <a:rPr lang="en-US" baseline="0" dirty="0" smtClean="0"/>
                        <a:t> with chemo and/or </a:t>
                      </a:r>
                      <a:r>
                        <a:rPr lang="en-US" baseline="0" dirty="0" err="1" smtClean="0"/>
                        <a:t>cetuximab</a:t>
                      </a:r>
                      <a:r>
                        <a:rPr lang="en-US" baseline="0" dirty="0" smtClean="0"/>
                        <a:t>**</a:t>
                      </a:r>
                      <a:endParaRPr lang="en-US" dirty="0"/>
                    </a:p>
                  </a:txBody>
                  <a:tcPr/>
                </a:tc>
              </a:tr>
              <a:tr h="867486">
                <a:tc>
                  <a:txBody>
                    <a:bodyPr/>
                    <a:lstStyle/>
                    <a:p>
                      <a:r>
                        <a:rPr lang="en-US" dirty="0" smtClean="0"/>
                        <a:t>Front</a:t>
                      </a:r>
                      <a:r>
                        <a:rPr lang="en-US" baseline="0" dirty="0" smtClean="0"/>
                        <a:t> of tongue</a:t>
                      </a:r>
                    </a:p>
                    <a:p>
                      <a:r>
                        <a:rPr lang="en-US" baseline="0" dirty="0" smtClean="0"/>
                        <a:t>Floor of mouth</a:t>
                      </a:r>
                    </a:p>
                    <a:p>
                      <a:r>
                        <a:rPr lang="en-US" baseline="0" dirty="0" smtClean="0"/>
                        <a:t>Inside cheek</a:t>
                      </a:r>
                    </a:p>
                  </a:txBody>
                  <a:tcPr/>
                </a:tc>
                <a:tc>
                  <a:txBody>
                    <a:bodyPr/>
                    <a:lstStyle/>
                    <a:p>
                      <a:r>
                        <a:rPr lang="en-US" dirty="0" smtClean="0"/>
                        <a:t>Main-</a:t>
                      </a:r>
                      <a:r>
                        <a:rPr lang="en-US" baseline="0" dirty="0" smtClean="0"/>
                        <a:t> Surgery/Radiation*</a:t>
                      </a:r>
                    </a:p>
                    <a:p>
                      <a:r>
                        <a:rPr lang="en-US" baseline="0" dirty="0" smtClean="0"/>
                        <a:t>Adjuvant- chemo</a:t>
                      </a:r>
                      <a:endParaRPr lang="en-US" dirty="0"/>
                    </a:p>
                  </a:txBody>
                  <a:tcPr/>
                </a:tc>
                <a:tc>
                  <a:txBody>
                    <a:bodyPr/>
                    <a:lstStyle/>
                    <a:p>
                      <a:r>
                        <a:rPr lang="en-US" dirty="0" smtClean="0"/>
                        <a:t>Surgery</a:t>
                      </a:r>
                      <a:r>
                        <a:rPr lang="en-US" baseline="0" dirty="0" smtClean="0"/>
                        <a:t> and Radiation combo after lymph nodes removed</a:t>
                      </a:r>
                      <a:endParaRPr lang="en-US" dirty="0"/>
                    </a:p>
                  </a:txBody>
                  <a:tcPr/>
                </a:tc>
                <a:tc vMerge="1">
                  <a:txBody>
                    <a:bodyPr/>
                    <a:lstStyle/>
                    <a:p>
                      <a:endParaRPr lang="en-US"/>
                    </a:p>
                  </a:txBody>
                  <a:tcPr/>
                </a:tc>
              </a:tr>
              <a:tr h="867486">
                <a:tc>
                  <a:txBody>
                    <a:bodyPr/>
                    <a:lstStyle/>
                    <a:p>
                      <a:r>
                        <a:rPr lang="en-US" dirty="0" smtClean="0"/>
                        <a:t>Oropharynx</a:t>
                      </a:r>
                      <a:endParaRPr lang="en-US" dirty="0"/>
                    </a:p>
                  </a:txBody>
                  <a:tcPr/>
                </a:tc>
                <a:tc>
                  <a:txBody>
                    <a:bodyPr/>
                    <a:lstStyle/>
                    <a:p>
                      <a:r>
                        <a:rPr lang="en-US" dirty="0" smtClean="0"/>
                        <a:t>Main-</a:t>
                      </a:r>
                      <a:r>
                        <a:rPr lang="en-US" baseline="0" dirty="0" smtClean="0"/>
                        <a:t> radiation therapy aimed at the lymph nodes </a:t>
                      </a:r>
                      <a:endParaRPr lang="en-US" dirty="0"/>
                    </a:p>
                  </a:txBody>
                  <a:tcPr/>
                </a:tc>
                <a:tc>
                  <a:txBody>
                    <a:bodyPr/>
                    <a:lstStyle/>
                    <a:p>
                      <a:r>
                        <a:rPr lang="en-US" dirty="0" smtClean="0"/>
                        <a:t>Chemo-</a:t>
                      </a:r>
                      <a:r>
                        <a:rPr lang="en-US" baseline="0" dirty="0" smtClean="0"/>
                        <a:t>radiation</a:t>
                      </a:r>
                    </a:p>
                    <a:p>
                      <a:r>
                        <a:rPr lang="en-US" baseline="0" dirty="0" smtClean="0"/>
                        <a:t>Lymph node dissection</a:t>
                      </a:r>
                      <a:endParaRPr lang="en-US"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27615978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2388</TotalTime>
  <Words>854</Words>
  <Application>Microsoft Macintosh PowerPoint</Application>
  <PresentationFormat>On-screen Show (4:3)</PresentationFormat>
  <Paragraphs>83</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HPV tumors &amp; Head and Neck Cancers</vt:lpstr>
      <vt:lpstr>What is HPV?</vt:lpstr>
      <vt:lpstr>PowerPoint Presentation</vt:lpstr>
      <vt:lpstr>PowerPoint Presentation</vt:lpstr>
      <vt:lpstr>PowerPoint Presentation</vt:lpstr>
      <vt:lpstr>HPV Prevention</vt:lpstr>
      <vt:lpstr>PowerPoint Presentation</vt:lpstr>
      <vt:lpstr>PowerPoint Presentation</vt:lpstr>
      <vt:lpstr>Treatments</vt:lpstr>
      <vt:lpstr>PowerPoint Presentation</vt:lpstr>
    </vt:vector>
  </TitlesOfParts>
  <Company>Vanderbilt University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HPV tumors</dc:title>
  <dc:creator>Brittney Fain</dc:creator>
  <cp:lastModifiedBy>Brittney Fain</cp:lastModifiedBy>
  <cp:revision>54</cp:revision>
  <cp:lastPrinted>2015-01-21T19:47:52Z</cp:lastPrinted>
  <dcterms:created xsi:type="dcterms:W3CDTF">2015-01-07T23:03:12Z</dcterms:created>
  <dcterms:modified xsi:type="dcterms:W3CDTF">2015-01-22T13:52:57Z</dcterms:modified>
</cp:coreProperties>
</file>