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6" r:id="rId4"/>
    <p:sldId id="262" r:id="rId5"/>
    <p:sldId id="263" r:id="rId6"/>
    <p:sldId id="264" r:id="rId7"/>
    <p:sldId id="259" r:id="rId8"/>
    <p:sldId id="261" r:id="rId9"/>
    <p:sldId id="265" r:id="rId10"/>
    <p:sldId id="268" r:id="rId11"/>
    <p:sldId id="270" r:id="rId12"/>
    <p:sldId id="271" r:id="rId13"/>
    <p:sldId id="278" r:id="rId14"/>
    <p:sldId id="277" r:id="rId15"/>
    <p:sldId id="272" r:id="rId16"/>
    <p:sldId id="279" r:id="rId17"/>
    <p:sldId id="273" r:id="rId18"/>
    <p:sldId id="274" r:id="rId19"/>
    <p:sldId id="275" r:id="rId20"/>
    <p:sldId id="276" r:id="rId21"/>
    <p:sldId id="280" r:id="rId22"/>
    <p:sldId id="281" r:id="rId23"/>
    <p:sldId id="282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B68E1-7F59-F448-809B-1D5C560E237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2F587-5D50-6D41-9C9D-CD31E6555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0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2F587-5D50-6D41-9C9D-CD31E65551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2F587-5D50-6D41-9C9D-CD31E65551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9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918919A-8606-7C4F-9A73-0D4F9E76AB31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240FFDA-A536-CB40-BB10-22B5A43DC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cgt/journal/v20/n4/full/cgt201313a.html" TargetMode="External"/><Relationship Id="rId4" Type="http://schemas.openxmlformats.org/officeDocument/2006/relationships/hyperlink" Target="http://www.biooncology.com/research-education/" TargetMode="External"/><Relationship Id="rId5" Type="http://schemas.openxmlformats.org/officeDocument/2006/relationships/hyperlink" Target="http://www.scientificamerican.com/article.cfm?id=why-does-programmed-cell" TargetMode="External"/><Relationship Id="rId6" Type="http://schemas.openxmlformats.org/officeDocument/2006/relationships/hyperlink" Target="http://learn.genetics.utah.edu/content/tech/genetherapy/whatisgt/" TargetMode="External"/><Relationship Id="rId7" Type="http://schemas.openxmlformats.org/officeDocument/2006/relationships/hyperlink" Target="http://ghr.nlm.nih.gov/handbook/therapy/procedures" TargetMode="External"/><Relationship Id="rId8" Type="http://schemas.openxmlformats.org/officeDocument/2006/relationships/hyperlink" Target="http://www.fda.gov/biologicsbloodvaccines/scienceresearch/biologicsresearchareas/ucm127160.htm" TargetMode="External"/><Relationship Id="rId9" Type="http://schemas.openxmlformats.org/officeDocument/2006/relationships/hyperlink" Target="http://www.discoverymedicine.com/Shilpa-Bhatia/2013/05/27/innovative-approaches-for-enhancing-cancer-gene-therapy/" TargetMode="External"/><Relationship Id="rId10" Type="http://schemas.openxmlformats.org/officeDocument/2006/relationships/hyperlink" Target="http://www.cancer.gov/cancertopics/factsheet/Therapy/cancer-vaccines" TargetMode="External"/><Relationship Id="rId11" Type="http://schemas.openxmlformats.org/officeDocument/2006/relationships/hyperlink" Target="http://www.discoverymedicine.com/Gerald-W-Both/2009/10/04/gene-directed-enzyme-prodrug-therapy-for-cancer-a-glimpse-into-the-futur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cer.gov/cancertopics/factsheet/Therapy/target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7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Targeted Cancer Therapies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3499" y="3375491"/>
            <a:ext cx="5834129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How they work and the future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5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5328" y="1030310"/>
            <a:ext cx="7368362" cy="558943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Signal transduction inhibitors block specific enzymes and growth factor receptors involved in cancer cell proliferation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Modify the function of proteins that regulate gene expression and other cellular functions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Induce cancer cells to undergo apoptosis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Block the growth of blood vessels to tumors (angiogenesis) and subsequently may block tumor growth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Help the immune system to destroy cancer cells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Monoclonal antibodies deliver toxic molecules to cancer cells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Cancer vaccines and gene therapy interfere with the growth of specific cancer cells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5" y="218941"/>
            <a:ext cx="8023538" cy="811369"/>
          </a:xfrm>
        </p:spPr>
        <p:txBody>
          <a:bodyPr/>
          <a:lstStyle/>
          <a:p>
            <a:r>
              <a:rPr lang="en-US" sz="3600" dirty="0" smtClean="0"/>
              <a:t>Targeted Cancer Therapies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155" y="1423116"/>
            <a:ext cx="8023538" cy="5434884"/>
          </a:xfrm>
        </p:spPr>
        <p:txBody>
          <a:bodyPr>
            <a:normAutofit/>
          </a:bodyPr>
          <a:lstStyle/>
          <a:p>
            <a:r>
              <a:rPr lang="en-US" dirty="0" smtClean="0"/>
              <a:t>Targeted therapies have a major limitation:</a:t>
            </a:r>
          </a:p>
          <a:p>
            <a:pPr lvl="1"/>
            <a:r>
              <a:rPr lang="en-US" dirty="0" smtClean="0"/>
              <a:t>The potential for cells to develop resistance</a:t>
            </a:r>
          </a:p>
          <a:p>
            <a:pPr lvl="1"/>
            <a:r>
              <a:rPr lang="en-US" dirty="0" smtClean="0"/>
              <a:t>Targeted therapies may work best in combination, either with other targeted therapies or with more traditional therapies.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Targeted cancer therapies allow to tailor cancer treatment, especially when a target is present in some but not all tumors of a particular type.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Eventually, treatments may be individualized based on the unique set of molecular targets produced by a patient’s tumor.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Targeted cancer therapies also hold the promise of being more selective for cancer cells than normal cells, thus harming fewer normal cells, reducing side effects, and improving quality of life.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5" y="218941"/>
            <a:ext cx="8023538" cy="811369"/>
          </a:xfrm>
        </p:spPr>
        <p:txBody>
          <a:bodyPr/>
          <a:lstStyle/>
          <a:p>
            <a:r>
              <a:rPr lang="en-US" sz="3600" dirty="0" smtClean="0"/>
              <a:t>“Traditional” Targeted Therapies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5611" y="1873877"/>
            <a:ext cx="7572778" cy="498412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Cancer vaccines, which are designed to activate B cells and killer T cells</a:t>
            </a:r>
          </a:p>
          <a:p>
            <a:pPr lvl="8"/>
            <a:endParaRPr lang="en-US" sz="2000" dirty="0" smtClean="0"/>
          </a:p>
          <a:p>
            <a:r>
              <a:rPr lang="en-US" sz="2000" dirty="0" smtClean="0"/>
              <a:t>Cancer cells can carry both self antigens and cancer-associated antigens, which mark cells as foreign and cause an immune response</a:t>
            </a:r>
          </a:p>
          <a:p>
            <a:pPr lvl="8"/>
            <a:endParaRPr lang="en-US" sz="2000" dirty="0" smtClean="0"/>
          </a:p>
          <a:p>
            <a:r>
              <a:rPr lang="en-US" sz="2000" dirty="0" smtClean="0"/>
              <a:t>There are two broad types of cancer vaccines:</a:t>
            </a:r>
          </a:p>
          <a:p>
            <a:pPr lvl="1"/>
            <a:r>
              <a:rPr lang="en-US" sz="2000" dirty="0" smtClean="0">
                <a:effectLst/>
              </a:rPr>
              <a:t>Preventive (or prophylactic) vaccines</a:t>
            </a:r>
            <a:r>
              <a:rPr lang="en-US" sz="2000" dirty="0" smtClean="0"/>
              <a:t> are intended to prevent cancer from developing</a:t>
            </a:r>
          </a:p>
          <a:p>
            <a:pPr lvl="1"/>
            <a:r>
              <a:rPr lang="en-US" sz="2000" dirty="0" smtClean="0">
                <a:effectLst/>
              </a:rPr>
              <a:t>Treatment (or therapeutic) vaccines</a:t>
            </a:r>
            <a:r>
              <a:rPr lang="en-US" sz="2000" dirty="0" smtClean="0"/>
              <a:t> are intended to treat an existing cancer by strengthening the body’s natural defenses</a:t>
            </a:r>
          </a:p>
          <a:p>
            <a:pPr lvl="8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4" y="334851"/>
            <a:ext cx="8178084" cy="1236372"/>
          </a:xfrm>
        </p:spPr>
        <p:txBody>
          <a:bodyPr/>
          <a:lstStyle/>
          <a:p>
            <a:r>
              <a:rPr lang="en-US" sz="3600" dirty="0" smtClean="0"/>
              <a:t>What’s next in the future of</a:t>
            </a:r>
            <a:br>
              <a:rPr lang="en-US" sz="3600" dirty="0" smtClean="0"/>
            </a:br>
            <a:r>
              <a:rPr lang="en-US" sz="3600" dirty="0" smtClean="0"/>
              <a:t>	cancer treatment?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3037" y="1191296"/>
            <a:ext cx="7237927" cy="470078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FDA has approved:</a:t>
            </a:r>
          </a:p>
          <a:p>
            <a:pPr lvl="8"/>
            <a:endParaRPr lang="en-US" sz="1100" dirty="0" smtClean="0"/>
          </a:p>
          <a:p>
            <a:pPr lvl="1"/>
            <a:r>
              <a:rPr lang="en-US" sz="2400" dirty="0" smtClean="0"/>
              <a:t>Preventive vaccine against the Hepatitis B virus, which can cause liver cancer</a:t>
            </a:r>
          </a:p>
          <a:p>
            <a:pPr lvl="8"/>
            <a:endParaRPr lang="en-US" sz="1100" dirty="0" smtClean="0"/>
          </a:p>
          <a:p>
            <a:pPr lvl="1"/>
            <a:r>
              <a:rPr lang="en-US" sz="2400" dirty="0" smtClean="0"/>
              <a:t>Preventive vaccine against HPV types 16 and 18, responsible for about 70% of cervical cancer cases</a:t>
            </a:r>
          </a:p>
          <a:p>
            <a:pPr lvl="8"/>
            <a:endParaRPr lang="en-US" sz="1100" dirty="0" smtClean="0"/>
          </a:p>
          <a:p>
            <a:pPr lvl="1"/>
            <a:r>
              <a:rPr lang="en-US" sz="2400" dirty="0" smtClean="0"/>
              <a:t>One treatment vaccine for certain men with metastatic prostate cancer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4" y="431442"/>
            <a:ext cx="8178084" cy="759854"/>
          </a:xfrm>
        </p:spPr>
        <p:txBody>
          <a:bodyPr/>
          <a:lstStyle/>
          <a:p>
            <a:r>
              <a:rPr lang="en-US" sz="3600" dirty="0" smtClean="0"/>
              <a:t>Cancer vaccines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1216" y="1455313"/>
            <a:ext cx="7804597" cy="5100033"/>
          </a:xfrm>
        </p:spPr>
        <p:txBody>
          <a:bodyPr>
            <a:normAutofit/>
          </a:bodyPr>
          <a:lstStyle/>
          <a:p>
            <a:r>
              <a:rPr lang="en-US" dirty="0" smtClean="0"/>
              <a:t>Gene Therapy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Traditional cancer treatments, such as resection, radiation , or chemotherapy, is comparable to treating the symptoms of a disease.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Targeted therapies are one step closer to treating the actual source of cancer by focusing on the cancer cells and prohibiting further proliferation of the damaged cells through different methods.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With gene therapy, treatments are directed to the source of the genetic problem which further tailors cancer treatments to patients.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5" y="218941"/>
            <a:ext cx="8178084" cy="1236372"/>
          </a:xfrm>
        </p:spPr>
        <p:txBody>
          <a:bodyPr/>
          <a:lstStyle/>
          <a:p>
            <a:r>
              <a:rPr lang="en-US" sz="3600" dirty="0" smtClean="0"/>
              <a:t>What’s next in the future of</a:t>
            </a:r>
            <a:br>
              <a:rPr lang="en-US" sz="3600" dirty="0" smtClean="0"/>
            </a:br>
            <a:r>
              <a:rPr lang="en-US" sz="3600" dirty="0" smtClean="0"/>
              <a:t>	cancer treatment?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156" y="1146220"/>
            <a:ext cx="8178083" cy="5215944"/>
          </a:xfrm>
        </p:spPr>
        <p:txBody>
          <a:bodyPr>
            <a:noAutofit/>
          </a:bodyPr>
          <a:lstStyle/>
          <a:p>
            <a:r>
              <a:rPr lang="en-US" sz="2400" dirty="0" smtClean="0"/>
              <a:t>A normal copy of the affected gene is introduced into cells to compensate for abnormal genes which restores protein function</a:t>
            </a:r>
          </a:p>
          <a:p>
            <a:pPr lvl="8"/>
            <a:endParaRPr lang="en-US" sz="1100" dirty="0" smtClean="0">
              <a:effectLst/>
            </a:endParaRPr>
          </a:p>
          <a:p>
            <a:r>
              <a:rPr lang="en-US" sz="2400" dirty="0" smtClean="0"/>
              <a:t>A gene inserted directly into a cell usually does not function. So, a vector is genetically engineered to deliver the gene.</a:t>
            </a:r>
          </a:p>
          <a:p>
            <a:pPr lvl="8"/>
            <a:endParaRPr lang="en-US" sz="1700" dirty="0" smtClean="0"/>
          </a:p>
          <a:p>
            <a:r>
              <a:rPr lang="en-US" sz="2400" dirty="0" smtClean="0"/>
              <a:t>Viruses are often used as vectors because they deliver the new gene by infecting the cell.</a:t>
            </a:r>
          </a:p>
          <a:p>
            <a:pPr lvl="1"/>
            <a:r>
              <a:rPr lang="en-US" sz="2000" dirty="0" smtClean="0"/>
              <a:t>Retroviruses integrate their genetic material into a chromosome</a:t>
            </a:r>
          </a:p>
          <a:p>
            <a:pPr lvl="2"/>
            <a:r>
              <a:rPr lang="en-US" sz="1800" dirty="0" err="1" smtClean="0"/>
              <a:t>Lentiviruses</a:t>
            </a:r>
            <a:r>
              <a:rPr lang="en-US" sz="1800" dirty="0" smtClean="0"/>
              <a:t> are complex retroviruses that include human immunodeficiency viruses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5" y="550571"/>
            <a:ext cx="8178084" cy="663261"/>
          </a:xfrm>
        </p:spPr>
        <p:txBody>
          <a:bodyPr/>
          <a:lstStyle/>
          <a:p>
            <a:r>
              <a:rPr lang="en-US" sz="4000" dirty="0" smtClean="0"/>
              <a:t>How gene therapy works: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1521" y="1815921"/>
            <a:ext cx="7340959" cy="3889420"/>
          </a:xfrm>
        </p:spPr>
        <p:txBody>
          <a:bodyPr>
            <a:noAutofit/>
          </a:bodyPr>
          <a:lstStyle/>
          <a:p>
            <a:pPr marL="274320" lvl="1">
              <a:buFont typeface="Wingdings" pitchFamily="2" charset="2"/>
              <a:buChar char=""/>
            </a:pPr>
            <a:r>
              <a:rPr lang="en-US" sz="2000" dirty="0" smtClean="0"/>
              <a:t>Adenoviruses introduce their DNA into the nucleus of the cell, but the DNA is not integrated into a chromosome</a:t>
            </a:r>
          </a:p>
          <a:p>
            <a:pPr marL="2468880" lvl="8"/>
            <a:endParaRPr lang="en-US" dirty="0" smtClean="0"/>
          </a:p>
          <a:p>
            <a:r>
              <a:rPr lang="en-US" dirty="0" smtClean="0"/>
              <a:t>The vector can be injected directly into a specific tissue in the body, where it is taken up by individual cells.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Or, a sample of the patient’s cells are removed and exposed to the vector in a laboratory setting. The cells containing the vector are returned to the patient.</a:t>
            </a:r>
          </a:p>
          <a:p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5" y="676142"/>
            <a:ext cx="8178084" cy="663261"/>
          </a:xfrm>
        </p:spPr>
        <p:txBody>
          <a:bodyPr/>
          <a:lstStyle/>
          <a:p>
            <a:r>
              <a:rPr lang="en-US" sz="4000" dirty="0" smtClean="0"/>
              <a:t>How gene therapy works: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denovir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082" y="637503"/>
            <a:ext cx="7353837" cy="5511663"/>
          </a:xfrm>
        </p:spPr>
      </p:pic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155" y="1416676"/>
            <a:ext cx="8178083" cy="4778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also </a:t>
            </a:r>
            <a:r>
              <a:rPr lang="en-US" dirty="0" err="1" smtClean="0"/>
              <a:t>nonviral</a:t>
            </a:r>
            <a:r>
              <a:rPr lang="en-US" dirty="0" smtClean="0"/>
              <a:t> vectors that are used for gene delivery: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Direct injection of naked DNA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Gene gun using DNA-coated gold particles expelled into tissue using an accelerated particle carrier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Electroporation and laser and cationic lipids to envelope DNA, which enhance the entry of DNA into a cell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Ultrasound contrast agents or </a:t>
            </a:r>
            <a:r>
              <a:rPr lang="en-US" dirty="0" err="1" smtClean="0"/>
              <a:t>microbubbles</a:t>
            </a:r>
            <a:endParaRPr lang="en-US" dirty="0" smtClean="0"/>
          </a:p>
          <a:p>
            <a:pPr lvl="2"/>
            <a:r>
              <a:rPr lang="en-US" dirty="0" smtClean="0"/>
              <a:t>Genetic material is introduced into the </a:t>
            </a:r>
            <a:r>
              <a:rPr lang="en-US" dirty="0" err="1" smtClean="0"/>
              <a:t>microbubble</a:t>
            </a:r>
            <a:r>
              <a:rPr lang="en-US" dirty="0" smtClean="0"/>
              <a:t> and inserted into the body intravenously.</a:t>
            </a:r>
          </a:p>
          <a:p>
            <a:pPr lvl="8"/>
            <a:endParaRPr lang="en-US" dirty="0" smtClean="0"/>
          </a:p>
          <a:p>
            <a:pPr lvl="1"/>
            <a:r>
              <a:rPr lang="en-US" dirty="0" err="1" smtClean="0"/>
              <a:t>Nanoparticles</a:t>
            </a:r>
            <a:endParaRPr lang="en-US" dirty="0" smtClean="0"/>
          </a:p>
          <a:p>
            <a:pPr lvl="2"/>
            <a:r>
              <a:rPr lang="en-US" dirty="0" smtClean="0"/>
              <a:t>Most commonly used are cationic lipid and cationic polymer based which enter the cell by adsorptive </a:t>
            </a:r>
            <a:r>
              <a:rPr lang="en-US" dirty="0" err="1" smtClean="0"/>
              <a:t>endocytosis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5" y="218941"/>
            <a:ext cx="8178084" cy="978794"/>
          </a:xfrm>
        </p:spPr>
        <p:txBody>
          <a:bodyPr/>
          <a:lstStyle/>
          <a:p>
            <a:r>
              <a:rPr lang="en-US" sz="4000" dirty="0" err="1" smtClean="0"/>
              <a:t>Nonviral</a:t>
            </a:r>
            <a:r>
              <a:rPr lang="en-US" sz="4000" dirty="0" smtClean="0"/>
              <a:t> options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155" y="1674253"/>
            <a:ext cx="8178083" cy="4752305"/>
          </a:xfrm>
        </p:spPr>
        <p:txBody>
          <a:bodyPr>
            <a:normAutofit/>
          </a:bodyPr>
          <a:lstStyle/>
          <a:p>
            <a:r>
              <a:rPr lang="en-US" dirty="0" smtClean="0"/>
              <a:t>Delivery of the therapeutic</a:t>
            </a:r>
            <a:r>
              <a:rPr lang="en-US" u="sng" dirty="0" smtClean="0"/>
              <a:t> </a:t>
            </a:r>
            <a:r>
              <a:rPr lang="en-US" dirty="0" smtClean="0"/>
              <a:t>gene to the target cell or tissue is a major challenge as uncontrolled transduction often leads to severe side-effects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Vector uptake by non-specific cells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Vectors can also lead to cytotoxicity, immunogenicity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Viral vector random insertions into the genome</a:t>
            </a:r>
          </a:p>
          <a:p>
            <a:pPr lvl="8"/>
            <a:endParaRPr lang="en-US" dirty="0" smtClean="0"/>
          </a:p>
          <a:p>
            <a:r>
              <a:rPr lang="en-US" dirty="0" err="1" smtClean="0"/>
              <a:t>Nonviral</a:t>
            </a:r>
            <a:r>
              <a:rPr lang="en-US" dirty="0" smtClean="0"/>
              <a:t> vectors, while safer, are not as efficient in gene delivery as viral vectors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5" y="412124"/>
            <a:ext cx="8178084" cy="1262129"/>
          </a:xfrm>
        </p:spPr>
        <p:txBody>
          <a:bodyPr/>
          <a:lstStyle/>
          <a:p>
            <a:r>
              <a:rPr lang="en-US" sz="3600" dirty="0" smtClean="0"/>
              <a:t>Limitations and concerns of</a:t>
            </a:r>
            <a:br>
              <a:rPr lang="en-US" sz="3600" dirty="0" smtClean="0"/>
            </a:br>
            <a:r>
              <a:rPr lang="en-US" sz="3600" dirty="0" smtClean="0"/>
              <a:t>	gene therapy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5074" y="2177670"/>
            <a:ext cx="3417165" cy="3157215"/>
          </a:xfrm>
        </p:spPr>
        <p:txBody>
          <a:bodyPr/>
          <a:lstStyle/>
          <a:p>
            <a:r>
              <a:rPr lang="en-US" dirty="0" smtClean="0"/>
              <a:t>Every cell has a set lifespan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After that lifespan has been reached, a cell undergoes apoptosis (programmed cell death)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" y="685801"/>
            <a:ext cx="7543800" cy="914400"/>
          </a:xfrm>
        </p:spPr>
        <p:txBody>
          <a:bodyPr/>
          <a:lstStyle/>
          <a:p>
            <a:r>
              <a:rPr lang="en-US" sz="4400" dirty="0" smtClean="0"/>
              <a:t>The life(span) of a cell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239" y="1878925"/>
            <a:ext cx="4544821" cy="340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155" y="1473201"/>
            <a:ext cx="8178083" cy="495335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Studies show the use of genetic profiles of tumors to tailor targeted therapies to a patient</a:t>
            </a:r>
            <a:endParaRPr lang="en-US" dirty="0"/>
          </a:p>
          <a:p>
            <a:pPr lvl="1"/>
            <a:r>
              <a:rPr lang="en-US" dirty="0" smtClean="0"/>
              <a:t>Example: </a:t>
            </a:r>
            <a:r>
              <a:rPr lang="en-US" dirty="0"/>
              <a:t>the therapeutic </a:t>
            </a:r>
            <a:r>
              <a:rPr lang="en-US" dirty="0" smtClean="0"/>
              <a:t>antibody </a:t>
            </a:r>
            <a:r>
              <a:rPr lang="en-US" dirty="0" err="1"/>
              <a:t>Cetuximab</a:t>
            </a:r>
            <a:r>
              <a:rPr lang="en-US" dirty="0"/>
              <a:t> (Erbitux</a:t>
            </a:r>
            <a:r>
              <a:rPr lang="en-US" dirty="0" smtClean="0"/>
              <a:t>) </a:t>
            </a:r>
            <a:r>
              <a:rPr lang="en-US" dirty="0"/>
              <a:t>is active against colon cancer </a:t>
            </a:r>
            <a:r>
              <a:rPr lang="en-US" dirty="0" smtClean="0"/>
              <a:t>that is only Kirsten </a:t>
            </a:r>
            <a:r>
              <a:rPr lang="en-US" dirty="0"/>
              <a:t>rat sarcoma viral oncogene (KRAS) wild </a:t>
            </a:r>
            <a:r>
              <a:rPr lang="en-US" dirty="0" smtClean="0"/>
              <a:t>type</a:t>
            </a:r>
          </a:p>
          <a:p>
            <a:pPr lvl="2"/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tumor types </a:t>
            </a:r>
            <a:r>
              <a:rPr lang="en-US" dirty="0" smtClean="0"/>
              <a:t>can have a </a:t>
            </a:r>
            <a:r>
              <a:rPr lang="en-US" dirty="0"/>
              <a:t>similar histological appearance but different clinical behavior. </a:t>
            </a:r>
            <a:r>
              <a:rPr lang="en-US" dirty="0" smtClean="0"/>
              <a:t>Also, </a:t>
            </a:r>
            <a:r>
              <a:rPr lang="en-US" dirty="0"/>
              <a:t>the same </a:t>
            </a:r>
            <a:r>
              <a:rPr lang="en-US" dirty="0" smtClean="0"/>
              <a:t>tumor type </a:t>
            </a:r>
            <a:r>
              <a:rPr lang="en-US" dirty="0"/>
              <a:t>can </a:t>
            </a:r>
            <a:r>
              <a:rPr lang="en-US" dirty="0" smtClean="0"/>
              <a:t>have different morphologies.</a:t>
            </a:r>
          </a:p>
          <a:p>
            <a:pPr lvl="2"/>
            <a:endParaRPr lang="en-US" dirty="0" smtClean="0"/>
          </a:p>
          <a:p>
            <a:r>
              <a:rPr lang="en-US" dirty="0"/>
              <a:t>Multi-gene assays (MGAs) </a:t>
            </a:r>
            <a:r>
              <a:rPr lang="en-US" dirty="0" smtClean="0"/>
              <a:t>are used in choosing effective treatments.</a:t>
            </a:r>
          </a:p>
          <a:p>
            <a:pPr lvl="1"/>
            <a:r>
              <a:rPr lang="en-US" dirty="0" smtClean="0"/>
              <a:t>Example: Her2</a:t>
            </a:r>
            <a:r>
              <a:rPr lang="en-US" dirty="0"/>
              <a:t>-negative and </a:t>
            </a:r>
            <a:r>
              <a:rPr lang="en-US" dirty="0" smtClean="0"/>
              <a:t>ER-</a:t>
            </a:r>
            <a:r>
              <a:rPr lang="en-US" dirty="0"/>
              <a:t>positive breast cancer </a:t>
            </a:r>
            <a:r>
              <a:rPr lang="en-US" dirty="0" smtClean="0"/>
              <a:t>is difficult to determine whether anti</a:t>
            </a:r>
            <a:r>
              <a:rPr lang="en-US" dirty="0"/>
              <a:t>-hormone therapy </a:t>
            </a:r>
            <a:r>
              <a:rPr lang="en-US" dirty="0" smtClean="0"/>
              <a:t>is sufficient </a:t>
            </a:r>
            <a:r>
              <a:rPr lang="en-US" dirty="0"/>
              <a:t>or </a:t>
            </a:r>
            <a:r>
              <a:rPr lang="en-US" dirty="0" smtClean="0"/>
              <a:t>if additional </a:t>
            </a:r>
            <a:r>
              <a:rPr lang="en-US" dirty="0"/>
              <a:t>chemotherapy </a:t>
            </a:r>
            <a:r>
              <a:rPr lang="en-US" dirty="0" smtClean="0"/>
              <a:t>is necessary.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advances </a:t>
            </a:r>
            <a:r>
              <a:rPr lang="en-US" dirty="0" smtClean="0"/>
              <a:t>could have relevance </a:t>
            </a:r>
            <a:r>
              <a:rPr lang="en-US" dirty="0"/>
              <a:t>for the development and clinical application of cancer gene therapies. </a:t>
            </a:r>
            <a:r>
              <a:rPr lang="en-US" dirty="0" smtClean="0"/>
              <a:t>With more understanding </a:t>
            </a:r>
            <a:r>
              <a:rPr lang="en-US" dirty="0"/>
              <a:t>of </a:t>
            </a:r>
            <a:r>
              <a:rPr lang="en-US" dirty="0" smtClean="0"/>
              <a:t>molecular </a:t>
            </a:r>
            <a:r>
              <a:rPr lang="en-US" dirty="0"/>
              <a:t>pathways involved in cancer pathogenesis and treatment </a:t>
            </a:r>
            <a:r>
              <a:rPr lang="en-US" dirty="0" smtClean="0"/>
              <a:t>resistance, cancer </a:t>
            </a:r>
            <a:r>
              <a:rPr lang="en-US" dirty="0"/>
              <a:t>gene therapy targets for gene replacement or suppression </a:t>
            </a:r>
            <a:r>
              <a:rPr lang="en-US" dirty="0" smtClean="0"/>
              <a:t>treatments can be identified.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5" y="132080"/>
            <a:ext cx="8178084" cy="1145933"/>
          </a:xfrm>
        </p:spPr>
        <p:txBody>
          <a:bodyPr/>
          <a:lstStyle/>
          <a:p>
            <a:r>
              <a:rPr lang="en-US" sz="3600" dirty="0" smtClean="0"/>
              <a:t>Even though gene therapy has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 long way to go…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155" y="1473201"/>
            <a:ext cx="8178083" cy="49533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Gene-directed enzyme </a:t>
            </a:r>
            <a:r>
              <a:rPr lang="en-US" dirty="0" err="1"/>
              <a:t>prodrug</a:t>
            </a:r>
            <a:r>
              <a:rPr lang="en-US" dirty="0"/>
              <a:t> </a:t>
            </a:r>
            <a:r>
              <a:rPr lang="en-US" dirty="0" smtClean="0"/>
              <a:t>therapy (GDEPT)</a:t>
            </a:r>
          </a:p>
          <a:p>
            <a:pPr lvl="1"/>
            <a:r>
              <a:rPr lang="en-US" dirty="0" smtClean="0"/>
              <a:t>Clinical </a:t>
            </a:r>
            <a:r>
              <a:rPr lang="en-US" dirty="0"/>
              <a:t>trials have been completed for brain and prostate </a:t>
            </a:r>
            <a:r>
              <a:rPr lang="en-US" dirty="0" smtClean="0"/>
              <a:t>cancers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first product, </a:t>
            </a:r>
            <a:r>
              <a:rPr lang="en-US" dirty="0" err="1"/>
              <a:t>Cerepro</a:t>
            </a:r>
            <a:r>
              <a:rPr lang="en-US" dirty="0"/>
              <a:t>®</a:t>
            </a:r>
            <a:r>
              <a:rPr lang="en-US" dirty="0" smtClean="0"/>
              <a:t>, is for </a:t>
            </a:r>
            <a:r>
              <a:rPr lang="en-US" dirty="0"/>
              <a:t>use after surgical removal of hard-to-treat brain </a:t>
            </a:r>
            <a:r>
              <a:rPr lang="en-US" dirty="0" smtClean="0"/>
              <a:t>tumors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GDEPT uses </a:t>
            </a:r>
            <a:r>
              <a:rPr lang="en-US" dirty="0"/>
              <a:t>an inactive drug </a:t>
            </a:r>
            <a:r>
              <a:rPr lang="en-US" dirty="0" smtClean="0"/>
              <a:t>(or </a:t>
            </a:r>
            <a:r>
              <a:rPr lang="en-US" dirty="0" err="1" smtClean="0"/>
              <a:t>prodrug</a:t>
            </a:r>
            <a:r>
              <a:rPr lang="en-US" dirty="0"/>
              <a:t>) and a gene </a:t>
            </a:r>
            <a:r>
              <a:rPr lang="en-US" dirty="0" smtClean="0"/>
              <a:t>to </a:t>
            </a:r>
            <a:r>
              <a:rPr lang="en-US" dirty="0"/>
              <a:t>produce </a:t>
            </a:r>
            <a:r>
              <a:rPr lang="en-US" dirty="0" smtClean="0"/>
              <a:t>an enzyme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prodrug</a:t>
            </a:r>
            <a:r>
              <a:rPr lang="en-US" dirty="0"/>
              <a:t> </a:t>
            </a:r>
            <a:r>
              <a:rPr lang="en-US" dirty="0" smtClean="0"/>
              <a:t>is delivered to the whole body and </a:t>
            </a:r>
            <a:r>
              <a:rPr lang="en-US" dirty="0"/>
              <a:t>is converted by the enzyme into a toxin that </a:t>
            </a:r>
            <a:r>
              <a:rPr lang="en-US" dirty="0" smtClean="0"/>
              <a:t>kills targeted cells</a:t>
            </a:r>
          </a:p>
          <a:p>
            <a:pPr lvl="1"/>
            <a:r>
              <a:rPr lang="en-US" dirty="0" smtClean="0"/>
              <a:t> Toxins can kill dividing cells and/or non</a:t>
            </a:r>
            <a:r>
              <a:rPr lang="en-US" dirty="0"/>
              <a:t>-dividing </a:t>
            </a:r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toxin may </a:t>
            </a:r>
            <a:r>
              <a:rPr lang="en-US" dirty="0" smtClean="0"/>
              <a:t>spread </a:t>
            </a:r>
            <a:r>
              <a:rPr lang="en-US" dirty="0"/>
              <a:t>via cell-cell communication </a:t>
            </a:r>
            <a:r>
              <a:rPr lang="en-US" dirty="0" smtClean="0"/>
              <a:t>channels to </a:t>
            </a:r>
            <a:r>
              <a:rPr lang="en-US" dirty="0"/>
              <a:t>kill nearby </a:t>
            </a:r>
            <a:r>
              <a:rPr lang="en-US" dirty="0" smtClean="0"/>
              <a:t>cells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GDEPT uses </a:t>
            </a:r>
            <a:r>
              <a:rPr lang="en-US" dirty="0"/>
              <a:t>two broad </a:t>
            </a:r>
            <a:r>
              <a:rPr lang="en-US" dirty="0" smtClean="0"/>
              <a:t>strategies:</a:t>
            </a:r>
          </a:p>
          <a:p>
            <a:pPr lvl="1"/>
            <a:r>
              <a:rPr lang="en-US" dirty="0" smtClean="0"/>
              <a:t>“Search </a:t>
            </a:r>
            <a:r>
              <a:rPr lang="en-US" dirty="0"/>
              <a:t>and destroy</a:t>
            </a:r>
            <a:r>
              <a:rPr lang="en-US" dirty="0" smtClean="0"/>
              <a:t>”, where </a:t>
            </a:r>
            <a:r>
              <a:rPr lang="en-US" dirty="0"/>
              <a:t>a vector selectively identifies and kills tumor cells at a systemic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“Induction”, where </a:t>
            </a:r>
            <a:r>
              <a:rPr lang="en-US" dirty="0"/>
              <a:t>a vector is delivered locally into an accessible tumor to induce cell killing and an effective immune </a:t>
            </a:r>
            <a:r>
              <a:rPr lang="en-US" dirty="0" smtClean="0"/>
              <a:t>response, which finds distant </a:t>
            </a:r>
            <a:r>
              <a:rPr lang="en-US" dirty="0"/>
              <a:t>tumor </a:t>
            </a:r>
            <a:r>
              <a:rPr lang="en-US" dirty="0" smtClean="0"/>
              <a:t>cells to kill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5" y="132080"/>
            <a:ext cx="8178084" cy="1145933"/>
          </a:xfrm>
        </p:spPr>
        <p:txBody>
          <a:bodyPr/>
          <a:lstStyle/>
          <a:p>
            <a:r>
              <a:rPr lang="en-US" sz="3600" dirty="0" smtClean="0"/>
              <a:t>Even though gene therapy has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 long way to go…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875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5155" y="1788160"/>
            <a:ext cx="8178083" cy="384377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also other methods </a:t>
            </a:r>
            <a:r>
              <a:rPr lang="en-US" dirty="0"/>
              <a:t>of Directed Enzyme </a:t>
            </a:r>
            <a:r>
              <a:rPr lang="en-US" dirty="0" err="1"/>
              <a:t>Prodrug</a:t>
            </a:r>
            <a:r>
              <a:rPr lang="en-US" dirty="0"/>
              <a:t> Therapy (DEPT</a:t>
            </a:r>
            <a:r>
              <a:rPr lang="en-US" dirty="0" smtClean="0"/>
              <a:t>):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Antibody</a:t>
            </a:r>
            <a:r>
              <a:rPr lang="en-US" dirty="0"/>
              <a:t>-directed enzyme </a:t>
            </a:r>
            <a:r>
              <a:rPr lang="en-US" dirty="0" err="1"/>
              <a:t>prodrug</a:t>
            </a:r>
            <a:r>
              <a:rPr lang="en-US" dirty="0"/>
              <a:t> therapy (ADEPT</a:t>
            </a:r>
            <a:r>
              <a:rPr lang="en-US" dirty="0" smtClean="0"/>
              <a:t>)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Virus</a:t>
            </a:r>
            <a:r>
              <a:rPr lang="en-US" dirty="0"/>
              <a:t>-directed enzyme </a:t>
            </a:r>
            <a:r>
              <a:rPr lang="en-US" dirty="0" err="1"/>
              <a:t>prodrug</a:t>
            </a:r>
            <a:r>
              <a:rPr lang="en-US" dirty="0"/>
              <a:t> therapy (VDEPT</a:t>
            </a:r>
            <a:r>
              <a:rPr lang="en-US" dirty="0" smtClean="0"/>
              <a:t>)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Polymer</a:t>
            </a:r>
            <a:r>
              <a:rPr lang="en-US" dirty="0"/>
              <a:t>-directed enzyme </a:t>
            </a:r>
            <a:r>
              <a:rPr lang="en-US" dirty="0" err="1"/>
              <a:t>prodrug</a:t>
            </a:r>
            <a:r>
              <a:rPr lang="en-US" dirty="0"/>
              <a:t> therapy (</a:t>
            </a:r>
            <a:r>
              <a:rPr lang="en-US" dirty="0" smtClean="0"/>
              <a:t>PDEPT)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Clostridia</a:t>
            </a:r>
            <a:r>
              <a:rPr lang="en-US" dirty="0"/>
              <a:t>-directed enzyme </a:t>
            </a:r>
            <a:r>
              <a:rPr lang="en-US" dirty="0" err="1"/>
              <a:t>prodrug</a:t>
            </a:r>
            <a:r>
              <a:rPr lang="en-US" dirty="0"/>
              <a:t> therapy (CDEPT</a:t>
            </a:r>
            <a:r>
              <a:rPr lang="en-US" dirty="0" smtClean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154" y="436880"/>
            <a:ext cx="8178084" cy="1145933"/>
          </a:xfrm>
        </p:spPr>
        <p:txBody>
          <a:bodyPr/>
          <a:lstStyle/>
          <a:p>
            <a:r>
              <a:rPr lang="en-US" sz="3600" dirty="0" smtClean="0"/>
              <a:t>Even though gene therapy has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a long way to go…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15155" y="6289040"/>
            <a:ext cx="3538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/wiki/DEPT_(medicine)</a:t>
            </a:r>
          </a:p>
        </p:txBody>
      </p:sp>
    </p:spTree>
    <p:extLst>
      <p:ext uri="{BB962C8B-B14F-4D97-AF65-F5344CB8AC3E}">
        <p14:creationId xmlns:p14="http://schemas.microsoft.com/office/powerpoint/2010/main" val="26807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2448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8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850" y="1725358"/>
            <a:ext cx="7162300" cy="445650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http://www.cancer.gov/cancertopics/factsheet/Therapy/</a:t>
            </a:r>
            <a:r>
              <a:rPr lang="en-US" dirty="0" smtClean="0">
                <a:hlinkClick r:id="rId2"/>
              </a:rPr>
              <a:t>targeted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http://www.nature.com/cgt/journal/v20/n4/full/cgt201313a.html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http://www.biooncology.com/research-education/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www.scientificamerican.com/article.cfm?id=why-does-programmed-cell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http://learn.genetics.utah.edu/content/tech/genetherapy/whatisgt/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http://ghr.nlm.nih.gov/handbook/therapy/procedures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http://www.fda.gov/biologicsbloodvaccines/scienceresearch/biologicsresearchareas/ucm127160.htm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http://www.discoverymedicine.com/Shilpa-Bhatia/2013/05/27/innovative-approaches-for-enhancing-cancer-gene-therapy/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http://www.cancer.gov/cancertopics/factsheet/Therapy/cancer-vaccines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http://www.discoverymedicine.com/Gerald-W-Both/2009/10/04/gene-directed-enzyme-prodrug-therapy-for-cancer-a-glimpse-into-the-future</a:t>
            </a:r>
            <a:r>
              <a:rPr lang="en-US" dirty="0" smtClean="0">
                <a:hlinkClick r:id="rId11"/>
              </a:rPr>
              <a:t>/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" y="685801"/>
            <a:ext cx="7543800" cy="914400"/>
          </a:xfrm>
        </p:spPr>
        <p:txBody>
          <a:bodyPr/>
          <a:lstStyle/>
          <a:p>
            <a:r>
              <a:rPr lang="en-US" sz="4400" dirty="0" smtClean="0"/>
              <a:t>References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554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167425"/>
            <a:ext cx="7543800" cy="914400"/>
          </a:xfrm>
        </p:spPr>
        <p:txBody>
          <a:bodyPr/>
          <a:lstStyle/>
          <a:p>
            <a:r>
              <a:rPr lang="en-US" sz="4400" dirty="0" smtClean="0"/>
              <a:t>How does apoptosis work?</a:t>
            </a:r>
            <a:endParaRPr lang="en-US" sz="4400" dirty="0"/>
          </a:p>
        </p:txBody>
      </p:sp>
      <p:pic>
        <p:nvPicPr>
          <p:cNvPr id="6" name="Content Placeholder 5" descr="apoptosis-dia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056" y="1081825"/>
            <a:ext cx="6643889" cy="5536574"/>
          </a:xfrm>
        </p:spPr>
      </p:pic>
    </p:spTree>
    <p:extLst>
      <p:ext uri="{BB962C8B-B14F-4D97-AF65-F5344CB8AC3E}">
        <p14:creationId xmlns:p14="http://schemas.microsoft.com/office/powerpoint/2010/main" val="1861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optotic molecu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328" y="1624097"/>
            <a:ext cx="6459344" cy="45577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452121"/>
            <a:ext cx="7543800" cy="914400"/>
          </a:xfrm>
        </p:spPr>
        <p:txBody>
          <a:bodyPr/>
          <a:lstStyle/>
          <a:p>
            <a:r>
              <a:rPr lang="en-US" sz="4400" dirty="0" smtClean="0"/>
              <a:t>The Apoptotic Molecules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1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180304"/>
            <a:ext cx="7543800" cy="914400"/>
          </a:xfrm>
        </p:spPr>
        <p:txBody>
          <a:bodyPr/>
          <a:lstStyle/>
          <a:p>
            <a:r>
              <a:rPr lang="en-US" sz="4400" dirty="0" smtClean="0"/>
              <a:t>The Intrinsic Pathway</a:t>
            </a:r>
            <a:endParaRPr lang="en-US" sz="4400" dirty="0"/>
          </a:p>
        </p:txBody>
      </p:sp>
      <p:pic>
        <p:nvPicPr>
          <p:cNvPr id="11" name="Picture 10" descr="intrin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28" y="1094703"/>
            <a:ext cx="5008273" cy="54133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6401" y="1275007"/>
            <a:ext cx="3271233" cy="506139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Mitochondrial pathway initiated from within cell</a:t>
            </a:r>
          </a:p>
          <a:p>
            <a:pPr lvl="8" fontAlgn="base"/>
            <a:endParaRPr lang="en-US" dirty="0" smtClean="0"/>
          </a:p>
          <a:p>
            <a:pPr fontAlgn="base"/>
            <a:r>
              <a:rPr lang="en-US" dirty="0" smtClean="0"/>
              <a:t>Activated in response to signals resulting from DNA damage, loss of cell-survival factors, or other types of severe cell stress</a:t>
            </a:r>
          </a:p>
          <a:p>
            <a:pPr lvl="8" fontAlgn="base"/>
            <a:endParaRPr lang="en-US" dirty="0" smtClean="0"/>
          </a:p>
          <a:p>
            <a:pPr fontAlgn="base"/>
            <a:r>
              <a:rPr lang="en-US" dirty="0" smtClean="0"/>
              <a:t>Pro-apoptotic proteins are released from the mitochondria</a:t>
            </a:r>
          </a:p>
          <a:p>
            <a:pPr lvl="8" fontAlgn="base"/>
            <a:endParaRPr lang="en-US" dirty="0" smtClean="0"/>
          </a:p>
          <a:p>
            <a:pPr fontAlgn="base"/>
            <a:r>
              <a:rPr lang="en-US" dirty="0" smtClean="0"/>
              <a:t>The intrinsic pathway hinges on the balance of activity between pro- and anti-apoptotic signals of the Bcl-2 family</a:t>
            </a:r>
          </a:p>
        </p:txBody>
      </p:sp>
    </p:spTree>
    <p:extLst>
      <p:ext uri="{BB962C8B-B14F-4D97-AF65-F5344CB8AC3E}">
        <p14:creationId xmlns:p14="http://schemas.microsoft.com/office/powerpoint/2010/main" val="1861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180304"/>
            <a:ext cx="7543800" cy="914400"/>
          </a:xfrm>
        </p:spPr>
        <p:txBody>
          <a:bodyPr/>
          <a:lstStyle/>
          <a:p>
            <a:r>
              <a:rPr lang="en-US" sz="4400" dirty="0" smtClean="0"/>
              <a:t>The Extrinsic Pathway</a:t>
            </a:r>
            <a:endParaRPr lang="en-US" sz="4400" dirty="0"/>
          </a:p>
        </p:txBody>
      </p:sp>
      <p:pic>
        <p:nvPicPr>
          <p:cNvPr id="11" name="Picture 10" descr="intrin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94704"/>
            <a:ext cx="3551564" cy="54133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9121" y="1275007"/>
            <a:ext cx="4198514" cy="4893973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 smtClean="0"/>
              <a:t>The extrinsic pathway involves transmembrane death receptors that are members of the tumor necrosis factor (TNF) receptor gene </a:t>
            </a:r>
            <a:r>
              <a:rPr lang="en-US" dirty="0" err="1" smtClean="0"/>
              <a:t>superfamily</a:t>
            </a:r>
            <a:endParaRPr lang="en-US" dirty="0" smtClean="0"/>
          </a:p>
          <a:p>
            <a:pPr lvl="8" fontAlgn="base"/>
            <a:endParaRPr lang="en-US" dirty="0" smtClean="0"/>
          </a:p>
          <a:p>
            <a:pPr fontAlgn="base"/>
            <a:r>
              <a:rPr lang="en-US" dirty="0" smtClean="0"/>
              <a:t>They bind to extrinsic </a:t>
            </a:r>
            <a:r>
              <a:rPr lang="en-US" dirty="0" err="1" smtClean="0"/>
              <a:t>ligands</a:t>
            </a:r>
            <a:r>
              <a:rPr lang="en-US" dirty="0" smtClean="0"/>
              <a:t> and </a:t>
            </a:r>
            <a:r>
              <a:rPr lang="en-US" dirty="0" err="1" smtClean="0"/>
              <a:t>transduce</a:t>
            </a:r>
            <a:r>
              <a:rPr lang="en-US" dirty="0" smtClean="0"/>
              <a:t> intracellular signals that ultimately result in cell destruction</a:t>
            </a:r>
          </a:p>
          <a:p>
            <a:pPr lvl="8" fontAlgn="base"/>
            <a:endParaRPr lang="en-US" dirty="0" smtClean="0"/>
          </a:p>
          <a:p>
            <a:pPr fontAlgn="base"/>
            <a:r>
              <a:rPr lang="en-US" dirty="0" smtClean="0"/>
              <a:t>Molecules that stimulate the activity of the pro-apoptotic proteins or activate these receptors are currently under evaluation for potential in the treatment of cancer</a:t>
            </a:r>
          </a:p>
        </p:txBody>
      </p:sp>
    </p:spTree>
    <p:extLst>
      <p:ext uri="{BB962C8B-B14F-4D97-AF65-F5344CB8AC3E}">
        <p14:creationId xmlns:p14="http://schemas.microsoft.com/office/powerpoint/2010/main" val="1861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100" y="685801"/>
            <a:ext cx="7543800" cy="914400"/>
          </a:xfrm>
        </p:spPr>
        <p:txBody>
          <a:bodyPr/>
          <a:lstStyle/>
          <a:p>
            <a:r>
              <a:rPr lang="en-US" sz="4400" dirty="0" smtClean="0"/>
              <a:t>Cells undergoing apoptosis</a:t>
            </a:r>
            <a:endParaRPr lang="en-US" sz="4400" dirty="0"/>
          </a:p>
        </p:txBody>
      </p:sp>
      <p:pic>
        <p:nvPicPr>
          <p:cNvPr id="2" name="apoptosis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929" y="1930400"/>
            <a:ext cx="7008142" cy="3942080"/>
          </a:xfrm>
        </p:spPr>
      </p:pic>
    </p:spTree>
    <p:extLst>
      <p:ext uri="{BB962C8B-B14F-4D97-AF65-F5344CB8AC3E}">
        <p14:creationId xmlns:p14="http://schemas.microsoft.com/office/powerpoint/2010/main" val="299811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4560" y="1463041"/>
            <a:ext cx="7294880" cy="47650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Cells are remarkable at taking care of problems that arise.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Apoptosis is triggered not only when a cell reaches the end of its lifespan,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But also when the cell DNA is damaged and cannot repair it,</a:t>
            </a:r>
          </a:p>
          <a:p>
            <a:pPr lvl="2"/>
            <a:r>
              <a:rPr lang="en-US" dirty="0" smtClean="0"/>
              <a:t>Example: DNA is copied incorrectly in a dividing cell</a:t>
            </a:r>
          </a:p>
          <a:p>
            <a:pPr lvl="8"/>
            <a:endParaRPr lang="en-US" dirty="0"/>
          </a:p>
          <a:p>
            <a:r>
              <a:rPr lang="en-US" dirty="0" smtClean="0"/>
              <a:t>Or when the cell no longer has a useful function or lost its function,</a:t>
            </a:r>
          </a:p>
          <a:p>
            <a:pPr lvl="2"/>
            <a:r>
              <a:rPr lang="en-US" dirty="0" smtClean="0"/>
              <a:t>Example: Cells of the webbing between fingers and toes during development are lost when the digits become fully developed</a:t>
            </a:r>
          </a:p>
          <a:p>
            <a:pPr lvl="8"/>
            <a:endParaRPr lang="en-US" dirty="0"/>
          </a:p>
          <a:p>
            <a:r>
              <a:rPr lang="en-US" dirty="0" smtClean="0"/>
              <a:t>Or when a cell loses during cell competition.</a:t>
            </a:r>
          </a:p>
          <a:p>
            <a:pPr lvl="2"/>
            <a:r>
              <a:rPr lang="en-US" dirty="0" smtClean="0"/>
              <a:t>Example: As the brain develops, more neurons are made than actually needed, and those that don’t reach their target die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75920"/>
            <a:ext cx="7543800" cy="914400"/>
          </a:xfrm>
        </p:spPr>
        <p:txBody>
          <a:bodyPr/>
          <a:lstStyle/>
          <a:p>
            <a:r>
              <a:rPr lang="en-US" sz="4400" dirty="0" smtClean="0"/>
              <a:t>Normally…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8350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3263" y="1016000"/>
            <a:ext cx="7817475" cy="5328705"/>
          </a:xfrm>
        </p:spPr>
        <p:txBody>
          <a:bodyPr>
            <a:normAutofit/>
          </a:bodyPr>
          <a:lstStyle/>
          <a:p>
            <a:r>
              <a:rPr lang="en-US" dirty="0" smtClean="0"/>
              <a:t>Drugs that block the growth and spread of cancer by interfering with specific molecules involved in tumor growth</a:t>
            </a:r>
          </a:p>
          <a:p>
            <a:endParaRPr lang="en-US" dirty="0" smtClean="0"/>
          </a:p>
          <a:p>
            <a:r>
              <a:rPr lang="en-US" dirty="0" smtClean="0"/>
              <a:t>Most targeted therapies are either small-molecule drugs or monoclonal antibodies:</a:t>
            </a:r>
          </a:p>
          <a:p>
            <a:pPr lvl="1"/>
            <a:r>
              <a:rPr lang="en-US" dirty="0" smtClean="0"/>
              <a:t>Small-molecule drugs diffuse into cells </a:t>
            </a:r>
            <a:r>
              <a:rPr lang="en-US" dirty="0"/>
              <a:t>&amp;</a:t>
            </a:r>
            <a:r>
              <a:rPr lang="en-US" dirty="0" smtClean="0"/>
              <a:t> act on intracellular targets</a:t>
            </a:r>
          </a:p>
          <a:p>
            <a:pPr lvl="1"/>
            <a:r>
              <a:rPr lang="en-US" dirty="0" smtClean="0"/>
              <a:t>Most monoclonal antibodies cannot penetrate the plasma membrane and are directed against targets on the cell surface</a:t>
            </a:r>
          </a:p>
          <a:p>
            <a:endParaRPr lang="en-US" dirty="0" smtClean="0"/>
          </a:p>
          <a:p>
            <a:r>
              <a:rPr lang="en-US" dirty="0" smtClean="0"/>
              <a:t>The first molecular target was the receptor for estrogen, which many breast cancers require for growth</a:t>
            </a:r>
          </a:p>
          <a:p>
            <a:pPr lvl="1"/>
            <a:r>
              <a:rPr lang="en-US" dirty="0" smtClean="0"/>
              <a:t>When estrogen binds to the estrogen receptor, the hormone-receptor complex activates the expression of specific genes, including those involved in cell growth and proliferation.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971" y="118056"/>
            <a:ext cx="8023538" cy="772732"/>
          </a:xfrm>
        </p:spPr>
        <p:txBody>
          <a:bodyPr/>
          <a:lstStyle/>
          <a:p>
            <a:r>
              <a:rPr lang="en-US" sz="3600" dirty="0" smtClean="0"/>
              <a:t>“Traditional” Targeted Therapies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848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1140</TotalTime>
  <Words>1474</Words>
  <Application>Microsoft Macintosh PowerPoint</Application>
  <PresentationFormat>On-screen Show (4:3)</PresentationFormat>
  <Paragraphs>179</Paragraphs>
  <Slides>24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Elemental</vt:lpstr>
      <vt:lpstr>Targeted Cancer Therapies</vt:lpstr>
      <vt:lpstr>The life(span) of a cell</vt:lpstr>
      <vt:lpstr>How does apoptosis work?</vt:lpstr>
      <vt:lpstr>The Apoptotic Molecules</vt:lpstr>
      <vt:lpstr>The Intrinsic Pathway</vt:lpstr>
      <vt:lpstr>The Extrinsic Pathway</vt:lpstr>
      <vt:lpstr>Cells undergoing apoptosis</vt:lpstr>
      <vt:lpstr>Normally…</vt:lpstr>
      <vt:lpstr>“Traditional” Targeted Therapies</vt:lpstr>
      <vt:lpstr>Targeted Cancer Therapies</vt:lpstr>
      <vt:lpstr>“Traditional” Targeted Therapies</vt:lpstr>
      <vt:lpstr>What’s next in the future of  cancer treatment?</vt:lpstr>
      <vt:lpstr>Cancer vaccines</vt:lpstr>
      <vt:lpstr>What’s next in the future of  cancer treatment?</vt:lpstr>
      <vt:lpstr>How gene therapy works:</vt:lpstr>
      <vt:lpstr>How gene therapy works:</vt:lpstr>
      <vt:lpstr>PowerPoint Presentation</vt:lpstr>
      <vt:lpstr>Nonviral options</vt:lpstr>
      <vt:lpstr>Limitations and concerns of  gene therapy</vt:lpstr>
      <vt:lpstr>Even though gene therapy has  a long way to go…</vt:lpstr>
      <vt:lpstr>Even though gene therapy has  a long way to go…</vt:lpstr>
      <vt:lpstr>Even though gene therapy has  a long way to go…</vt:lpstr>
      <vt:lpstr>Questions?</vt:lpstr>
      <vt:lpstr>References</vt:lpstr>
    </vt:vector>
  </TitlesOfParts>
  <Company>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Targeting Cancer Therapies</dc:title>
  <dc:creator>Linda Sircy</dc:creator>
  <cp:lastModifiedBy>Kiley Wease</cp:lastModifiedBy>
  <cp:revision>75</cp:revision>
  <dcterms:created xsi:type="dcterms:W3CDTF">2013-10-09T19:24:26Z</dcterms:created>
  <dcterms:modified xsi:type="dcterms:W3CDTF">2015-01-28T16:15:12Z</dcterms:modified>
</cp:coreProperties>
</file>