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0116800" cy="32918400"/>
  <p:notesSz cx="6858000" cy="9144000"/>
  <p:defaultTextStyle>
    <a:defPPr>
      <a:defRPr lang="en-US"/>
    </a:defPPr>
    <a:lvl1pPr marL="0" algn="l" defTabSz="2545690" rtl="0" eaLnBrk="1" latinLnBrk="0" hangingPunct="1">
      <a:defRPr sz="5011" kern="1200">
        <a:solidFill>
          <a:schemeClr val="tx1"/>
        </a:solidFill>
        <a:latin typeface="+mn-lt"/>
        <a:ea typeface="+mn-ea"/>
        <a:cs typeface="+mn-cs"/>
      </a:defRPr>
    </a:lvl1pPr>
    <a:lvl2pPr marL="1272845" algn="l" defTabSz="2545690" rtl="0" eaLnBrk="1" latinLnBrk="0" hangingPunct="1">
      <a:defRPr sz="5011" kern="1200">
        <a:solidFill>
          <a:schemeClr val="tx1"/>
        </a:solidFill>
        <a:latin typeface="+mn-lt"/>
        <a:ea typeface="+mn-ea"/>
        <a:cs typeface="+mn-cs"/>
      </a:defRPr>
    </a:lvl2pPr>
    <a:lvl3pPr marL="2545690" algn="l" defTabSz="2545690" rtl="0" eaLnBrk="1" latinLnBrk="0" hangingPunct="1">
      <a:defRPr sz="5011" kern="1200">
        <a:solidFill>
          <a:schemeClr val="tx1"/>
        </a:solidFill>
        <a:latin typeface="+mn-lt"/>
        <a:ea typeface="+mn-ea"/>
        <a:cs typeface="+mn-cs"/>
      </a:defRPr>
    </a:lvl3pPr>
    <a:lvl4pPr marL="3818534" algn="l" defTabSz="2545690" rtl="0" eaLnBrk="1" latinLnBrk="0" hangingPunct="1">
      <a:defRPr sz="5011" kern="1200">
        <a:solidFill>
          <a:schemeClr val="tx1"/>
        </a:solidFill>
        <a:latin typeface="+mn-lt"/>
        <a:ea typeface="+mn-ea"/>
        <a:cs typeface="+mn-cs"/>
      </a:defRPr>
    </a:lvl4pPr>
    <a:lvl5pPr marL="5091379" algn="l" defTabSz="2545690" rtl="0" eaLnBrk="1" latinLnBrk="0" hangingPunct="1">
      <a:defRPr sz="5011" kern="1200">
        <a:solidFill>
          <a:schemeClr val="tx1"/>
        </a:solidFill>
        <a:latin typeface="+mn-lt"/>
        <a:ea typeface="+mn-ea"/>
        <a:cs typeface="+mn-cs"/>
      </a:defRPr>
    </a:lvl5pPr>
    <a:lvl6pPr marL="6364224" algn="l" defTabSz="2545690" rtl="0" eaLnBrk="1" latinLnBrk="0" hangingPunct="1">
      <a:defRPr sz="5011" kern="1200">
        <a:solidFill>
          <a:schemeClr val="tx1"/>
        </a:solidFill>
        <a:latin typeface="+mn-lt"/>
        <a:ea typeface="+mn-ea"/>
        <a:cs typeface="+mn-cs"/>
      </a:defRPr>
    </a:lvl6pPr>
    <a:lvl7pPr marL="7637069" algn="l" defTabSz="2545690" rtl="0" eaLnBrk="1" latinLnBrk="0" hangingPunct="1">
      <a:defRPr sz="5011" kern="1200">
        <a:solidFill>
          <a:schemeClr val="tx1"/>
        </a:solidFill>
        <a:latin typeface="+mn-lt"/>
        <a:ea typeface="+mn-ea"/>
        <a:cs typeface="+mn-cs"/>
      </a:defRPr>
    </a:lvl7pPr>
    <a:lvl8pPr marL="8909914" algn="l" defTabSz="2545690" rtl="0" eaLnBrk="1" latinLnBrk="0" hangingPunct="1">
      <a:defRPr sz="5011" kern="1200">
        <a:solidFill>
          <a:schemeClr val="tx1"/>
        </a:solidFill>
        <a:latin typeface="+mn-lt"/>
        <a:ea typeface="+mn-ea"/>
        <a:cs typeface="+mn-cs"/>
      </a:defRPr>
    </a:lvl8pPr>
    <a:lvl9pPr marL="10182758" algn="l" defTabSz="2545690" rtl="0" eaLnBrk="1" latinLnBrk="0" hangingPunct="1">
      <a:defRPr sz="5011"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59" d="100"/>
          <a:sy n="59" d="100"/>
        </p:scale>
        <p:origin x="-80" y="5248"/>
      </p:cViewPr>
      <p:guideLst>
        <p:guide orient="horz" pos="10368"/>
        <p:guide pos="63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08760" y="5387342"/>
            <a:ext cx="17099280" cy="11460480"/>
          </a:xfrm>
        </p:spPr>
        <p:txBody>
          <a:bodyPr anchor="b"/>
          <a:lstStyle>
            <a:lvl1pPr algn="ctr">
              <a:defRPr sz="13200"/>
            </a:lvl1pPr>
          </a:lstStyle>
          <a:p>
            <a:r>
              <a:rPr lang="en-US" smtClean="0"/>
              <a:t>Click to edit Master title style</a:t>
            </a:r>
            <a:endParaRPr lang="en-US" dirty="0"/>
          </a:p>
        </p:txBody>
      </p:sp>
      <p:sp>
        <p:nvSpPr>
          <p:cNvPr id="3" name="Subtitle 2"/>
          <p:cNvSpPr>
            <a:spLocks noGrp="1"/>
          </p:cNvSpPr>
          <p:nvPr>
            <p:ph type="subTitle" idx="1"/>
          </p:nvPr>
        </p:nvSpPr>
        <p:spPr>
          <a:xfrm>
            <a:off x="2514600" y="17289782"/>
            <a:ext cx="15087600" cy="7947658"/>
          </a:xfrm>
        </p:spPr>
        <p:txBody>
          <a:bodyPr/>
          <a:lstStyle>
            <a:lvl1pPr marL="0" indent="0" algn="ctr">
              <a:buNone/>
              <a:defRPr sz="5280"/>
            </a:lvl1pPr>
            <a:lvl2pPr marL="1005840" indent="0" algn="ctr">
              <a:buNone/>
              <a:defRPr sz="4400"/>
            </a:lvl2pPr>
            <a:lvl3pPr marL="2011680" indent="0" algn="ctr">
              <a:buNone/>
              <a:defRPr sz="3960"/>
            </a:lvl3pPr>
            <a:lvl4pPr marL="3017520" indent="0" algn="ctr">
              <a:buNone/>
              <a:defRPr sz="3520"/>
            </a:lvl4pPr>
            <a:lvl5pPr marL="4023360" indent="0" algn="ctr">
              <a:buNone/>
              <a:defRPr sz="3520"/>
            </a:lvl5pPr>
            <a:lvl6pPr marL="5029200" indent="0" algn="ctr">
              <a:buNone/>
              <a:defRPr sz="3520"/>
            </a:lvl6pPr>
            <a:lvl7pPr marL="6035040" indent="0" algn="ctr">
              <a:buNone/>
              <a:defRPr sz="3520"/>
            </a:lvl7pPr>
            <a:lvl8pPr marL="7040880" indent="0" algn="ctr">
              <a:buNone/>
              <a:defRPr sz="3520"/>
            </a:lvl8pPr>
            <a:lvl9pPr marL="8046720" indent="0" algn="ctr">
              <a:buNone/>
              <a:defRPr sz="352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AA29F11-4635-49AC-9706-19228D80A45F}"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4223934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A29F11-4635-49AC-9706-19228D80A45F}"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140610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396086" y="1752600"/>
            <a:ext cx="4337685"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83031" y="1752600"/>
            <a:ext cx="12761595"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A29F11-4635-49AC-9706-19228D80A45F}"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3600419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A29F11-4635-49AC-9706-19228D80A45F}"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1511800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72554" y="8206749"/>
            <a:ext cx="17350740" cy="13693138"/>
          </a:xfrm>
        </p:spPr>
        <p:txBody>
          <a:bodyPr anchor="b"/>
          <a:lstStyle>
            <a:lvl1pPr>
              <a:defRPr sz="13200"/>
            </a:lvl1pPr>
          </a:lstStyle>
          <a:p>
            <a:r>
              <a:rPr lang="en-US" smtClean="0"/>
              <a:t>Click to edit Master title style</a:t>
            </a:r>
            <a:endParaRPr lang="en-US" dirty="0"/>
          </a:p>
        </p:txBody>
      </p:sp>
      <p:sp>
        <p:nvSpPr>
          <p:cNvPr id="3" name="Text Placeholder 2"/>
          <p:cNvSpPr>
            <a:spLocks noGrp="1"/>
          </p:cNvSpPr>
          <p:nvPr>
            <p:ph type="body" idx="1"/>
          </p:nvPr>
        </p:nvSpPr>
        <p:spPr>
          <a:xfrm>
            <a:off x="1372554" y="22029429"/>
            <a:ext cx="17350740" cy="7200898"/>
          </a:xfrm>
        </p:spPr>
        <p:txBody>
          <a:bodyPr/>
          <a:lstStyle>
            <a:lvl1pPr marL="0" indent="0">
              <a:buNone/>
              <a:defRPr sz="5280">
                <a:solidFill>
                  <a:schemeClr val="tx1"/>
                </a:solidFill>
              </a:defRPr>
            </a:lvl1pPr>
            <a:lvl2pPr marL="1005840" indent="0">
              <a:buNone/>
              <a:defRPr sz="4400">
                <a:solidFill>
                  <a:schemeClr val="tx1">
                    <a:tint val="75000"/>
                  </a:schemeClr>
                </a:solidFill>
              </a:defRPr>
            </a:lvl2pPr>
            <a:lvl3pPr marL="2011680" indent="0">
              <a:buNone/>
              <a:defRPr sz="3960">
                <a:solidFill>
                  <a:schemeClr val="tx1">
                    <a:tint val="75000"/>
                  </a:schemeClr>
                </a:solidFill>
              </a:defRPr>
            </a:lvl3pPr>
            <a:lvl4pPr marL="3017520" indent="0">
              <a:buNone/>
              <a:defRPr sz="3520">
                <a:solidFill>
                  <a:schemeClr val="tx1">
                    <a:tint val="75000"/>
                  </a:schemeClr>
                </a:solidFill>
              </a:defRPr>
            </a:lvl4pPr>
            <a:lvl5pPr marL="4023360" indent="0">
              <a:buNone/>
              <a:defRPr sz="3520">
                <a:solidFill>
                  <a:schemeClr val="tx1">
                    <a:tint val="75000"/>
                  </a:schemeClr>
                </a:solidFill>
              </a:defRPr>
            </a:lvl5pPr>
            <a:lvl6pPr marL="5029200" indent="0">
              <a:buNone/>
              <a:defRPr sz="3520">
                <a:solidFill>
                  <a:schemeClr val="tx1">
                    <a:tint val="75000"/>
                  </a:schemeClr>
                </a:solidFill>
              </a:defRPr>
            </a:lvl6pPr>
            <a:lvl7pPr marL="6035040" indent="0">
              <a:buNone/>
              <a:defRPr sz="3520">
                <a:solidFill>
                  <a:schemeClr val="tx1">
                    <a:tint val="75000"/>
                  </a:schemeClr>
                </a:solidFill>
              </a:defRPr>
            </a:lvl7pPr>
            <a:lvl8pPr marL="7040880" indent="0">
              <a:buNone/>
              <a:defRPr sz="3520">
                <a:solidFill>
                  <a:schemeClr val="tx1">
                    <a:tint val="75000"/>
                  </a:schemeClr>
                </a:solidFill>
              </a:defRPr>
            </a:lvl8pPr>
            <a:lvl9pPr marL="8046720" indent="0">
              <a:buNone/>
              <a:defRPr sz="35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A29F11-4635-49AC-9706-19228D80A45F}" type="datetimeFigureOut">
              <a:rPr lang="en-US" smtClean="0"/>
              <a:t>1/29/15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1622332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383030" y="8763000"/>
            <a:ext cx="854964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184130" y="8763000"/>
            <a:ext cx="854964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AA29F11-4635-49AC-9706-19228D80A45F}" type="datetimeFigureOut">
              <a:rPr lang="en-US" smtClean="0"/>
              <a:t>1/29/15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4102426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85650" y="1752607"/>
            <a:ext cx="1735074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85652" y="8069582"/>
            <a:ext cx="8510348" cy="3954778"/>
          </a:xfrm>
        </p:spPr>
        <p:txBody>
          <a:bodyPr anchor="b"/>
          <a:lstStyle>
            <a:lvl1pPr marL="0" indent="0">
              <a:buNone/>
              <a:defRPr sz="5280" b="1"/>
            </a:lvl1pPr>
            <a:lvl2pPr marL="1005840" indent="0">
              <a:buNone/>
              <a:defRPr sz="4400" b="1"/>
            </a:lvl2pPr>
            <a:lvl3pPr marL="2011680" indent="0">
              <a:buNone/>
              <a:defRPr sz="3960" b="1"/>
            </a:lvl3pPr>
            <a:lvl4pPr marL="3017520" indent="0">
              <a:buNone/>
              <a:defRPr sz="3520" b="1"/>
            </a:lvl4pPr>
            <a:lvl5pPr marL="4023360" indent="0">
              <a:buNone/>
              <a:defRPr sz="3520" b="1"/>
            </a:lvl5pPr>
            <a:lvl6pPr marL="5029200" indent="0">
              <a:buNone/>
              <a:defRPr sz="3520" b="1"/>
            </a:lvl6pPr>
            <a:lvl7pPr marL="6035040" indent="0">
              <a:buNone/>
              <a:defRPr sz="3520" b="1"/>
            </a:lvl7pPr>
            <a:lvl8pPr marL="7040880" indent="0">
              <a:buNone/>
              <a:defRPr sz="3520" b="1"/>
            </a:lvl8pPr>
            <a:lvl9pPr marL="8046720" indent="0">
              <a:buNone/>
              <a:defRPr sz="3520" b="1"/>
            </a:lvl9pPr>
          </a:lstStyle>
          <a:p>
            <a:pPr lvl="0"/>
            <a:r>
              <a:rPr lang="en-US" smtClean="0"/>
              <a:t>Click to edit Master text styles</a:t>
            </a:r>
          </a:p>
        </p:txBody>
      </p:sp>
      <p:sp>
        <p:nvSpPr>
          <p:cNvPr id="4" name="Content Placeholder 3"/>
          <p:cNvSpPr>
            <a:spLocks noGrp="1"/>
          </p:cNvSpPr>
          <p:nvPr>
            <p:ph sz="half" idx="2"/>
          </p:nvPr>
        </p:nvSpPr>
        <p:spPr>
          <a:xfrm>
            <a:off x="1385652" y="12024360"/>
            <a:ext cx="8510348"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184131" y="8069582"/>
            <a:ext cx="8552260" cy="3954778"/>
          </a:xfrm>
        </p:spPr>
        <p:txBody>
          <a:bodyPr anchor="b"/>
          <a:lstStyle>
            <a:lvl1pPr marL="0" indent="0">
              <a:buNone/>
              <a:defRPr sz="5280" b="1"/>
            </a:lvl1pPr>
            <a:lvl2pPr marL="1005840" indent="0">
              <a:buNone/>
              <a:defRPr sz="4400" b="1"/>
            </a:lvl2pPr>
            <a:lvl3pPr marL="2011680" indent="0">
              <a:buNone/>
              <a:defRPr sz="3960" b="1"/>
            </a:lvl3pPr>
            <a:lvl4pPr marL="3017520" indent="0">
              <a:buNone/>
              <a:defRPr sz="3520" b="1"/>
            </a:lvl4pPr>
            <a:lvl5pPr marL="4023360" indent="0">
              <a:buNone/>
              <a:defRPr sz="3520" b="1"/>
            </a:lvl5pPr>
            <a:lvl6pPr marL="5029200" indent="0">
              <a:buNone/>
              <a:defRPr sz="3520" b="1"/>
            </a:lvl6pPr>
            <a:lvl7pPr marL="6035040" indent="0">
              <a:buNone/>
              <a:defRPr sz="3520" b="1"/>
            </a:lvl7pPr>
            <a:lvl8pPr marL="7040880" indent="0">
              <a:buNone/>
              <a:defRPr sz="3520" b="1"/>
            </a:lvl8pPr>
            <a:lvl9pPr marL="8046720" indent="0">
              <a:buNone/>
              <a:defRPr sz="3520" b="1"/>
            </a:lvl9pPr>
          </a:lstStyle>
          <a:p>
            <a:pPr lvl="0"/>
            <a:r>
              <a:rPr lang="en-US" smtClean="0"/>
              <a:t>Click to edit Master text styles</a:t>
            </a:r>
          </a:p>
        </p:txBody>
      </p:sp>
      <p:sp>
        <p:nvSpPr>
          <p:cNvPr id="6" name="Content Placeholder 5"/>
          <p:cNvSpPr>
            <a:spLocks noGrp="1"/>
          </p:cNvSpPr>
          <p:nvPr>
            <p:ph sz="quarter" idx="4"/>
          </p:nvPr>
        </p:nvSpPr>
        <p:spPr>
          <a:xfrm>
            <a:off x="10184131" y="12024360"/>
            <a:ext cx="8552260"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AA29F11-4635-49AC-9706-19228D80A45F}" type="datetimeFigureOut">
              <a:rPr lang="en-US" smtClean="0"/>
              <a:t>1/29/15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2776591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AA29F11-4635-49AC-9706-19228D80A45F}" type="datetimeFigureOut">
              <a:rPr lang="en-US" smtClean="0"/>
              <a:t>1/29/15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738249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29F11-4635-49AC-9706-19228D80A45F}" type="datetimeFigureOut">
              <a:rPr lang="en-US" smtClean="0"/>
              <a:t>1/29/15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2166607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85650" y="2194560"/>
            <a:ext cx="6488192" cy="7680960"/>
          </a:xfrm>
        </p:spPr>
        <p:txBody>
          <a:bodyPr anchor="b"/>
          <a:lstStyle>
            <a:lvl1pPr>
              <a:defRPr sz="7040"/>
            </a:lvl1pPr>
          </a:lstStyle>
          <a:p>
            <a:r>
              <a:rPr lang="en-US" smtClean="0"/>
              <a:t>Click to edit Master title style</a:t>
            </a:r>
            <a:endParaRPr lang="en-US" dirty="0"/>
          </a:p>
        </p:txBody>
      </p:sp>
      <p:sp>
        <p:nvSpPr>
          <p:cNvPr id="3" name="Content Placeholder 2"/>
          <p:cNvSpPr>
            <a:spLocks noGrp="1"/>
          </p:cNvSpPr>
          <p:nvPr>
            <p:ph idx="1"/>
          </p:nvPr>
        </p:nvSpPr>
        <p:spPr>
          <a:xfrm>
            <a:off x="8552260" y="4739647"/>
            <a:ext cx="10184130" cy="23393400"/>
          </a:xfrm>
        </p:spPr>
        <p:txBody>
          <a:bodyPr/>
          <a:lstStyle>
            <a:lvl1pPr>
              <a:defRPr sz="7040"/>
            </a:lvl1pPr>
            <a:lvl2pPr>
              <a:defRPr sz="6160"/>
            </a:lvl2pPr>
            <a:lvl3pPr>
              <a:defRPr sz="5280"/>
            </a:lvl3pPr>
            <a:lvl4pPr>
              <a:defRPr sz="4400"/>
            </a:lvl4pPr>
            <a:lvl5pPr>
              <a:defRPr sz="4400"/>
            </a:lvl5pPr>
            <a:lvl6pPr>
              <a:defRPr sz="4400"/>
            </a:lvl6pPr>
            <a:lvl7pPr>
              <a:defRPr sz="4400"/>
            </a:lvl7pPr>
            <a:lvl8pPr>
              <a:defRPr sz="4400"/>
            </a:lvl8pPr>
            <a:lvl9pPr>
              <a:defRPr sz="4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385650" y="9875520"/>
            <a:ext cx="6488192" cy="18295622"/>
          </a:xfrm>
        </p:spPr>
        <p:txBody>
          <a:bodyPr/>
          <a:lstStyle>
            <a:lvl1pPr marL="0" indent="0">
              <a:buNone/>
              <a:defRPr sz="3520"/>
            </a:lvl1pPr>
            <a:lvl2pPr marL="1005840" indent="0">
              <a:buNone/>
              <a:defRPr sz="3080"/>
            </a:lvl2pPr>
            <a:lvl3pPr marL="2011680" indent="0">
              <a:buNone/>
              <a:defRPr sz="2640"/>
            </a:lvl3pPr>
            <a:lvl4pPr marL="3017520" indent="0">
              <a:buNone/>
              <a:defRPr sz="2200"/>
            </a:lvl4pPr>
            <a:lvl5pPr marL="4023360" indent="0">
              <a:buNone/>
              <a:defRPr sz="2200"/>
            </a:lvl5pPr>
            <a:lvl6pPr marL="5029200" indent="0">
              <a:buNone/>
              <a:defRPr sz="2200"/>
            </a:lvl6pPr>
            <a:lvl7pPr marL="6035040" indent="0">
              <a:buNone/>
              <a:defRPr sz="2200"/>
            </a:lvl7pPr>
            <a:lvl8pPr marL="7040880" indent="0">
              <a:buNone/>
              <a:defRPr sz="2200"/>
            </a:lvl8pPr>
            <a:lvl9pPr marL="8046720" indent="0">
              <a:buNone/>
              <a:defRPr sz="2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A29F11-4635-49AC-9706-19228D80A45F}" type="datetimeFigureOut">
              <a:rPr lang="en-US" smtClean="0"/>
              <a:t>1/29/15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614752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85650" y="2194560"/>
            <a:ext cx="6488192" cy="7680960"/>
          </a:xfrm>
        </p:spPr>
        <p:txBody>
          <a:bodyPr anchor="b"/>
          <a:lstStyle>
            <a:lvl1pPr>
              <a:defRPr sz="704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552260" y="4739647"/>
            <a:ext cx="10184130" cy="23393400"/>
          </a:xfrm>
        </p:spPr>
        <p:txBody>
          <a:bodyPr anchor="t"/>
          <a:lstStyle>
            <a:lvl1pPr marL="0" indent="0">
              <a:buNone/>
              <a:defRPr sz="7040"/>
            </a:lvl1pPr>
            <a:lvl2pPr marL="1005840" indent="0">
              <a:buNone/>
              <a:defRPr sz="6160"/>
            </a:lvl2pPr>
            <a:lvl3pPr marL="2011680" indent="0">
              <a:buNone/>
              <a:defRPr sz="5280"/>
            </a:lvl3pPr>
            <a:lvl4pPr marL="3017520" indent="0">
              <a:buNone/>
              <a:defRPr sz="4400"/>
            </a:lvl4pPr>
            <a:lvl5pPr marL="4023360" indent="0">
              <a:buNone/>
              <a:defRPr sz="4400"/>
            </a:lvl5pPr>
            <a:lvl6pPr marL="5029200" indent="0">
              <a:buNone/>
              <a:defRPr sz="4400"/>
            </a:lvl6pPr>
            <a:lvl7pPr marL="6035040" indent="0">
              <a:buNone/>
              <a:defRPr sz="4400"/>
            </a:lvl7pPr>
            <a:lvl8pPr marL="7040880" indent="0">
              <a:buNone/>
              <a:defRPr sz="4400"/>
            </a:lvl8pPr>
            <a:lvl9pPr marL="8046720" indent="0">
              <a:buNone/>
              <a:defRPr sz="4400"/>
            </a:lvl9pPr>
          </a:lstStyle>
          <a:p>
            <a:r>
              <a:rPr lang="en-US" smtClean="0"/>
              <a:t>Click icon to add picture</a:t>
            </a:r>
            <a:endParaRPr lang="en-US" dirty="0"/>
          </a:p>
        </p:txBody>
      </p:sp>
      <p:sp>
        <p:nvSpPr>
          <p:cNvPr id="4" name="Text Placeholder 3"/>
          <p:cNvSpPr>
            <a:spLocks noGrp="1"/>
          </p:cNvSpPr>
          <p:nvPr>
            <p:ph type="body" sz="half" idx="2"/>
          </p:nvPr>
        </p:nvSpPr>
        <p:spPr>
          <a:xfrm>
            <a:off x="1385650" y="9875520"/>
            <a:ext cx="6488192" cy="18295622"/>
          </a:xfrm>
        </p:spPr>
        <p:txBody>
          <a:bodyPr/>
          <a:lstStyle>
            <a:lvl1pPr marL="0" indent="0">
              <a:buNone/>
              <a:defRPr sz="3520"/>
            </a:lvl1pPr>
            <a:lvl2pPr marL="1005840" indent="0">
              <a:buNone/>
              <a:defRPr sz="3080"/>
            </a:lvl2pPr>
            <a:lvl3pPr marL="2011680" indent="0">
              <a:buNone/>
              <a:defRPr sz="2640"/>
            </a:lvl3pPr>
            <a:lvl4pPr marL="3017520" indent="0">
              <a:buNone/>
              <a:defRPr sz="2200"/>
            </a:lvl4pPr>
            <a:lvl5pPr marL="4023360" indent="0">
              <a:buNone/>
              <a:defRPr sz="2200"/>
            </a:lvl5pPr>
            <a:lvl6pPr marL="5029200" indent="0">
              <a:buNone/>
              <a:defRPr sz="2200"/>
            </a:lvl6pPr>
            <a:lvl7pPr marL="6035040" indent="0">
              <a:buNone/>
              <a:defRPr sz="2200"/>
            </a:lvl7pPr>
            <a:lvl8pPr marL="7040880" indent="0">
              <a:buNone/>
              <a:defRPr sz="2200"/>
            </a:lvl8pPr>
            <a:lvl9pPr marL="8046720" indent="0">
              <a:buNone/>
              <a:defRPr sz="2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A29F11-4635-49AC-9706-19228D80A45F}" type="datetimeFigureOut">
              <a:rPr lang="en-US" smtClean="0"/>
              <a:t>1/29/15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5AC102-CEC4-4A63-8222-1DA68F4B547F}" type="slidenum">
              <a:rPr lang="en-US" smtClean="0"/>
              <a:t>‹#›</a:t>
            </a:fld>
            <a:endParaRPr lang="en-US"/>
          </a:p>
        </p:txBody>
      </p:sp>
    </p:spTree>
    <p:extLst>
      <p:ext uri="{BB962C8B-B14F-4D97-AF65-F5344CB8AC3E}">
        <p14:creationId xmlns:p14="http://schemas.microsoft.com/office/powerpoint/2010/main" val="35415987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83030" y="1752607"/>
            <a:ext cx="1735074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83030" y="8763000"/>
            <a:ext cx="1735074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83030" y="30510487"/>
            <a:ext cx="4526280" cy="1752600"/>
          </a:xfrm>
          <a:prstGeom prst="rect">
            <a:avLst/>
          </a:prstGeom>
        </p:spPr>
        <p:txBody>
          <a:bodyPr vert="horz" lIns="91440" tIns="45720" rIns="91440" bIns="45720" rtlCol="0" anchor="ctr"/>
          <a:lstStyle>
            <a:lvl1pPr algn="l">
              <a:defRPr sz="2640">
                <a:solidFill>
                  <a:schemeClr val="tx1">
                    <a:tint val="75000"/>
                  </a:schemeClr>
                </a:solidFill>
              </a:defRPr>
            </a:lvl1pPr>
          </a:lstStyle>
          <a:p>
            <a:fld id="{1AA29F11-4635-49AC-9706-19228D80A45F}" type="datetimeFigureOut">
              <a:rPr lang="en-US" smtClean="0"/>
              <a:t>1/29/15</a:t>
            </a:fld>
            <a:endParaRPr lang="en-US"/>
          </a:p>
        </p:txBody>
      </p:sp>
      <p:sp>
        <p:nvSpPr>
          <p:cNvPr id="5" name="Footer Placeholder 4"/>
          <p:cNvSpPr>
            <a:spLocks noGrp="1"/>
          </p:cNvSpPr>
          <p:nvPr>
            <p:ph type="ftr" sz="quarter" idx="3"/>
          </p:nvPr>
        </p:nvSpPr>
        <p:spPr>
          <a:xfrm>
            <a:off x="6663690" y="30510487"/>
            <a:ext cx="6789420" cy="1752600"/>
          </a:xfrm>
          <a:prstGeom prst="rect">
            <a:avLst/>
          </a:prstGeom>
        </p:spPr>
        <p:txBody>
          <a:bodyPr vert="horz" lIns="91440" tIns="45720" rIns="91440" bIns="45720" rtlCol="0" anchor="ctr"/>
          <a:lstStyle>
            <a:lvl1pPr algn="ctr">
              <a:defRPr sz="26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4207490" y="30510487"/>
            <a:ext cx="4526280" cy="1752600"/>
          </a:xfrm>
          <a:prstGeom prst="rect">
            <a:avLst/>
          </a:prstGeom>
        </p:spPr>
        <p:txBody>
          <a:bodyPr vert="horz" lIns="91440" tIns="45720" rIns="91440" bIns="45720" rtlCol="0" anchor="ctr"/>
          <a:lstStyle>
            <a:lvl1pPr algn="r">
              <a:defRPr sz="2640">
                <a:solidFill>
                  <a:schemeClr val="tx1">
                    <a:tint val="75000"/>
                  </a:schemeClr>
                </a:solidFill>
              </a:defRPr>
            </a:lvl1pPr>
          </a:lstStyle>
          <a:p>
            <a:fld id="{315AC102-CEC4-4A63-8222-1DA68F4B547F}" type="slidenum">
              <a:rPr lang="en-US" smtClean="0"/>
              <a:t>‹#›</a:t>
            </a:fld>
            <a:endParaRPr lang="en-US"/>
          </a:p>
        </p:txBody>
      </p:sp>
    </p:spTree>
    <p:extLst>
      <p:ext uri="{BB962C8B-B14F-4D97-AF65-F5344CB8AC3E}">
        <p14:creationId xmlns:p14="http://schemas.microsoft.com/office/powerpoint/2010/main" val="2193052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011680" rtl="0" eaLnBrk="1" latinLnBrk="0" hangingPunct="1">
        <a:lnSpc>
          <a:spcPct val="90000"/>
        </a:lnSpc>
        <a:spcBef>
          <a:spcPct val="0"/>
        </a:spcBef>
        <a:buNone/>
        <a:defRPr sz="9680" kern="1200">
          <a:solidFill>
            <a:schemeClr val="tx1"/>
          </a:solidFill>
          <a:latin typeface="+mj-lt"/>
          <a:ea typeface="+mj-ea"/>
          <a:cs typeface="+mj-cs"/>
        </a:defRPr>
      </a:lvl1pPr>
    </p:titleStyle>
    <p:bodyStyle>
      <a:lvl1pPr marL="502920" indent="-502920" algn="l" defTabSz="2011680" rtl="0" eaLnBrk="1" latinLnBrk="0" hangingPunct="1">
        <a:lnSpc>
          <a:spcPct val="90000"/>
        </a:lnSpc>
        <a:spcBef>
          <a:spcPts val="2200"/>
        </a:spcBef>
        <a:buFont typeface="Arial" panose="020B0604020202020204" pitchFamily="34" charset="0"/>
        <a:buChar char="•"/>
        <a:defRPr sz="6160" kern="1200">
          <a:solidFill>
            <a:schemeClr val="tx1"/>
          </a:solidFill>
          <a:latin typeface="+mn-lt"/>
          <a:ea typeface="+mn-ea"/>
          <a:cs typeface="+mn-cs"/>
        </a:defRPr>
      </a:lvl1pPr>
      <a:lvl2pPr marL="1508760" indent="-502920" algn="l" defTabSz="2011680" rtl="0" eaLnBrk="1" latinLnBrk="0" hangingPunct="1">
        <a:lnSpc>
          <a:spcPct val="90000"/>
        </a:lnSpc>
        <a:spcBef>
          <a:spcPts val="1100"/>
        </a:spcBef>
        <a:buFont typeface="Arial" panose="020B0604020202020204" pitchFamily="34" charset="0"/>
        <a:buChar char="•"/>
        <a:defRPr sz="5280" kern="1200">
          <a:solidFill>
            <a:schemeClr val="tx1"/>
          </a:solidFill>
          <a:latin typeface="+mn-lt"/>
          <a:ea typeface="+mn-ea"/>
          <a:cs typeface="+mn-cs"/>
        </a:defRPr>
      </a:lvl2pPr>
      <a:lvl3pPr marL="2514600" indent="-502920" algn="l" defTabSz="2011680" rtl="0" eaLnBrk="1" latinLnBrk="0" hangingPunct="1">
        <a:lnSpc>
          <a:spcPct val="90000"/>
        </a:lnSpc>
        <a:spcBef>
          <a:spcPts val="1100"/>
        </a:spcBef>
        <a:buFont typeface="Arial" panose="020B0604020202020204" pitchFamily="34" charset="0"/>
        <a:buChar char="•"/>
        <a:defRPr sz="4400" kern="1200">
          <a:solidFill>
            <a:schemeClr val="tx1"/>
          </a:solidFill>
          <a:latin typeface="+mn-lt"/>
          <a:ea typeface="+mn-ea"/>
          <a:cs typeface="+mn-cs"/>
        </a:defRPr>
      </a:lvl3pPr>
      <a:lvl4pPr marL="352044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4pPr>
      <a:lvl5pPr marL="452628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5pPr>
      <a:lvl6pPr marL="553212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6pPr>
      <a:lvl7pPr marL="653796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7pPr>
      <a:lvl8pPr marL="754380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8pPr>
      <a:lvl9pPr marL="8549640" indent="-502920" algn="l" defTabSz="2011680" rtl="0" eaLnBrk="1" latinLnBrk="0" hangingPunct="1">
        <a:lnSpc>
          <a:spcPct val="90000"/>
        </a:lnSpc>
        <a:spcBef>
          <a:spcPts val="1100"/>
        </a:spcBef>
        <a:buFont typeface="Arial" panose="020B0604020202020204" pitchFamily="34" charset="0"/>
        <a:buChar char="•"/>
        <a:defRPr sz="3960" kern="1200">
          <a:solidFill>
            <a:schemeClr val="tx1"/>
          </a:solidFill>
          <a:latin typeface="+mn-lt"/>
          <a:ea typeface="+mn-ea"/>
          <a:cs typeface="+mn-cs"/>
        </a:defRPr>
      </a:lvl9pPr>
    </p:bodyStyle>
    <p:otherStyle>
      <a:defPPr>
        <a:defRPr lang="en-US"/>
      </a:defPPr>
      <a:lvl1pPr marL="0" algn="l" defTabSz="2011680" rtl="0" eaLnBrk="1" latinLnBrk="0" hangingPunct="1">
        <a:defRPr sz="3960" kern="1200">
          <a:solidFill>
            <a:schemeClr val="tx1"/>
          </a:solidFill>
          <a:latin typeface="+mn-lt"/>
          <a:ea typeface="+mn-ea"/>
          <a:cs typeface="+mn-cs"/>
        </a:defRPr>
      </a:lvl1pPr>
      <a:lvl2pPr marL="1005840" algn="l" defTabSz="2011680" rtl="0" eaLnBrk="1" latinLnBrk="0" hangingPunct="1">
        <a:defRPr sz="3960" kern="1200">
          <a:solidFill>
            <a:schemeClr val="tx1"/>
          </a:solidFill>
          <a:latin typeface="+mn-lt"/>
          <a:ea typeface="+mn-ea"/>
          <a:cs typeface="+mn-cs"/>
        </a:defRPr>
      </a:lvl2pPr>
      <a:lvl3pPr marL="2011680" algn="l" defTabSz="2011680" rtl="0" eaLnBrk="1" latinLnBrk="0" hangingPunct="1">
        <a:defRPr sz="3960" kern="1200">
          <a:solidFill>
            <a:schemeClr val="tx1"/>
          </a:solidFill>
          <a:latin typeface="+mn-lt"/>
          <a:ea typeface="+mn-ea"/>
          <a:cs typeface="+mn-cs"/>
        </a:defRPr>
      </a:lvl3pPr>
      <a:lvl4pPr marL="3017520" algn="l" defTabSz="2011680" rtl="0" eaLnBrk="1" latinLnBrk="0" hangingPunct="1">
        <a:defRPr sz="3960" kern="1200">
          <a:solidFill>
            <a:schemeClr val="tx1"/>
          </a:solidFill>
          <a:latin typeface="+mn-lt"/>
          <a:ea typeface="+mn-ea"/>
          <a:cs typeface="+mn-cs"/>
        </a:defRPr>
      </a:lvl4pPr>
      <a:lvl5pPr marL="4023360" algn="l" defTabSz="2011680" rtl="0" eaLnBrk="1" latinLnBrk="0" hangingPunct="1">
        <a:defRPr sz="3960" kern="1200">
          <a:solidFill>
            <a:schemeClr val="tx1"/>
          </a:solidFill>
          <a:latin typeface="+mn-lt"/>
          <a:ea typeface="+mn-ea"/>
          <a:cs typeface="+mn-cs"/>
        </a:defRPr>
      </a:lvl5pPr>
      <a:lvl6pPr marL="5029200" algn="l" defTabSz="2011680" rtl="0" eaLnBrk="1" latinLnBrk="0" hangingPunct="1">
        <a:defRPr sz="3960" kern="1200">
          <a:solidFill>
            <a:schemeClr val="tx1"/>
          </a:solidFill>
          <a:latin typeface="+mn-lt"/>
          <a:ea typeface="+mn-ea"/>
          <a:cs typeface="+mn-cs"/>
        </a:defRPr>
      </a:lvl6pPr>
      <a:lvl7pPr marL="6035040" algn="l" defTabSz="2011680" rtl="0" eaLnBrk="1" latinLnBrk="0" hangingPunct="1">
        <a:defRPr sz="3960" kern="1200">
          <a:solidFill>
            <a:schemeClr val="tx1"/>
          </a:solidFill>
          <a:latin typeface="+mn-lt"/>
          <a:ea typeface="+mn-ea"/>
          <a:cs typeface="+mn-cs"/>
        </a:defRPr>
      </a:lvl7pPr>
      <a:lvl8pPr marL="7040880" algn="l" defTabSz="2011680" rtl="0" eaLnBrk="1" latinLnBrk="0" hangingPunct="1">
        <a:defRPr sz="3960" kern="1200">
          <a:solidFill>
            <a:schemeClr val="tx1"/>
          </a:solidFill>
          <a:latin typeface="+mn-lt"/>
          <a:ea typeface="+mn-ea"/>
          <a:cs typeface="+mn-cs"/>
        </a:defRPr>
      </a:lvl8pPr>
      <a:lvl9pPr marL="8046720" algn="l" defTabSz="2011680" rtl="0" eaLnBrk="1" latinLnBrk="0" hangingPunct="1">
        <a:defRPr sz="3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0"/>
          <p:cNvSpPr>
            <a:spLocks noChangeArrowheads="1"/>
          </p:cNvSpPr>
          <p:nvPr/>
        </p:nvSpPr>
        <p:spPr bwMode="auto">
          <a:xfrm>
            <a:off x="274638" y="31987407"/>
            <a:ext cx="19659600" cy="742081"/>
          </a:xfrm>
          <a:prstGeom prst="roundRect">
            <a:avLst>
              <a:gd name="adj" fmla="val 16667"/>
            </a:avLst>
          </a:prstGeom>
          <a:solidFill>
            <a:schemeClr val="accent1">
              <a:lumMod val="75000"/>
            </a:schemeClr>
          </a:solidFill>
          <a:ln w="25400" algn="ctr">
            <a:solidFill>
              <a:schemeClr val="tx1"/>
            </a:solidFill>
            <a:round/>
            <a:headEnd/>
            <a:tailEnd/>
          </a:ln>
        </p:spPr>
        <p:txBody>
          <a:bodyPr wrap="none" lIns="96423" tIns="48212" rIns="96423" bIns="48212" anchor="ctr"/>
          <a:lstStyle/>
          <a:p>
            <a:endParaRPr lang="en-US"/>
          </a:p>
        </p:txBody>
      </p:sp>
      <p:sp>
        <p:nvSpPr>
          <p:cNvPr id="8" name="AutoShape 62"/>
          <p:cNvSpPr>
            <a:spLocks noChangeArrowheads="1"/>
          </p:cNvSpPr>
          <p:nvPr/>
        </p:nvSpPr>
        <p:spPr bwMode="auto">
          <a:xfrm>
            <a:off x="297656" y="16742086"/>
            <a:ext cx="9324825"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9" name="AutoShape 61"/>
          <p:cNvSpPr>
            <a:spLocks noChangeArrowheads="1"/>
          </p:cNvSpPr>
          <p:nvPr/>
        </p:nvSpPr>
        <p:spPr bwMode="auto">
          <a:xfrm>
            <a:off x="274636" y="8277806"/>
            <a:ext cx="9347845"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10" name="AutoShape 59"/>
          <p:cNvSpPr>
            <a:spLocks noChangeArrowheads="1"/>
          </p:cNvSpPr>
          <p:nvPr/>
        </p:nvSpPr>
        <p:spPr bwMode="auto">
          <a:xfrm>
            <a:off x="274636" y="3592513"/>
            <a:ext cx="9347845"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11" name="AutoShape 55"/>
          <p:cNvSpPr>
            <a:spLocks noChangeArrowheads="1"/>
          </p:cNvSpPr>
          <p:nvPr/>
        </p:nvSpPr>
        <p:spPr bwMode="auto">
          <a:xfrm>
            <a:off x="274638" y="327025"/>
            <a:ext cx="19568160" cy="2873375"/>
          </a:xfrm>
          <a:prstGeom prst="roundRect">
            <a:avLst>
              <a:gd name="adj" fmla="val 16667"/>
            </a:avLst>
          </a:prstGeom>
          <a:solidFill>
            <a:schemeClr val="accent1">
              <a:lumMod val="90000"/>
            </a:schemeClr>
          </a:solidFill>
          <a:ln w="25400" algn="ctr">
            <a:solidFill>
              <a:schemeClr val="tx1"/>
            </a:solidFill>
            <a:round/>
            <a:headEnd/>
            <a:tailEnd/>
          </a:ln>
        </p:spPr>
        <p:txBody>
          <a:bodyPr wrap="none" lIns="96423" tIns="48212" rIns="96423" bIns="48212" anchor="ctr"/>
          <a:lstStyle/>
          <a:p>
            <a:endParaRPr lang="en-US" dirty="0"/>
          </a:p>
        </p:txBody>
      </p:sp>
      <p:sp>
        <p:nvSpPr>
          <p:cNvPr id="14" name="Text Box 21"/>
          <p:cNvSpPr txBox="1">
            <a:spLocks noChangeArrowheads="1"/>
          </p:cNvSpPr>
          <p:nvPr/>
        </p:nvSpPr>
        <p:spPr bwMode="auto">
          <a:xfrm>
            <a:off x="249236" y="4387033"/>
            <a:ext cx="9373245" cy="3790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just" defTabSz="2545690" eaLnBrk="1" hangingPunct="1"/>
            <a:r>
              <a:rPr lang="en-US" sz="2000" dirty="0">
                <a:solidFill>
                  <a:schemeClr val="tx1"/>
                </a:solidFill>
                <a:latin typeface="+mn-lt"/>
                <a:ea typeface="Calibri"/>
                <a:cs typeface="Times New Roman"/>
              </a:rPr>
              <a:t>The Cooperative Human Tissue Network’s Western Division (CHTN-WD) at Vanderbilt University Medical Center (VUMC) is a federally funded service oriented grant that provides high-quality </a:t>
            </a:r>
            <a:r>
              <a:rPr lang="en-US" sz="2000" dirty="0" err="1">
                <a:solidFill>
                  <a:schemeClr val="tx1"/>
                </a:solidFill>
                <a:latin typeface="+mn-lt"/>
                <a:ea typeface="Calibri"/>
                <a:cs typeface="Times New Roman"/>
              </a:rPr>
              <a:t>biospecimens</a:t>
            </a:r>
            <a:r>
              <a:rPr lang="en-US" sz="2000" dirty="0">
                <a:solidFill>
                  <a:schemeClr val="tx1"/>
                </a:solidFill>
                <a:latin typeface="+mn-lt"/>
                <a:ea typeface="Calibri"/>
                <a:cs typeface="Times New Roman"/>
              </a:rPr>
              <a:t> to the research community.  Within the last two years, CHTN-WD has developed and utilized an error-reporting dashboard in its </a:t>
            </a:r>
            <a:r>
              <a:rPr lang="en-US" sz="2000" dirty="0" err="1">
                <a:solidFill>
                  <a:schemeClr val="tx1"/>
                </a:solidFill>
                <a:latin typeface="+mn-lt"/>
                <a:ea typeface="Calibri"/>
                <a:cs typeface="Times New Roman"/>
              </a:rPr>
              <a:t>Biorepository</a:t>
            </a:r>
            <a:r>
              <a:rPr lang="en-US" sz="2000" dirty="0">
                <a:solidFill>
                  <a:schemeClr val="tx1"/>
                </a:solidFill>
                <a:latin typeface="+mn-lt"/>
                <a:ea typeface="Calibri"/>
                <a:cs typeface="Times New Roman"/>
              </a:rPr>
              <a:t> Information Management System, VUMC </a:t>
            </a:r>
            <a:r>
              <a:rPr lang="en-US" sz="2000" dirty="0" err="1">
                <a:solidFill>
                  <a:schemeClr val="tx1"/>
                </a:solidFill>
                <a:latin typeface="+mn-lt"/>
                <a:ea typeface="Calibri"/>
                <a:cs typeface="Times New Roman"/>
              </a:rPr>
              <a:t>DonorQuest</a:t>
            </a:r>
            <a:r>
              <a:rPr lang="en-US" sz="2000" dirty="0">
                <a:solidFill>
                  <a:schemeClr val="tx1"/>
                </a:solidFill>
                <a:latin typeface="+mn-lt"/>
                <a:ea typeface="Calibri"/>
                <a:cs typeface="Times New Roman"/>
              </a:rPr>
              <a:t>, to record and track errors by operational area.  By ‘binning’ these errors within each operational area, Key Performance Indicators (KPIs) can be developed and implemented to further reduce error rates and indicate if staff retraining is necessary.  Analysis of these reported errors will lead to reduction in repetitive mistakes and improve overall customer satisfaction.  By utilizing these tools to identify problem areas and generate action plans to fix them, it substantiates our Total Quality Management (TQM) and enhances our operation to better serve customers.</a:t>
            </a:r>
          </a:p>
        </p:txBody>
      </p:sp>
      <p:sp>
        <p:nvSpPr>
          <p:cNvPr id="15" name="Text Box 34"/>
          <p:cNvSpPr txBox="1">
            <a:spLocks noChangeArrowheads="1"/>
          </p:cNvSpPr>
          <p:nvPr/>
        </p:nvSpPr>
        <p:spPr bwMode="auto">
          <a:xfrm>
            <a:off x="251618" y="17536633"/>
            <a:ext cx="9370864" cy="221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marL="0" marR="0" algn="just">
              <a:lnSpc>
                <a:spcPct val="115000"/>
              </a:lnSpc>
              <a:spcBef>
                <a:spcPts val="0"/>
              </a:spcBef>
              <a:spcAft>
                <a:spcPts val="1000"/>
              </a:spcAft>
            </a:pPr>
            <a:r>
              <a:rPr lang="en-US" sz="2000" dirty="0">
                <a:solidFill>
                  <a:schemeClr val="tx1"/>
                </a:solidFill>
                <a:latin typeface="+mn-lt"/>
                <a:ea typeface="Calibri"/>
                <a:cs typeface="Times New Roman"/>
              </a:rPr>
              <a:t>Data points accumulated over a one year period from January 2013 to February 2014 are binned by the appropriate departmental area and reviewed.  There are 526 total reported errors by staff members over this period (see figure 1).  Errors are shown by departmental area below with total number of recorded errors and indicates the ones that have been corrected by staff members.  Figure 2 represents the various types of errors found in the areas with the highest numbers of reported issues.  </a:t>
            </a:r>
          </a:p>
        </p:txBody>
      </p:sp>
      <p:sp>
        <p:nvSpPr>
          <p:cNvPr id="16" name="Title 43"/>
          <p:cNvSpPr txBox="1">
            <a:spLocks/>
          </p:cNvSpPr>
          <p:nvPr/>
        </p:nvSpPr>
        <p:spPr bwMode="auto">
          <a:xfrm>
            <a:off x="2322956" y="608303"/>
            <a:ext cx="14897893" cy="152895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lvl1pPr algn="l" defTabSz="2011680" rtl="0" eaLnBrk="1" latinLnBrk="0" hangingPunct="1">
              <a:lnSpc>
                <a:spcPct val="90000"/>
              </a:lnSpc>
              <a:spcBef>
                <a:spcPct val="0"/>
              </a:spcBef>
              <a:buNone/>
              <a:defRPr sz="9680" kern="1200">
                <a:solidFill>
                  <a:schemeClr val="tx1"/>
                </a:solidFill>
                <a:latin typeface="+mj-lt"/>
                <a:ea typeface="+mj-ea"/>
                <a:cs typeface="+mj-cs"/>
              </a:defRPr>
            </a:lvl1pPr>
          </a:lstStyle>
          <a:p>
            <a:pPr algn="ctr"/>
            <a:r>
              <a:rPr lang="en-US" sz="5000" b="1" dirty="0" smtClean="0"/>
              <a:t>Retrospective Analysis of Reported Errors </a:t>
            </a:r>
          </a:p>
          <a:p>
            <a:pPr algn="ctr"/>
            <a:r>
              <a:rPr lang="en-US" sz="5000" b="1" dirty="0" smtClean="0"/>
              <a:t>for Development of Key Performance Indicators</a:t>
            </a:r>
          </a:p>
        </p:txBody>
      </p:sp>
      <p:sp>
        <p:nvSpPr>
          <p:cNvPr id="17" name="Title 43"/>
          <p:cNvSpPr txBox="1">
            <a:spLocks/>
          </p:cNvSpPr>
          <p:nvPr/>
        </p:nvSpPr>
        <p:spPr>
          <a:xfrm>
            <a:off x="2230045" y="2181300"/>
            <a:ext cx="15331509" cy="916175"/>
          </a:xfrm>
          <a:prstGeom prst="rect">
            <a:avLst/>
          </a:prstGeom>
        </p:spPr>
        <p:txBody>
          <a:bodyPr lIns="96423" tIns="48212" rIns="96423" bIns="48212"/>
          <a:lstStyle/>
          <a:p>
            <a:pPr algn="ctr" defTabSz="2313494">
              <a:defRPr/>
            </a:pPr>
            <a:r>
              <a:rPr lang="en-US" sz="2400" kern="0" dirty="0" smtClean="0">
                <a:solidFill>
                  <a:schemeClr val="tx1"/>
                </a:solidFill>
                <a:latin typeface="+mj-lt"/>
                <a:ea typeface="+mj-ea"/>
                <a:cs typeface="+mj-cs"/>
              </a:rPr>
              <a:t>By: Erik Brooks, Kiley </a:t>
            </a:r>
            <a:r>
              <a:rPr lang="en-US" sz="2400" kern="0" dirty="0" err="1" smtClean="0">
                <a:solidFill>
                  <a:schemeClr val="tx1"/>
                </a:solidFill>
                <a:latin typeface="+mj-lt"/>
                <a:ea typeface="+mj-ea"/>
                <a:cs typeface="+mj-cs"/>
              </a:rPr>
              <a:t>Wease</a:t>
            </a:r>
            <a:r>
              <a:rPr lang="en-US" sz="2400" kern="0" dirty="0" smtClean="0">
                <a:solidFill>
                  <a:schemeClr val="tx1"/>
                </a:solidFill>
                <a:latin typeface="+mj-lt"/>
                <a:ea typeface="+mj-ea"/>
                <a:cs typeface="+mj-cs"/>
              </a:rPr>
              <a:t>, Ying Jin, Kerry Wiles and Mary Kay Washington M.D., Ph.D.</a:t>
            </a:r>
          </a:p>
          <a:p>
            <a:pPr algn="ctr" defTabSz="2313494">
              <a:defRPr/>
            </a:pPr>
            <a:r>
              <a:rPr lang="en-US" sz="2400" kern="0" dirty="0" smtClean="0">
                <a:solidFill>
                  <a:schemeClr val="tx1"/>
                </a:solidFill>
                <a:latin typeface="+mj-lt"/>
                <a:ea typeface="+mj-ea"/>
                <a:cs typeface="+mj-cs"/>
              </a:rPr>
              <a:t>Department of Pathology, Microbiology and Immunology – Vanderbilt University Medical Center </a:t>
            </a:r>
            <a:endParaRPr lang="en-US" sz="2400" kern="0" dirty="0">
              <a:solidFill>
                <a:schemeClr val="tx1"/>
              </a:solidFill>
              <a:latin typeface="+mj-lt"/>
              <a:ea typeface="+mj-ea"/>
              <a:cs typeface="+mj-cs"/>
            </a:endParaRPr>
          </a:p>
        </p:txBody>
      </p:sp>
      <p:sp>
        <p:nvSpPr>
          <p:cNvPr id="18" name="Title 43"/>
          <p:cNvSpPr txBox="1">
            <a:spLocks/>
          </p:cNvSpPr>
          <p:nvPr/>
        </p:nvSpPr>
        <p:spPr>
          <a:xfrm>
            <a:off x="3175063" y="3592513"/>
            <a:ext cx="3017520" cy="717550"/>
          </a:xfrm>
          <a:prstGeom prst="rect">
            <a:avLst/>
          </a:prstGeom>
          <a:noFill/>
        </p:spPr>
        <p:txBody>
          <a:bodyPr lIns="96423" tIns="48212" rIns="96423" bIns="48212"/>
          <a:lstStyle/>
          <a:p>
            <a:pPr algn="ctr" defTabSz="2313494">
              <a:defRPr/>
            </a:pPr>
            <a:r>
              <a:rPr lang="en-US" sz="3800" b="1" kern="0" dirty="0" smtClean="0">
                <a:solidFill>
                  <a:schemeClr val="bg1"/>
                </a:solidFill>
                <a:latin typeface="+mj-lt"/>
                <a:ea typeface="+mj-ea"/>
                <a:cs typeface="+mj-cs"/>
              </a:rPr>
              <a:t>Introduction</a:t>
            </a:r>
            <a:endParaRPr lang="en-US" sz="3800" b="1" kern="0" dirty="0">
              <a:solidFill>
                <a:schemeClr val="bg1"/>
              </a:solidFill>
              <a:latin typeface="+mj-lt"/>
              <a:ea typeface="+mj-ea"/>
              <a:cs typeface="+mj-cs"/>
            </a:endParaRPr>
          </a:p>
        </p:txBody>
      </p:sp>
      <p:sp>
        <p:nvSpPr>
          <p:cNvPr id="19" name="Title 43"/>
          <p:cNvSpPr txBox="1">
            <a:spLocks/>
          </p:cNvSpPr>
          <p:nvPr/>
        </p:nvSpPr>
        <p:spPr>
          <a:xfrm>
            <a:off x="2453751" y="8299332"/>
            <a:ext cx="4572000" cy="717550"/>
          </a:xfrm>
          <a:prstGeom prst="rect">
            <a:avLst/>
          </a:prstGeom>
        </p:spPr>
        <p:txBody>
          <a:bodyPr lIns="96423" tIns="48212" rIns="96423" bIns="48212"/>
          <a:lstStyle/>
          <a:p>
            <a:pPr algn="ctr" defTabSz="2313494">
              <a:defRPr/>
            </a:pPr>
            <a:r>
              <a:rPr lang="en-US" sz="3800" b="1" kern="0" dirty="0" smtClean="0">
                <a:solidFill>
                  <a:srgbClr val="FFFFFF"/>
                </a:solidFill>
                <a:latin typeface="+mj-lt"/>
                <a:ea typeface="+mj-ea"/>
                <a:cs typeface="+mj-cs"/>
              </a:rPr>
              <a:t>Background</a:t>
            </a:r>
            <a:endParaRPr lang="en-US" sz="3800" b="1" kern="0" dirty="0">
              <a:solidFill>
                <a:srgbClr val="FFFFFF"/>
              </a:solidFill>
              <a:latin typeface="+mj-lt"/>
              <a:ea typeface="+mj-ea"/>
              <a:cs typeface="+mj-cs"/>
            </a:endParaRPr>
          </a:p>
        </p:txBody>
      </p:sp>
      <p:sp>
        <p:nvSpPr>
          <p:cNvPr id="20" name="Text Box 4"/>
          <p:cNvSpPr txBox="1">
            <a:spLocks noChangeArrowheads="1"/>
          </p:cNvSpPr>
          <p:nvPr/>
        </p:nvSpPr>
        <p:spPr bwMode="auto">
          <a:xfrm>
            <a:off x="2599535" y="16763628"/>
            <a:ext cx="4572000" cy="682625"/>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ctr" eaLnBrk="1" hangingPunct="1">
              <a:spcBef>
                <a:spcPct val="50000"/>
              </a:spcBef>
            </a:pPr>
            <a:r>
              <a:rPr lang="en-US" sz="3800" b="1" dirty="0" smtClean="0">
                <a:solidFill>
                  <a:srgbClr val="FFFFFF"/>
                </a:solidFill>
              </a:rPr>
              <a:t>Results</a:t>
            </a:r>
            <a:endParaRPr lang="en-US" sz="3800" b="1" dirty="0">
              <a:solidFill>
                <a:srgbClr val="FFFFFF"/>
              </a:solidFill>
            </a:endParaRPr>
          </a:p>
        </p:txBody>
      </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4420" y="586278"/>
            <a:ext cx="2390359" cy="2349456"/>
          </a:xfrm>
          <a:prstGeom prst="rect">
            <a:avLst/>
          </a:prstGeom>
        </p:spPr>
      </p:pic>
      <p:sp>
        <p:nvSpPr>
          <p:cNvPr id="26" name="TextBox 25"/>
          <p:cNvSpPr txBox="1"/>
          <p:nvPr/>
        </p:nvSpPr>
        <p:spPr>
          <a:xfrm>
            <a:off x="465213" y="152543"/>
            <a:ext cx="2630893" cy="1446550"/>
          </a:xfrm>
          <a:prstGeom prst="rect">
            <a:avLst/>
          </a:prstGeom>
          <a:noFill/>
        </p:spPr>
        <p:txBody>
          <a:bodyPr wrap="square" rtlCol="0">
            <a:spAutoFit/>
          </a:bodyPr>
          <a:lstStyle/>
          <a:p>
            <a:r>
              <a:rPr lang="en-US" sz="8800" b="1" dirty="0" smtClean="0"/>
              <a:t>#145</a:t>
            </a:r>
            <a:endParaRPr lang="en-US" sz="8800" b="1" dirty="0"/>
          </a:p>
        </p:txBody>
      </p:sp>
      <p:sp>
        <p:nvSpPr>
          <p:cNvPr id="27" name="TextBox 26"/>
          <p:cNvSpPr txBox="1"/>
          <p:nvPr/>
        </p:nvSpPr>
        <p:spPr>
          <a:xfrm>
            <a:off x="480220" y="27361581"/>
            <a:ext cx="7315200" cy="420132"/>
          </a:xfrm>
          <a:prstGeom prst="rect">
            <a:avLst/>
          </a:prstGeom>
          <a:noFill/>
        </p:spPr>
        <p:txBody>
          <a:bodyPr wrap="square" rtlCol="0">
            <a:spAutoFit/>
          </a:bodyPr>
          <a:lstStyle/>
          <a:p>
            <a:endParaRPr lang="en-US" sz="1800" dirty="0"/>
          </a:p>
        </p:txBody>
      </p:sp>
      <p:pic>
        <p:nvPicPr>
          <p:cNvPr id="28" name="Content Placeholder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6040" y="20342041"/>
            <a:ext cx="7625194" cy="3422495"/>
          </a:xfrm>
          <a:prstGeom prst="rect">
            <a:avLst/>
          </a:prstGeom>
        </p:spPr>
      </p:pic>
      <p:sp>
        <p:nvSpPr>
          <p:cNvPr id="29" name="TextBox 28"/>
          <p:cNvSpPr txBox="1"/>
          <p:nvPr/>
        </p:nvSpPr>
        <p:spPr>
          <a:xfrm>
            <a:off x="274638" y="9063311"/>
            <a:ext cx="9347844" cy="7517443"/>
          </a:xfrm>
          <a:prstGeom prst="rect">
            <a:avLst/>
          </a:prstGeom>
          <a:noFill/>
        </p:spPr>
        <p:txBody>
          <a:bodyPr wrap="square" rtlCol="0">
            <a:spAutoFit/>
          </a:bodyPr>
          <a:lstStyle/>
          <a:p>
            <a:pPr marR="0" algn="just">
              <a:lnSpc>
                <a:spcPct val="115000"/>
              </a:lnSpc>
              <a:spcBef>
                <a:spcPts val="0"/>
              </a:spcBef>
              <a:spcAft>
                <a:spcPts val="1000"/>
              </a:spcAft>
            </a:pPr>
            <a:r>
              <a:rPr lang="en-US" sz="2000" dirty="0">
                <a:ea typeface="Calibri"/>
                <a:cs typeface="Times New Roman"/>
              </a:rPr>
              <a:t>Lean manufacturing practices is one tool that an enterprise can use to align itself to the goal of being responsive to customers, be as accurate as possible and eliminate many forms of waste, which includes resources and time.  Working under the premise that problems can be extracted and modeled, CHTN-WD at VUMC developed and implemented an error reporting dashboard feature in 2011 to attempt to better understand error rates within our </a:t>
            </a:r>
            <a:r>
              <a:rPr lang="en-US" sz="2000" dirty="0" err="1">
                <a:ea typeface="Calibri"/>
                <a:cs typeface="Times New Roman"/>
              </a:rPr>
              <a:t>biorepository</a:t>
            </a:r>
            <a:r>
              <a:rPr lang="en-US" sz="2000" dirty="0">
                <a:ea typeface="Calibri"/>
                <a:cs typeface="Times New Roman"/>
              </a:rPr>
              <a:t> at the process and in some instances the transaction level.  Staff members were trained and are responsible for reporting and attempting to correct errors after recording them into the Error Reporting Dashboard (ERD).  When an error is identified, the user utilizes the ERD and selects the appropriate operational area, the suspected department they feel is responsible, and assigns a severity status as well as assessing if they feel the error is human or IT.  CHTN-WD is unique in that each department subsequently checks the previous department’s work and reporting these errors real-time using this integrated module allows for accurate recording and promotes downstream analysis by utilizing a business intelligence software package (Jasper reports).  Information culled from the error reporting module has allowed us to revisit the way in which errors are reported, how they are resolved and the degree of severity based upon the path of the </a:t>
            </a:r>
            <a:r>
              <a:rPr lang="en-US" sz="2000" dirty="0" err="1">
                <a:ea typeface="Calibri"/>
                <a:cs typeface="Times New Roman"/>
              </a:rPr>
              <a:t>biospecimen</a:t>
            </a:r>
            <a:r>
              <a:rPr lang="en-US" sz="2000" dirty="0">
                <a:ea typeface="Calibri"/>
                <a:cs typeface="Times New Roman"/>
              </a:rPr>
              <a:t> and data, revealing the direction the inventive process should follow to discover a solution.  The anticipated outcome is to form an empirical algorithm for solving classes or ‘bins’ of problems and allows the </a:t>
            </a:r>
            <a:r>
              <a:rPr lang="en-US" sz="2000" dirty="0" err="1">
                <a:ea typeface="Calibri"/>
                <a:cs typeface="Times New Roman"/>
              </a:rPr>
              <a:t>biorepository</a:t>
            </a:r>
            <a:r>
              <a:rPr lang="en-US" sz="2000" dirty="0">
                <a:ea typeface="Calibri"/>
                <a:cs typeface="Times New Roman"/>
              </a:rPr>
              <a:t> staff to help develop meaningful KPI’s for their department or area.  </a:t>
            </a:r>
          </a:p>
        </p:txBody>
      </p:sp>
      <p:sp>
        <p:nvSpPr>
          <p:cNvPr id="5" name="AutoShape 66"/>
          <p:cNvSpPr>
            <a:spLocks noChangeArrowheads="1"/>
          </p:cNvSpPr>
          <p:nvPr/>
        </p:nvSpPr>
        <p:spPr bwMode="auto">
          <a:xfrm>
            <a:off x="10526609" y="29780522"/>
            <a:ext cx="9148892" cy="719138"/>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6" name="AutoShape 64"/>
          <p:cNvSpPr>
            <a:spLocks noChangeArrowheads="1"/>
          </p:cNvSpPr>
          <p:nvPr/>
        </p:nvSpPr>
        <p:spPr bwMode="auto">
          <a:xfrm>
            <a:off x="10526609" y="23419833"/>
            <a:ext cx="9148892"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12" name="Text Box 9"/>
          <p:cNvSpPr txBox="1">
            <a:spLocks noChangeArrowheads="1"/>
          </p:cNvSpPr>
          <p:nvPr/>
        </p:nvSpPr>
        <p:spPr bwMode="auto">
          <a:xfrm>
            <a:off x="11112380" y="30313922"/>
            <a:ext cx="7680325"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eaLnBrk="1" hangingPunct="1">
              <a:spcBef>
                <a:spcPct val="50000"/>
              </a:spcBef>
            </a:pPr>
            <a:endParaRPr lang="en-US" sz="3800" b="1">
              <a:solidFill>
                <a:schemeClr val="tx1"/>
              </a:solidFill>
            </a:endParaRPr>
          </a:p>
        </p:txBody>
      </p:sp>
      <p:sp>
        <p:nvSpPr>
          <p:cNvPr id="13" name="Rectangle 10"/>
          <p:cNvSpPr>
            <a:spLocks noChangeArrowheads="1"/>
          </p:cNvSpPr>
          <p:nvPr/>
        </p:nvSpPr>
        <p:spPr bwMode="auto">
          <a:xfrm>
            <a:off x="10526609" y="30587104"/>
            <a:ext cx="9148892" cy="127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409" tIns="48204" rIns="96409" bIns="48204"/>
          <a:lstStyle/>
          <a:p>
            <a:pPr algn="just" defTabSz="2312988">
              <a:spcBef>
                <a:spcPct val="20000"/>
              </a:spcBef>
            </a:pPr>
            <a:r>
              <a:rPr lang="en-US" sz="2000" dirty="0" smtClean="0">
                <a:solidFill>
                  <a:schemeClr val="tx1"/>
                </a:solidFill>
              </a:rPr>
              <a:t>We thank the CHTN-VUMC staff for their continued efforts and support: Kiley Wease, Robert </a:t>
            </a:r>
            <a:r>
              <a:rPr lang="en-US" sz="2000" dirty="0" err="1" smtClean="0">
                <a:solidFill>
                  <a:schemeClr val="tx1"/>
                </a:solidFill>
              </a:rPr>
              <a:t>Burnell</a:t>
            </a:r>
            <a:r>
              <a:rPr lang="en-US" sz="2000" dirty="0" smtClean="0">
                <a:solidFill>
                  <a:schemeClr val="tx1"/>
                </a:solidFill>
              </a:rPr>
              <a:t>, Anne Campbell, </a:t>
            </a:r>
            <a:r>
              <a:rPr lang="en-US" sz="2000" dirty="0" err="1" smtClean="0">
                <a:solidFill>
                  <a:schemeClr val="tx1"/>
                </a:solidFill>
              </a:rPr>
              <a:t>Aunshka</a:t>
            </a:r>
            <a:r>
              <a:rPr lang="en-US" sz="2000" dirty="0" smtClean="0">
                <a:solidFill>
                  <a:schemeClr val="tx1"/>
                </a:solidFill>
              </a:rPr>
              <a:t> Collins, Brittney Fain, Regina Jenkins, Grace </a:t>
            </a:r>
            <a:r>
              <a:rPr lang="en-US" sz="2000" dirty="0" err="1" smtClean="0">
                <a:solidFill>
                  <a:schemeClr val="tx1"/>
                </a:solidFill>
              </a:rPr>
              <a:t>Ordung</a:t>
            </a:r>
            <a:r>
              <a:rPr lang="en-US" sz="2000" dirty="0" smtClean="0">
                <a:solidFill>
                  <a:schemeClr val="tx1"/>
                </a:solidFill>
              </a:rPr>
              <a:t>, Stephanie Shelton and Linda </a:t>
            </a:r>
            <a:r>
              <a:rPr lang="en-US" sz="2000" dirty="0" err="1" smtClean="0">
                <a:solidFill>
                  <a:schemeClr val="tx1"/>
                </a:solidFill>
              </a:rPr>
              <a:t>Sircy</a:t>
            </a:r>
            <a:r>
              <a:rPr lang="en-US" sz="2000" dirty="0" smtClean="0">
                <a:solidFill>
                  <a:schemeClr val="tx1"/>
                </a:solidFill>
              </a:rPr>
              <a:t>.  This project is supported by NCI/NIH 2U01CA091664-10.</a:t>
            </a:r>
            <a:endParaRPr lang="en-US" sz="2000" dirty="0">
              <a:solidFill>
                <a:schemeClr val="tx1"/>
              </a:solidFill>
            </a:endParaRPr>
          </a:p>
        </p:txBody>
      </p:sp>
      <p:sp>
        <p:nvSpPr>
          <p:cNvPr id="22" name="Text Box 37"/>
          <p:cNvSpPr txBox="1">
            <a:spLocks noChangeArrowheads="1"/>
          </p:cNvSpPr>
          <p:nvPr/>
        </p:nvSpPr>
        <p:spPr bwMode="auto">
          <a:xfrm>
            <a:off x="12805799" y="23445614"/>
            <a:ext cx="4572000" cy="682625"/>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ctr" eaLnBrk="1" hangingPunct="1">
              <a:spcBef>
                <a:spcPct val="50000"/>
              </a:spcBef>
            </a:pPr>
            <a:r>
              <a:rPr lang="en-US" sz="3800" b="1" dirty="0" smtClean="0">
                <a:solidFill>
                  <a:srgbClr val="FFFFFF"/>
                </a:solidFill>
              </a:rPr>
              <a:t>Conclusion</a:t>
            </a:r>
            <a:endParaRPr lang="en-US" sz="3800" b="1" dirty="0">
              <a:solidFill>
                <a:srgbClr val="FFFFFF"/>
              </a:solidFill>
            </a:endParaRPr>
          </a:p>
        </p:txBody>
      </p:sp>
      <p:sp>
        <p:nvSpPr>
          <p:cNvPr id="23" name="Text Box 9"/>
          <p:cNvSpPr txBox="1">
            <a:spLocks noChangeArrowheads="1"/>
          </p:cNvSpPr>
          <p:nvPr/>
        </p:nvSpPr>
        <p:spPr bwMode="auto">
          <a:xfrm>
            <a:off x="12764498" y="29807510"/>
            <a:ext cx="4572000" cy="681037"/>
          </a:xfrm>
          <a:prstGeom prst="rect">
            <a:avLst/>
          </a:prstGeom>
          <a:noFill/>
          <a:ln>
            <a:noFill/>
          </a:ln>
          <a:extLst/>
        </p:spPr>
        <p:txBody>
          <a:bodyPr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eaLnBrk="1" hangingPunct="1">
              <a:spcBef>
                <a:spcPct val="50000"/>
              </a:spcBef>
            </a:pPr>
            <a:r>
              <a:rPr lang="en-US" sz="3800" b="1" dirty="0" smtClean="0">
                <a:solidFill>
                  <a:srgbClr val="FFFFFF"/>
                </a:solidFill>
              </a:rPr>
              <a:t>Acknowledgements</a:t>
            </a:r>
            <a:endParaRPr lang="en-US" sz="3800" b="1" dirty="0">
              <a:solidFill>
                <a:srgbClr val="FFFFFF"/>
              </a:solidFill>
            </a:endParaRPr>
          </a:p>
        </p:txBody>
      </p:sp>
      <p:sp>
        <p:nvSpPr>
          <p:cNvPr id="32" name="TextBox 31"/>
          <p:cNvSpPr txBox="1"/>
          <p:nvPr/>
        </p:nvSpPr>
        <p:spPr>
          <a:xfrm>
            <a:off x="10526609" y="24209735"/>
            <a:ext cx="9148892" cy="5393785"/>
          </a:xfrm>
          <a:prstGeom prst="rect">
            <a:avLst/>
          </a:prstGeom>
          <a:noFill/>
        </p:spPr>
        <p:txBody>
          <a:bodyPr wrap="square" rtlCol="0">
            <a:spAutoFit/>
          </a:bodyPr>
          <a:lstStyle/>
          <a:p>
            <a:pPr marL="0" marR="0" algn="just">
              <a:lnSpc>
                <a:spcPct val="115000"/>
              </a:lnSpc>
              <a:spcBef>
                <a:spcPts val="0"/>
              </a:spcBef>
              <a:spcAft>
                <a:spcPts val="1000"/>
              </a:spcAft>
            </a:pPr>
            <a:r>
              <a:rPr lang="en-US" sz="2000" dirty="0">
                <a:latin typeface="+mn-lt"/>
                <a:ea typeface="Calibri"/>
                <a:cs typeface="Arial" panose="020B0604020202020204" pitchFamily="34" charset="0"/>
              </a:rPr>
              <a:t>Most often, especially in federal funding the quest is for “new and innovative wet bench research tools” to solve a problem.  However, it may be the processes surrounding the research that can be innovated to produce better quality and less waste.  Utilizing this error reporting function and the generated data is critical to developing appropriate KPIs to truly lower the error rate of the </a:t>
            </a:r>
            <a:r>
              <a:rPr lang="en-US" sz="2000" dirty="0" err="1">
                <a:latin typeface="+mn-lt"/>
                <a:ea typeface="Calibri"/>
                <a:cs typeface="Arial" panose="020B0604020202020204" pitchFamily="34" charset="0"/>
              </a:rPr>
              <a:t>biorepository</a:t>
            </a:r>
            <a:r>
              <a:rPr lang="en-US" sz="2000" dirty="0">
                <a:latin typeface="+mn-lt"/>
                <a:ea typeface="Calibri"/>
                <a:cs typeface="Arial" panose="020B0604020202020204" pitchFamily="34" charset="0"/>
              </a:rPr>
              <a:t> and will lead to innovative ideas that can enhance all aspects of the enterprise.  By creating specific solutions for identified problem areas, systems can be transformed and SOPs can be altered to accommodate </a:t>
            </a:r>
            <a:r>
              <a:rPr lang="en-US" sz="2000" dirty="0" smtClean="0">
                <a:latin typeface="+mn-lt"/>
                <a:ea typeface="Calibri"/>
                <a:cs typeface="Arial" panose="020B0604020202020204" pitchFamily="34" charset="0"/>
              </a:rPr>
              <a:t>these initiatives. </a:t>
            </a:r>
            <a:r>
              <a:rPr lang="en-US" sz="2000" dirty="0">
                <a:latin typeface="+mn-lt"/>
                <a:ea typeface="Calibri"/>
                <a:cs typeface="Times New Roman"/>
              </a:rPr>
              <a:t>Better detection measurements can be implemented into </a:t>
            </a:r>
            <a:r>
              <a:rPr lang="en-US" sz="2000" dirty="0" err="1">
                <a:latin typeface="+mn-lt"/>
                <a:ea typeface="Calibri"/>
                <a:cs typeface="Times New Roman"/>
              </a:rPr>
              <a:t>DonorQuest</a:t>
            </a:r>
            <a:r>
              <a:rPr lang="en-US" sz="2000" dirty="0">
                <a:latin typeface="+mn-lt"/>
                <a:ea typeface="Calibri"/>
                <a:cs typeface="Times New Roman"/>
              </a:rPr>
              <a:t> and other systems to aid in error detection, enhancing the end product. </a:t>
            </a:r>
            <a:r>
              <a:rPr lang="en-US" sz="2000" dirty="0" smtClean="0">
                <a:latin typeface="+mn-lt"/>
                <a:ea typeface="Calibri"/>
                <a:cs typeface="Times New Roman"/>
              </a:rPr>
              <a:t>These added measures </a:t>
            </a:r>
            <a:r>
              <a:rPr lang="en-US" sz="2000" dirty="0">
                <a:latin typeface="+mn-lt"/>
                <a:ea typeface="Calibri"/>
                <a:cs typeface="Times New Roman"/>
              </a:rPr>
              <a:t>will benefit the user </a:t>
            </a:r>
            <a:r>
              <a:rPr lang="en-US" sz="2000" dirty="0" smtClean="0">
                <a:latin typeface="+mn-lt"/>
                <a:ea typeface="Calibri"/>
                <a:cs typeface="Times New Roman"/>
              </a:rPr>
              <a:t>and </a:t>
            </a:r>
            <a:r>
              <a:rPr lang="en-US" sz="2000" dirty="0">
                <a:latin typeface="+mn-lt"/>
                <a:ea typeface="Calibri"/>
                <a:cs typeface="Times New Roman"/>
              </a:rPr>
              <a:t>help prevent critical errors from occurring, resulting in fewer HIPAA violations and potentially compromised patients. </a:t>
            </a:r>
            <a:r>
              <a:rPr lang="en-US" sz="2000" dirty="0" smtClean="0">
                <a:latin typeface="+mn-lt"/>
                <a:ea typeface="Calibri"/>
                <a:cs typeface="Times New Roman"/>
              </a:rPr>
              <a:t>This </a:t>
            </a:r>
            <a:r>
              <a:rPr lang="en-US" sz="2000" dirty="0">
                <a:latin typeface="+mn-lt"/>
                <a:ea typeface="Calibri"/>
                <a:cs typeface="Times New Roman"/>
              </a:rPr>
              <a:t>type of innovation will lead to higher customer satisfaction and decreased waste.  Managers will be able to monitor efficiency of the </a:t>
            </a:r>
            <a:r>
              <a:rPr lang="en-US" sz="2000" dirty="0" err="1">
                <a:latin typeface="+mn-lt"/>
                <a:ea typeface="Calibri"/>
                <a:cs typeface="Times New Roman"/>
              </a:rPr>
              <a:t>biorepository</a:t>
            </a:r>
            <a:r>
              <a:rPr lang="en-US" sz="2000" dirty="0">
                <a:latin typeface="+mn-lt"/>
                <a:ea typeface="Calibri"/>
                <a:cs typeface="Times New Roman"/>
              </a:rPr>
              <a:t> and evaluate quality in each departmental area, leading to better effectiveness and solidifying the ability to serve customers in every way.  </a:t>
            </a:r>
          </a:p>
        </p:txBody>
      </p:sp>
      <p:graphicFrame>
        <p:nvGraphicFramePr>
          <p:cNvPr id="34" name="Table 33"/>
          <p:cNvGraphicFramePr>
            <a:graphicFrameLocks noGrp="1"/>
          </p:cNvGraphicFramePr>
          <p:nvPr>
            <p:extLst>
              <p:ext uri="{D42A27DB-BD31-4B8C-83A1-F6EECF244321}">
                <p14:modId xmlns:p14="http://schemas.microsoft.com/office/powerpoint/2010/main" val="1638102584"/>
              </p:ext>
            </p:extLst>
          </p:nvPr>
        </p:nvGraphicFramePr>
        <p:xfrm>
          <a:off x="1250049" y="24517474"/>
          <a:ext cx="7543800" cy="3051688"/>
        </p:xfrm>
        <a:graphic>
          <a:graphicData uri="http://schemas.openxmlformats.org/drawingml/2006/table">
            <a:tbl>
              <a:tblPr/>
              <a:tblGrid>
                <a:gridCol w="808334"/>
                <a:gridCol w="965803"/>
                <a:gridCol w="808334"/>
                <a:gridCol w="1186256"/>
                <a:gridCol w="1007793"/>
                <a:gridCol w="808334"/>
                <a:gridCol w="811833"/>
                <a:gridCol w="1147113"/>
              </a:tblGrid>
              <a:tr h="381461">
                <a:tc gridSpan="2">
                  <a:txBody>
                    <a:bodyPr/>
                    <a:lstStyle/>
                    <a:p>
                      <a:pPr algn="l" fontAlgn="b"/>
                      <a:r>
                        <a:rPr lang="en-US" sz="1100" b="0" i="0" u="none" strike="noStrike" dirty="0">
                          <a:solidFill>
                            <a:srgbClr val="000000"/>
                          </a:solidFill>
                          <a:effectLst/>
                          <a:latin typeface="Calibri"/>
                        </a:rPr>
                        <a:t>Fluids Processing</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dirty="0">
                          <a:solidFill>
                            <a:srgbClr val="000000"/>
                          </a:solidFill>
                          <a:effectLst/>
                          <a:latin typeface="Calibri"/>
                        </a:rPr>
                        <a:t>Tissue Procurement</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a:solidFill>
                            <a:srgbClr val="000000"/>
                          </a:solidFill>
                          <a:effectLst/>
                          <a:latin typeface="Calibri"/>
                        </a:rPr>
                        <a:t>Pathology report</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a:txBody>
                    <a:bodyPr/>
                    <a:lstStyle/>
                    <a:p>
                      <a:pPr algn="l" fontAlgn="b"/>
                      <a:r>
                        <a:rPr lang="en-US" sz="1100" b="0" i="0" u="none" strike="noStrike">
                          <a:solidFill>
                            <a:srgbClr val="000000"/>
                          </a:solidFill>
                          <a:effectLst/>
                          <a:latin typeface="Calibri"/>
                        </a:rPr>
                        <a:t>Consent</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r>
              <a:tr h="381461">
                <a:tc>
                  <a:txBody>
                    <a:bodyPr/>
                    <a:lstStyle/>
                    <a:p>
                      <a:pPr algn="l" fontAlgn="b"/>
                      <a:endParaRPr lang="en-US" sz="1100" b="0" i="0" u="none" strike="noStrike">
                        <a:solidFill>
                          <a:srgbClr val="000000"/>
                        </a:solidFill>
                        <a:effectLst/>
                        <a:latin typeface="Calibri"/>
                      </a:endParaRP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r>
              <a:tr h="381461">
                <a:tc gridSpan="2">
                  <a:txBody>
                    <a:bodyPr/>
                    <a:lstStyle/>
                    <a:p>
                      <a:pPr algn="l" fontAlgn="b"/>
                      <a:r>
                        <a:rPr lang="en-US" sz="1100" b="0" i="0" u="none" strike="noStrike">
                          <a:solidFill>
                            <a:srgbClr val="000000"/>
                          </a:solidFill>
                          <a:effectLst/>
                          <a:latin typeface="Calibri"/>
                        </a:rPr>
                        <a:t>Plasma/serum lysing (77)</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a:solidFill>
                            <a:srgbClr val="000000"/>
                          </a:solidFill>
                          <a:effectLst/>
                          <a:latin typeface="Calibri"/>
                        </a:rPr>
                        <a:t>Data entry (15)</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dirty="0">
                          <a:solidFill>
                            <a:srgbClr val="000000"/>
                          </a:solidFill>
                          <a:effectLst/>
                          <a:latin typeface="Calibri"/>
                        </a:rPr>
                        <a:t>Ancillary </a:t>
                      </a:r>
                      <a:r>
                        <a:rPr lang="en-US" sz="1100" b="0" i="0" u="none" strike="noStrike" dirty="0" smtClean="0">
                          <a:solidFill>
                            <a:srgbClr val="000000"/>
                          </a:solidFill>
                          <a:effectLst/>
                          <a:latin typeface="Calibri"/>
                        </a:rPr>
                        <a:t>testing omission </a:t>
                      </a:r>
                      <a:r>
                        <a:rPr lang="en-US" sz="1100" b="0" i="0" u="none" strike="noStrike" dirty="0">
                          <a:solidFill>
                            <a:srgbClr val="000000"/>
                          </a:solidFill>
                          <a:effectLst/>
                          <a:latin typeface="Calibri"/>
                        </a:rPr>
                        <a:t>(37)</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dirty="0">
                          <a:solidFill>
                            <a:srgbClr val="000000"/>
                          </a:solidFill>
                          <a:effectLst/>
                          <a:latin typeface="Calibri"/>
                        </a:rPr>
                        <a:t>Consent not entered (9)</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r>
              <a:tr h="381461">
                <a:tc gridSpan="2">
                  <a:txBody>
                    <a:bodyPr/>
                    <a:lstStyle/>
                    <a:p>
                      <a:pPr algn="l" fontAlgn="b"/>
                      <a:r>
                        <a:rPr lang="en-US" sz="1100" b="0" i="0" u="none" strike="noStrike">
                          <a:solidFill>
                            <a:srgbClr val="000000"/>
                          </a:solidFill>
                          <a:effectLst/>
                          <a:latin typeface="Calibri"/>
                        </a:rPr>
                        <a:t>Aliquot storage (5)</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hMerge="1">
                  <a:txBody>
                    <a:bodyPr/>
                    <a:lstStyle/>
                    <a:p>
                      <a:endParaRPr lang="en-US"/>
                    </a:p>
                  </a:txBody>
                  <a:tcPr/>
                </a:tc>
                <a:tc gridSpan="2">
                  <a:txBody>
                    <a:bodyPr/>
                    <a:lstStyle/>
                    <a:p>
                      <a:pPr algn="l" fontAlgn="b"/>
                      <a:r>
                        <a:rPr lang="en-US" sz="1100" b="0" i="0" u="none" strike="noStrike">
                          <a:solidFill>
                            <a:srgbClr val="000000"/>
                          </a:solidFill>
                          <a:effectLst/>
                          <a:latin typeface="Calibri"/>
                        </a:rPr>
                        <a:t>QC result (103)</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hMerge="1">
                  <a:txBody>
                    <a:bodyPr/>
                    <a:lstStyle/>
                    <a:p>
                      <a:endParaRPr lang="en-US"/>
                    </a:p>
                  </a:txBody>
                  <a:tcPr/>
                </a:tc>
                <a:tc gridSpan="2">
                  <a:txBody>
                    <a:bodyPr/>
                    <a:lstStyle/>
                    <a:p>
                      <a:pPr algn="l" fontAlgn="b"/>
                      <a:r>
                        <a:rPr lang="en-US" sz="1100" b="0" i="0" u="none" strike="noStrike" dirty="0">
                          <a:solidFill>
                            <a:srgbClr val="000000"/>
                          </a:solidFill>
                          <a:effectLst/>
                          <a:latin typeface="Calibri"/>
                        </a:rPr>
                        <a:t>HIPAA violations (89)</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hMerge="1">
                  <a:txBody>
                    <a:bodyPr/>
                    <a:lstStyle/>
                    <a:p>
                      <a:endParaRPr lang="en-US"/>
                    </a:p>
                  </a:txBody>
                  <a:tcPr/>
                </a:tc>
                <a:tc gridSpan="2">
                  <a:txBody>
                    <a:bodyPr/>
                    <a:lstStyle/>
                    <a:p>
                      <a:pPr algn="l" fontAlgn="b"/>
                      <a:r>
                        <a:rPr lang="en-US" sz="1100" b="0" i="0" u="none" strike="noStrike">
                          <a:solidFill>
                            <a:srgbClr val="000000"/>
                          </a:solidFill>
                          <a:effectLst/>
                          <a:latin typeface="Calibri"/>
                        </a:rPr>
                        <a:t>Clerical errors (20)</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hMerge="1">
                  <a:txBody>
                    <a:bodyPr/>
                    <a:lstStyle/>
                    <a:p>
                      <a:endParaRPr lang="en-US"/>
                    </a:p>
                  </a:txBody>
                  <a:tcPr/>
                </a:tc>
              </a:tr>
              <a:tr h="381461">
                <a:tc gridSpan="2">
                  <a:txBody>
                    <a:bodyPr/>
                    <a:lstStyle/>
                    <a:p>
                      <a:pPr algn="l" fontAlgn="b"/>
                      <a:r>
                        <a:rPr lang="en-US" sz="1100" b="0" i="0" u="none" strike="noStrike">
                          <a:solidFill>
                            <a:srgbClr val="000000"/>
                          </a:solidFill>
                          <a:effectLst/>
                          <a:latin typeface="Calibri"/>
                        </a:rPr>
                        <a:t>Mislabeling (5)</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dirty="0">
                          <a:solidFill>
                            <a:srgbClr val="000000"/>
                          </a:solidFill>
                          <a:effectLst/>
                          <a:latin typeface="Calibri"/>
                        </a:rPr>
                        <a:t>Offsite collection issues (29)</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dirty="0" smtClean="0">
                          <a:solidFill>
                            <a:srgbClr val="000000"/>
                          </a:solidFill>
                          <a:effectLst/>
                          <a:latin typeface="Calibri"/>
                        </a:rPr>
                        <a:t>Incorrect </a:t>
                      </a:r>
                      <a:r>
                        <a:rPr lang="en-US" sz="1100" b="0" i="0" u="none" strike="noStrike" dirty="0">
                          <a:solidFill>
                            <a:srgbClr val="000000"/>
                          </a:solidFill>
                          <a:effectLst/>
                          <a:latin typeface="Calibri"/>
                        </a:rPr>
                        <a:t>report entered (3)</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c gridSpan="2">
                  <a:txBody>
                    <a:bodyPr/>
                    <a:lstStyle/>
                    <a:p>
                      <a:pPr algn="l" fontAlgn="b"/>
                      <a:r>
                        <a:rPr lang="en-US" sz="1100" b="0" i="0" u="none" strike="noStrike">
                          <a:solidFill>
                            <a:srgbClr val="000000"/>
                          </a:solidFill>
                          <a:effectLst/>
                          <a:latin typeface="Calibri"/>
                        </a:rPr>
                        <a:t>HIPAA violations (5)</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r>
              <a:tr h="381461">
                <a:tc gridSpan="2">
                  <a:txBody>
                    <a:bodyPr/>
                    <a:lstStyle/>
                    <a:p>
                      <a:pPr algn="l" fontAlgn="b"/>
                      <a:r>
                        <a:rPr lang="en-US" sz="1100" b="0" i="0" u="none" strike="noStrike">
                          <a:solidFill>
                            <a:srgbClr val="000000"/>
                          </a:solidFill>
                          <a:effectLst/>
                          <a:latin typeface="Calibri"/>
                        </a:rPr>
                        <a:t>OR unable to draw (1)</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hMerge="1">
                  <a:txBody>
                    <a:bodyPr/>
                    <a:lstStyle/>
                    <a:p>
                      <a:endParaRPr lang="en-US"/>
                    </a:p>
                  </a:txBody>
                  <a:tcPr/>
                </a:tc>
                <a:tc gridSpan="2">
                  <a:txBody>
                    <a:bodyPr/>
                    <a:lstStyle/>
                    <a:p>
                      <a:pPr algn="l" fontAlgn="b"/>
                      <a:r>
                        <a:rPr lang="en-US" sz="1100" b="0" i="0" u="none" strike="noStrike">
                          <a:solidFill>
                            <a:srgbClr val="000000"/>
                          </a:solidFill>
                          <a:effectLst/>
                          <a:latin typeface="Calibri"/>
                        </a:rPr>
                        <a:t>Procedural error (1)</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gridSpan="2">
                  <a:txBody>
                    <a:bodyPr/>
                    <a:lstStyle/>
                    <a:p>
                      <a:pPr algn="l" fontAlgn="b"/>
                      <a:r>
                        <a:rPr lang="en-US" sz="1100" b="0" i="0" u="none" strike="noStrike" dirty="0">
                          <a:solidFill>
                            <a:srgbClr val="000000"/>
                          </a:solidFill>
                          <a:effectLst/>
                          <a:latin typeface="Calibri"/>
                        </a:rPr>
                        <a:t>Patient histories (5)</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tc hMerge="1">
                  <a:txBody>
                    <a:bodyPr/>
                    <a:lstStyle/>
                    <a:p>
                      <a:endParaRPr lang="en-US"/>
                    </a:p>
                  </a:txBody>
                  <a:tcPr/>
                </a:tc>
              </a:tr>
              <a:tr h="381461">
                <a:tc>
                  <a:txBody>
                    <a:bodyPr/>
                    <a:lstStyle/>
                    <a:p>
                      <a:pPr algn="l" fontAlgn="b"/>
                      <a:endParaRPr lang="en-US" sz="1100" b="0" i="0" u="none" strike="noStrike">
                        <a:solidFill>
                          <a:srgbClr val="000000"/>
                        </a:solidFill>
                        <a:effectLst/>
                        <a:latin typeface="Calibri"/>
                      </a:endParaRP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gridSpan="2">
                  <a:txBody>
                    <a:bodyPr/>
                    <a:lstStyle/>
                    <a:p>
                      <a:pPr algn="l" fontAlgn="b"/>
                      <a:r>
                        <a:rPr lang="en-US" sz="1100" b="0" i="0" u="none" strike="noStrike">
                          <a:solidFill>
                            <a:srgbClr val="000000"/>
                          </a:solidFill>
                          <a:effectLst/>
                          <a:latin typeface="Calibri"/>
                        </a:rPr>
                        <a:t>Holding room issues (2)</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7DEE8"/>
                    </a:solidFill>
                  </a:tcPr>
                </a:tc>
                <a:tc hMerge="1">
                  <a:txBody>
                    <a:bodyPr/>
                    <a:lstStyle/>
                    <a:p>
                      <a:endParaRPr lang="en-US"/>
                    </a:p>
                  </a:txBody>
                  <a:tcPr/>
                </a:tc>
              </a:tr>
              <a:tr h="381461">
                <a:tc>
                  <a:txBody>
                    <a:bodyPr/>
                    <a:lstStyle/>
                    <a:p>
                      <a:pPr algn="r" fontAlgn="b"/>
                      <a:r>
                        <a:rPr lang="en-US" sz="1100" b="0" i="0" u="none" strike="noStrike">
                          <a:solidFill>
                            <a:srgbClr val="000000"/>
                          </a:solidFill>
                          <a:effectLst/>
                          <a:latin typeface="Calibri"/>
                        </a:rPr>
                        <a:t>88</a:t>
                      </a:r>
                    </a:p>
                  </a:txBody>
                  <a:tcPr marL="9525" marR="9525" marT="9525"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AEEF3"/>
                    </a:solidFill>
                  </a:tcPr>
                </a:tc>
                <a:tc>
                  <a:txBody>
                    <a:bodyPr/>
                    <a:lstStyle/>
                    <a:p>
                      <a:pPr algn="l" fontAlgn="b"/>
                      <a:endParaRPr lang="en-US" sz="1100" b="0" i="0" u="none" strike="noStrike">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AEEF3"/>
                    </a:solidFill>
                  </a:tcPr>
                </a:tc>
                <a:tc>
                  <a:txBody>
                    <a:bodyPr/>
                    <a:lstStyle/>
                    <a:p>
                      <a:pPr algn="r" fontAlgn="b"/>
                      <a:r>
                        <a:rPr lang="en-US" sz="1100" b="0" i="0" u="none" strike="noStrike">
                          <a:solidFill>
                            <a:srgbClr val="000000"/>
                          </a:solidFill>
                          <a:effectLst/>
                          <a:latin typeface="Calibri"/>
                        </a:rPr>
                        <a:t>149</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AEEF3"/>
                    </a:solidFill>
                  </a:tcPr>
                </a:tc>
                <a:tc>
                  <a:txBody>
                    <a:bodyPr/>
                    <a:lstStyle/>
                    <a:p>
                      <a:pPr algn="l" fontAlgn="b"/>
                      <a:endParaRPr lang="en-US" sz="11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AEEF3"/>
                    </a:solidFill>
                  </a:tcPr>
                </a:tc>
                <a:tc>
                  <a:txBody>
                    <a:bodyPr/>
                    <a:lstStyle/>
                    <a:p>
                      <a:pPr algn="r" fontAlgn="b"/>
                      <a:r>
                        <a:rPr lang="en-US" sz="1100" b="0" i="0" u="none" strike="noStrike" dirty="0">
                          <a:solidFill>
                            <a:srgbClr val="000000"/>
                          </a:solidFill>
                          <a:effectLst/>
                          <a:latin typeface="Calibri"/>
                        </a:rPr>
                        <a:t>129</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AEEF3"/>
                    </a:solidFill>
                  </a:tcPr>
                </a:tc>
                <a:tc>
                  <a:txBody>
                    <a:bodyPr/>
                    <a:lstStyle/>
                    <a:p>
                      <a:pPr algn="l" fontAlgn="b"/>
                      <a:endParaRPr lang="en-US" sz="11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AEEF3"/>
                    </a:solidFill>
                  </a:tcPr>
                </a:tc>
                <a:tc>
                  <a:txBody>
                    <a:bodyPr/>
                    <a:lstStyle/>
                    <a:p>
                      <a:pPr algn="r" fontAlgn="b"/>
                      <a:r>
                        <a:rPr lang="en-US" sz="1100" b="0" i="0" u="none" strike="noStrike">
                          <a:solidFill>
                            <a:srgbClr val="000000"/>
                          </a:solidFill>
                          <a:effectLst/>
                          <a:latin typeface="Calibri"/>
                        </a:rPr>
                        <a:t>41</a:t>
                      </a:r>
                    </a:p>
                  </a:txBody>
                  <a:tcPr marL="9525" marR="9525" marT="9525"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AEEF3"/>
                    </a:solidFill>
                  </a:tcPr>
                </a:tc>
                <a:tc>
                  <a:txBody>
                    <a:bodyPr/>
                    <a:lstStyle/>
                    <a:p>
                      <a:pPr algn="l" fontAlgn="b"/>
                      <a:endParaRPr lang="en-US" sz="1100" b="0" i="0" u="none" strike="noStrike" dirty="0">
                        <a:solidFill>
                          <a:srgbClr val="000000"/>
                        </a:solidFill>
                        <a:effectLst/>
                        <a:latin typeface="Calibri"/>
                      </a:endParaRPr>
                    </a:p>
                  </a:txBody>
                  <a:tcPr marL="9525" marR="9525" marT="9525"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DAEEF3"/>
                    </a:solidFill>
                  </a:tcPr>
                </a:tc>
              </a:tr>
            </a:tbl>
          </a:graphicData>
        </a:graphic>
      </p:graphicFrame>
      <p:sp>
        <p:nvSpPr>
          <p:cNvPr id="35" name="TextBox 34"/>
          <p:cNvSpPr txBox="1"/>
          <p:nvPr/>
        </p:nvSpPr>
        <p:spPr>
          <a:xfrm>
            <a:off x="279848" y="27837612"/>
            <a:ext cx="9342634" cy="3978013"/>
          </a:xfrm>
          <a:prstGeom prst="rect">
            <a:avLst/>
          </a:prstGeom>
          <a:noFill/>
        </p:spPr>
        <p:txBody>
          <a:bodyPr wrap="square" rtlCol="0">
            <a:spAutoFit/>
          </a:bodyPr>
          <a:lstStyle/>
          <a:p>
            <a:pPr marL="0" marR="0" algn="just">
              <a:lnSpc>
                <a:spcPct val="115000"/>
              </a:lnSpc>
              <a:spcBef>
                <a:spcPts val="0"/>
              </a:spcBef>
              <a:spcAft>
                <a:spcPts val="1000"/>
              </a:spcAft>
            </a:pPr>
            <a:r>
              <a:rPr lang="en-US" sz="2000" dirty="0">
                <a:latin typeface="+mn-lt"/>
                <a:ea typeface="Calibri"/>
                <a:cs typeface="Times New Roman"/>
              </a:rPr>
              <a:t>For purposes of this poster, two specific examples of process improvement will be discussed.  Fluids Processing shows a total of 88 reported errors.  Plasma and serum lysing issues represent 86% of those errors, however, many variables could be to blame for these so focusing on elements that can be identified and controlled are targeted.  A human error that happens 6% of the time is departmental staff leaving the </a:t>
            </a:r>
            <a:r>
              <a:rPr lang="en-US" sz="2000" dirty="0" err="1">
                <a:latin typeface="+mn-lt"/>
                <a:ea typeface="Calibri"/>
                <a:cs typeface="Times New Roman"/>
              </a:rPr>
              <a:t>biofluid</a:t>
            </a:r>
            <a:r>
              <a:rPr lang="en-US" sz="2000" dirty="0">
                <a:latin typeface="+mn-lt"/>
                <a:ea typeface="Calibri"/>
                <a:cs typeface="Times New Roman"/>
              </a:rPr>
              <a:t> aliquots in dry ice overnight instead of properly storing them in the -80 freezer.  Upon review of the process, the Lead Fluids Technician indicated that when back-up personnel handle the </a:t>
            </a:r>
            <a:r>
              <a:rPr lang="en-US" sz="2000" dirty="0" err="1">
                <a:latin typeface="+mn-lt"/>
                <a:ea typeface="Calibri"/>
                <a:cs typeface="Times New Roman"/>
              </a:rPr>
              <a:t>biofluids</a:t>
            </a:r>
            <a:r>
              <a:rPr lang="en-US" sz="2000" dirty="0">
                <a:latin typeface="+mn-lt"/>
                <a:ea typeface="Calibri"/>
                <a:cs typeface="Times New Roman"/>
              </a:rPr>
              <a:t> later in the day, the aliquots are forgotten in the dry ice chest.  The user identifying these errors indicates that the operational impact is that the integrity of the sample is diminished, resulting in less scientific value for the researcher and wasted time and effort.   </a:t>
            </a:r>
            <a:endParaRPr lang="en-US" sz="2000" dirty="0">
              <a:effectLst/>
              <a:latin typeface="+mn-lt"/>
              <a:ea typeface="Calibri"/>
              <a:cs typeface="Times New Roman"/>
            </a:endParaRPr>
          </a:p>
        </p:txBody>
      </p:sp>
      <p:sp>
        <p:nvSpPr>
          <p:cNvPr id="7" name="AutoShape 63"/>
          <p:cNvSpPr>
            <a:spLocks noChangeArrowheads="1"/>
          </p:cNvSpPr>
          <p:nvPr/>
        </p:nvSpPr>
        <p:spPr bwMode="auto">
          <a:xfrm>
            <a:off x="10526609" y="3592513"/>
            <a:ext cx="9148892" cy="717550"/>
          </a:xfrm>
          <a:prstGeom prst="roundRect">
            <a:avLst>
              <a:gd name="adj" fmla="val 16667"/>
            </a:avLst>
          </a:prstGeom>
          <a:solidFill>
            <a:srgbClr val="1D3976"/>
          </a:solidFill>
          <a:ln w="25400" algn="ctr">
            <a:solidFill>
              <a:schemeClr val="tx1"/>
            </a:solidFill>
            <a:round/>
            <a:headEnd/>
            <a:tailEnd/>
          </a:ln>
        </p:spPr>
        <p:txBody>
          <a:bodyPr wrap="none" lIns="96423" tIns="48212" rIns="96423" bIns="48212" anchor="ctr"/>
          <a:lstStyle/>
          <a:p>
            <a:endParaRPr lang="en-US"/>
          </a:p>
        </p:txBody>
      </p:sp>
      <p:sp>
        <p:nvSpPr>
          <p:cNvPr id="21" name="Text Box 7"/>
          <p:cNvSpPr txBox="1">
            <a:spLocks noChangeArrowheads="1"/>
          </p:cNvSpPr>
          <p:nvPr/>
        </p:nvSpPr>
        <p:spPr bwMode="auto">
          <a:xfrm>
            <a:off x="12895998" y="3592513"/>
            <a:ext cx="4572000" cy="682625"/>
          </a:xfrm>
          <a:prstGeom prst="rect">
            <a:avLst/>
          </a:prstGeom>
          <a:noFill/>
          <a:ln>
            <a:noFill/>
          </a:ln>
          <a:extLst/>
        </p:spPr>
        <p:txBody>
          <a:bodyPr wrap="square" lIns="96409" tIns="48204" rIns="96409" bIns="48204">
            <a:spAutoFit/>
          </a:bodyPr>
          <a:lstStyle>
            <a:lvl1pPr defTabSz="2312988" eaLnBrk="0" hangingPunct="0">
              <a:defRPr sz="11200">
                <a:solidFill>
                  <a:schemeClr val="tx2"/>
                </a:solidFill>
                <a:latin typeface="Arial" charset="0"/>
              </a:defRPr>
            </a:lvl1pPr>
            <a:lvl2pPr marL="742950" indent="-285750" defTabSz="2312988" eaLnBrk="0" hangingPunct="0">
              <a:defRPr sz="11200">
                <a:solidFill>
                  <a:schemeClr val="tx2"/>
                </a:solidFill>
                <a:latin typeface="Arial" charset="0"/>
              </a:defRPr>
            </a:lvl2pPr>
            <a:lvl3pPr marL="1143000" indent="-228600" defTabSz="2312988" eaLnBrk="0" hangingPunct="0">
              <a:defRPr sz="11200">
                <a:solidFill>
                  <a:schemeClr val="tx2"/>
                </a:solidFill>
                <a:latin typeface="Arial" charset="0"/>
              </a:defRPr>
            </a:lvl3pPr>
            <a:lvl4pPr marL="1600200" indent="-228600" defTabSz="2312988" eaLnBrk="0" hangingPunct="0">
              <a:defRPr sz="11200">
                <a:solidFill>
                  <a:schemeClr val="tx2"/>
                </a:solidFill>
                <a:latin typeface="Arial" charset="0"/>
              </a:defRPr>
            </a:lvl4pPr>
            <a:lvl5pPr marL="2057400" indent="-228600" defTabSz="2312988" eaLnBrk="0" hangingPunct="0">
              <a:defRPr sz="11200">
                <a:solidFill>
                  <a:schemeClr val="tx2"/>
                </a:solidFill>
                <a:latin typeface="Arial" charset="0"/>
              </a:defRPr>
            </a:lvl5pPr>
            <a:lvl6pPr marL="2514600" indent="-228600" algn="ctr" defTabSz="2312988" eaLnBrk="0" fontAlgn="base" hangingPunct="0">
              <a:spcBef>
                <a:spcPct val="0"/>
              </a:spcBef>
              <a:spcAft>
                <a:spcPct val="0"/>
              </a:spcAft>
              <a:defRPr sz="11200">
                <a:solidFill>
                  <a:schemeClr val="tx2"/>
                </a:solidFill>
                <a:latin typeface="Arial" charset="0"/>
              </a:defRPr>
            </a:lvl6pPr>
            <a:lvl7pPr marL="2971800" indent="-228600" algn="ctr" defTabSz="2312988" eaLnBrk="0" fontAlgn="base" hangingPunct="0">
              <a:spcBef>
                <a:spcPct val="0"/>
              </a:spcBef>
              <a:spcAft>
                <a:spcPct val="0"/>
              </a:spcAft>
              <a:defRPr sz="11200">
                <a:solidFill>
                  <a:schemeClr val="tx2"/>
                </a:solidFill>
                <a:latin typeface="Arial" charset="0"/>
              </a:defRPr>
            </a:lvl7pPr>
            <a:lvl8pPr marL="3429000" indent="-228600" algn="ctr" defTabSz="2312988" eaLnBrk="0" fontAlgn="base" hangingPunct="0">
              <a:spcBef>
                <a:spcPct val="0"/>
              </a:spcBef>
              <a:spcAft>
                <a:spcPct val="0"/>
              </a:spcAft>
              <a:defRPr sz="11200">
                <a:solidFill>
                  <a:schemeClr val="tx2"/>
                </a:solidFill>
                <a:latin typeface="Arial" charset="0"/>
              </a:defRPr>
            </a:lvl8pPr>
            <a:lvl9pPr marL="3886200" indent="-228600" algn="ctr" defTabSz="2312988" eaLnBrk="0" fontAlgn="base" hangingPunct="0">
              <a:spcBef>
                <a:spcPct val="0"/>
              </a:spcBef>
              <a:spcAft>
                <a:spcPct val="0"/>
              </a:spcAft>
              <a:defRPr sz="11200">
                <a:solidFill>
                  <a:schemeClr val="tx2"/>
                </a:solidFill>
                <a:latin typeface="Arial" charset="0"/>
              </a:defRPr>
            </a:lvl9pPr>
          </a:lstStyle>
          <a:p>
            <a:pPr algn="ctr" eaLnBrk="1" hangingPunct="1">
              <a:spcBef>
                <a:spcPct val="50000"/>
              </a:spcBef>
            </a:pPr>
            <a:r>
              <a:rPr lang="en-US" sz="3800" b="1" dirty="0" smtClean="0">
                <a:solidFill>
                  <a:srgbClr val="FFFFFF"/>
                </a:solidFill>
              </a:rPr>
              <a:t>Results </a:t>
            </a:r>
            <a:r>
              <a:rPr lang="en-US" sz="3800" b="1" dirty="0" err="1" smtClean="0">
                <a:solidFill>
                  <a:srgbClr val="FFFFFF"/>
                </a:solidFill>
              </a:rPr>
              <a:t>Con’t</a:t>
            </a:r>
            <a:r>
              <a:rPr lang="en-US" sz="3800" b="1" dirty="0" smtClean="0">
                <a:solidFill>
                  <a:srgbClr val="FFFFFF"/>
                </a:solidFill>
              </a:rPr>
              <a:t>.</a:t>
            </a:r>
            <a:endParaRPr lang="en-US" sz="3800" b="1" dirty="0">
              <a:solidFill>
                <a:srgbClr val="FFFFFF"/>
              </a:solidFill>
            </a:endParaRPr>
          </a:p>
        </p:txBody>
      </p:sp>
      <p:pic>
        <p:nvPicPr>
          <p:cNvPr id="31" name="Picture 3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18792" y="10849026"/>
            <a:ext cx="6978545" cy="3532780"/>
          </a:xfrm>
          <a:prstGeom prst="rect">
            <a:avLst/>
          </a:prstGeom>
        </p:spPr>
      </p:pic>
      <p:sp>
        <p:nvSpPr>
          <p:cNvPr id="37" name="TextBox 36"/>
          <p:cNvSpPr txBox="1"/>
          <p:nvPr/>
        </p:nvSpPr>
        <p:spPr>
          <a:xfrm>
            <a:off x="10526608" y="4420144"/>
            <a:ext cx="9148892" cy="5632311"/>
          </a:xfrm>
          <a:prstGeom prst="rect">
            <a:avLst/>
          </a:prstGeom>
          <a:noFill/>
        </p:spPr>
        <p:txBody>
          <a:bodyPr wrap="square" rtlCol="0">
            <a:spAutoFit/>
          </a:bodyPr>
          <a:lstStyle/>
          <a:p>
            <a:pPr lvl="0" algn="just"/>
            <a:r>
              <a:rPr lang="en-US" sz="2000" dirty="0">
                <a:ea typeface="Calibri"/>
                <a:cs typeface="Times New Roman"/>
              </a:rPr>
              <a:t>Identifying this as a process problem, the protocol can be revised to include a secondary checking staff member that will always be responsible for inspecting the dry ice chest at the end of each day to handle </a:t>
            </a:r>
            <a:r>
              <a:rPr lang="en-US" sz="2000" dirty="0" smtClean="0">
                <a:solidFill>
                  <a:srgbClr val="000000"/>
                </a:solidFill>
                <a:ea typeface="Calibri"/>
                <a:cs typeface="Times New Roman"/>
              </a:rPr>
              <a:t>to </a:t>
            </a:r>
            <a:r>
              <a:rPr lang="en-US" sz="2000" dirty="0">
                <a:solidFill>
                  <a:srgbClr val="000000"/>
                </a:solidFill>
                <a:ea typeface="Calibri"/>
                <a:cs typeface="Times New Roman"/>
              </a:rPr>
              <a:t>ensure that specimens are properly handled.  No matter which technician is responsible for </a:t>
            </a:r>
            <a:r>
              <a:rPr lang="en-US" sz="2000" dirty="0" err="1">
                <a:solidFill>
                  <a:srgbClr val="000000"/>
                </a:solidFill>
                <a:ea typeface="Calibri"/>
                <a:cs typeface="Times New Roman"/>
              </a:rPr>
              <a:t>aliquoting</a:t>
            </a:r>
            <a:r>
              <a:rPr lang="en-US" sz="2000" dirty="0">
                <a:solidFill>
                  <a:srgbClr val="000000"/>
                </a:solidFill>
                <a:ea typeface="Calibri"/>
                <a:cs typeface="Times New Roman"/>
              </a:rPr>
              <a:t> the </a:t>
            </a:r>
            <a:r>
              <a:rPr lang="en-US" sz="2000" dirty="0" err="1">
                <a:solidFill>
                  <a:srgbClr val="000000"/>
                </a:solidFill>
                <a:ea typeface="Calibri"/>
                <a:cs typeface="Times New Roman"/>
              </a:rPr>
              <a:t>biofluids</a:t>
            </a:r>
            <a:r>
              <a:rPr lang="en-US" sz="2000" dirty="0">
                <a:solidFill>
                  <a:srgbClr val="000000"/>
                </a:solidFill>
                <a:ea typeface="Calibri"/>
                <a:cs typeface="Times New Roman"/>
              </a:rPr>
              <a:t>, the designated staff member will always confirm that the specimens have been properly stored in the freezer.  This secondary check system will eliminate these types of errors from happening in future transactions.  </a:t>
            </a:r>
            <a:endParaRPr lang="en-US" sz="2000" dirty="0" smtClean="0">
              <a:solidFill>
                <a:srgbClr val="000000"/>
              </a:solidFill>
              <a:ea typeface="Calibri"/>
              <a:cs typeface="Times New Roman"/>
            </a:endParaRPr>
          </a:p>
          <a:p>
            <a:pPr lvl="0" algn="just"/>
            <a:endParaRPr lang="en-US" sz="2000" dirty="0">
              <a:solidFill>
                <a:srgbClr val="000000"/>
              </a:solidFill>
              <a:ea typeface="Calibri"/>
              <a:cs typeface="Times New Roman"/>
            </a:endParaRPr>
          </a:p>
          <a:p>
            <a:pPr algn="just"/>
            <a:r>
              <a:rPr lang="en-US" sz="2000" dirty="0" smtClean="0">
                <a:latin typeface="+mn-lt"/>
                <a:ea typeface="Calibri"/>
                <a:cs typeface="Times New Roman"/>
              </a:rPr>
              <a:t>Pathology </a:t>
            </a:r>
            <a:r>
              <a:rPr lang="en-US" sz="2000" dirty="0">
                <a:latin typeface="+mn-lt"/>
                <a:ea typeface="Calibri"/>
                <a:cs typeface="Times New Roman"/>
              </a:rPr>
              <a:t>report entry shows a total of 129 reported errors, with 69% of those indicating HIPAA violations including date/year, patient or doctor names, Surgical Pathology numbers, and hospital location elements remaining in the reports.  These elements should be ‘scrubbed’ from the final pathology report to protect patient confidentiality and to comply with HIPAA regulations.  The operational impact reported by the users is that these are potential HIPAA violations that could compromise the patient and the </a:t>
            </a:r>
            <a:r>
              <a:rPr lang="en-US" sz="2000" dirty="0" err="1" smtClean="0">
                <a:latin typeface="+mn-lt"/>
                <a:ea typeface="Calibri"/>
                <a:cs typeface="Times New Roman"/>
              </a:rPr>
              <a:t>biorepository</a:t>
            </a:r>
            <a:r>
              <a:rPr lang="en-US" sz="2000" dirty="0" smtClean="0">
                <a:latin typeface="+mn-lt"/>
                <a:ea typeface="Calibri"/>
                <a:cs typeface="Times New Roman"/>
              </a:rPr>
              <a:t>, potentially leading to an audit.  </a:t>
            </a:r>
            <a:r>
              <a:rPr lang="en-US" sz="2000" dirty="0">
                <a:latin typeface="+mn-lt"/>
                <a:ea typeface="Calibri"/>
                <a:cs typeface="Times New Roman"/>
              </a:rPr>
              <a:t>When the pathology report has been signed out by the pathologist, staff members then search and remove any identifying information in the report that could compromise or link back to the patient before entering the newly scrubbed report into </a:t>
            </a:r>
            <a:r>
              <a:rPr lang="en-US" sz="2000" dirty="0" err="1">
                <a:latin typeface="+mn-lt"/>
                <a:ea typeface="Calibri"/>
                <a:cs typeface="Times New Roman"/>
              </a:rPr>
              <a:t>DonorQuest</a:t>
            </a:r>
            <a:r>
              <a:rPr lang="en-US" sz="2000" dirty="0">
                <a:latin typeface="+mn-lt"/>
                <a:ea typeface="Calibri"/>
                <a:cs typeface="Times New Roman"/>
              </a:rPr>
              <a:t>. </a:t>
            </a:r>
            <a:endParaRPr lang="en-US" sz="2000" dirty="0">
              <a:latin typeface="+mn-lt"/>
            </a:endParaRPr>
          </a:p>
        </p:txBody>
      </p:sp>
      <p:sp>
        <p:nvSpPr>
          <p:cNvPr id="38" name="TextBox 37"/>
          <p:cNvSpPr txBox="1"/>
          <p:nvPr/>
        </p:nvSpPr>
        <p:spPr>
          <a:xfrm>
            <a:off x="10526609" y="14582002"/>
            <a:ext cx="9148892" cy="8956297"/>
          </a:xfrm>
          <a:prstGeom prst="rect">
            <a:avLst/>
          </a:prstGeom>
          <a:noFill/>
        </p:spPr>
        <p:txBody>
          <a:bodyPr wrap="square" rtlCol="0">
            <a:spAutoFit/>
          </a:bodyPr>
          <a:lstStyle/>
          <a:p>
            <a:pPr algn="just"/>
            <a:r>
              <a:rPr lang="en-US" sz="2000" dirty="0">
                <a:ea typeface="Calibri"/>
                <a:cs typeface="Times New Roman"/>
              </a:rPr>
              <a:t>Figure 3 shows that 49 errors were reported that included leaving the month and year in the report.  If the patient is consented, the month and year can be included in the final pathology report, however, recent changes and integration with </a:t>
            </a:r>
            <a:r>
              <a:rPr lang="en-US" sz="2000" dirty="0" err="1">
                <a:ea typeface="Calibri"/>
                <a:cs typeface="Times New Roman"/>
              </a:rPr>
              <a:t>BioVU</a:t>
            </a:r>
            <a:r>
              <a:rPr lang="en-US" sz="2000" dirty="0">
                <a:ea typeface="Calibri"/>
                <a:cs typeface="Times New Roman"/>
              </a:rPr>
              <a:t> called for removal of all date elements except for the year.  </a:t>
            </a:r>
            <a:r>
              <a:rPr lang="en-US" sz="2000" dirty="0" err="1">
                <a:ea typeface="Calibri"/>
                <a:cs typeface="Times New Roman"/>
              </a:rPr>
              <a:t>BioVU</a:t>
            </a:r>
            <a:r>
              <a:rPr lang="en-US" sz="2000" dirty="0">
                <a:ea typeface="Calibri"/>
                <a:cs typeface="Times New Roman"/>
              </a:rPr>
              <a:t> utilizes a date-shifting methodology, which could eventually link back to the patient.  There were 22 errors that left the doctor or patient name inside the report, nine errors where the Surgical Pathology number was not removed, and nine where the hospital location was overlooked.  To prevent oversight of these critical data elements, IT staff are asked to develop a script that would ‘scan’ the report after the staff member has saved the scrubbed pathology report for any accidentally overlooked items.  For example, the script could scan for certain prefixes that are common in each pathology report (i.e., Dr. or S14).  By running this script in the background after the document is saved, an alert will notify the staff member to recheck the report if questionable items have been located.   By utilizing IT innovation to ‘scan’ the report after entry but before being released to any researcher, HIPAA violations can be prevented and critical elements caught, lowering the operational impact.  Enhancing the </a:t>
            </a:r>
            <a:r>
              <a:rPr lang="en-US" sz="2000" dirty="0" err="1">
                <a:ea typeface="Calibri"/>
                <a:cs typeface="Times New Roman"/>
              </a:rPr>
              <a:t>DonorQuest</a:t>
            </a:r>
            <a:r>
              <a:rPr lang="en-US" sz="2000" dirty="0">
                <a:ea typeface="Calibri"/>
                <a:cs typeface="Times New Roman"/>
              </a:rPr>
              <a:t> application helps protect the user, the researcher, and the patient’s sensitive information. </a:t>
            </a:r>
          </a:p>
          <a:p>
            <a:pPr algn="just"/>
            <a:endParaRPr lang="en-US" sz="1800" dirty="0" smtClean="0">
              <a:latin typeface="+mn-lt"/>
              <a:ea typeface="Calibri"/>
              <a:cs typeface="Times New Roman"/>
            </a:endParaRPr>
          </a:p>
          <a:p>
            <a:pPr algn="just"/>
            <a:r>
              <a:rPr lang="en-US" sz="2000" dirty="0" smtClean="0">
                <a:ea typeface="Calibri"/>
                <a:cs typeface="Times New Roman"/>
              </a:rPr>
              <a:t>Ancillary </a:t>
            </a:r>
            <a:r>
              <a:rPr lang="en-US" sz="2000" dirty="0">
                <a:ea typeface="Calibri"/>
                <a:cs typeface="Times New Roman"/>
              </a:rPr>
              <a:t>testing omission errors accounted for 29% of reported errors in Pathology reports.  When these elements have been ordered by the clinician but not included in the final pathology report, it must be recorded as an error due to the report being incomplete. Though these mistakes are not violating HIPAA regulations, the operational impact is that the investigator/researcher does not receive the vital information necessary.  By enhancing the </a:t>
            </a:r>
            <a:r>
              <a:rPr lang="en-US" sz="2000" dirty="0" err="1">
                <a:ea typeface="Calibri"/>
                <a:cs typeface="Times New Roman"/>
              </a:rPr>
              <a:t>DonorQuest</a:t>
            </a:r>
            <a:r>
              <a:rPr lang="en-US" sz="2000" dirty="0">
                <a:ea typeface="Calibri"/>
                <a:cs typeface="Times New Roman"/>
              </a:rPr>
              <a:t> application to search for key words in saved reports such as “MSI, KRAS, </a:t>
            </a:r>
            <a:r>
              <a:rPr lang="en-US" sz="2000" dirty="0" err="1">
                <a:ea typeface="Calibri"/>
                <a:cs typeface="Times New Roman"/>
              </a:rPr>
              <a:t>etc</a:t>
            </a:r>
            <a:r>
              <a:rPr lang="en-US" sz="2000" dirty="0">
                <a:ea typeface="Calibri"/>
                <a:cs typeface="Times New Roman"/>
              </a:rPr>
              <a:t>,” the system will remind the user that the ‘MSI’ value has been located in the report, prompting the user to recheck the patient’s medical record for additional information. </a:t>
            </a:r>
          </a:p>
        </p:txBody>
      </p:sp>
      <p:sp>
        <p:nvSpPr>
          <p:cNvPr id="2" name="TextBox 1"/>
          <p:cNvSpPr txBox="1"/>
          <p:nvPr/>
        </p:nvSpPr>
        <p:spPr>
          <a:xfrm>
            <a:off x="4262308" y="19803779"/>
            <a:ext cx="1377716" cy="461665"/>
          </a:xfrm>
          <a:prstGeom prst="rect">
            <a:avLst/>
          </a:prstGeom>
          <a:noFill/>
        </p:spPr>
        <p:txBody>
          <a:bodyPr wrap="square" rtlCol="0">
            <a:spAutoFit/>
          </a:bodyPr>
          <a:lstStyle/>
          <a:p>
            <a:pPr algn="ctr"/>
            <a:r>
              <a:rPr lang="en-US" sz="2400" i="1" dirty="0" smtClean="0"/>
              <a:t>Figure 1</a:t>
            </a:r>
          </a:p>
        </p:txBody>
      </p:sp>
      <p:sp>
        <p:nvSpPr>
          <p:cNvPr id="39" name="TextBox 38"/>
          <p:cNvSpPr txBox="1"/>
          <p:nvPr/>
        </p:nvSpPr>
        <p:spPr>
          <a:xfrm>
            <a:off x="4285546" y="23916938"/>
            <a:ext cx="1377716" cy="461665"/>
          </a:xfrm>
          <a:prstGeom prst="rect">
            <a:avLst/>
          </a:prstGeom>
          <a:noFill/>
        </p:spPr>
        <p:txBody>
          <a:bodyPr wrap="square" rtlCol="0">
            <a:spAutoFit/>
          </a:bodyPr>
          <a:lstStyle/>
          <a:p>
            <a:pPr algn="ctr"/>
            <a:r>
              <a:rPr lang="en-US" sz="2400" i="1" dirty="0" smtClean="0"/>
              <a:t>Figure 2</a:t>
            </a:r>
          </a:p>
        </p:txBody>
      </p:sp>
      <p:sp>
        <p:nvSpPr>
          <p:cNvPr id="40" name="TextBox 39"/>
          <p:cNvSpPr txBox="1"/>
          <p:nvPr/>
        </p:nvSpPr>
        <p:spPr>
          <a:xfrm>
            <a:off x="14146537" y="10206687"/>
            <a:ext cx="1377716" cy="461665"/>
          </a:xfrm>
          <a:prstGeom prst="rect">
            <a:avLst/>
          </a:prstGeom>
          <a:noFill/>
        </p:spPr>
        <p:txBody>
          <a:bodyPr wrap="square" rtlCol="0">
            <a:spAutoFit/>
          </a:bodyPr>
          <a:lstStyle/>
          <a:p>
            <a:pPr algn="ctr"/>
            <a:r>
              <a:rPr lang="en-US" sz="2400" i="1" dirty="0" smtClean="0"/>
              <a:t>Figure 3</a:t>
            </a:r>
          </a:p>
        </p:txBody>
      </p:sp>
    </p:spTree>
    <p:extLst>
      <p:ext uri="{BB962C8B-B14F-4D97-AF65-F5344CB8AC3E}">
        <p14:creationId xmlns:p14="http://schemas.microsoft.com/office/powerpoint/2010/main" val="37729127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TotalTime>
  <Words>1735</Words>
  <Application>Microsoft Macintosh PowerPoint</Application>
  <PresentationFormat>Custom</PresentationFormat>
  <Paragraphs>50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Bobbitt, John</dc:creator>
  <cp:lastModifiedBy>Kiley Wease</cp:lastModifiedBy>
  <cp:revision>10</cp:revision>
  <dcterms:created xsi:type="dcterms:W3CDTF">2014-05-08T20:43:53Z</dcterms:created>
  <dcterms:modified xsi:type="dcterms:W3CDTF">2015-01-29T15:50:37Z</dcterms:modified>
</cp:coreProperties>
</file>