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63" r:id="rId4"/>
    <p:sldId id="264" r:id="rId5"/>
    <p:sldId id="266" r:id="rId6"/>
    <p:sldId id="258" r:id="rId7"/>
    <p:sldId id="260" r:id="rId8"/>
    <p:sldId id="261" r:id="rId9"/>
    <p:sldId id="280" r:id="rId10"/>
    <p:sldId id="275" r:id="rId11"/>
    <p:sldId id="276" r:id="rId12"/>
    <p:sldId id="268" r:id="rId13"/>
    <p:sldId id="265" r:id="rId14"/>
    <p:sldId id="278" r:id="rId15"/>
    <p:sldId id="271" r:id="rId16"/>
    <p:sldId id="273" r:id="rId17"/>
    <p:sldId id="274" r:id="rId18"/>
    <p:sldId id="279" r:id="rId19"/>
    <p:sldId id="277" r:id="rId20"/>
    <p:sldId id="281"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4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8379BB-6CA3-D443-8CEC-88ACEA547F83}" type="datetimeFigureOut">
              <a:rPr lang="en-US" smtClean="0"/>
              <a:t>1/28/15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B1181B-1FDB-554B-A0EA-FB9A61116258}" type="slidenum">
              <a:rPr lang="en-US" smtClean="0"/>
              <a:t>‹#›</a:t>
            </a:fld>
            <a:endParaRPr lang="en-US"/>
          </a:p>
        </p:txBody>
      </p:sp>
    </p:spTree>
    <p:extLst>
      <p:ext uri="{BB962C8B-B14F-4D97-AF65-F5344CB8AC3E}">
        <p14:creationId xmlns:p14="http://schemas.microsoft.com/office/powerpoint/2010/main" val="40310723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1181B-1FDB-554B-A0EA-FB9A61116258}" type="slidenum">
              <a:rPr lang="en-US" smtClean="0"/>
              <a:t>12</a:t>
            </a:fld>
            <a:endParaRPr lang="en-US"/>
          </a:p>
        </p:txBody>
      </p:sp>
    </p:spTree>
    <p:extLst>
      <p:ext uri="{BB962C8B-B14F-4D97-AF65-F5344CB8AC3E}">
        <p14:creationId xmlns:p14="http://schemas.microsoft.com/office/powerpoint/2010/main" val="2635907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1/28/15</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1/28/15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1/28/15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1/28/15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1/28/15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1/28/15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1/28/15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1/28/15</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1/28/15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1/28/15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1/28/15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1/28/15</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nsults.blogs.nytimes.com/2009/05/18/new-york-times-reporter-denis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3050" y="1544812"/>
            <a:ext cx="7933582" cy="1752600"/>
          </a:xfrm>
        </p:spPr>
        <p:txBody>
          <a:bodyPr>
            <a:normAutofit/>
          </a:bodyPr>
          <a:lstStyle/>
          <a:p>
            <a:pPr algn="ctr"/>
            <a:r>
              <a:rPr lang="en-US" sz="4000" b="1" dirty="0" smtClean="0">
                <a:solidFill>
                  <a:schemeClr val="accent2"/>
                </a:solidFill>
              </a:rPr>
              <a:t>AUTOPSIES</a:t>
            </a:r>
            <a:endParaRPr lang="en-US" sz="4000" b="1" dirty="0">
              <a:solidFill>
                <a:schemeClr val="accent2"/>
              </a:solidFill>
            </a:endParaRPr>
          </a:p>
        </p:txBody>
      </p:sp>
    </p:spTree>
    <p:extLst>
      <p:ext uri="{BB962C8B-B14F-4D97-AF65-F5344CB8AC3E}">
        <p14:creationId xmlns:p14="http://schemas.microsoft.com/office/powerpoint/2010/main" val="13842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sz="2000" dirty="0" smtClean="0"/>
          </a:p>
          <a:p>
            <a:r>
              <a:rPr lang="en-US" sz="1800" dirty="0" smtClean="0"/>
              <a:t>Body is weighed, measured and X-rayed</a:t>
            </a:r>
          </a:p>
          <a:p>
            <a:r>
              <a:rPr lang="en-US" sz="1800" dirty="0" smtClean="0"/>
              <a:t>Photographs </a:t>
            </a:r>
            <a:r>
              <a:rPr lang="en-US" sz="1800" dirty="0"/>
              <a:t>are taken of the body (front, back &amp; naked)</a:t>
            </a:r>
          </a:p>
          <a:p>
            <a:r>
              <a:rPr lang="en-US" sz="1800" dirty="0"/>
              <a:t>Fingerprints are taken (if any missing, parts are noted</a:t>
            </a:r>
            <a:r>
              <a:rPr lang="en-US" sz="1800" dirty="0" smtClean="0"/>
              <a:t>)</a:t>
            </a:r>
          </a:p>
          <a:p>
            <a:r>
              <a:rPr lang="en-US" sz="1800" dirty="0" smtClean="0"/>
              <a:t>Scrape underneath fingernails for evidence </a:t>
            </a:r>
            <a:endParaRPr lang="en-US" sz="1800" dirty="0"/>
          </a:p>
          <a:p>
            <a:r>
              <a:rPr lang="en-US" sz="1800" dirty="0" smtClean="0"/>
              <a:t>Examination of clothes </a:t>
            </a:r>
          </a:p>
          <a:p>
            <a:r>
              <a:rPr lang="en-US" sz="1800" dirty="0" smtClean="0"/>
              <a:t>Age</a:t>
            </a:r>
            <a:r>
              <a:rPr lang="en-US" sz="1800" dirty="0"/>
              <a:t>, sex and race are noted</a:t>
            </a:r>
          </a:p>
          <a:p>
            <a:r>
              <a:rPr lang="en-US" sz="1800" dirty="0"/>
              <a:t>Eye color, scars, moles, tattoos are </a:t>
            </a:r>
            <a:r>
              <a:rPr lang="en-US" sz="1800" dirty="0" smtClean="0"/>
              <a:t>noted</a:t>
            </a:r>
          </a:p>
          <a:p>
            <a:r>
              <a:rPr lang="en-US" sz="1800" dirty="0" smtClean="0"/>
              <a:t>Examination of the eyes (blood spots &amp; etc.) </a:t>
            </a:r>
          </a:p>
          <a:p>
            <a:r>
              <a:rPr lang="en-US" sz="1800" dirty="0" smtClean="0"/>
              <a:t>Any body secretions and gun powder residue/ bullet holes</a:t>
            </a:r>
          </a:p>
          <a:p>
            <a:r>
              <a:rPr lang="en-US" sz="1800" dirty="0"/>
              <a:t>Body fluids are drawn from the body for </a:t>
            </a:r>
            <a:r>
              <a:rPr lang="en-US" sz="1800" dirty="0" smtClean="0"/>
              <a:t>testing (blood, urine, spinal fluid, vitreous </a:t>
            </a:r>
            <a:r>
              <a:rPr lang="en-US" sz="1800" dirty="0" err="1" smtClean="0"/>
              <a:t>humour</a:t>
            </a:r>
            <a:r>
              <a:rPr lang="en-US" sz="1800" dirty="0" smtClean="0"/>
              <a:t> from the eye </a:t>
            </a:r>
            <a:endParaRPr lang="en-US" sz="1800" dirty="0"/>
          </a:p>
          <a:p>
            <a:r>
              <a:rPr lang="en-US" sz="1800" dirty="0" smtClean="0"/>
              <a:t>Body is cleaned and ready to be put on table</a:t>
            </a:r>
          </a:p>
          <a:p>
            <a:pPr marL="36576" indent="0">
              <a:buNone/>
            </a:pPr>
            <a:endParaRPr lang="en-US" sz="1800" dirty="0" smtClean="0"/>
          </a:p>
          <a:p>
            <a:pPr marL="36576" indent="0">
              <a:buNone/>
            </a:pPr>
            <a:endParaRPr lang="en-US" sz="3200" dirty="0">
              <a:solidFill>
                <a:schemeClr val="accent2"/>
              </a:solidFill>
            </a:endParaRPr>
          </a:p>
        </p:txBody>
      </p:sp>
    </p:spTree>
    <p:extLst>
      <p:ext uri="{BB962C8B-B14F-4D97-AF65-F5344CB8AC3E}">
        <p14:creationId xmlns:p14="http://schemas.microsoft.com/office/powerpoint/2010/main" val="2954631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3-11-26 at 4.24.00 PM.png"/>
          <p:cNvPicPr>
            <a:picLocks noGrp="1" noChangeAspect="1"/>
          </p:cNvPicPr>
          <p:nvPr>
            <p:ph idx="1"/>
          </p:nvPr>
        </p:nvPicPr>
        <p:blipFill>
          <a:blip r:embed="rId2">
            <a:extLst>
              <a:ext uri="{28A0092B-C50C-407E-A947-70E740481C1C}">
                <a14:useLocalDpi xmlns:a14="http://schemas.microsoft.com/office/drawing/2010/main" val="0"/>
              </a:ext>
            </a:extLst>
          </a:blip>
          <a:srcRect l="-51438" r="-51438"/>
          <a:stretch>
            <a:fillRect/>
          </a:stretch>
        </p:blipFill>
        <p:spPr/>
      </p:pic>
    </p:spTree>
    <p:extLst>
      <p:ext uri="{BB962C8B-B14F-4D97-AF65-F5344CB8AC3E}">
        <p14:creationId xmlns:p14="http://schemas.microsoft.com/office/powerpoint/2010/main" val="243673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accent2"/>
                </a:solidFill>
              </a:rPr>
              <a:t>Equipment</a:t>
            </a:r>
            <a:endParaRPr lang="en-US" sz="3600" b="1" dirty="0">
              <a:solidFill>
                <a:schemeClr val="accent2"/>
              </a:solidFill>
            </a:endParaRPr>
          </a:p>
        </p:txBody>
      </p:sp>
      <p:sp>
        <p:nvSpPr>
          <p:cNvPr id="6" name="TextBox 5"/>
          <p:cNvSpPr txBox="1"/>
          <p:nvPr/>
        </p:nvSpPr>
        <p:spPr>
          <a:xfrm>
            <a:off x="317485" y="5435038"/>
            <a:ext cx="4724906" cy="954107"/>
          </a:xfrm>
          <a:prstGeom prst="rect">
            <a:avLst/>
          </a:prstGeom>
          <a:noFill/>
        </p:spPr>
        <p:txBody>
          <a:bodyPr wrap="square" rtlCol="0">
            <a:spAutoFit/>
          </a:bodyPr>
          <a:lstStyle/>
          <a:p>
            <a:r>
              <a:rPr lang="en-US" sz="1400" dirty="0" smtClean="0"/>
              <a:t>Waist high and is plumbed for running water and has several faucets for washing away blood that is released during the procedure. Raised edges keep blood and fluids from running into the floor. </a:t>
            </a:r>
            <a:endParaRPr lang="en-US" sz="1400" dirty="0"/>
          </a:p>
        </p:txBody>
      </p:sp>
      <p:pic>
        <p:nvPicPr>
          <p:cNvPr id="9" name="Picture 8"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656" y="1384472"/>
            <a:ext cx="2763976" cy="3161288"/>
          </a:xfrm>
          <a:prstGeom prst="rect">
            <a:avLst/>
          </a:prstGeom>
        </p:spPr>
      </p:pic>
      <p:sp>
        <p:nvSpPr>
          <p:cNvPr id="11" name="TextBox 10"/>
          <p:cNvSpPr txBox="1"/>
          <p:nvPr/>
        </p:nvSpPr>
        <p:spPr>
          <a:xfrm>
            <a:off x="5742721" y="1045918"/>
            <a:ext cx="1339392" cy="369332"/>
          </a:xfrm>
          <a:prstGeom prst="rect">
            <a:avLst/>
          </a:prstGeom>
          <a:noFill/>
        </p:spPr>
        <p:txBody>
          <a:bodyPr wrap="none" rtlCol="0">
            <a:spAutoFit/>
          </a:bodyPr>
          <a:lstStyle/>
          <a:p>
            <a:r>
              <a:rPr lang="en-US" dirty="0" smtClean="0"/>
              <a:t>Body Block</a:t>
            </a:r>
            <a:endParaRPr lang="en-US" dirty="0"/>
          </a:p>
        </p:txBody>
      </p:sp>
      <p:sp>
        <p:nvSpPr>
          <p:cNvPr id="13" name="TextBox 12"/>
          <p:cNvSpPr txBox="1"/>
          <p:nvPr/>
        </p:nvSpPr>
        <p:spPr>
          <a:xfrm>
            <a:off x="5853305" y="5566605"/>
            <a:ext cx="2711810" cy="1169551"/>
          </a:xfrm>
          <a:prstGeom prst="rect">
            <a:avLst/>
          </a:prstGeom>
          <a:noFill/>
        </p:spPr>
        <p:txBody>
          <a:bodyPr wrap="square" rtlCol="0">
            <a:spAutoFit/>
          </a:bodyPr>
          <a:lstStyle/>
          <a:p>
            <a:r>
              <a:rPr lang="en-US" sz="1400" dirty="0" smtClean="0"/>
              <a:t>Placed under the back of the body causing arms and neck to fall back while pushing the chest upward to make it easier to cut open. </a:t>
            </a:r>
            <a:endParaRPr lang="en-US" sz="1400" dirty="0"/>
          </a:p>
        </p:txBody>
      </p:sp>
      <p:pic>
        <p:nvPicPr>
          <p:cNvPr id="5" name="Content Placeholder 4"/>
          <p:cNvPicPr>
            <a:picLocks noGrp="1" noChangeAspect="1"/>
          </p:cNvPicPr>
          <p:nvPr>
            <p:ph idx="1"/>
          </p:nvPr>
        </p:nvPicPr>
        <p:blipFill>
          <a:blip r:embed="rId4"/>
          <a:srcRect l="-32497" r="-32497"/>
          <a:stretch>
            <a:fillRect/>
          </a:stretch>
        </p:blipFill>
        <p:spPr>
          <a:xfrm>
            <a:off x="224106" y="1503508"/>
            <a:ext cx="4173978" cy="3931530"/>
          </a:xfrm>
        </p:spPr>
      </p:pic>
      <p:sp>
        <p:nvSpPr>
          <p:cNvPr id="12" name="TextBox 11"/>
          <p:cNvSpPr txBox="1"/>
          <p:nvPr/>
        </p:nvSpPr>
        <p:spPr>
          <a:xfrm>
            <a:off x="1195233" y="1167319"/>
            <a:ext cx="1668959" cy="369332"/>
          </a:xfrm>
          <a:prstGeom prst="rect">
            <a:avLst/>
          </a:prstGeom>
          <a:noFill/>
        </p:spPr>
        <p:txBody>
          <a:bodyPr wrap="none" rtlCol="0">
            <a:spAutoFit/>
          </a:bodyPr>
          <a:lstStyle/>
          <a:p>
            <a:r>
              <a:rPr lang="en-US" dirty="0" smtClean="0"/>
              <a:t>Cadaver Table</a:t>
            </a:r>
            <a:endParaRPr lang="en-US" dirty="0"/>
          </a:p>
        </p:txBody>
      </p:sp>
    </p:spTree>
    <p:extLst>
      <p:ext uri="{BB962C8B-B14F-4D97-AF65-F5344CB8AC3E}">
        <p14:creationId xmlns:p14="http://schemas.microsoft.com/office/powerpoint/2010/main" val="3999093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accent2"/>
                </a:solidFill>
              </a:rPr>
              <a:t>Instruments </a:t>
            </a:r>
            <a:endParaRPr lang="en-US" sz="3600" b="1" dirty="0">
              <a:solidFill>
                <a:schemeClr val="accent2"/>
              </a:solidFill>
            </a:endParaRPr>
          </a:p>
        </p:txBody>
      </p:sp>
      <p:pic>
        <p:nvPicPr>
          <p:cNvPr id="7" name="Content Placeholder 6" descr="Screen Shot 2013-11-25 at 10.45.49 AM.png"/>
          <p:cNvPicPr>
            <a:picLocks noGrp="1" noChangeAspect="1"/>
          </p:cNvPicPr>
          <p:nvPr>
            <p:ph idx="1"/>
          </p:nvPr>
        </p:nvPicPr>
        <p:blipFill>
          <a:blip r:embed="rId2">
            <a:extLst>
              <a:ext uri="{28A0092B-C50C-407E-A947-70E740481C1C}">
                <a14:useLocalDpi xmlns:a14="http://schemas.microsoft.com/office/drawing/2010/main" val="0"/>
              </a:ext>
            </a:extLst>
          </a:blip>
          <a:srcRect l="-12739" r="-12739"/>
          <a:stretch>
            <a:fillRect/>
          </a:stretch>
        </p:blipFill>
        <p:spPr>
          <a:xfrm>
            <a:off x="298808" y="1417638"/>
            <a:ext cx="3912521" cy="4293667"/>
          </a:xfrm>
        </p:spPr>
      </p:pic>
      <p:pic>
        <p:nvPicPr>
          <p:cNvPr id="3" name="Picture 2"/>
          <p:cNvPicPr>
            <a:picLocks noChangeAspect="1"/>
          </p:cNvPicPr>
          <p:nvPr/>
        </p:nvPicPr>
        <p:blipFill>
          <a:blip r:embed="rId3"/>
          <a:stretch>
            <a:fillRect/>
          </a:stretch>
        </p:blipFill>
        <p:spPr>
          <a:xfrm>
            <a:off x="6695173" y="2568102"/>
            <a:ext cx="2016956" cy="2605454"/>
          </a:xfrm>
          <a:prstGeom prst="rect">
            <a:avLst/>
          </a:prstGeom>
        </p:spPr>
      </p:pic>
      <p:pic>
        <p:nvPicPr>
          <p:cNvPr id="4" name="Picture 3"/>
          <p:cNvPicPr>
            <a:picLocks noChangeAspect="1"/>
          </p:cNvPicPr>
          <p:nvPr/>
        </p:nvPicPr>
        <p:blipFill>
          <a:blip r:embed="rId4"/>
          <a:stretch>
            <a:fillRect/>
          </a:stretch>
        </p:blipFill>
        <p:spPr>
          <a:xfrm>
            <a:off x="4351394" y="2568102"/>
            <a:ext cx="1970268" cy="2577440"/>
          </a:xfrm>
          <a:prstGeom prst="rect">
            <a:avLst/>
          </a:prstGeom>
        </p:spPr>
      </p:pic>
    </p:spTree>
    <p:extLst>
      <p:ext uri="{BB962C8B-B14F-4D97-AF65-F5344CB8AC3E}">
        <p14:creationId xmlns:p14="http://schemas.microsoft.com/office/powerpoint/2010/main" val="3022912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CCAF0A"/>
                </a:solidFill>
              </a:rPr>
              <a:t>Procedure</a:t>
            </a:r>
            <a:endParaRPr lang="en-US" sz="3600" b="1" dirty="0">
              <a:solidFill>
                <a:srgbClr val="CCAF0A"/>
              </a:solidFill>
            </a:endParaRPr>
          </a:p>
        </p:txBody>
      </p:sp>
      <p:sp>
        <p:nvSpPr>
          <p:cNvPr id="7" name="Rectangle 6"/>
          <p:cNvSpPr/>
          <p:nvPr/>
        </p:nvSpPr>
        <p:spPr>
          <a:xfrm>
            <a:off x="616292" y="1531523"/>
            <a:ext cx="6241708" cy="1200329"/>
          </a:xfrm>
          <a:prstGeom prst="rect">
            <a:avLst/>
          </a:prstGeom>
        </p:spPr>
        <p:txBody>
          <a:bodyPr wrap="square">
            <a:spAutoFit/>
          </a:bodyPr>
          <a:lstStyle/>
          <a:p>
            <a:pPr marL="36576" indent="0">
              <a:buNone/>
            </a:pPr>
            <a:r>
              <a:rPr lang="en-US" dirty="0"/>
              <a:t>Y-Incision: </a:t>
            </a:r>
            <a:r>
              <a:rPr lang="en-US" dirty="0" smtClean="0"/>
              <a:t> The </a:t>
            </a:r>
            <a:r>
              <a:rPr lang="en-US" dirty="0"/>
              <a:t>Y-Incision is the procedure used by the pathologist or examiner to open up the breastplate of the deceased and gain access to the body's major organs; heart, lungs, liver, stomach, spleen etc.</a:t>
            </a:r>
          </a:p>
        </p:txBody>
      </p:sp>
      <p:pic>
        <p:nvPicPr>
          <p:cNvPr id="9" name="Content Placeholder 8" descr="Screen Shot 2013-11-27 at 10.24.53 AM.png"/>
          <p:cNvPicPr>
            <a:picLocks noGrp="1" noChangeAspect="1"/>
          </p:cNvPicPr>
          <p:nvPr>
            <p:ph idx="1"/>
          </p:nvPr>
        </p:nvPicPr>
        <p:blipFill>
          <a:blip r:embed="rId2">
            <a:extLst>
              <a:ext uri="{28A0092B-C50C-407E-A947-70E740481C1C}">
                <a14:useLocalDpi xmlns:a14="http://schemas.microsoft.com/office/drawing/2010/main" val="0"/>
              </a:ext>
            </a:extLst>
          </a:blip>
          <a:srcRect l="-3342" r="-3342"/>
          <a:stretch>
            <a:fillRect/>
          </a:stretch>
        </p:blipFill>
        <p:spPr>
          <a:xfrm>
            <a:off x="1111193" y="3324526"/>
            <a:ext cx="5817424" cy="2801638"/>
          </a:xfrm>
        </p:spPr>
      </p:pic>
    </p:spTree>
    <p:extLst>
      <p:ext uri="{BB962C8B-B14F-4D97-AF65-F5344CB8AC3E}">
        <p14:creationId xmlns:p14="http://schemas.microsoft.com/office/powerpoint/2010/main" val="3232819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smtClean="0"/>
              <a:t>All the organs are removed and weighed ( usually removed in one unit but sometimes in sequence depending on the trauma to the body). </a:t>
            </a:r>
          </a:p>
          <a:p>
            <a:pPr marL="36576" indent="0">
              <a:buNone/>
            </a:pPr>
            <a:endParaRPr lang="en-US" sz="2000" dirty="0" smtClean="0"/>
          </a:p>
          <a:p>
            <a:r>
              <a:rPr lang="en-US" sz="2000" dirty="0" smtClean="0"/>
              <a:t>Slices of each organ are taken and tested</a:t>
            </a:r>
          </a:p>
          <a:p>
            <a:pPr marL="36576" indent="0">
              <a:buNone/>
            </a:pPr>
            <a:endParaRPr lang="en-US" sz="2000" dirty="0" smtClean="0"/>
          </a:p>
          <a:p>
            <a:r>
              <a:rPr lang="en-US" sz="2000" dirty="0" smtClean="0"/>
              <a:t>Depending on type of death, stomach contents are removed, examined and recorded </a:t>
            </a:r>
          </a:p>
          <a:p>
            <a:pPr marL="36576" indent="0">
              <a:buNone/>
            </a:pPr>
            <a:endParaRPr lang="en-US" sz="2000" dirty="0" smtClean="0"/>
          </a:p>
          <a:p>
            <a:r>
              <a:rPr lang="en-US" sz="2000" dirty="0" smtClean="0"/>
              <a:t>If gun shot was involved, then any bullets would be removed and documented and saved for evidence</a:t>
            </a:r>
          </a:p>
          <a:p>
            <a:endParaRPr lang="en-US" sz="2000" dirty="0" smtClean="0"/>
          </a:p>
          <a:p>
            <a:pPr marL="36576" indent="0">
              <a:buNone/>
            </a:pPr>
            <a:endParaRPr lang="en-US" sz="2000" dirty="0" smtClean="0"/>
          </a:p>
          <a:p>
            <a:endParaRPr lang="en-US" sz="2000" dirty="0" smtClean="0"/>
          </a:p>
          <a:p>
            <a:pPr marL="36576" indent="0">
              <a:buNone/>
            </a:pPr>
            <a:endParaRPr lang="en-US" sz="2000" dirty="0"/>
          </a:p>
        </p:txBody>
      </p:sp>
    </p:spTree>
    <p:extLst>
      <p:ext uri="{BB962C8B-B14F-4D97-AF65-F5344CB8AC3E}">
        <p14:creationId xmlns:p14="http://schemas.microsoft.com/office/powerpoint/2010/main" val="3749561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6576" indent="0">
              <a:buNone/>
            </a:pPr>
            <a:r>
              <a:rPr lang="en-US" sz="1800" dirty="0" smtClean="0">
                <a:solidFill>
                  <a:srgbClr val="CCAF0A"/>
                </a:solidFill>
              </a:rPr>
              <a:t>After the main organs are examined the examiner proceeds to the brain; </a:t>
            </a:r>
            <a:r>
              <a:rPr lang="en-US" sz="1800" dirty="0" smtClean="0"/>
              <a:t>(The body block is then moved to underneath the head)</a:t>
            </a:r>
          </a:p>
          <a:p>
            <a:pPr marL="36576" indent="0">
              <a:buNone/>
            </a:pPr>
            <a:endParaRPr lang="en-US" sz="2000" dirty="0"/>
          </a:p>
          <a:p>
            <a:r>
              <a:rPr lang="en-US" sz="1600" dirty="0" smtClean="0"/>
              <a:t>Deep incision begins behind one ear, travels over the top of the head and behind the opposite ear.</a:t>
            </a:r>
          </a:p>
          <a:p>
            <a:r>
              <a:rPr lang="en-US" sz="1600" dirty="0" smtClean="0"/>
              <a:t>The scalp is pulled away from the skull in two flaps; front going over the face and the rear going over the back of the neck so the skull is fully exposed. </a:t>
            </a:r>
          </a:p>
          <a:p>
            <a:r>
              <a:rPr lang="en-US" sz="1600" dirty="0" smtClean="0"/>
              <a:t>Electric saw known as the “ Stryker saw” is used to cut and remove a wedge shape portion of the skull which exposes the brain.</a:t>
            </a:r>
          </a:p>
          <a:p>
            <a:r>
              <a:rPr lang="en-US" sz="1600" dirty="0" smtClean="0"/>
              <a:t>Brain is removed, weighed </a:t>
            </a:r>
          </a:p>
          <a:p>
            <a:pPr marL="36576" indent="0">
              <a:buNone/>
            </a:pPr>
            <a:r>
              <a:rPr lang="en-US" sz="1600" dirty="0"/>
              <a:t> </a:t>
            </a:r>
            <a:r>
              <a:rPr lang="en-US" sz="1600" dirty="0" smtClean="0"/>
              <a:t>      and examined. </a:t>
            </a:r>
          </a:p>
          <a:p>
            <a:r>
              <a:rPr lang="en-US" sz="1600" dirty="0" smtClean="0"/>
              <a:t>Any findings noted</a:t>
            </a:r>
          </a:p>
          <a:p>
            <a:pPr marL="36576" indent="0">
              <a:buNone/>
            </a:pPr>
            <a:endParaRPr lang="en-US" dirty="0"/>
          </a:p>
          <a:p>
            <a:pPr marL="36576" indent="0">
              <a:buNone/>
            </a:pPr>
            <a:endParaRPr lang="en-US" dirty="0"/>
          </a:p>
        </p:txBody>
      </p:sp>
      <p:pic>
        <p:nvPicPr>
          <p:cNvPr id="4" name="Picture 3"/>
          <p:cNvPicPr>
            <a:picLocks noChangeAspect="1"/>
          </p:cNvPicPr>
          <p:nvPr/>
        </p:nvPicPr>
        <p:blipFill>
          <a:blip r:embed="rId2"/>
          <a:stretch>
            <a:fillRect/>
          </a:stretch>
        </p:blipFill>
        <p:spPr>
          <a:xfrm>
            <a:off x="4398084" y="4230364"/>
            <a:ext cx="3296229" cy="1895799"/>
          </a:xfrm>
          <a:prstGeom prst="rect">
            <a:avLst/>
          </a:prstGeom>
        </p:spPr>
      </p:pic>
    </p:spTree>
    <p:extLst>
      <p:ext uri="{BB962C8B-B14F-4D97-AF65-F5344CB8AC3E}">
        <p14:creationId xmlns:p14="http://schemas.microsoft.com/office/powerpoint/2010/main" val="1123458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smtClean="0"/>
              <a:t>Once everything has been examined, all the internal organs are returned to the body cavities or </a:t>
            </a:r>
            <a:endParaRPr lang="en-US" sz="2000" dirty="0"/>
          </a:p>
          <a:p>
            <a:pPr marL="36576" indent="0">
              <a:buNone/>
            </a:pPr>
            <a:r>
              <a:rPr lang="en-US" sz="2000" dirty="0" smtClean="0"/>
              <a:t>     incinerated. </a:t>
            </a:r>
            <a:endParaRPr lang="en-US" sz="2000" dirty="0"/>
          </a:p>
          <a:p>
            <a:r>
              <a:rPr lang="en-US" sz="2000" dirty="0" smtClean="0"/>
              <a:t>The body is sewn back together </a:t>
            </a:r>
          </a:p>
          <a:p>
            <a:pPr marL="36576" indent="0">
              <a:buNone/>
            </a:pPr>
            <a:endParaRPr lang="en-US" sz="2000" dirty="0"/>
          </a:p>
          <a:p>
            <a:pPr marL="36576" indent="0">
              <a:buNone/>
            </a:pPr>
            <a:endParaRPr lang="en-US" sz="2000" dirty="0"/>
          </a:p>
          <a:p>
            <a:r>
              <a:rPr lang="en-US" sz="2000" dirty="0" smtClean="0"/>
              <a:t>A report will be done based on notes and findings while performing the autopsy</a:t>
            </a:r>
          </a:p>
          <a:p>
            <a:r>
              <a:rPr lang="en-US" sz="2000" dirty="0" smtClean="0"/>
              <a:t>Send tissue samples, blood, urine &amp; etc. to lab for testing</a:t>
            </a:r>
          </a:p>
          <a:p>
            <a:r>
              <a:rPr lang="en-US" sz="2000" dirty="0" smtClean="0"/>
              <a:t>Refrigerate body to preserve it until its ready to be moved elsewhere</a:t>
            </a:r>
          </a:p>
          <a:p>
            <a:pPr marL="36576" indent="0">
              <a:buNone/>
            </a:pPr>
            <a:endParaRPr lang="en-US" sz="2000" dirty="0"/>
          </a:p>
          <a:p>
            <a:pPr marL="36576" indent="0">
              <a:buNone/>
            </a:pPr>
            <a:endParaRPr lang="en-US" sz="2000" dirty="0" smtClean="0"/>
          </a:p>
          <a:p>
            <a:pPr marL="36576" indent="0">
              <a:buNone/>
            </a:pPr>
            <a:endParaRPr lang="en-US" sz="2000" dirty="0" smtClean="0"/>
          </a:p>
          <a:p>
            <a:pPr marL="36576" indent="0">
              <a:buNone/>
            </a:pPr>
            <a:endParaRPr lang="en-US" sz="2000" dirty="0"/>
          </a:p>
          <a:p>
            <a:pPr marL="36576" indent="0">
              <a:buNone/>
            </a:pPr>
            <a:endParaRPr lang="en-US" sz="2000" dirty="0"/>
          </a:p>
        </p:txBody>
      </p:sp>
      <p:pic>
        <p:nvPicPr>
          <p:cNvPr id="4" name="Picture 3"/>
          <p:cNvPicPr>
            <a:picLocks noChangeAspect="1"/>
          </p:cNvPicPr>
          <p:nvPr/>
        </p:nvPicPr>
        <p:blipFill>
          <a:blip r:embed="rId2"/>
          <a:stretch>
            <a:fillRect/>
          </a:stretch>
        </p:blipFill>
        <p:spPr>
          <a:xfrm>
            <a:off x="5196463" y="2063820"/>
            <a:ext cx="1802187" cy="1559540"/>
          </a:xfrm>
          <a:prstGeom prst="rect">
            <a:avLst/>
          </a:prstGeom>
        </p:spPr>
      </p:pic>
    </p:spTree>
    <p:extLst>
      <p:ext uri="{BB962C8B-B14F-4D97-AF65-F5344CB8AC3E}">
        <p14:creationId xmlns:p14="http://schemas.microsoft.com/office/powerpoint/2010/main" val="195060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6576" indent="0">
              <a:buNone/>
            </a:pPr>
            <a:r>
              <a:rPr lang="en-US" sz="2400" dirty="0" smtClean="0"/>
              <a:t>Once all test results are back, a final report will be provided giving the findings of the autopsy and  the cause of death. </a:t>
            </a:r>
            <a:endParaRPr lang="en-US" sz="2400" dirty="0"/>
          </a:p>
        </p:txBody>
      </p:sp>
    </p:spTree>
    <p:extLst>
      <p:ext uri="{BB962C8B-B14F-4D97-AF65-F5344CB8AC3E}">
        <p14:creationId xmlns:p14="http://schemas.microsoft.com/office/powerpoint/2010/main" val="2986487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accent2"/>
                </a:solidFill>
              </a:rPr>
              <a:t>Example Autopsy Report</a:t>
            </a:r>
            <a:endParaRPr lang="en-US" sz="3600" b="1" dirty="0">
              <a:solidFill>
                <a:schemeClr val="accent2"/>
              </a:solidFill>
            </a:endParaRPr>
          </a:p>
        </p:txBody>
      </p:sp>
      <p:pic>
        <p:nvPicPr>
          <p:cNvPr id="4" name="Content Placeholder 3"/>
          <p:cNvPicPr>
            <a:picLocks noGrp="1" noChangeAspect="1"/>
          </p:cNvPicPr>
          <p:nvPr>
            <p:ph idx="1"/>
          </p:nvPr>
        </p:nvPicPr>
        <p:blipFill>
          <a:blip r:embed="rId2"/>
          <a:srcRect l="-52701" r="-52701"/>
          <a:stretch>
            <a:fillRect/>
          </a:stretch>
        </p:blipFill>
        <p:spPr>
          <a:xfrm>
            <a:off x="457200" y="1316736"/>
            <a:ext cx="7467600" cy="4809427"/>
          </a:xfrm>
        </p:spPr>
      </p:pic>
    </p:spTree>
    <p:extLst>
      <p:ext uri="{BB962C8B-B14F-4D97-AF65-F5344CB8AC3E}">
        <p14:creationId xmlns:p14="http://schemas.microsoft.com/office/powerpoint/2010/main" val="3762325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36576" indent="0">
              <a:buNone/>
            </a:pPr>
            <a:endParaRPr lang="en-US" sz="2400" dirty="0" smtClean="0"/>
          </a:p>
          <a:p>
            <a:pPr marL="36576" indent="0">
              <a:buNone/>
            </a:pPr>
            <a:endParaRPr lang="en-US" sz="2400" dirty="0"/>
          </a:p>
          <a:p>
            <a:pPr marL="36576" indent="0">
              <a:buNone/>
            </a:pPr>
            <a:r>
              <a:rPr lang="en-US" sz="2000" dirty="0" smtClean="0">
                <a:solidFill>
                  <a:srgbClr val="CCAF0A"/>
                </a:solidFill>
              </a:rPr>
              <a:t>Autopsy;   </a:t>
            </a:r>
            <a:r>
              <a:rPr lang="en-US" sz="2000" dirty="0" smtClean="0"/>
              <a:t>also called necropsy, postmortem or postmortem examination, is the dissection and examination of a dead body, its organs and structures</a:t>
            </a:r>
            <a:r>
              <a:rPr lang="en-US" sz="2400" dirty="0" smtClean="0"/>
              <a:t>. </a:t>
            </a:r>
          </a:p>
          <a:p>
            <a:pPr marL="36576" indent="0">
              <a:buNone/>
            </a:pPr>
            <a:endParaRPr lang="en-US" sz="2400" dirty="0" smtClean="0"/>
          </a:p>
        </p:txBody>
      </p:sp>
    </p:spTree>
    <p:extLst>
      <p:ext uri="{BB962C8B-B14F-4D97-AF65-F5344CB8AC3E}">
        <p14:creationId xmlns:p14="http://schemas.microsoft.com/office/powerpoint/2010/main" val="1866577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CCAF0A"/>
                </a:solidFill>
              </a:rPr>
              <a:t>Interesting Facts</a:t>
            </a:r>
            <a:endParaRPr lang="en-US" sz="3600" b="1" dirty="0">
              <a:solidFill>
                <a:srgbClr val="CCAF0A"/>
              </a:solidFill>
            </a:endParaRPr>
          </a:p>
        </p:txBody>
      </p:sp>
      <p:sp>
        <p:nvSpPr>
          <p:cNvPr id="3" name="Content Placeholder 2"/>
          <p:cNvSpPr>
            <a:spLocks noGrp="1"/>
          </p:cNvSpPr>
          <p:nvPr>
            <p:ph idx="1"/>
          </p:nvPr>
        </p:nvSpPr>
        <p:spPr/>
        <p:txBody>
          <a:bodyPr>
            <a:normAutofit/>
          </a:bodyPr>
          <a:lstStyle/>
          <a:p>
            <a:r>
              <a:rPr lang="en-US" sz="2000" dirty="0" smtClean="0"/>
              <a:t>In the 17</a:t>
            </a:r>
            <a:r>
              <a:rPr lang="en-US" sz="2000" baseline="30000" dirty="0" smtClean="0"/>
              <a:t>th</a:t>
            </a:r>
            <a:r>
              <a:rPr lang="en-US" sz="2000" dirty="0" smtClean="0"/>
              <a:t> century, lacking chemical tests (and knowledge of disease transmission mechanisms), Italian physicians and </a:t>
            </a:r>
            <a:r>
              <a:rPr lang="en-US" sz="2000" dirty="0" err="1" smtClean="0"/>
              <a:t>autopsist</a:t>
            </a:r>
            <a:r>
              <a:rPr lang="en-US" sz="2000" dirty="0" smtClean="0"/>
              <a:t> Antonio </a:t>
            </a:r>
            <a:r>
              <a:rPr lang="en-US" sz="2000" dirty="0" err="1" smtClean="0"/>
              <a:t>Valsalva</a:t>
            </a:r>
            <a:r>
              <a:rPr lang="en-US" sz="2000" dirty="0" smtClean="0"/>
              <a:t> sometimes tasted the fluids he encountered in cadavers in an effort to better characterize them. </a:t>
            </a:r>
          </a:p>
          <a:p>
            <a:endParaRPr lang="en-US" sz="2000" dirty="0"/>
          </a:p>
          <a:p>
            <a:r>
              <a:rPr lang="en-US" sz="2000" dirty="0" smtClean="0"/>
              <a:t>In 1828 Irish immigrants William Burke and William Hare partnered to murder 16 people in Scotland for cadaver bounties paid for by a doctor who didn’t ask questions. Hare testified against Burke who was hung in 1829.  Burkes cadaver was publicly dissected and his skeleton remains on display at the University of Edinburg. Wallets made from his skin which was stolen during the autopsy were offered for sale on the streets. </a:t>
            </a:r>
          </a:p>
        </p:txBody>
      </p:sp>
    </p:spTree>
    <p:extLst>
      <p:ext uri="{BB962C8B-B14F-4D97-AF65-F5344CB8AC3E}">
        <p14:creationId xmlns:p14="http://schemas.microsoft.com/office/powerpoint/2010/main" val="120460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smtClean="0"/>
              <a:t>Accurately weighing small organs like the thyroid and adrenals requires a triple-beam balance; all other organs are plopped down on a ordinary grocer’s scale. </a:t>
            </a:r>
          </a:p>
          <a:p>
            <a:endParaRPr lang="en-US" sz="2000" dirty="0"/>
          </a:p>
          <a:p>
            <a:r>
              <a:rPr lang="en-US" sz="2000" dirty="0" smtClean="0"/>
              <a:t>At the end of an autopsy, the organs are either incinerated or put in a bag and placed back in the body before its sewn shut. </a:t>
            </a:r>
          </a:p>
          <a:p>
            <a:endParaRPr lang="en-US" sz="2000" dirty="0"/>
          </a:p>
          <a:p>
            <a:r>
              <a:rPr lang="en-US" sz="2000" dirty="0" smtClean="0"/>
              <a:t>In 1912, Boston physician Richard Cabot analyzed autopsies and claimed that some diseases were being misdiagnosed at an alarming rate of 80%. </a:t>
            </a:r>
            <a:r>
              <a:rPr lang="en-US" sz="2000" dirty="0"/>
              <a:t> </a:t>
            </a:r>
            <a:r>
              <a:rPr lang="en-US" sz="2000" dirty="0" smtClean="0"/>
              <a:t>A 2005 study in Histopathology suggests that doctors still misdiagnose fatal diseases about a third of the time. </a:t>
            </a:r>
          </a:p>
          <a:p>
            <a:endParaRPr lang="en-US" sz="2000" dirty="0"/>
          </a:p>
          <a:p>
            <a:endParaRPr lang="en-US" sz="2000" dirty="0"/>
          </a:p>
        </p:txBody>
      </p:sp>
    </p:spTree>
    <p:extLst>
      <p:ext uri="{BB962C8B-B14F-4D97-AF65-F5344CB8AC3E}">
        <p14:creationId xmlns:p14="http://schemas.microsoft.com/office/powerpoint/2010/main" val="4252985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6576" indent="0">
              <a:buNone/>
            </a:pPr>
            <a:endParaRPr lang="en-US" sz="2000" dirty="0" smtClean="0"/>
          </a:p>
          <a:p>
            <a:pPr marL="36576" indent="0">
              <a:buNone/>
            </a:pPr>
            <a:endParaRPr lang="en-US" sz="2000" dirty="0"/>
          </a:p>
          <a:p>
            <a:pPr marL="36576" indent="0">
              <a:buNone/>
            </a:pPr>
            <a:r>
              <a:rPr lang="en-US" sz="2000" dirty="0" smtClean="0"/>
              <a:t>The term </a:t>
            </a:r>
            <a:r>
              <a:rPr lang="en-US" sz="2000" dirty="0" smtClean="0">
                <a:solidFill>
                  <a:srgbClr val="CCAF0A"/>
                </a:solidFill>
              </a:rPr>
              <a:t>“autopsy” </a:t>
            </a:r>
            <a:r>
              <a:rPr lang="en-US" sz="2000" dirty="0" smtClean="0"/>
              <a:t>means </a:t>
            </a:r>
            <a:r>
              <a:rPr lang="en-US" sz="2000" dirty="0" smtClean="0">
                <a:solidFill>
                  <a:srgbClr val="CCAF0A"/>
                </a:solidFill>
              </a:rPr>
              <a:t>“to see for oneself” </a:t>
            </a:r>
            <a:r>
              <a:rPr lang="en-US" sz="2000" dirty="0" smtClean="0"/>
              <a:t>and has been in use in reference to determining cause of death by examining a body since the 17</a:t>
            </a:r>
            <a:r>
              <a:rPr lang="en-US" sz="2000" baseline="30000" dirty="0" smtClean="0"/>
              <a:t>th</a:t>
            </a:r>
            <a:r>
              <a:rPr lang="en-US" sz="2000" dirty="0" smtClean="0"/>
              <a:t> century. </a:t>
            </a:r>
          </a:p>
          <a:p>
            <a:pPr marL="36576" indent="0">
              <a:buNone/>
            </a:pPr>
            <a:endParaRPr lang="en-US" sz="2000" dirty="0"/>
          </a:p>
          <a:p>
            <a:pPr marL="36576" indent="0">
              <a:buNone/>
            </a:pPr>
            <a:r>
              <a:rPr lang="en-US" sz="2000" dirty="0" smtClean="0"/>
              <a:t>Ancient Egyptians were one of the first civilizations to practice the removal and examination of the internal organs of humans in the religious practice of mummification. </a:t>
            </a:r>
            <a:endParaRPr lang="en-US" sz="2000" dirty="0"/>
          </a:p>
        </p:txBody>
      </p:sp>
    </p:spTree>
    <p:extLst>
      <p:ext uri="{BB962C8B-B14F-4D97-AF65-F5344CB8AC3E}">
        <p14:creationId xmlns:p14="http://schemas.microsoft.com/office/powerpoint/2010/main" val="267702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CCAF0A"/>
                </a:solidFill>
              </a:rPr>
              <a:t>Why have an Autopsy done</a:t>
            </a:r>
            <a:endParaRPr lang="en-US" sz="3600" b="1" dirty="0">
              <a:solidFill>
                <a:srgbClr val="CCAF0A"/>
              </a:solidFill>
            </a:endParaRPr>
          </a:p>
        </p:txBody>
      </p:sp>
      <p:sp>
        <p:nvSpPr>
          <p:cNvPr id="3" name="Content Placeholder 2"/>
          <p:cNvSpPr>
            <a:spLocks noGrp="1"/>
          </p:cNvSpPr>
          <p:nvPr>
            <p:ph idx="1"/>
          </p:nvPr>
        </p:nvSpPr>
        <p:spPr/>
        <p:txBody>
          <a:bodyPr>
            <a:normAutofit/>
          </a:bodyPr>
          <a:lstStyle/>
          <a:p>
            <a:endParaRPr lang="en-US" sz="1700" b="1" dirty="0" smtClean="0">
              <a:solidFill>
                <a:schemeClr val="accent2"/>
              </a:solidFill>
            </a:endParaRPr>
          </a:p>
          <a:p>
            <a:pPr marL="36576" indent="0">
              <a:buNone/>
            </a:pPr>
            <a:endParaRPr lang="en-US" sz="1700" dirty="0" smtClean="0"/>
          </a:p>
          <a:p>
            <a:r>
              <a:rPr lang="en-US" sz="1700" b="1" dirty="0">
                <a:solidFill>
                  <a:srgbClr val="CCAF0A"/>
                </a:solidFill>
              </a:rPr>
              <a:t>Saving Lives</a:t>
            </a:r>
            <a:r>
              <a:rPr lang="en-US" sz="1700" dirty="0">
                <a:solidFill>
                  <a:srgbClr val="CCAF0A"/>
                </a:solidFill>
              </a:rPr>
              <a:t>: </a:t>
            </a:r>
            <a:r>
              <a:rPr lang="en-US" sz="1700" dirty="0"/>
              <a:t>Autopsies can enhance our understanding of diseases and how we die, and contribute critical medical knowledge. Forensic pathologists have identified public health emergencies, such as the anthrax terrorist attacks or other lethal infection diseases, as well as public health hazards, such defective cribs that kill babies</a:t>
            </a:r>
            <a:r>
              <a:rPr lang="en-US" sz="1700" dirty="0" smtClean="0"/>
              <a:t>.</a:t>
            </a:r>
          </a:p>
          <a:p>
            <a:endParaRPr lang="en-US" sz="1700" dirty="0"/>
          </a:p>
          <a:p>
            <a:r>
              <a:rPr lang="en-US" sz="1700" b="1" dirty="0">
                <a:solidFill>
                  <a:srgbClr val="CCAF0A"/>
                </a:solidFill>
              </a:rPr>
              <a:t>Discovering Hereditary Illness</a:t>
            </a:r>
            <a:r>
              <a:rPr lang="en-US" sz="1700" dirty="0">
                <a:solidFill>
                  <a:srgbClr val="CCAF0A"/>
                </a:solidFill>
              </a:rPr>
              <a:t>: </a:t>
            </a:r>
            <a:r>
              <a:rPr lang="en-US" sz="1700" dirty="0"/>
              <a:t>Autopsies can help family members learn whether a relative died from an undiagnosed or misdiagnosed illness or disease that may be hereditary. Dr. Gregory J. Davis at the University of Kentucky College of Medicine </a:t>
            </a:r>
            <a:r>
              <a:rPr lang="en-US" sz="1700" u="sng" dirty="0">
                <a:hlinkClick r:id="rId2"/>
              </a:rPr>
              <a:t>says that 40 percent of autopsies performed in the U.S. reveal disease states previously unknown to physicians, in large part because the autopsy employs techniques that cannot be used on the living.</a:t>
            </a:r>
            <a:endParaRPr lang="en-US" sz="1700" dirty="0"/>
          </a:p>
        </p:txBody>
      </p:sp>
    </p:spTree>
    <p:extLst>
      <p:ext uri="{BB962C8B-B14F-4D97-AF65-F5344CB8AC3E}">
        <p14:creationId xmlns:p14="http://schemas.microsoft.com/office/powerpoint/2010/main" val="269360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sz="1700" b="1" dirty="0" smtClean="0">
              <a:solidFill>
                <a:srgbClr val="CCAF0A"/>
              </a:solidFill>
            </a:endParaRPr>
          </a:p>
          <a:p>
            <a:r>
              <a:rPr lang="en-US" sz="1600" b="1" dirty="0" smtClean="0">
                <a:solidFill>
                  <a:srgbClr val="CCAF0A"/>
                </a:solidFill>
              </a:rPr>
              <a:t>Providing </a:t>
            </a:r>
            <a:r>
              <a:rPr lang="en-US" sz="1600" b="1" dirty="0">
                <a:solidFill>
                  <a:srgbClr val="CCAF0A"/>
                </a:solidFill>
              </a:rPr>
              <a:t>Legal Evidence</a:t>
            </a:r>
            <a:r>
              <a:rPr lang="en-US" sz="1600" dirty="0">
                <a:solidFill>
                  <a:srgbClr val="CCAF0A"/>
                </a:solidFill>
              </a:rPr>
              <a:t>:</a:t>
            </a:r>
            <a:r>
              <a:rPr lang="en-US" sz="1600" dirty="0"/>
              <a:t> Most of us think of autopsies in relation to homicide cases, but there are other ways in which autopsies can provide evidence for legal action. For example, if an autopsy determines a death to be the result of a work or environmental hazard, it may lead to compensation for family. If an autopsy reveals evidence of medical malpractice, it may be the grounds for a lawsuit</a:t>
            </a:r>
            <a:r>
              <a:rPr lang="en-US" sz="1600" dirty="0" smtClean="0"/>
              <a:t>.</a:t>
            </a:r>
          </a:p>
          <a:p>
            <a:endParaRPr lang="en-US" sz="1600" dirty="0"/>
          </a:p>
          <a:p>
            <a:r>
              <a:rPr lang="en-US" sz="1600" b="1" dirty="0">
                <a:solidFill>
                  <a:srgbClr val="CCAF0A"/>
                </a:solidFill>
              </a:rPr>
              <a:t>Easing the Stress of the Unknown</a:t>
            </a:r>
            <a:r>
              <a:rPr lang="en-US" sz="1600" dirty="0">
                <a:solidFill>
                  <a:srgbClr val="CCAF0A"/>
                </a:solidFill>
              </a:rPr>
              <a:t>:</a:t>
            </a:r>
            <a:r>
              <a:rPr lang="en-US" sz="1600" dirty="0"/>
              <a:t> Autopsies can also be an important way for families and loved ones to </a:t>
            </a:r>
            <a:r>
              <a:rPr lang="en-US" sz="1600" dirty="0" smtClean="0"/>
              <a:t>seek reassurance or peace of mind after death. </a:t>
            </a:r>
            <a:endParaRPr lang="en-US" sz="1600" dirty="0"/>
          </a:p>
        </p:txBody>
      </p:sp>
    </p:spTree>
    <p:extLst>
      <p:ext uri="{BB962C8B-B14F-4D97-AF65-F5344CB8AC3E}">
        <p14:creationId xmlns:p14="http://schemas.microsoft.com/office/powerpoint/2010/main" val="8722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CCAF0A"/>
                </a:solidFill>
              </a:rPr>
              <a:t>Types of Autopsies</a:t>
            </a:r>
            <a:endParaRPr lang="en-US" sz="3600" b="1" dirty="0">
              <a:solidFill>
                <a:srgbClr val="CCAF0A"/>
              </a:solidFill>
            </a:endParaRPr>
          </a:p>
        </p:txBody>
      </p:sp>
      <p:sp>
        <p:nvSpPr>
          <p:cNvPr id="3" name="Content Placeholder 2"/>
          <p:cNvSpPr>
            <a:spLocks noGrp="1"/>
          </p:cNvSpPr>
          <p:nvPr>
            <p:ph idx="1"/>
          </p:nvPr>
        </p:nvSpPr>
        <p:spPr/>
        <p:txBody>
          <a:bodyPr>
            <a:normAutofit/>
          </a:bodyPr>
          <a:lstStyle/>
          <a:p>
            <a:pPr marL="36576" indent="0">
              <a:buNone/>
            </a:pPr>
            <a:r>
              <a:rPr lang="en-US" sz="2000" dirty="0" smtClean="0"/>
              <a:t>There are two main types:</a:t>
            </a:r>
          </a:p>
          <a:p>
            <a:pPr marL="36576" indent="0">
              <a:buNone/>
            </a:pPr>
            <a:endParaRPr lang="en-US" sz="2000" dirty="0"/>
          </a:p>
          <a:p>
            <a:r>
              <a:rPr lang="en-US" sz="2000" dirty="0" smtClean="0">
                <a:solidFill>
                  <a:schemeClr val="accent2"/>
                </a:solidFill>
              </a:rPr>
              <a:t>Forensic: </a:t>
            </a:r>
            <a:r>
              <a:rPr lang="en-US" sz="2000" dirty="0" smtClean="0"/>
              <a:t>Examiner spends as much time on the external surface as they do on the internal surface because that</a:t>
            </a:r>
            <a:r>
              <a:rPr lang="fr-FR" sz="2000" dirty="0" smtClean="0"/>
              <a:t>’</a:t>
            </a:r>
            <a:r>
              <a:rPr lang="en-US" sz="2000" dirty="0" smtClean="0"/>
              <a:t>s where the evidence is. This is usually as a part of an overall police investigation.</a:t>
            </a:r>
          </a:p>
          <a:p>
            <a:endParaRPr lang="en-US" sz="2000" dirty="0"/>
          </a:p>
          <a:p>
            <a:r>
              <a:rPr lang="en-US" sz="2000" dirty="0">
                <a:solidFill>
                  <a:schemeClr val="accent2"/>
                </a:solidFill>
              </a:rPr>
              <a:t>Clinical: </a:t>
            </a:r>
            <a:r>
              <a:rPr lang="en-US" sz="2000" dirty="0"/>
              <a:t>Usually preformed in hospitals by pathologists or the attending physician to determine the cause of death for research and study purposes. </a:t>
            </a:r>
          </a:p>
          <a:p>
            <a:endParaRPr lang="en-US" sz="2000" dirty="0"/>
          </a:p>
        </p:txBody>
      </p:sp>
    </p:spTree>
    <p:extLst>
      <p:ext uri="{BB962C8B-B14F-4D97-AF65-F5344CB8AC3E}">
        <p14:creationId xmlns:p14="http://schemas.microsoft.com/office/powerpoint/2010/main" val="308713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CCAF0A"/>
                </a:solidFill>
              </a:rPr>
              <a:t>Legally Defined manners of Death</a:t>
            </a:r>
            <a:endParaRPr lang="en-US" sz="3600" b="1" dirty="0">
              <a:solidFill>
                <a:srgbClr val="CCAF0A"/>
              </a:solidFill>
            </a:endParaRPr>
          </a:p>
        </p:txBody>
      </p:sp>
      <p:sp>
        <p:nvSpPr>
          <p:cNvPr id="3" name="Content Placeholder 2"/>
          <p:cNvSpPr>
            <a:spLocks noGrp="1"/>
          </p:cNvSpPr>
          <p:nvPr>
            <p:ph idx="1"/>
          </p:nvPr>
        </p:nvSpPr>
        <p:spPr/>
        <p:txBody>
          <a:bodyPr>
            <a:normAutofit/>
          </a:bodyPr>
          <a:lstStyle/>
          <a:p>
            <a:endParaRPr lang="en-US" sz="2000" dirty="0" smtClean="0">
              <a:solidFill>
                <a:schemeClr val="accent2"/>
              </a:solidFill>
            </a:endParaRPr>
          </a:p>
          <a:p>
            <a:r>
              <a:rPr lang="en-US" sz="2000" dirty="0" smtClean="0">
                <a:solidFill>
                  <a:schemeClr val="accent2"/>
                </a:solidFill>
              </a:rPr>
              <a:t>Natural</a:t>
            </a:r>
            <a:r>
              <a:rPr lang="en-US" sz="2000" dirty="0"/>
              <a:t>-</a:t>
            </a:r>
            <a:r>
              <a:rPr lang="en-US" sz="2000" dirty="0" smtClean="0"/>
              <a:t> Heart attack, complications from an infection, blood clot, pneumonia</a:t>
            </a:r>
          </a:p>
          <a:p>
            <a:pPr marL="36576" indent="0">
              <a:buNone/>
            </a:pPr>
            <a:endParaRPr lang="en-US" sz="2000" dirty="0" smtClean="0"/>
          </a:p>
          <a:p>
            <a:r>
              <a:rPr lang="en-US" sz="2000" dirty="0" smtClean="0">
                <a:solidFill>
                  <a:srgbClr val="CCAF0A"/>
                </a:solidFill>
              </a:rPr>
              <a:t>Accidental</a:t>
            </a:r>
            <a:r>
              <a:rPr lang="en-US" sz="2000" dirty="0" smtClean="0"/>
              <a:t>- Falling, Fire, Car wreck, extreme heat or cold</a:t>
            </a:r>
          </a:p>
          <a:p>
            <a:pPr marL="36576" indent="0">
              <a:buNone/>
            </a:pPr>
            <a:endParaRPr lang="en-US" sz="2000" dirty="0"/>
          </a:p>
          <a:p>
            <a:r>
              <a:rPr lang="en-US" sz="2000" dirty="0" smtClean="0">
                <a:solidFill>
                  <a:srgbClr val="CCAF0A"/>
                </a:solidFill>
              </a:rPr>
              <a:t>Homicide</a:t>
            </a:r>
            <a:r>
              <a:rPr lang="en-US" sz="2000" dirty="0" smtClean="0"/>
              <a:t>- person killing another person</a:t>
            </a:r>
          </a:p>
          <a:p>
            <a:pPr marL="36576" indent="0">
              <a:buNone/>
            </a:pPr>
            <a:endParaRPr lang="en-US" sz="2000" dirty="0" smtClean="0"/>
          </a:p>
          <a:p>
            <a:r>
              <a:rPr lang="en-US" sz="2000" dirty="0" smtClean="0">
                <a:solidFill>
                  <a:srgbClr val="CCAF0A"/>
                </a:solidFill>
              </a:rPr>
              <a:t>Suicide</a:t>
            </a:r>
            <a:r>
              <a:rPr lang="en-US" sz="2000" dirty="0" smtClean="0"/>
              <a:t>- intentionally causing your own death</a:t>
            </a:r>
            <a:endParaRPr lang="en-US" sz="2000" dirty="0"/>
          </a:p>
          <a:p>
            <a:endParaRPr lang="en-US" sz="2000" dirty="0" smtClean="0"/>
          </a:p>
          <a:p>
            <a:r>
              <a:rPr lang="en-US" sz="2000" dirty="0" smtClean="0">
                <a:solidFill>
                  <a:schemeClr val="accent2"/>
                </a:solidFill>
              </a:rPr>
              <a:t>Undetermined</a:t>
            </a:r>
            <a:r>
              <a:rPr lang="en-US" sz="2000" dirty="0" smtClean="0"/>
              <a:t>- unable to conclude how a person died </a:t>
            </a:r>
            <a:endParaRPr lang="en-US" sz="2000" dirty="0"/>
          </a:p>
        </p:txBody>
      </p:sp>
    </p:spTree>
    <p:extLst>
      <p:ext uri="{BB962C8B-B14F-4D97-AF65-F5344CB8AC3E}">
        <p14:creationId xmlns:p14="http://schemas.microsoft.com/office/powerpoint/2010/main" val="1486553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CCAF0A"/>
                </a:solidFill>
              </a:rPr>
              <a:t>Getting Started</a:t>
            </a:r>
          </a:p>
        </p:txBody>
      </p:sp>
      <p:sp>
        <p:nvSpPr>
          <p:cNvPr id="3" name="Content Placeholder 2"/>
          <p:cNvSpPr>
            <a:spLocks noGrp="1"/>
          </p:cNvSpPr>
          <p:nvPr>
            <p:ph idx="1"/>
          </p:nvPr>
        </p:nvSpPr>
        <p:spPr/>
        <p:txBody>
          <a:bodyPr>
            <a:normAutofit/>
          </a:bodyPr>
          <a:lstStyle/>
          <a:p>
            <a:pPr marL="36576" indent="0">
              <a:buNone/>
            </a:pPr>
            <a:r>
              <a:rPr lang="en-US" sz="2000" dirty="0" smtClean="0"/>
              <a:t>The body is received in the morgue and is refrigerated/stored until examination time</a:t>
            </a:r>
            <a:r>
              <a:rPr lang="en-US" sz="2000" dirty="0"/>
              <a:t>. </a:t>
            </a:r>
            <a:r>
              <a:rPr lang="en-US" sz="2000" dirty="0">
                <a:solidFill>
                  <a:schemeClr val="accent2"/>
                </a:solidFill>
              </a:rPr>
              <a:t>Autopsies are best if performed within 24 hours of death </a:t>
            </a:r>
            <a:r>
              <a:rPr lang="en-US" sz="2000" dirty="0"/>
              <a:t>before organs deteriorate and before embalming which can </a:t>
            </a:r>
            <a:r>
              <a:rPr lang="en-US" sz="2000" dirty="0" smtClean="0"/>
              <a:t>interfere </a:t>
            </a:r>
            <a:r>
              <a:rPr lang="en-US" sz="2000" dirty="0"/>
              <a:t>with toxicology and blood cultures. </a:t>
            </a:r>
            <a:endParaRPr lang="en-US" sz="2000" dirty="0" smtClean="0"/>
          </a:p>
          <a:p>
            <a:pPr marL="36576" indent="0">
              <a:buNone/>
            </a:pPr>
            <a:endParaRPr lang="en-US" sz="2000" dirty="0"/>
          </a:p>
          <a:p>
            <a:r>
              <a:rPr lang="en-US" sz="2000" dirty="0"/>
              <a:t>There are two types of mortuary cold chambers:</a:t>
            </a:r>
          </a:p>
          <a:p>
            <a:pPr marL="36576" indent="0">
              <a:buNone/>
            </a:pPr>
            <a:r>
              <a:rPr lang="en-US" sz="2000" dirty="0"/>
              <a:t>	</a:t>
            </a:r>
            <a:r>
              <a:rPr lang="en-US" sz="2000" dirty="0" smtClean="0"/>
              <a:t>	</a:t>
            </a:r>
            <a:r>
              <a:rPr lang="en-US" sz="2000" dirty="0" smtClean="0">
                <a:solidFill>
                  <a:schemeClr val="accent2"/>
                </a:solidFill>
              </a:rPr>
              <a:t>Morgue </a:t>
            </a:r>
            <a:r>
              <a:rPr lang="en-US" sz="2000" dirty="0">
                <a:solidFill>
                  <a:schemeClr val="accent2"/>
                </a:solidFill>
              </a:rPr>
              <a:t>- Positive temperature</a:t>
            </a:r>
          </a:p>
          <a:p>
            <a:pPr marL="36576" indent="0">
              <a:buNone/>
            </a:pPr>
            <a:r>
              <a:rPr lang="en-US" sz="2000" dirty="0" smtClean="0">
                <a:solidFill>
                  <a:schemeClr val="accent2"/>
                </a:solidFill>
              </a:rPr>
              <a:t>                         Morgue </a:t>
            </a:r>
            <a:r>
              <a:rPr lang="en-US" sz="2000" dirty="0">
                <a:solidFill>
                  <a:schemeClr val="accent2"/>
                </a:solidFill>
              </a:rPr>
              <a:t>- Negative temperature</a:t>
            </a:r>
            <a:endParaRPr lang="en-US" sz="2000" dirty="0" smtClean="0">
              <a:solidFill>
                <a:schemeClr val="accent2"/>
              </a:solidFill>
            </a:endParaRPr>
          </a:p>
          <a:p>
            <a:pPr marL="36576" indent="0">
              <a:buNone/>
            </a:pPr>
            <a:r>
              <a:rPr lang="en-US" sz="2000" dirty="0" smtClean="0">
                <a:solidFill>
                  <a:srgbClr val="CCAF0A"/>
                </a:solidFill>
              </a:rPr>
              <a:t>Morgue +</a:t>
            </a:r>
            <a:r>
              <a:rPr lang="en-US" sz="2000" dirty="0" smtClean="0"/>
              <a:t> (35.6 / 39.2 F) most usual for keeping bodies for a few days or weeks.</a:t>
            </a:r>
          </a:p>
          <a:p>
            <a:pPr marL="36576" indent="0">
              <a:buNone/>
            </a:pPr>
            <a:r>
              <a:rPr lang="en-US" sz="2000" dirty="0" smtClean="0">
                <a:solidFill>
                  <a:srgbClr val="CCAF0A"/>
                </a:solidFill>
              </a:rPr>
              <a:t>Morgue – </a:t>
            </a:r>
            <a:r>
              <a:rPr lang="en-US" sz="2000" dirty="0" smtClean="0"/>
              <a:t>(5 / -13 </a:t>
            </a:r>
            <a:r>
              <a:rPr lang="en-US" sz="2000" dirty="0"/>
              <a:t>F</a:t>
            </a:r>
            <a:r>
              <a:rPr lang="en-US" sz="2000" dirty="0" smtClean="0"/>
              <a:t>) used for keeping bodies which not have been identified. Body is completely frozen. </a:t>
            </a:r>
            <a:endParaRPr lang="en-US" sz="2000" dirty="0"/>
          </a:p>
        </p:txBody>
      </p:sp>
    </p:spTree>
    <p:extLst>
      <p:ext uri="{BB962C8B-B14F-4D97-AF65-F5344CB8AC3E}">
        <p14:creationId xmlns:p14="http://schemas.microsoft.com/office/powerpoint/2010/main" val="221339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6576" indent="0">
              <a:buNone/>
            </a:pPr>
            <a:r>
              <a:rPr lang="en-US" sz="2200" dirty="0"/>
              <a:t>Gather all information as possible about the deceased and   events that led to the death. This may include:</a:t>
            </a:r>
          </a:p>
          <a:p>
            <a:pPr marL="36576" indent="0">
              <a:buNone/>
            </a:pPr>
            <a:endParaRPr lang="en-US" sz="2200" dirty="0"/>
          </a:p>
          <a:p>
            <a:pPr>
              <a:buFont typeface="Wingdings" charset="2"/>
              <a:buChar char="Ø"/>
            </a:pPr>
            <a:r>
              <a:rPr lang="en-US" sz="2200" dirty="0"/>
              <a:t>Medical Records</a:t>
            </a:r>
          </a:p>
          <a:p>
            <a:pPr>
              <a:buFont typeface="Wingdings" charset="2"/>
              <a:buChar char="Ø"/>
            </a:pPr>
            <a:r>
              <a:rPr lang="en-US" sz="2200" dirty="0"/>
              <a:t>Consultation with doctor</a:t>
            </a:r>
          </a:p>
          <a:p>
            <a:pPr>
              <a:buFont typeface="Wingdings" charset="2"/>
              <a:buChar char="Ø"/>
            </a:pPr>
            <a:r>
              <a:rPr lang="en-US" sz="2200" dirty="0"/>
              <a:t>Interviewing family members</a:t>
            </a:r>
          </a:p>
          <a:p>
            <a:pPr>
              <a:buFont typeface="Wingdings" charset="2"/>
              <a:buChar char="Ø"/>
            </a:pPr>
            <a:r>
              <a:rPr lang="en-US" sz="2200" dirty="0"/>
              <a:t>Investigating the area where the person died</a:t>
            </a:r>
          </a:p>
          <a:p>
            <a:pPr>
              <a:buFont typeface="Wingdings" charset="2"/>
              <a:buChar char="Ø"/>
            </a:pPr>
            <a:r>
              <a:rPr lang="en-US" sz="2200" dirty="0"/>
              <a:t>Studying circumstances surrounding the death</a:t>
            </a:r>
          </a:p>
          <a:p>
            <a:pPr>
              <a:buFont typeface="Wingdings" charset="2"/>
              <a:buChar char="Ø"/>
            </a:pPr>
            <a:r>
              <a:rPr lang="en-US" sz="2200" dirty="0"/>
              <a:t>Consultation with police </a:t>
            </a:r>
          </a:p>
          <a:p>
            <a:endParaRPr lang="en-US" dirty="0"/>
          </a:p>
        </p:txBody>
      </p:sp>
    </p:spTree>
    <p:extLst>
      <p:ext uri="{BB962C8B-B14F-4D97-AF65-F5344CB8AC3E}">
        <p14:creationId xmlns:p14="http://schemas.microsoft.com/office/powerpoint/2010/main" val="2491616536"/>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3698</TotalTime>
  <Words>1269</Words>
  <Application>Microsoft Macintosh PowerPoint</Application>
  <PresentationFormat>On-screen Show (4:3)</PresentationFormat>
  <Paragraphs>112</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Technic</vt:lpstr>
      <vt:lpstr>PowerPoint Presentation</vt:lpstr>
      <vt:lpstr>PowerPoint Presentation</vt:lpstr>
      <vt:lpstr>PowerPoint Presentation</vt:lpstr>
      <vt:lpstr>Why have an Autopsy done</vt:lpstr>
      <vt:lpstr>PowerPoint Presentation</vt:lpstr>
      <vt:lpstr>Types of Autopsies</vt:lpstr>
      <vt:lpstr>Legally Defined manners of Death</vt:lpstr>
      <vt:lpstr>Getting Started</vt:lpstr>
      <vt:lpstr>PowerPoint Presentation</vt:lpstr>
      <vt:lpstr>PowerPoint Presentation</vt:lpstr>
      <vt:lpstr>PowerPoint Presentation</vt:lpstr>
      <vt:lpstr>Equipment</vt:lpstr>
      <vt:lpstr>Instruments </vt:lpstr>
      <vt:lpstr>Procedure</vt:lpstr>
      <vt:lpstr>PowerPoint Presentation</vt:lpstr>
      <vt:lpstr>PowerPoint Presentation</vt:lpstr>
      <vt:lpstr>PowerPoint Presentation</vt:lpstr>
      <vt:lpstr>PowerPoint Presentation</vt:lpstr>
      <vt:lpstr>Example Autopsy Report</vt:lpstr>
      <vt:lpstr>Interesting Facts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Shelton</dc:creator>
  <cp:lastModifiedBy>Kiley Wease</cp:lastModifiedBy>
  <cp:revision>74</cp:revision>
  <dcterms:created xsi:type="dcterms:W3CDTF">2013-10-28T13:09:24Z</dcterms:created>
  <dcterms:modified xsi:type="dcterms:W3CDTF">2015-01-28T16:35:31Z</dcterms:modified>
</cp:coreProperties>
</file>