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02"/>
    <p:restoredTop sz="94579"/>
  </p:normalViewPr>
  <p:slideViewPr>
    <p:cSldViewPr snapToGrid="0" snapToObjects="1">
      <p:cViewPr varScale="1">
        <p:scale>
          <a:sx n="96" d="100"/>
          <a:sy n="96" d="100"/>
        </p:scale>
        <p:origin x="20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0F6CB-A1E2-0D4A-9480-43C8728F5985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3513" y="1143000"/>
            <a:ext cx="3990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91B447-549E-D84D-A7B6-A3E540C49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42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33513" y="1143000"/>
            <a:ext cx="39909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1B447-549E-D84D-A7B6-A3E540C491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882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61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229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071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47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894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57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168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49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359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65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546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C6214-9E78-8346-ABEB-1FAC1E00907F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25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.xlsx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7AEB8003-234F-DB44-8313-E33B6AA887F0}"/>
              </a:ext>
            </a:extLst>
          </p:cNvPr>
          <p:cNvCxnSpPr>
            <a:cxnSpLocks/>
          </p:cNvCxnSpPr>
          <p:nvPr/>
        </p:nvCxnSpPr>
        <p:spPr>
          <a:xfrm flipH="1">
            <a:off x="3356479" y="5267753"/>
            <a:ext cx="2397" cy="3694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9E431681-9CD4-8F4A-BAED-B82A701AD6E4}"/>
              </a:ext>
            </a:extLst>
          </p:cNvPr>
          <p:cNvCxnSpPr>
            <a:cxnSpLocks/>
          </p:cNvCxnSpPr>
          <p:nvPr/>
        </p:nvCxnSpPr>
        <p:spPr>
          <a:xfrm flipH="1">
            <a:off x="1191961" y="5266419"/>
            <a:ext cx="2397" cy="3694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2F4FD3A6-9AE5-1A41-9C13-E63AEBB87F11}"/>
              </a:ext>
            </a:extLst>
          </p:cNvPr>
          <p:cNvSpPr txBox="1"/>
          <p:nvPr/>
        </p:nvSpPr>
        <p:spPr>
          <a:xfrm>
            <a:off x="4472950" y="131952"/>
            <a:ext cx="37462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</a:rPr>
              <a:t>Bronchiolitis Inpatient Pathway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EC56ADD-3CB5-564B-8AF5-1EC95631A5BA}"/>
              </a:ext>
            </a:extLst>
          </p:cNvPr>
          <p:cNvGrpSpPr/>
          <p:nvPr/>
        </p:nvGrpSpPr>
        <p:grpSpPr>
          <a:xfrm>
            <a:off x="4554585" y="764629"/>
            <a:ext cx="3010784" cy="3306740"/>
            <a:chOff x="4670996" y="559467"/>
            <a:chExt cx="2667513" cy="2742337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640D9E6F-09D2-0C42-894C-01046553009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670996" y="559467"/>
              <a:ext cx="2667513" cy="2742337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5E085B1-C768-5D49-BD20-F040A39AA533}"/>
                </a:ext>
              </a:extLst>
            </p:cNvPr>
            <p:cNvSpPr txBox="1"/>
            <p:nvPr/>
          </p:nvSpPr>
          <p:spPr>
            <a:xfrm>
              <a:off x="5161239" y="951304"/>
              <a:ext cx="1999330" cy="11809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        Inclusion Criteria</a:t>
              </a:r>
            </a:p>
            <a:p>
              <a:r>
                <a:rPr lang="en-US" sz="1200" dirty="0"/>
                <a:t>2 months to 2 years</a:t>
              </a:r>
            </a:p>
            <a:p>
              <a:r>
                <a:rPr lang="en-US" sz="1200" dirty="0"/>
                <a:t>History and exam consistent </a:t>
              </a:r>
            </a:p>
            <a:p>
              <a:r>
                <a:rPr lang="en-US" sz="1200" dirty="0"/>
                <a:t>with bronchiolitis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US" sz="1000" dirty="0"/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US" sz="1000" dirty="0"/>
            </a:p>
          </p:txBody>
        </p:sp>
      </p:grp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B23B1BD-9D0F-E745-BDC0-85442CFCEB9A}"/>
              </a:ext>
            </a:extLst>
          </p:cNvPr>
          <p:cNvCxnSpPr>
            <a:cxnSpLocks/>
          </p:cNvCxnSpPr>
          <p:nvPr/>
        </p:nvCxnSpPr>
        <p:spPr>
          <a:xfrm>
            <a:off x="2251010" y="948206"/>
            <a:ext cx="1" cy="24390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F1058D3-A861-324A-A2C3-828ADF799596}"/>
              </a:ext>
            </a:extLst>
          </p:cNvPr>
          <p:cNvCxnSpPr>
            <a:cxnSpLocks/>
          </p:cNvCxnSpPr>
          <p:nvPr/>
        </p:nvCxnSpPr>
        <p:spPr>
          <a:xfrm>
            <a:off x="3708896" y="940019"/>
            <a:ext cx="0" cy="24335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734B56A-AB74-9A49-8C73-FA39BB0E3677}"/>
              </a:ext>
            </a:extLst>
          </p:cNvPr>
          <p:cNvCxnSpPr>
            <a:cxnSpLocks/>
          </p:cNvCxnSpPr>
          <p:nvPr/>
        </p:nvCxnSpPr>
        <p:spPr>
          <a:xfrm>
            <a:off x="827524" y="928767"/>
            <a:ext cx="0" cy="26383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656797C8-A575-5542-ACCA-F35076AE5047}"/>
              </a:ext>
            </a:extLst>
          </p:cNvPr>
          <p:cNvSpPr/>
          <p:nvPr/>
        </p:nvSpPr>
        <p:spPr>
          <a:xfrm>
            <a:off x="1590018" y="1182163"/>
            <a:ext cx="1340092" cy="369456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Moderate 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RDS 4-8</a:t>
            </a: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0D30CFAA-748C-1D46-B2D4-17FE721F1F5E}"/>
              </a:ext>
            </a:extLst>
          </p:cNvPr>
          <p:cNvSpPr/>
          <p:nvPr/>
        </p:nvSpPr>
        <p:spPr>
          <a:xfrm>
            <a:off x="3025428" y="1180009"/>
            <a:ext cx="1344145" cy="369300"/>
          </a:xfrm>
          <a:prstGeom prst="round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Severe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RDS 9-12</a:t>
            </a:r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6951BF48-46BA-3841-873E-FF84DE4702A6}"/>
              </a:ext>
            </a:extLst>
          </p:cNvPr>
          <p:cNvSpPr/>
          <p:nvPr/>
        </p:nvSpPr>
        <p:spPr>
          <a:xfrm>
            <a:off x="168311" y="1780840"/>
            <a:ext cx="1325849" cy="697598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Strict I/O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Consider Pulse Ox 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spot check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DB5EB996-C78D-0547-978F-6467CAD39AF8}"/>
              </a:ext>
            </a:extLst>
          </p:cNvPr>
          <p:cNvCxnSpPr>
            <a:cxnSpLocks/>
          </p:cNvCxnSpPr>
          <p:nvPr/>
        </p:nvCxnSpPr>
        <p:spPr>
          <a:xfrm>
            <a:off x="1213007" y="3462995"/>
            <a:ext cx="0" cy="26166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>
            <a:extLst>
              <a:ext uri="{FF2B5EF4-FFF2-40B4-BE49-F238E27FC236}">
                <a16:creationId xmlns:a16="http://schemas.microsoft.com/office/drawing/2014/main" id="{4C1BCFC2-A601-6D4F-B737-08303EE7A4D4}"/>
              </a:ext>
            </a:extLst>
          </p:cNvPr>
          <p:cNvSpPr/>
          <p:nvPr/>
        </p:nvSpPr>
        <p:spPr>
          <a:xfrm>
            <a:off x="177366" y="3730725"/>
            <a:ext cx="2033992" cy="311868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RDS improving consistently?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E0D672AB-2EBC-D347-B44C-1CBB59277E12}"/>
              </a:ext>
            </a:extLst>
          </p:cNvPr>
          <p:cNvSpPr/>
          <p:nvPr/>
        </p:nvSpPr>
        <p:spPr>
          <a:xfrm>
            <a:off x="172565" y="5625702"/>
            <a:ext cx="2038792" cy="1194003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100" b="1" dirty="0">
                <a:solidFill>
                  <a:schemeClr val="tx1"/>
                </a:solidFill>
              </a:rPr>
              <a:t>Consider Discharge</a:t>
            </a:r>
          </a:p>
          <a:p>
            <a:r>
              <a:rPr lang="en-US" sz="1000" dirty="0">
                <a:solidFill>
                  <a:schemeClr val="tx1"/>
                </a:solidFill>
              </a:rPr>
              <a:t>RDS &lt;5 consistently</a:t>
            </a:r>
          </a:p>
          <a:p>
            <a:r>
              <a:rPr lang="en-US" sz="1000" dirty="0">
                <a:solidFill>
                  <a:schemeClr val="tx1"/>
                </a:solidFill>
              </a:rPr>
              <a:t>Close Follow-up Available</a:t>
            </a:r>
          </a:p>
          <a:p>
            <a:r>
              <a:rPr lang="en-US" sz="1000" dirty="0">
                <a:solidFill>
                  <a:schemeClr val="tx1"/>
                </a:solidFill>
              </a:rPr>
              <a:t>Reliable Caretaker</a:t>
            </a:r>
          </a:p>
          <a:p>
            <a:r>
              <a:rPr lang="en-US" sz="1000" dirty="0">
                <a:solidFill>
                  <a:schemeClr val="tx1"/>
                </a:solidFill>
              </a:rPr>
              <a:t>Tolerating oral feeds</a:t>
            </a:r>
          </a:p>
          <a:p>
            <a:r>
              <a:rPr lang="en-US" sz="1000" dirty="0">
                <a:solidFill>
                  <a:schemeClr val="tx1"/>
                </a:solidFill>
              </a:rPr>
              <a:t>No O</a:t>
            </a:r>
            <a:r>
              <a:rPr lang="en-US" sz="1000" baseline="-25000" dirty="0">
                <a:solidFill>
                  <a:schemeClr val="tx1"/>
                </a:solidFill>
              </a:rPr>
              <a:t>2</a:t>
            </a:r>
            <a:r>
              <a:rPr lang="en-US" sz="1000" dirty="0">
                <a:solidFill>
                  <a:schemeClr val="tx1"/>
                </a:solidFill>
              </a:rPr>
              <a:t> requirement awake and asleep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C750C076-12A7-4545-B9CA-DD3205140FFC}"/>
              </a:ext>
            </a:extLst>
          </p:cNvPr>
          <p:cNvSpPr/>
          <p:nvPr/>
        </p:nvSpPr>
        <p:spPr>
          <a:xfrm>
            <a:off x="1595755" y="1769513"/>
            <a:ext cx="1334355" cy="708925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Consider NG/IVF  with poor P.O.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Consider continuous Pulse Oximetry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24E577D0-5426-ED4B-8E7A-954F27AD0F8A}"/>
              </a:ext>
            </a:extLst>
          </p:cNvPr>
          <p:cNvSpPr/>
          <p:nvPr/>
        </p:nvSpPr>
        <p:spPr>
          <a:xfrm>
            <a:off x="3025428" y="1760784"/>
            <a:ext cx="1344145" cy="723411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NG Feeds or IVF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Continuous Pulse Oximetry</a:t>
            </a:r>
          </a:p>
        </p:txBody>
      </p:sp>
      <p:sp>
        <p:nvSpPr>
          <p:cNvPr id="92" name="Rounded Rectangle 91">
            <a:extLst>
              <a:ext uri="{FF2B5EF4-FFF2-40B4-BE49-F238E27FC236}">
                <a16:creationId xmlns:a16="http://schemas.microsoft.com/office/drawing/2014/main" id="{344EC8B7-553D-F94E-ADF5-562D77139A19}"/>
              </a:ext>
            </a:extLst>
          </p:cNvPr>
          <p:cNvSpPr/>
          <p:nvPr/>
        </p:nvSpPr>
        <p:spPr>
          <a:xfrm>
            <a:off x="2358727" y="4259392"/>
            <a:ext cx="2010846" cy="1190848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Nasal Suction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Increase supp. O</a:t>
            </a:r>
            <a:r>
              <a:rPr lang="en-US" sz="1000" baseline="-25000" dirty="0">
                <a:solidFill>
                  <a:schemeClr val="tx1"/>
                </a:solidFill>
              </a:rPr>
              <a:t>2 </a:t>
            </a:r>
            <a:r>
              <a:rPr lang="en-US" sz="1000" dirty="0">
                <a:solidFill>
                  <a:schemeClr val="tx1"/>
                </a:solidFill>
              </a:rPr>
              <a:t>for &lt;88%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More frequent assessments</a:t>
            </a: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May trial deep suctioning once to clear deep secretions</a:t>
            </a:r>
          </a:p>
        </p:txBody>
      </p:sp>
      <p:sp>
        <p:nvSpPr>
          <p:cNvPr id="108" name="Rounded Rectangle 107">
            <a:extLst>
              <a:ext uri="{FF2B5EF4-FFF2-40B4-BE49-F238E27FC236}">
                <a16:creationId xmlns:a16="http://schemas.microsoft.com/office/drawing/2014/main" id="{1855A978-AFB0-3043-B866-A2AB1D71F352}"/>
              </a:ext>
            </a:extLst>
          </p:cNvPr>
          <p:cNvSpPr/>
          <p:nvPr/>
        </p:nvSpPr>
        <p:spPr>
          <a:xfrm>
            <a:off x="174036" y="4259392"/>
            <a:ext cx="2037321" cy="1164216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Wean supplemental O2</a:t>
            </a:r>
          </a:p>
          <a:p>
            <a:pPr algn="ctr"/>
            <a:endParaRPr lang="en-US" sz="500" dirty="0">
              <a:solidFill>
                <a:schemeClr val="tx1"/>
              </a:solidFill>
            </a:endParaRP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Wean IVF/NG fluids as intake improves</a:t>
            </a:r>
          </a:p>
          <a:p>
            <a:pPr algn="ctr"/>
            <a:endParaRPr lang="en-US" sz="500" dirty="0">
              <a:solidFill>
                <a:schemeClr val="tx1"/>
              </a:solidFill>
            </a:endParaRP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Initiate family teaching </a:t>
            </a:r>
          </a:p>
        </p:txBody>
      </p:sp>
      <p:sp>
        <p:nvSpPr>
          <p:cNvPr id="116" name="Rounded Rectangle 115">
            <a:extLst>
              <a:ext uri="{FF2B5EF4-FFF2-40B4-BE49-F238E27FC236}">
                <a16:creationId xmlns:a16="http://schemas.microsoft.com/office/drawing/2014/main" id="{A1A6E803-39CB-A347-8075-1AC0E44B7606}"/>
              </a:ext>
            </a:extLst>
          </p:cNvPr>
          <p:cNvSpPr/>
          <p:nvPr/>
        </p:nvSpPr>
        <p:spPr>
          <a:xfrm>
            <a:off x="7583139" y="842819"/>
            <a:ext cx="2284772" cy="190060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algn="ctr"/>
            <a:r>
              <a:rPr lang="en-US" sz="1100" b="1" dirty="0">
                <a:solidFill>
                  <a:schemeClr val="tx1"/>
                </a:solidFill>
              </a:rPr>
              <a:t>Tests/Therapies Not Typically Indicated</a:t>
            </a:r>
          </a:p>
          <a:p>
            <a:r>
              <a:rPr lang="en-US" sz="1100" dirty="0">
                <a:solidFill>
                  <a:schemeClr val="tx1"/>
                </a:solidFill>
              </a:rPr>
              <a:t>Albuterol</a:t>
            </a:r>
          </a:p>
          <a:p>
            <a:r>
              <a:rPr lang="en-US" sz="1100" dirty="0">
                <a:solidFill>
                  <a:schemeClr val="tx1"/>
                </a:solidFill>
              </a:rPr>
              <a:t>Epinephrine</a:t>
            </a:r>
          </a:p>
          <a:p>
            <a:r>
              <a:rPr lang="en-US" sz="1100" dirty="0">
                <a:solidFill>
                  <a:schemeClr val="tx1"/>
                </a:solidFill>
              </a:rPr>
              <a:t>Hypertonic Saline</a:t>
            </a:r>
          </a:p>
          <a:p>
            <a:r>
              <a:rPr lang="en-US" sz="1100" dirty="0">
                <a:solidFill>
                  <a:schemeClr val="tx1"/>
                </a:solidFill>
              </a:rPr>
              <a:t>Steroids</a:t>
            </a:r>
          </a:p>
          <a:p>
            <a:r>
              <a:rPr lang="en-US" sz="1100" dirty="0">
                <a:solidFill>
                  <a:schemeClr val="tx1"/>
                </a:solidFill>
              </a:rPr>
              <a:t>Antibiotics</a:t>
            </a:r>
          </a:p>
          <a:p>
            <a:r>
              <a:rPr lang="en-US" sz="1100" dirty="0">
                <a:solidFill>
                  <a:schemeClr val="tx1"/>
                </a:solidFill>
              </a:rPr>
              <a:t>Chest Physiotherapy</a:t>
            </a:r>
          </a:p>
          <a:p>
            <a:r>
              <a:rPr lang="en-US" sz="1100" dirty="0">
                <a:solidFill>
                  <a:schemeClr val="tx1"/>
                </a:solidFill>
              </a:rPr>
              <a:t>Chest X-Rays</a:t>
            </a:r>
          </a:p>
          <a:p>
            <a:r>
              <a:rPr lang="en-US" sz="1100" dirty="0">
                <a:solidFill>
                  <a:schemeClr val="tx1"/>
                </a:solidFill>
              </a:rPr>
              <a:t>Viral Studies (except Influenza)</a:t>
            </a:r>
          </a:p>
        </p:txBody>
      </p:sp>
      <p:sp>
        <p:nvSpPr>
          <p:cNvPr id="138" name="Rounded Rectangle 137">
            <a:extLst>
              <a:ext uri="{FF2B5EF4-FFF2-40B4-BE49-F238E27FC236}">
                <a16:creationId xmlns:a16="http://schemas.microsoft.com/office/drawing/2014/main" id="{EBD44EE2-73A5-F043-8886-361A54AD6F51}"/>
              </a:ext>
            </a:extLst>
          </p:cNvPr>
          <p:cNvSpPr/>
          <p:nvPr/>
        </p:nvSpPr>
        <p:spPr>
          <a:xfrm>
            <a:off x="7583139" y="2940204"/>
            <a:ext cx="2288375" cy="99528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algn="ctr"/>
            <a:r>
              <a:rPr lang="en-US" sz="1100" b="1" dirty="0">
                <a:solidFill>
                  <a:schemeClr val="tx1"/>
                </a:solidFill>
              </a:rPr>
              <a:t>Consider Chest X-Ray When:</a:t>
            </a:r>
          </a:p>
          <a:p>
            <a:r>
              <a:rPr lang="en-US" sz="1100" dirty="0">
                <a:solidFill>
                  <a:schemeClr val="tx1"/>
                </a:solidFill>
              </a:rPr>
              <a:t>Persistent Focal Exam Findings</a:t>
            </a:r>
          </a:p>
          <a:p>
            <a:r>
              <a:rPr lang="en-US" sz="1100" dirty="0">
                <a:solidFill>
                  <a:schemeClr val="tx1"/>
                </a:solidFill>
              </a:rPr>
              <a:t>Airway Complication</a:t>
            </a:r>
          </a:p>
          <a:p>
            <a:r>
              <a:rPr lang="en-US" sz="1100" dirty="0">
                <a:solidFill>
                  <a:schemeClr val="tx1"/>
                </a:solidFill>
              </a:rPr>
              <a:t>Worsening condition</a:t>
            </a:r>
          </a:p>
          <a:p>
            <a:r>
              <a:rPr lang="en-US" sz="1100" dirty="0">
                <a:solidFill>
                  <a:schemeClr val="tx1"/>
                </a:solidFill>
              </a:rPr>
              <a:t>New murmur</a:t>
            </a:r>
          </a:p>
          <a:p>
            <a:pPr marL="221873" indent="-221873">
              <a:buFontTx/>
              <a:buChar char="-"/>
            </a:pPr>
            <a:endParaRPr lang="en-US" sz="1553" dirty="0">
              <a:solidFill>
                <a:schemeClr val="tx1"/>
              </a:solidFill>
            </a:endParaRPr>
          </a:p>
          <a:p>
            <a:pPr marL="221873" indent="-221873" algn="ctr">
              <a:buFontTx/>
              <a:buChar char="-"/>
            </a:pPr>
            <a:endParaRPr lang="en-US" sz="1553" b="1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2DBFED-36A4-2041-AF1A-DB812A4FC3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88536" y="23103"/>
            <a:ext cx="779588" cy="502401"/>
          </a:xfrm>
          <a:prstGeom prst="rect">
            <a:avLst/>
          </a:prstGeom>
        </p:spPr>
      </p:pic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8EBD3527-F7AC-1A4A-86C4-CC13405B2189}"/>
              </a:ext>
            </a:extLst>
          </p:cNvPr>
          <p:cNvSpPr/>
          <p:nvPr/>
        </p:nvSpPr>
        <p:spPr>
          <a:xfrm>
            <a:off x="264570" y="574079"/>
            <a:ext cx="4033267" cy="412041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Assess Work of Breathing, Oxygenation, and Hydration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Score RDS</a:t>
            </a:r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EB5BAE5F-F051-C647-B84E-89D63015DF7F}"/>
              </a:ext>
            </a:extLst>
          </p:cNvPr>
          <p:cNvCxnSpPr>
            <a:cxnSpLocks/>
          </p:cNvCxnSpPr>
          <p:nvPr/>
        </p:nvCxnSpPr>
        <p:spPr>
          <a:xfrm>
            <a:off x="834441" y="1543642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53041212-D023-0642-A875-4DE5CE6AEB23}"/>
              </a:ext>
            </a:extLst>
          </p:cNvPr>
          <p:cNvCxnSpPr>
            <a:cxnSpLocks/>
          </p:cNvCxnSpPr>
          <p:nvPr/>
        </p:nvCxnSpPr>
        <p:spPr>
          <a:xfrm>
            <a:off x="2239876" y="1560999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6C02B7FC-7DFB-9347-817E-B4F647C85644}"/>
              </a:ext>
            </a:extLst>
          </p:cNvPr>
          <p:cNvCxnSpPr>
            <a:cxnSpLocks/>
          </p:cNvCxnSpPr>
          <p:nvPr/>
        </p:nvCxnSpPr>
        <p:spPr>
          <a:xfrm>
            <a:off x="3713842" y="1545120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2489659-79F6-874C-9F39-EBC78F5AA113}"/>
              </a:ext>
            </a:extLst>
          </p:cNvPr>
          <p:cNvCxnSpPr>
            <a:cxnSpLocks/>
          </p:cNvCxnSpPr>
          <p:nvPr/>
        </p:nvCxnSpPr>
        <p:spPr>
          <a:xfrm>
            <a:off x="4546948" y="538619"/>
            <a:ext cx="5250435" cy="117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Arrow Connector 211">
            <a:extLst>
              <a:ext uri="{FF2B5EF4-FFF2-40B4-BE49-F238E27FC236}">
                <a16:creationId xmlns:a16="http://schemas.microsoft.com/office/drawing/2014/main" id="{8990E266-99DB-574F-A609-A6EA4618447D}"/>
              </a:ext>
            </a:extLst>
          </p:cNvPr>
          <p:cNvCxnSpPr>
            <a:cxnSpLocks/>
          </p:cNvCxnSpPr>
          <p:nvPr/>
        </p:nvCxnSpPr>
        <p:spPr>
          <a:xfrm flipH="1">
            <a:off x="3478345" y="6308535"/>
            <a:ext cx="1" cy="32209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Rounded Rectangle 212">
            <a:extLst>
              <a:ext uri="{FF2B5EF4-FFF2-40B4-BE49-F238E27FC236}">
                <a16:creationId xmlns:a16="http://schemas.microsoft.com/office/drawing/2014/main" id="{3388651C-AC51-6B45-BF7C-21436A627A9F}"/>
              </a:ext>
            </a:extLst>
          </p:cNvPr>
          <p:cNvSpPr/>
          <p:nvPr/>
        </p:nvSpPr>
        <p:spPr>
          <a:xfrm>
            <a:off x="2358727" y="5625251"/>
            <a:ext cx="2010846" cy="1187629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100" b="1" dirty="0">
                <a:solidFill>
                  <a:schemeClr val="tx1"/>
                </a:solidFill>
              </a:rPr>
              <a:t>Consider PICU Admission</a:t>
            </a:r>
          </a:p>
          <a:p>
            <a:r>
              <a:rPr lang="en-US" sz="1000" dirty="0">
                <a:solidFill>
                  <a:schemeClr val="tx1"/>
                </a:solidFill>
              </a:rPr>
              <a:t>Apnea&gt;20 seconds </a:t>
            </a:r>
          </a:p>
          <a:p>
            <a:r>
              <a:rPr lang="en-US" sz="1000" dirty="0">
                <a:solidFill>
                  <a:schemeClr val="tx1"/>
                </a:solidFill>
              </a:rPr>
              <a:t>Cyanosis</a:t>
            </a:r>
          </a:p>
          <a:p>
            <a:r>
              <a:rPr lang="en-US" sz="1000" dirty="0">
                <a:solidFill>
                  <a:schemeClr val="tx1"/>
                </a:solidFill>
              </a:rPr>
              <a:t>Severe respiratory distress with pending respiratory failure</a:t>
            </a:r>
          </a:p>
          <a:p>
            <a:r>
              <a:rPr lang="en-US" sz="1000" dirty="0">
                <a:solidFill>
                  <a:schemeClr val="tx1"/>
                </a:solidFill>
              </a:rPr>
              <a:t>Hypercarbia</a:t>
            </a:r>
          </a:p>
        </p:txBody>
      </p:sp>
      <p:graphicFrame>
        <p:nvGraphicFramePr>
          <p:cNvPr id="225" name="Object 224">
            <a:extLst>
              <a:ext uri="{FF2B5EF4-FFF2-40B4-BE49-F238E27FC236}">
                <a16:creationId xmlns:a16="http://schemas.microsoft.com/office/drawing/2014/main" id="{4E4FB659-485D-984D-A1FC-4F3EAAC462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977028"/>
              </p:ext>
            </p:extLst>
          </p:nvPr>
        </p:nvGraphicFramePr>
        <p:xfrm>
          <a:off x="4635113" y="4071369"/>
          <a:ext cx="5270500" cy="353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Worksheet" r:id="rId6" imgW="5270500" imgH="3530600" progId="Excel.Sheet.12">
                  <p:embed/>
                </p:oleObj>
              </mc:Choice>
              <mc:Fallback>
                <p:oleObj name="Worksheet" r:id="rId6" imgW="5270500" imgH="35306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635113" y="4071369"/>
                        <a:ext cx="5270500" cy="353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B528BE33-8623-F348-9CB4-C5FD34E3EB14}"/>
              </a:ext>
            </a:extLst>
          </p:cNvPr>
          <p:cNvSpPr/>
          <p:nvPr/>
        </p:nvSpPr>
        <p:spPr>
          <a:xfrm>
            <a:off x="177365" y="1180008"/>
            <a:ext cx="1322820" cy="363193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Mild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RDS 1-3</a:t>
            </a:r>
          </a:p>
        </p:txBody>
      </p: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5F554BD7-ACD2-F248-8C28-C2A642D7D16D}"/>
              </a:ext>
            </a:extLst>
          </p:cNvPr>
          <p:cNvSpPr/>
          <p:nvPr/>
        </p:nvSpPr>
        <p:spPr>
          <a:xfrm>
            <a:off x="168813" y="125807"/>
            <a:ext cx="4200912" cy="257862"/>
          </a:xfrm>
          <a:prstGeom prst="round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Admission of Patient with Bronchiolitis Order Set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41A7F8EF-C1DC-AD48-8C14-438CE8750F0B}"/>
              </a:ext>
            </a:extLst>
          </p:cNvPr>
          <p:cNvSpPr/>
          <p:nvPr/>
        </p:nvSpPr>
        <p:spPr>
          <a:xfrm>
            <a:off x="168312" y="6879392"/>
            <a:ext cx="4201262" cy="744911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algn="ctr"/>
            <a:r>
              <a:rPr lang="en-US" sz="1100" b="1" dirty="0">
                <a:solidFill>
                  <a:schemeClr val="tx1"/>
                </a:solidFill>
              </a:rPr>
              <a:t>Family Teaching Points</a:t>
            </a:r>
          </a:p>
          <a:p>
            <a:r>
              <a:rPr lang="en-US" sz="1000" dirty="0">
                <a:solidFill>
                  <a:schemeClr val="tx1"/>
                </a:solidFill>
              </a:rPr>
              <a:t>Signs of Respiratory Distress</a:t>
            </a:r>
          </a:p>
          <a:p>
            <a:r>
              <a:rPr lang="en-US" sz="1000" dirty="0">
                <a:solidFill>
                  <a:schemeClr val="tx1"/>
                </a:solidFill>
              </a:rPr>
              <a:t>How to suction (bulb/nasal aspirator)</a:t>
            </a:r>
          </a:p>
          <a:p>
            <a:r>
              <a:rPr lang="en-US" sz="1000" dirty="0">
                <a:solidFill>
                  <a:schemeClr val="tx1"/>
                </a:solidFill>
              </a:rPr>
              <a:t>When to suction (only prior to feeds or respiratory distress)</a:t>
            </a:r>
          </a:p>
          <a:p>
            <a:endParaRPr lang="en-US" sz="1553" dirty="0">
              <a:solidFill>
                <a:schemeClr val="tx1"/>
              </a:solidFill>
            </a:endParaRPr>
          </a:p>
          <a:p>
            <a:pPr marL="221873" indent="-221873" algn="ctr">
              <a:buFontTx/>
              <a:buChar char="-"/>
            </a:pPr>
            <a:endParaRPr lang="en-US" sz="1553" b="1" dirty="0">
              <a:solidFill>
                <a:schemeClr val="tx1"/>
              </a:solidFill>
            </a:endParaRP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DB5BB3ED-FC5B-7D4D-BE42-262247EF0720}"/>
              </a:ext>
            </a:extLst>
          </p:cNvPr>
          <p:cNvCxnSpPr>
            <a:cxnSpLocks/>
          </p:cNvCxnSpPr>
          <p:nvPr/>
        </p:nvCxnSpPr>
        <p:spPr>
          <a:xfrm>
            <a:off x="2248355" y="378292"/>
            <a:ext cx="0" cy="2074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ounded Rectangle 76">
            <a:extLst>
              <a:ext uri="{FF2B5EF4-FFF2-40B4-BE49-F238E27FC236}">
                <a16:creationId xmlns:a16="http://schemas.microsoft.com/office/drawing/2014/main" id="{A627B478-1B96-7840-9531-8F97BE1193F2}"/>
              </a:ext>
            </a:extLst>
          </p:cNvPr>
          <p:cNvSpPr/>
          <p:nvPr/>
        </p:nvSpPr>
        <p:spPr>
          <a:xfrm>
            <a:off x="267318" y="3206976"/>
            <a:ext cx="4030519" cy="257862"/>
          </a:xfrm>
          <a:prstGeom prst="round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Reassess and Rescore RDS, Restart Algorithm if RDS severity changes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09ADC7EC-63D5-EA40-81BB-4F0083070B05}"/>
              </a:ext>
            </a:extLst>
          </p:cNvPr>
          <p:cNvCxnSpPr>
            <a:cxnSpLocks/>
          </p:cNvCxnSpPr>
          <p:nvPr/>
        </p:nvCxnSpPr>
        <p:spPr>
          <a:xfrm>
            <a:off x="4286620" y="3320979"/>
            <a:ext cx="184012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60098759-E15A-6642-93F8-D743018BE586}"/>
              </a:ext>
            </a:extLst>
          </p:cNvPr>
          <p:cNvCxnSpPr>
            <a:cxnSpLocks/>
          </p:cNvCxnSpPr>
          <p:nvPr/>
        </p:nvCxnSpPr>
        <p:spPr>
          <a:xfrm flipV="1">
            <a:off x="4465009" y="764629"/>
            <a:ext cx="0" cy="2574485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D128310C-9E8B-874A-A469-0B96ADEF6443}"/>
              </a:ext>
            </a:extLst>
          </p:cNvPr>
          <p:cNvCxnSpPr>
            <a:cxnSpLocks/>
          </p:cNvCxnSpPr>
          <p:nvPr/>
        </p:nvCxnSpPr>
        <p:spPr>
          <a:xfrm>
            <a:off x="80559" y="3339114"/>
            <a:ext cx="184012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A8FC0D54-8DF6-6849-9710-73E69616578E}"/>
              </a:ext>
            </a:extLst>
          </p:cNvPr>
          <p:cNvCxnSpPr>
            <a:cxnSpLocks/>
          </p:cNvCxnSpPr>
          <p:nvPr/>
        </p:nvCxnSpPr>
        <p:spPr>
          <a:xfrm flipV="1">
            <a:off x="88196" y="771918"/>
            <a:ext cx="0" cy="2567196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9888CDB1-7BD2-DF47-B04E-1D7BA5FF98FF}"/>
              </a:ext>
            </a:extLst>
          </p:cNvPr>
          <p:cNvCxnSpPr>
            <a:cxnSpLocks/>
          </p:cNvCxnSpPr>
          <p:nvPr/>
        </p:nvCxnSpPr>
        <p:spPr>
          <a:xfrm>
            <a:off x="82577" y="771917"/>
            <a:ext cx="184012" cy="0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15C12D95-AF56-4C40-AAB3-8007E7E96C57}"/>
              </a:ext>
            </a:extLst>
          </p:cNvPr>
          <p:cNvCxnSpPr>
            <a:cxnSpLocks/>
          </p:cNvCxnSpPr>
          <p:nvPr/>
        </p:nvCxnSpPr>
        <p:spPr>
          <a:xfrm>
            <a:off x="4277567" y="771917"/>
            <a:ext cx="184012" cy="0"/>
          </a:xfrm>
          <a:prstGeom prst="straightConnector1">
            <a:avLst/>
          </a:prstGeom>
          <a:ln w="28575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FBBD5449-1F3C-F24E-9BDC-4043EAEF8D52}"/>
              </a:ext>
            </a:extLst>
          </p:cNvPr>
          <p:cNvCxnSpPr>
            <a:cxnSpLocks/>
          </p:cNvCxnSpPr>
          <p:nvPr/>
        </p:nvCxnSpPr>
        <p:spPr>
          <a:xfrm>
            <a:off x="3357718" y="3464838"/>
            <a:ext cx="0" cy="26166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ounded Rectangle 101">
            <a:extLst>
              <a:ext uri="{FF2B5EF4-FFF2-40B4-BE49-F238E27FC236}">
                <a16:creationId xmlns:a16="http://schemas.microsoft.com/office/drawing/2014/main" id="{EDE26671-AC24-EF48-A9EF-21B620AEA23F}"/>
              </a:ext>
            </a:extLst>
          </p:cNvPr>
          <p:cNvSpPr/>
          <p:nvPr/>
        </p:nvSpPr>
        <p:spPr>
          <a:xfrm>
            <a:off x="2400251" y="3728807"/>
            <a:ext cx="1969322" cy="306217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RDS worsening consistently?</a:t>
            </a:r>
          </a:p>
        </p:txBody>
      </p:sp>
      <p:sp>
        <p:nvSpPr>
          <p:cNvPr id="54" name="Rounded Rectangle 53">
            <a:extLst>
              <a:ext uri="{FF2B5EF4-FFF2-40B4-BE49-F238E27FC236}">
                <a16:creationId xmlns:a16="http://schemas.microsoft.com/office/drawing/2014/main" id="{078B99F9-554B-1F4B-9EC9-EA5454370467}"/>
              </a:ext>
            </a:extLst>
          </p:cNvPr>
          <p:cNvSpPr/>
          <p:nvPr/>
        </p:nvSpPr>
        <p:spPr>
          <a:xfrm>
            <a:off x="233095" y="2713449"/>
            <a:ext cx="4030519" cy="257862"/>
          </a:xfrm>
          <a:prstGeom prst="round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Supplemental oxygen if O2 &lt;90% while awake, &lt;88% while asleep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FE77AC07-54C6-E74A-9FCA-C9465089AE91}"/>
              </a:ext>
            </a:extLst>
          </p:cNvPr>
          <p:cNvCxnSpPr>
            <a:cxnSpLocks/>
          </p:cNvCxnSpPr>
          <p:nvPr/>
        </p:nvCxnSpPr>
        <p:spPr>
          <a:xfrm>
            <a:off x="1191961" y="4028813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1950919E-00E1-214B-89C6-7A9BD3A7DFB8}"/>
              </a:ext>
            </a:extLst>
          </p:cNvPr>
          <p:cNvCxnSpPr>
            <a:cxnSpLocks/>
          </p:cNvCxnSpPr>
          <p:nvPr/>
        </p:nvCxnSpPr>
        <p:spPr>
          <a:xfrm>
            <a:off x="3373459" y="4024737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51482CC3-D335-D140-A472-6E32E1153852}"/>
              </a:ext>
            </a:extLst>
          </p:cNvPr>
          <p:cNvCxnSpPr>
            <a:cxnSpLocks/>
          </p:cNvCxnSpPr>
          <p:nvPr/>
        </p:nvCxnSpPr>
        <p:spPr>
          <a:xfrm>
            <a:off x="2235342" y="2480170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3405318C-E306-D94C-9679-88ED8B7EE6DD}"/>
              </a:ext>
            </a:extLst>
          </p:cNvPr>
          <p:cNvCxnSpPr>
            <a:cxnSpLocks/>
          </p:cNvCxnSpPr>
          <p:nvPr/>
        </p:nvCxnSpPr>
        <p:spPr>
          <a:xfrm>
            <a:off x="837772" y="2481327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3C170C05-5D8C-8B4D-8EEF-EF40E69A6820}"/>
              </a:ext>
            </a:extLst>
          </p:cNvPr>
          <p:cNvCxnSpPr>
            <a:cxnSpLocks/>
          </p:cNvCxnSpPr>
          <p:nvPr/>
        </p:nvCxnSpPr>
        <p:spPr>
          <a:xfrm>
            <a:off x="3716109" y="2478438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D4E45AB1-4A38-4F4A-AE11-028A230E2F04}"/>
              </a:ext>
            </a:extLst>
          </p:cNvPr>
          <p:cNvCxnSpPr>
            <a:cxnSpLocks/>
          </p:cNvCxnSpPr>
          <p:nvPr/>
        </p:nvCxnSpPr>
        <p:spPr>
          <a:xfrm>
            <a:off x="2233075" y="2974545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68277E24-7851-874A-A302-A53CD7BECDB9}"/>
              </a:ext>
            </a:extLst>
          </p:cNvPr>
          <p:cNvCxnSpPr>
            <a:cxnSpLocks/>
          </p:cNvCxnSpPr>
          <p:nvPr/>
        </p:nvCxnSpPr>
        <p:spPr>
          <a:xfrm>
            <a:off x="835505" y="2975702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8E999158-FA8D-364C-A82C-2881490E9348}"/>
              </a:ext>
            </a:extLst>
          </p:cNvPr>
          <p:cNvCxnSpPr>
            <a:cxnSpLocks/>
          </p:cNvCxnSpPr>
          <p:nvPr/>
        </p:nvCxnSpPr>
        <p:spPr>
          <a:xfrm>
            <a:off x="3713842" y="2972813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83A4774C-706A-9C46-9798-3A767993C6A1}"/>
              </a:ext>
            </a:extLst>
          </p:cNvPr>
          <p:cNvSpPr txBox="1"/>
          <p:nvPr/>
        </p:nvSpPr>
        <p:spPr>
          <a:xfrm>
            <a:off x="5125685" y="1952952"/>
            <a:ext cx="2373471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000" b="1" dirty="0"/>
          </a:p>
          <a:p>
            <a:r>
              <a:rPr lang="en-US" sz="1000" b="1" dirty="0"/>
              <a:t>         </a:t>
            </a:r>
            <a:r>
              <a:rPr lang="en-US" sz="1200" b="1" dirty="0"/>
              <a:t>Exclusion Criteria</a:t>
            </a:r>
          </a:p>
          <a:p>
            <a:r>
              <a:rPr lang="en-US" sz="1200" dirty="0"/>
              <a:t>Congenital heart disease</a:t>
            </a:r>
          </a:p>
          <a:p>
            <a:r>
              <a:rPr lang="en-US" sz="1200" dirty="0"/>
              <a:t>Anatomic airway defects</a:t>
            </a:r>
          </a:p>
          <a:p>
            <a:r>
              <a:rPr lang="en-US" sz="1200" dirty="0"/>
              <a:t>Chronic lung disease</a:t>
            </a:r>
          </a:p>
          <a:p>
            <a:r>
              <a:rPr lang="en-US" sz="1200" dirty="0"/>
              <a:t>Neurologic disease </a:t>
            </a:r>
          </a:p>
          <a:p>
            <a:r>
              <a:rPr lang="en-US" sz="1200" dirty="0"/>
              <a:t>Immunodeficiency</a:t>
            </a:r>
          </a:p>
          <a:p>
            <a:r>
              <a:rPr lang="en-US" sz="1200" dirty="0"/>
              <a:t>Premature &lt;35 weeks</a:t>
            </a:r>
          </a:p>
          <a:p>
            <a:pPr marL="221873" indent="-221873">
              <a:buFontTx/>
              <a:buChar char="-"/>
            </a:pPr>
            <a:endParaRPr lang="en-US" sz="1000" dirty="0"/>
          </a:p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76766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1779</TotalTime>
  <Words>265</Words>
  <Application>Microsoft Office PowerPoint</Application>
  <PresentationFormat>Custom</PresentationFormat>
  <Paragraphs>73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Worksheet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Barron Frazier</dc:creator>
  <cp:lastModifiedBy>Epps, Caroline H</cp:lastModifiedBy>
  <cp:revision>66</cp:revision>
  <cp:lastPrinted>2018-08-03T20:51:33Z</cp:lastPrinted>
  <dcterms:created xsi:type="dcterms:W3CDTF">2018-07-30T14:12:20Z</dcterms:created>
  <dcterms:modified xsi:type="dcterms:W3CDTF">2018-12-19T19:32:45Z</dcterms:modified>
</cp:coreProperties>
</file>