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sldIdLst>
    <p:sldId id="257" r:id="rId2"/>
  </p:sldIdLst>
  <p:sldSz cx="47028100" cy="36576000"/>
  <p:notesSz cx="6858000" cy="9144000"/>
  <p:defaultTextStyle>
    <a:defPPr>
      <a:defRPr lang="en-US"/>
    </a:defPPr>
    <a:lvl1pPr algn="l" rtl="0" fontAlgn="base">
      <a:spcBef>
        <a:spcPct val="0"/>
      </a:spcBef>
      <a:spcAft>
        <a:spcPct val="0"/>
      </a:spcAft>
      <a:defRPr sz="2400" kern="1200">
        <a:solidFill>
          <a:schemeClr val="tx1"/>
        </a:solidFill>
        <a:latin typeface="Arial" charset="0"/>
        <a:ea typeface="ＭＳ Ｐゴシック"/>
        <a:cs typeface="ＭＳ Ｐゴシック"/>
      </a:defRPr>
    </a:lvl1pPr>
    <a:lvl2pPr marL="457200" algn="l" rtl="0" fontAlgn="base">
      <a:spcBef>
        <a:spcPct val="0"/>
      </a:spcBef>
      <a:spcAft>
        <a:spcPct val="0"/>
      </a:spcAft>
      <a:defRPr sz="2400" kern="1200">
        <a:solidFill>
          <a:schemeClr val="tx1"/>
        </a:solidFill>
        <a:latin typeface="Arial" charset="0"/>
        <a:ea typeface="ＭＳ Ｐゴシック"/>
        <a:cs typeface="ＭＳ Ｐゴシック"/>
      </a:defRPr>
    </a:lvl2pPr>
    <a:lvl3pPr marL="914400" algn="l" rtl="0" fontAlgn="base">
      <a:spcBef>
        <a:spcPct val="0"/>
      </a:spcBef>
      <a:spcAft>
        <a:spcPct val="0"/>
      </a:spcAft>
      <a:defRPr sz="2400" kern="1200">
        <a:solidFill>
          <a:schemeClr val="tx1"/>
        </a:solidFill>
        <a:latin typeface="Arial" charset="0"/>
        <a:ea typeface="ＭＳ Ｐゴシック"/>
        <a:cs typeface="ＭＳ Ｐゴシック"/>
      </a:defRPr>
    </a:lvl3pPr>
    <a:lvl4pPr marL="1371600" algn="l" rtl="0" fontAlgn="base">
      <a:spcBef>
        <a:spcPct val="0"/>
      </a:spcBef>
      <a:spcAft>
        <a:spcPct val="0"/>
      </a:spcAft>
      <a:defRPr sz="2400" kern="1200">
        <a:solidFill>
          <a:schemeClr val="tx1"/>
        </a:solidFill>
        <a:latin typeface="Arial" charset="0"/>
        <a:ea typeface="ＭＳ Ｐゴシック"/>
        <a:cs typeface="ＭＳ Ｐゴシック"/>
      </a:defRPr>
    </a:lvl4pPr>
    <a:lvl5pPr marL="1828800" algn="l" rtl="0" fontAlgn="base">
      <a:spcBef>
        <a:spcPct val="0"/>
      </a:spcBef>
      <a:spcAft>
        <a:spcPct val="0"/>
      </a:spcAft>
      <a:defRPr sz="2400" kern="1200">
        <a:solidFill>
          <a:schemeClr val="tx1"/>
        </a:solidFill>
        <a:latin typeface="Arial" charset="0"/>
        <a:ea typeface="ＭＳ Ｐゴシック"/>
        <a:cs typeface="ＭＳ Ｐゴシック"/>
      </a:defRPr>
    </a:lvl5pPr>
    <a:lvl6pPr marL="2286000" algn="l" defTabSz="914400" rtl="0" eaLnBrk="1" latinLnBrk="0" hangingPunct="1">
      <a:defRPr sz="2400" kern="1200">
        <a:solidFill>
          <a:schemeClr val="tx1"/>
        </a:solidFill>
        <a:latin typeface="Arial" charset="0"/>
        <a:ea typeface="ＭＳ Ｐゴシック"/>
        <a:cs typeface="ＭＳ Ｐゴシック"/>
      </a:defRPr>
    </a:lvl6pPr>
    <a:lvl7pPr marL="2743200" algn="l" defTabSz="914400" rtl="0" eaLnBrk="1" latinLnBrk="0" hangingPunct="1">
      <a:defRPr sz="2400" kern="1200">
        <a:solidFill>
          <a:schemeClr val="tx1"/>
        </a:solidFill>
        <a:latin typeface="Arial" charset="0"/>
        <a:ea typeface="ＭＳ Ｐゴシック"/>
        <a:cs typeface="ＭＳ Ｐゴシック"/>
      </a:defRPr>
    </a:lvl7pPr>
    <a:lvl8pPr marL="3200400" algn="l" defTabSz="914400" rtl="0" eaLnBrk="1" latinLnBrk="0" hangingPunct="1">
      <a:defRPr sz="2400" kern="1200">
        <a:solidFill>
          <a:schemeClr val="tx1"/>
        </a:solidFill>
        <a:latin typeface="Arial" charset="0"/>
        <a:ea typeface="ＭＳ Ｐゴシック"/>
        <a:cs typeface="ＭＳ Ｐゴシック"/>
      </a:defRPr>
    </a:lvl8pPr>
    <a:lvl9pPr marL="3657600" algn="l" defTabSz="914400" rtl="0" eaLnBrk="1" latinLnBrk="0" hangingPunct="1">
      <a:defRPr sz="2400" kern="1200">
        <a:solidFill>
          <a:schemeClr val="tx1"/>
        </a:solidFill>
        <a:latin typeface="Arial" charset="0"/>
        <a:ea typeface="ＭＳ Ｐゴシック"/>
        <a:cs typeface="ＭＳ Ｐゴシック"/>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FFE38C"/>
    <a:srgbClr val="FFCC66"/>
    <a:srgbClr val="FFCC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26424" autoAdjust="0"/>
    <p:restoredTop sz="98205" autoAdjust="0"/>
  </p:normalViewPr>
  <p:slideViewPr>
    <p:cSldViewPr>
      <p:cViewPr>
        <p:scale>
          <a:sx n="50" d="100"/>
          <a:sy n="50" d="100"/>
        </p:scale>
        <p:origin x="5568" y="5724"/>
      </p:cViewPr>
      <p:guideLst>
        <p:guide orient="horz" pos="11520"/>
        <p:guide pos="14812"/>
      </p:guideLst>
    </p:cSldViewPr>
  </p:slideViewPr>
  <p:notesTextViewPr>
    <p:cViewPr>
      <p:scale>
        <a:sx n="100" d="100"/>
        <a:sy n="100" d="100"/>
      </p:scale>
      <p:origin x="0" y="0"/>
    </p:cViewPr>
  </p:notesTextViewPr>
  <p:sorterViewPr>
    <p:cViewPr>
      <p:scale>
        <a:sx n="30" d="100"/>
        <a:sy n="30" d="100"/>
      </p:scale>
      <p:origin x="0" y="0"/>
    </p:cViewPr>
  </p:sorter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527425" y="11361738"/>
            <a:ext cx="39973250" cy="7840662"/>
          </a:xfrm>
        </p:spPr>
        <p:txBody>
          <a:bodyPr/>
          <a:lstStyle/>
          <a:p>
            <a:r>
              <a:rPr lang="en-US" smtClean="0"/>
              <a:t>Click to edit Master title style</a:t>
            </a:r>
            <a:endParaRPr lang="en-US"/>
          </a:p>
        </p:txBody>
      </p:sp>
      <p:sp>
        <p:nvSpPr>
          <p:cNvPr id="3" name="Subtitle 2"/>
          <p:cNvSpPr>
            <a:spLocks noGrp="1"/>
          </p:cNvSpPr>
          <p:nvPr>
            <p:ph type="subTitle" idx="1"/>
          </p:nvPr>
        </p:nvSpPr>
        <p:spPr>
          <a:xfrm>
            <a:off x="7054850" y="20726400"/>
            <a:ext cx="32918400" cy="93472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AA347EE-F2A9-4C8B-A5A1-96E9FE109BE2}"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3F8457D-3D12-471B-AE47-93EAE61B9A81}"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3507363" y="3251200"/>
            <a:ext cx="9993312" cy="29260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527425" y="3251200"/>
            <a:ext cx="29827538" cy="29260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C6D5C92-1486-4215-8961-CDC98DFE6C1F}"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0C28C86-E456-4A92-BDC0-8796999E9F2E}"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714750" y="23502938"/>
            <a:ext cx="39973250" cy="72644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3714750" y="15501938"/>
            <a:ext cx="39973250" cy="80010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D5BE4FE-3351-477F-B0CF-264373FBBE4F}"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527425" y="10566400"/>
            <a:ext cx="19910425" cy="21945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3590250" y="10566400"/>
            <a:ext cx="19910425" cy="21945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D677B34-5CE9-4878-8929-7ACC07E59B2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351088" y="1465263"/>
            <a:ext cx="42325925" cy="6096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351088" y="8186738"/>
            <a:ext cx="20778787" cy="34131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351088" y="11599863"/>
            <a:ext cx="20778787" cy="210724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3890288" y="8186738"/>
            <a:ext cx="20786725" cy="34131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3890288" y="11599863"/>
            <a:ext cx="20786725" cy="210724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E1DE1D7D-2B6D-4294-8BCA-7E1C436A112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D13CEA73-13B8-4485-9D2C-14F478FF35D5}"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09404ECC-7A40-4C9A-8305-90406C168D2C}"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51088" y="1455738"/>
            <a:ext cx="15471775" cy="61976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8386425" y="1455738"/>
            <a:ext cx="26290588" cy="31216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351088" y="7653338"/>
            <a:ext cx="15471775" cy="25019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3C346DB-E6B4-4892-84B5-5DFBCB780ACD}"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218613" y="25603200"/>
            <a:ext cx="28216225" cy="302260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9218613" y="3268663"/>
            <a:ext cx="28216225" cy="21945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9218613" y="28625800"/>
            <a:ext cx="28216225" cy="42926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58DC751-F556-4663-B144-8947249114CE}"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527425" y="3251200"/>
            <a:ext cx="39973250" cy="6096000"/>
          </a:xfrm>
          <a:prstGeom prst="rect">
            <a:avLst/>
          </a:prstGeom>
          <a:noFill/>
          <a:ln w="9525">
            <a:noFill/>
            <a:miter lim="800000"/>
            <a:headEnd/>
            <a:tailEnd/>
          </a:ln>
        </p:spPr>
        <p:txBody>
          <a:bodyPr vert="horz" wrap="square" lIns="477737" tIns="238869" rIns="477737" bIns="238869"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3527425" y="10566400"/>
            <a:ext cx="39973250" cy="21945600"/>
          </a:xfrm>
          <a:prstGeom prst="rect">
            <a:avLst/>
          </a:prstGeom>
          <a:noFill/>
          <a:ln w="9525">
            <a:noFill/>
            <a:miter lim="800000"/>
            <a:headEnd/>
            <a:tailEnd/>
          </a:ln>
        </p:spPr>
        <p:txBody>
          <a:bodyPr vert="horz" wrap="square" lIns="477737" tIns="238869" rIns="477737" bIns="238869"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3527425" y="33324800"/>
            <a:ext cx="9796463" cy="2438400"/>
          </a:xfrm>
          <a:prstGeom prst="rect">
            <a:avLst/>
          </a:prstGeom>
          <a:noFill/>
          <a:ln w="9525">
            <a:noFill/>
            <a:miter lim="800000"/>
            <a:headEnd/>
            <a:tailEnd/>
          </a:ln>
        </p:spPr>
        <p:txBody>
          <a:bodyPr vert="horz" wrap="square" lIns="477737" tIns="238869" rIns="477737" bIns="238869" numCol="1" anchor="t" anchorCtr="0" compatLnSpc="1">
            <a:prstTxWarp prst="textNoShape">
              <a:avLst/>
            </a:prstTxWarp>
          </a:bodyPr>
          <a:lstStyle>
            <a:lvl1pPr eaLnBrk="0" hangingPunct="0">
              <a:defRPr sz="7300">
                <a:ea typeface="ＭＳ Ｐゴシック" pitchFamily="48" charset="-128"/>
                <a:cs typeface="+mn-cs"/>
              </a:defRPr>
            </a:lvl1pPr>
          </a:lstStyle>
          <a:p>
            <a:pPr>
              <a:defRPr/>
            </a:pPr>
            <a:endParaRPr lang="en-US"/>
          </a:p>
        </p:txBody>
      </p:sp>
      <p:sp>
        <p:nvSpPr>
          <p:cNvPr id="1029" name="Rectangle 5"/>
          <p:cNvSpPr>
            <a:spLocks noGrp="1" noChangeArrowheads="1"/>
          </p:cNvSpPr>
          <p:nvPr>
            <p:ph type="ftr" sz="quarter" idx="3"/>
          </p:nvPr>
        </p:nvSpPr>
        <p:spPr bwMode="auto">
          <a:xfrm>
            <a:off x="16068675" y="33324800"/>
            <a:ext cx="14890750" cy="2438400"/>
          </a:xfrm>
          <a:prstGeom prst="rect">
            <a:avLst/>
          </a:prstGeom>
          <a:noFill/>
          <a:ln w="9525">
            <a:noFill/>
            <a:miter lim="800000"/>
            <a:headEnd/>
            <a:tailEnd/>
          </a:ln>
        </p:spPr>
        <p:txBody>
          <a:bodyPr vert="horz" wrap="square" lIns="477737" tIns="238869" rIns="477737" bIns="238869" numCol="1" anchor="t" anchorCtr="0" compatLnSpc="1">
            <a:prstTxWarp prst="textNoShape">
              <a:avLst/>
            </a:prstTxWarp>
          </a:bodyPr>
          <a:lstStyle>
            <a:lvl1pPr algn="ctr" eaLnBrk="0" hangingPunct="0">
              <a:defRPr sz="7300">
                <a:ea typeface="ＭＳ Ｐゴシック" pitchFamily="48" charset="-128"/>
                <a:cs typeface="+mn-cs"/>
              </a:defRPr>
            </a:lvl1pPr>
          </a:lstStyle>
          <a:p>
            <a:pPr>
              <a:defRPr/>
            </a:pPr>
            <a:endParaRPr lang="en-US"/>
          </a:p>
        </p:txBody>
      </p:sp>
      <p:sp>
        <p:nvSpPr>
          <p:cNvPr id="1030" name="Rectangle 6"/>
          <p:cNvSpPr>
            <a:spLocks noGrp="1" noChangeArrowheads="1"/>
          </p:cNvSpPr>
          <p:nvPr>
            <p:ph type="sldNum" sz="quarter" idx="4"/>
          </p:nvPr>
        </p:nvSpPr>
        <p:spPr bwMode="auto">
          <a:xfrm>
            <a:off x="33704213" y="33324800"/>
            <a:ext cx="9796462" cy="2438400"/>
          </a:xfrm>
          <a:prstGeom prst="rect">
            <a:avLst/>
          </a:prstGeom>
          <a:noFill/>
          <a:ln w="9525">
            <a:noFill/>
            <a:miter lim="800000"/>
            <a:headEnd/>
            <a:tailEnd/>
          </a:ln>
        </p:spPr>
        <p:txBody>
          <a:bodyPr vert="horz" wrap="square" lIns="477737" tIns="238869" rIns="477737" bIns="238869" numCol="1" anchor="t" anchorCtr="0" compatLnSpc="1">
            <a:prstTxWarp prst="textNoShape">
              <a:avLst/>
            </a:prstTxWarp>
          </a:bodyPr>
          <a:lstStyle>
            <a:lvl1pPr algn="r" eaLnBrk="0" hangingPunct="0">
              <a:defRPr sz="7300">
                <a:ea typeface="ＭＳ Ｐゴシック" pitchFamily="48" charset="-128"/>
                <a:cs typeface="+mn-cs"/>
              </a:defRPr>
            </a:lvl1pPr>
          </a:lstStyle>
          <a:p>
            <a:pPr>
              <a:defRPr/>
            </a:pPr>
            <a:fld id="{0640C8E5-CBA6-4884-AD69-0966B2AC145C}"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defTabSz="4776788" rtl="0" eaLnBrk="0" fontAlgn="base" hangingPunct="0">
        <a:spcBef>
          <a:spcPct val="0"/>
        </a:spcBef>
        <a:spcAft>
          <a:spcPct val="0"/>
        </a:spcAft>
        <a:defRPr sz="23000">
          <a:solidFill>
            <a:schemeClr val="tx2"/>
          </a:solidFill>
          <a:latin typeface="+mj-lt"/>
          <a:ea typeface="+mj-ea"/>
          <a:cs typeface="ＭＳ Ｐゴシック"/>
        </a:defRPr>
      </a:lvl1pPr>
      <a:lvl2pPr algn="ctr" defTabSz="4776788" rtl="0" eaLnBrk="0" fontAlgn="base" hangingPunct="0">
        <a:spcBef>
          <a:spcPct val="0"/>
        </a:spcBef>
        <a:spcAft>
          <a:spcPct val="0"/>
        </a:spcAft>
        <a:defRPr sz="23000">
          <a:solidFill>
            <a:schemeClr val="tx2"/>
          </a:solidFill>
          <a:latin typeface="Arial" charset="0"/>
          <a:ea typeface="ＭＳ Ｐゴシック" pitchFamily="48" charset="-128"/>
          <a:cs typeface="ＭＳ Ｐゴシック"/>
        </a:defRPr>
      </a:lvl2pPr>
      <a:lvl3pPr algn="ctr" defTabSz="4776788" rtl="0" eaLnBrk="0" fontAlgn="base" hangingPunct="0">
        <a:spcBef>
          <a:spcPct val="0"/>
        </a:spcBef>
        <a:spcAft>
          <a:spcPct val="0"/>
        </a:spcAft>
        <a:defRPr sz="23000">
          <a:solidFill>
            <a:schemeClr val="tx2"/>
          </a:solidFill>
          <a:latin typeface="Arial" charset="0"/>
          <a:ea typeface="ＭＳ Ｐゴシック" pitchFamily="48" charset="-128"/>
          <a:cs typeface="ＭＳ Ｐゴシック"/>
        </a:defRPr>
      </a:lvl3pPr>
      <a:lvl4pPr algn="ctr" defTabSz="4776788" rtl="0" eaLnBrk="0" fontAlgn="base" hangingPunct="0">
        <a:spcBef>
          <a:spcPct val="0"/>
        </a:spcBef>
        <a:spcAft>
          <a:spcPct val="0"/>
        </a:spcAft>
        <a:defRPr sz="23000">
          <a:solidFill>
            <a:schemeClr val="tx2"/>
          </a:solidFill>
          <a:latin typeface="Arial" charset="0"/>
          <a:ea typeface="ＭＳ Ｐゴシック" pitchFamily="48" charset="-128"/>
          <a:cs typeface="ＭＳ Ｐゴシック"/>
        </a:defRPr>
      </a:lvl4pPr>
      <a:lvl5pPr algn="ctr" defTabSz="4776788" rtl="0" eaLnBrk="0" fontAlgn="base" hangingPunct="0">
        <a:spcBef>
          <a:spcPct val="0"/>
        </a:spcBef>
        <a:spcAft>
          <a:spcPct val="0"/>
        </a:spcAft>
        <a:defRPr sz="23000">
          <a:solidFill>
            <a:schemeClr val="tx2"/>
          </a:solidFill>
          <a:latin typeface="Arial" charset="0"/>
          <a:ea typeface="ＭＳ Ｐゴシック" pitchFamily="48" charset="-128"/>
          <a:cs typeface="ＭＳ Ｐゴシック"/>
        </a:defRPr>
      </a:lvl5pPr>
      <a:lvl6pPr marL="457200" algn="ctr" defTabSz="4776788" rtl="0" eaLnBrk="1" fontAlgn="base" hangingPunct="1">
        <a:spcBef>
          <a:spcPct val="0"/>
        </a:spcBef>
        <a:spcAft>
          <a:spcPct val="0"/>
        </a:spcAft>
        <a:defRPr sz="23000">
          <a:solidFill>
            <a:schemeClr val="tx2"/>
          </a:solidFill>
          <a:latin typeface="Arial" charset="0"/>
          <a:ea typeface="ＭＳ Ｐゴシック" pitchFamily="48" charset="-128"/>
        </a:defRPr>
      </a:lvl6pPr>
      <a:lvl7pPr marL="914400" algn="ctr" defTabSz="4776788" rtl="0" eaLnBrk="1" fontAlgn="base" hangingPunct="1">
        <a:spcBef>
          <a:spcPct val="0"/>
        </a:spcBef>
        <a:spcAft>
          <a:spcPct val="0"/>
        </a:spcAft>
        <a:defRPr sz="23000">
          <a:solidFill>
            <a:schemeClr val="tx2"/>
          </a:solidFill>
          <a:latin typeface="Arial" charset="0"/>
          <a:ea typeface="ＭＳ Ｐゴシック" pitchFamily="48" charset="-128"/>
        </a:defRPr>
      </a:lvl7pPr>
      <a:lvl8pPr marL="1371600" algn="ctr" defTabSz="4776788" rtl="0" eaLnBrk="1" fontAlgn="base" hangingPunct="1">
        <a:spcBef>
          <a:spcPct val="0"/>
        </a:spcBef>
        <a:spcAft>
          <a:spcPct val="0"/>
        </a:spcAft>
        <a:defRPr sz="23000">
          <a:solidFill>
            <a:schemeClr val="tx2"/>
          </a:solidFill>
          <a:latin typeface="Arial" charset="0"/>
          <a:ea typeface="ＭＳ Ｐゴシック" pitchFamily="48" charset="-128"/>
        </a:defRPr>
      </a:lvl8pPr>
      <a:lvl9pPr marL="1828800" algn="ctr" defTabSz="4776788" rtl="0" eaLnBrk="1" fontAlgn="base" hangingPunct="1">
        <a:spcBef>
          <a:spcPct val="0"/>
        </a:spcBef>
        <a:spcAft>
          <a:spcPct val="0"/>
        </a:spcAft>
        <a:defRPr sz="23000">
          <a:solidFill>
            <a:schemeClr val="tx2"/>
          </a:solidFill>
          <a:latin typeface="Arial" charset="0"/>
          <a:ea typeface="ＭＳ Ｐゴシック" pitchFamily="48" charset="-128"/>
        </a:defRPr>
      </a:lvl9pPr>
    </p:titleStyle>
    <p:bodyStyle>
      <a:lvl1pPr marL="1792288" indent="-1792288" algn="l" defTabSz="4776788" rtl="0" eaLnBrk="0" fontAlgn="base" hangingPunct="0">
        <a:spcBef>
          <a:spcPct val="20000"/>
        </a:spcBef>
        <a:spcAft>
          <a:spcPct val="0"/>
        </a:spcAft>
        <a:buChar char="•"/>
        <a:defRPr sz="16700">
          <a:solidFill>
            <a:schemeClr val="tx1"/>
          </a:solidFill>
          <a:latin typeface="+mn-lt"/>
          <a:ea typeface="+mn-ea"/>
          <a:cs typeface="ＭＳ Ｐゴシック"/>
        </a:defRPr>
      </a:lvl1pPr>
      <a:lvl2pPr marL="3881438" indent="-1492250" algn="l" defTabSz="4776788" rtl="0" eaLnBrk="0" fontAlgn="base" hangingPunct="0">
        <a:spcBef>
          <a:spcPct val="20000"/>
        </a:spcBef>
        <a:spcAft>
          <a:spcPct val="0"/>
        </a:spcAft>
        <a:buChar char="–"/>
        <a:defRPr sz="14600">
          <a:solidFill>
            <a:schemeClr val="tx1"/>
          </a:solidFill>
          <a:latin typeface="+mn-lt"/>
          <a:ea typeface="+mn-ea"/>
          <a:cs typeface="ＭＳ Ｐゴシック"/>
        </a:defRPr>
      </a:lvl2pPr>
      <a:lvl3pPr marL="5972175" indent="-1195388" algn="l" defTabSz="4776788" rtl="0" eaLnBrk="0" fontAlgn="base" hangingPunct="0">
        <a:spcBef>
          <a:spcPct val="20000"/>
        </a:spcBef>
        <a:spcAft>
          <a:spcPct val="0"/>
        </a:spcAft>
        <a:buChar char="•"/>
        <a:defRPr sz="12500">
          <a:solidFill>
            <a:schemeClr val="tx1"/>
          </a:solidFill>
          <a:latin typeface="+mn-lt"/>
          <a:ea typeface="+mn-ea"/>
          <a:cs typeface="ＭＳ Ｐゴシック"/>
        </a:defRPr>
      </a:lvl3pPr>
      <a:lvl4pPr marL="8359775" indent="-1193800" algn="l" defTabSz="4776788" rtl="0" eaLnBrk="0" fontAlgn="base" hangingPunct="0">
        <a:spcBef>
          <a:spcPct val="20000"/>
        </a:spcBef>
        <a:spcAft>
          <a:spcPct val="0"/>
        </a:spcAft>
        <a:buChar char="–"/>
        <a:defRPr sz="10400">
          <a:solidFill>
            <a:schemeClr val="tx1"/>
          </a:solidFill>
          <a:latin typeface="+mn-lt"/>
          <a:ea typeface="+mn-ea"/>
          <a:cs typeface="ＭＳ Ｐゴシック"/>
        </a:defRPr>
      </a:lvl4pPr>
      <a:lvl5pPr marL="10748963" indent="-1193800" algn="l" defTabSz="4776788" rtl="0" eaLnBrk="0" fontAlgn="base" hangingPunct="0">
        <a:spcBef>
          <a:spcPct val="20000"/>
        </a:spcBef>
        <a:spcAft>
          <a:spcPct val="0"/>
        </a:spcAft>
        <a:buChar char="»"/>
        <a:defRPr sz="10400">
          <a:solidFill>
            <a:schemeClr val="tx1"/>
          </a:solidFill>
          <a:latin typeface="+mn-lt"/>
          <a:ea typeface="+mn-ea"/>
          <a:cs typeface="ＭＳ Ｐゴシック"/>
        </a:defRPr>
      </a:lvl5pPr>
      <a:lvl6pPr marL="11206163" indent="-1193800" algn="l" defTabSz="4776788" rtl="0" eaLnBrk="1" fontAlgn="base" hangingPunct="1">
        <a:spcBef>
          <a:spcPct val="20000"/>
        </a:spcBef>
        <a:spcAft>
          <a:spcPct val="0"/>
        </a:spcAft>
        <a:buChar char="»"/>
        <a:defRPr sz="10400">
          <a:solidFill>
            <a:schemeClr val="tx1"/>
          </a:solidFill>
          <a:latin typeface="+mn-lt"/>
          <a:ea typeface="+mn-ea"/>
        </a:defRPr>
      </a:lvl6pPr>
      <a:lvl7pPr marL="11663363" indent="-1193800" algn="l" defTabSz="4776788" rtl="0" eaLnBrk="1" fontAlgn="base" hangingPunct="1">
        <a:spcBef>
          <a:spcPct val="20000"/>
        </a:spcBef>
        <a:spcAft>
          <a:spcPct val="0"/>
        </a:spcAft>
        <a:buChar char="»"/>
        <a:defRPr sz="10400">
          <a:solidFill>
            <a:schemeClr val="tx1"/>
          </a:solidFill>
          <a:latin typeface="+mn-lt"/>
          <a:ea typeface="+mn-ea"/>
        </a:defRPr>
      </a:lvl7pPr>
      <a:lvl8pPr marL="12120563" indent="-1193800" algn="l" defTabSz="4776788" rtl="0" eaLnBrk="1" fontAlgn="base" hangingPunct="1">
        <a:spcBef>
          <a:spcPct val="20000"/>
        </a:spcBef>
        <a:spcAft>
          <a:spcPct val="0"/>
        </a:spcAft>
        <a:buChar char="»"/>
        <a:defRPr sz="10400">
          <a:solidFill>
            <a:schemeClr val="tx1"/>
          </a:solidFill>
          <a:latin typeface="+mn-lt"/>
          <a:ea typeface="+mn-ea"/>
        </a:defRPr>
      </a:lvl8pPr>
      <a:lvl9pPr marL="12577763" indent="-1193800" algn="l" defTabSz="4776788" rtl="0" eaLnBrk="1" fontAlgn="base" hangingPunct="1">
        <a:spcBef>
          <a:spcPct val="20000"/>
        </a:spcBef>
        <a:spcAft>
          <a:spcPct val="0"/>
        </a:spcAft>
        <a:buChar char="»"/>
        <a:defRPr sz="104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4"/>
          <p:cNvSpPr>
            <a:spLocks noChangeArrowheads="1"/>
          </p:cNvSpPr>
          <p:nvPr/>
        </p:nvSpPr>
        <p:spPr bwMode="auto">
          <a:xfrm>
            <a:off x="36058475" y="6410325"/>
            <a:ext cx="10969625" cy="30165675"/>
          </a:xfrm>
          <a:prstGeom prst="rect">
            <a:avLst/>
          </a:prstGeom>
          <a:solidFill>
            <a:srgbClr val="66CCFF">
              <a:alpha val="50195"/>
            </a:srgbClr>
          </a:solidFill>
          <a:ln w="9525">
            <a:solidFill>
              <a:schemeClr val="tx1"/>
            </a:solidFill>
            <a:miter lim="800000"/>
            <a:headEnd/>
            <a:tailEnd/>
          </a:ln>
        </p:spPr>
        <p:txBody>
          <a:bodyPr wrap="none" anchor="ctr"/>
          <a:lstStyle/>
          <a:p>
            <a:endParaRPr lang="en-US"/>
          </a:p>
        </p:txBody>
      </p:sp>
      <p:sp>
        <p:nvSpPr>
          <p:cNvPr id="13314" name="Line 6"/>
          <p:cNvSpPr>
            <a:spLocks noChangeShapeType="1"/>
          </p:cNvSpPr>
          <p:nvPr/>
        </p:nvSpPr>
        <p:spPr bwMode="auto">
          <a:xfrm>
            <a:off x="36034663" y="6397625"/>
            <a:ext cx="0" cy="17103725"/>
          </a:xfrm>
          <a:prstGeom prst="line">
            <a:avLst/>
          </a:prstGeom>
          <a:noFill/>
          <a:ln w="76200">
            <a:solidFill>
              <a:srgbClr val="66CCFF"/>
            </a:solidFill>
            <a:round/>
            <a:headEnd/>
            <a:tailEnd/>
          </a:ln>
        </p:spPr>
        <p:txBody>
          <a:bodyPr wrap="none" anchor="ctr"/>
          <a:lstStyle/>
          <a:p>
            <a:endParaRPr lang="en-US"/>
          </a:p>
        </p:txBody>
      </p:sp>
      <p:sp>
        <p:nvSpPr>
          <p:cNvPr id="13315" name="Text Box 7"/>
          <p:cNvSpPr txBox="1">
            <a:spLocks noChangeArrowheads="1"/>
          </p:cNvSpPr>
          <p:nvPr/>
        </p:nvSpPr>
        <p:spPr bwMode="auto">
          <a:xfrm>
            <a:off x="0" y="0"/>
            <a:ext cx="47012225" cy="4113213"/>
          </a:xfrm>
          <a:prstGeom prst="rect">
            <a:avLst/>
          </a:prstGeom>
          <a:solidFill>
            <a:srgbClr val="FFE38C"/>
          </a:solidFill>
          <a:ln w="9525">
            <a:noFill/>
            <a:miter lim="800000"/>
            <a:headEnd/>
            <a:tailEnd/>
          </a:ln>
        </p:spPr>
        <p:txBody>
          <a:bodyPr anchor="ctr"/>
          <a:lstStyle/>
          <a:p>
            <a:pPr algn="ctr"/>
            <a:endParaRPr lang="en-US" sz="9600"/>
          </a:p>
          <a:p>
            <a:pPr algn="ctr"/>
            <a:r>
              <a:rPr lang="en-US" sz="11500" b="1"/>
              <a:t>   Shared Storybook Reading with Children with Hearing Loss</a:t>
            </a:r>
          </a:p>
          <a:p>
            <a:pPr algn="ctr"/>
            <a:r>
              <a:rPr lang="en-US" sz="11000" b="1">
                <a:latin typeface="Arial Black" pitchFamily="34" charset="0"/>
              </a:rPr>
              <a:t> </a:t>
            </a:r>
          </a:p>
        </p:txBody>
      </p:sp>
      <p:pic>
        <p:nvPicPr>
          <p:cNvPr id="13316" name="Picture 8"/>
          <p:cNvPicPr preferRelativeResize="0">
            <a:picLocks noChangeAspect="1" noChangeArrowheads="1"/>
          </p:cNvPicPr>
          <p:nvPr/>
        </p:nvPicPr>
        <p:blipFill>
          <a:blip r:embed="rId2"/>
          <a:srcRect/>
          <a:stretch>
            <a:fillRect/>
          </a:stretch>
        </p:blipFill>
        <p:spPr bwMode="auto">
          <a:xfrm>
            <a:off x="501650" y="457200"/>
            <a:ext cx="2362200" cy="2930525"/>
          </a:xfrm>
          <a:prstGeom prst="rect">
            <a:avLst/>
          </a:prstGeom>
          <a:noFill/>
          <a:ln w="9525">
            <a:noFill/>
            <a:miter lim="800000"/>
            <a:headEnd/>
            <a:tailEnd/>
          </a:ln>
        </p:spPr>
      </p:pic>
      <p:sp>
        <p:nvSpPr>
          <p:cNvPr id="2055" name="Text Box 9"/>
          <p:cNvSpPr txBox="1">
            <a:spLocks noChangeArrowheads="1"/>
          </p:cNvSpPr>
          <p:nvPr/>
        </p:nvSpPr>
        <p:spPr bwMode="auto">
          <a:xfrm>
            <a:off x="-182563" y="4113213"/>
            <a:ext cx="47378938" cy="2286000"/>
          </a:xfrm>
          <a:prstGeom prst="rect">
            <a:avLst/>
          </a:prstGeom>
          <a:solidFill>
            <a:schemeClr val="bg1"/>
          </a:solidFill>
          <a:ln w="9525">
            <a:solidFill>
              <a:schemeClr val="tx1"/>
            </a:solidFill>
            <a:miter lim="800000"/>
            <a:headEnd/>
            <a:tailEnd/>
          </a:ln>
        </p:spPr>
        <p:txBody>
          <a:bodyPr anchor="ctr"/>
          <a:lstStyle/>
          <a:p>
            <a:pPr algn="ctr">
              <a:defRPr/>
            </a:pPr>
            <a:r>
              <a:rPr lang="en-US" sz="9000" b="1" dirty="0">
                <a:latin typeface="+mj-lt"/>
                <a:ea typeface="ＭＳ Ｐゴシック" pitchFamily="29" charset="-128"/>
                <a:cs typeface="+mn-cs"/>
              </a:rPr>
              <a:t>Krystal L. Werfel &amp; C. Melanie </a:t>
            </a:r>
            <a:r>
              <a:rPr lang="en-US" sz="9000" b="1" dirty="0" err="1">
                <a:latin typeface="+mj-lt"/>
                <a:ea typeface="ＭＳ Ｐゴシック" pitchFamily="29" charset="-128"/>
                <a:cs typeface="+mn-cs"/>
              </a:rPr>
              <a:t>Schuele</a:t>
            </a:r>
            <a:r>
              <a:rPr lang="en-US" sz="9000" b="1" dirty="0">
                <a:latin typeface="+mj-lt"/>
                <a:ea typeface="ＭＳ Ｐゴシック" pitchFamily="29" charset="-128"/>
                <a:cs typeface="+mn-cs"/>
              </a:rPr>
              <a:t> </a:t>
            </a:r>
            <a:r>
              <a:rPr lang="en-US" sz="9000" b="1" dirty="0">
                <a:latin typeface="+mj-lt"/>
                <a:ea typeface="ＭＳ Ｐゴシック" pitchFamily="29" charset="-128"/>
                <a:cs typeface="+mn-cs"/>
              </a:rPr>
              <a:t> </a:t>
            </a:r>
            <a:r>
              <a:rPr lang="en-US" sz="9600" b="1" dirty="0">
                <a:latin typeface="+mj-lt"/>
                <a:ea typeface="ＭＳ Ｐゴシック" pitchFamily="29" charset="-128"/>
                <a:cs typeface="Times New Roman"/>
              </a:rPr>
              <a:t>♦</a:t>
            </a:r>
            <a:r>
              <a:rPr lang="en-US" sz="9000" b="1" dirty="0">
                <a:latin typeface="+mj-lt"/>
                <a:ea typeface="ＭＳ Ｐゴシック" pitchFamily="29" charset="-128"/>
                <a:cs typeface="Times New Roman"/>
              </a:rPr>
              <a:t>  </a:t>
            </a:r>
            <a:r>
              <a:rPr lang="en-US" sz="9000" b="1" dirty="0">
                <a:latin typeface="+mj-lt"/>
                <a:ea typeface="ＭＳ Ｐゴシック" pitchFamily="29" charset="-128"/>
                <a:cs typeface="+mn-cs"/>
              </a:rPr>
              <a:t>Vanderbilt University Medical Center</a:t>
            </a:r>
            <a:endParaRPr lang="en-US" sz="9000" dirty="0">
              <a:latin typeface="+mj-lt"/>
              <a:ea typeface="ＭＳ Ｐゴシック" pitchFamily="29" charset="-128"/>
              <a:cs typeface="+mn-cs"/>
            </a:endParaRPr>
          </a:p>
        </p:txBody>
      </p:sp>
      <p:sp>
        <p:nvSpPr>
          <p:cNvPr id="13318" name="Rectangle 11"/>
          <p:cNvSpPr>
            <a:spLocks noChangeArrowheads="1"/>
          </p:cNvSpPr>
          <p:nvPr/>
        </p:nvSpPr>
        <p:spPr bwMode="auto">
          <a:xfrm>
            <a:off x="0" y="6405563"/>
            <a:ext cx="10969625" cy="30165675"/>
          </a:xfrm>
          <a:prstGeom prst="rect">
            <a:avLst/>
          </a:prstGeom>
          <a:solidFill>
            <a:srgbClr val="66CCFF">
              <a:alpha val="50195"/>
            </a:srgbClr>
          </a:solidFill>
          <a:ln w="9525">
            <a:solidFill>
              <a:schemeClr val="tx1"/>
            </a:solidFill>
            <a:miter lim="800000"/>
            <a:headEnd/>
            <a:tailEnd/>
          </a:ln>
        </p:spPr>
        <p:txBody>
          <a:bodyPr wrap="none" anchor="ctr"/>
          <a:lstStyle/>
          <a:p>
            <a:endParaRPr lang="en-US"/>
          </a:p>
        </p:txBody>
      </p:sp>
      <p:sp>
        <p:nvSpPr>
          <p:cNvPr id="13319" name="Text Box 12"/>
          <p:cNvSpPr txBox="1">
            <a:spLocks noChangeArrowheads="1"/>
          </p:cNvSpPr>
          <p:nvPr/>
        </p:nvSpPr>
        <p:spPr bwMode="auto">
          <a:xfrm>
            <a:off x="425450" y="14020800"/>
            <a:ext cx="10055225" cy="14097000"/>
          </a:xfrm>
          <a:prstGeom prst="rect">
            <a:avLst/>
          </a:prstGeom>
          <a:noFill/>
          <a:ln w="9525">
            <a:noFill/>
            <a:miter lim="800000"/>
            <a:headEnd/>
            <a:tailEnd/>
          </a:ln>
        </p:spPr>
        <p:txBody>
          <a:bodyPr/>
          <a:lstStyle/>
          <a:p>
            <a:r>
              <a:rPr lang="en-US" sz="3200"/>
              <a:t>Shared storybook reading introduces children to the complex transition from oral to written language (Sulzby, 1985). Reading to children helps them begin to figure out the relation between oral and written language. </a:t>
            </a:r>
          </a:p>
          <a:p>
            <a:endParaRPr lang="en-US" sz="3200"/>
          </a:p>
          <a:p>
            <a:r>
              <a:rPr lang="en-US" sz="4000">
                <a:solidFill>
                  <a:srgbClr val="0070C0"/>
                </a:solidFill>
              </a:rPr>
              <a:t>Vocabulary</a:t>
            </a:r>
          </a:p>
          <a:p>
            <a:r>
              <a:rPr lang="en-US" sz="3200"/>
              <a:t>Shared storybook reading is a valuable tool for increasing the vocabulary of young children (National Reading Panel, 2000). Vocabulary in children’s books is more complex even than vocabulary in adult conversation, with the exception of courtroom testimony (Hayes &amp; Ahren, 1988). Although children can learn word meanings through incidental exposure in storybook reading (Senechal &amp; Cornell, 1993), repeated reading of stories with direct teaching of keywords provides greater gains in word learning (Brett, Rothlein, &amp; Hurley, 1996; Justice, Meier, &amp; Walpole, 2005). </a:t>
            </a:r>
          </a:p>
          <a:p>
            <a:r>
              <a:rPr lang="en-US" sz="3200"/>
              <a:t> </a:t>
            </a:r>
          </a:p>
          <a:p>
            <a:r>
              <a:rPr lang="en-US" sz="4000">
                <a:solidFill>
                  <a:srgbClr val="0070C0"/>
                </a:solidFill>
              </a:rPr>
              <a:t>Oral Language</a:t>
            </a:r>
          </a:p>
          <a:p>
            <a:r>
              <a:rPr lang="en-US" sz="3200"/>
              <a:t>Dialogic reading, a specific storybook reading approach, instructs adults to integrate a certain set of behaviors into the storybook reading instances in order to create a dialogue with the child (Whitehurst et al., 1988). Specifically, adults are to ask open-ended questions, follow children’s answers with other questions, expand on children’s comments, offer praise and encouragement, and follow children’s interests. Research indicates that, when combined with a structured phonological awareness curriculum, dialogic reading enhances children’s oral language and emergent literacy skills (Lonigan, Anthony, Bloomfield, Dyer, &amp; Samwel, 1999; Whitehurst et al., 1994). </a:t>
            </a:r>
          </a:p>
          <a:p>
            <a:endParaRPr lang="en-US" sz="3200"/>
          </a:p>
          <a:p>
            <a:r>
              <a:rPr lang="en-US" sz="4000">
                <a:solidFill>
                  <a:srgbClr val="0070C0"/>
                </a:solidFill>
              </a:rPr>
              <a:t>Preliteracy Skills</a:t>
            </a:r>
          </a:p>
          <a:p>
            <a:r>
              <a:rPr lang="en-US" sz="3200"/>
              <a:t>Shared reading has been shown effective in increasing children’s preliteracy skills. Shared reading results in increases in children’s print awareness (Justice &amp; Ezell, 2002), phonological awareness (Justice &amp; Pullen, 2003), and alphabet knowledge (Justice &amp; Ezell, 2002). </a:t>
            </a:r>
            <a:r>
              <a:rPr lang="en-US" sz="4000">
                <a:solidFill>
                  <a:srgbClr val="0070C0"/>
                </a:solidFill>
              </a:rPr>
              <a:t> </a:t>
            </a:r>
          </a:p>
          <a:p>
            <a:endParaRPr lang="en-US" sz="4000">
              <a:solidFill>
                <a:srgbClr val="0070C0"/>
              </a:solidFill>
            </a:endParaRPr>
          </a:p>
          <a:p>
            <a:endParaRPr lang="en-US" sz="3200"/>
          </a:p>
          <a:p>
            <a:endParaRPr lang="en-US" sz="3200"/>
          </a:p>
          <a:p>
            <a:endParaRPr lang="en-US" sz="3200"/>
          </a:p>
          <a:p>
            <a:endParaRPr lang="en-US" sz="4000">
              <a:solidFill>
                <a:srgbClr val="0070C0"/>
              </a:solidFill>
            </a:endParaRPr>
          </a:p>
          <a:p>
            <a:r>
              <a:rPr lang="en-US" sz="3200"/>
              <a:t> </a:t>
            </a:r>
          </a:p>
          <a:p>
            <a:endParaRPr lang="en-US" sz="3200"/>
          </a:p>
          <a:p>
            <a:r>
              <a:rPr lang="en-US" sz="3200"/>
              <a:t> </a:t>
            </a:r>
          </a:p>
          <a:p>
            <a:endParaRPr lang="en-US" sz="3200">
              <a:latin typeface="Tahoma" pitchFamily="34" charset="0"/>
            </a:endParaRPr>
          </a:p>
          <a:p>
            <a:endParaRPr lang="en-US" sz="3200">
              <a:latin typeface="Tahoma" pitchFamily="34" charset="0"/>
            </a:endParaRPr>
          </a:p>
        </p:txBody>
      </p:sp>
      <p:sp>
        <p:nvSpPr>
          <p:cNvPr id="13320" name="Text Box 13"/>
          <p:cNvSpPr txBox="1">
            <a:spLocks noChangeArrowheads="1"/>
          </p:cNvSpPr>
          <p:nvPr/>
        </p:nvSpPr>
        <p:spPr bwMode="auto">
          <a:xfrm>
            <a:off x="0" y="12344400"/>
            <a:ext cx="10969625" cy="1371600"/>
          </a:xfrm>
          <a:prstGeom prst="rect">
            <a:avLst/>
          </a:prstGeom>
          <a:solidFill>
            <a:srgbClr val="000080"/>
          </a:solidFill>
          <a:ln w="9525">
            <a:noFill/>
            <a:miter lim="800000"/>
            <a:headEnd/>
            <a:tailEnd/>
          </a:ln>
        </p:spPr>
        <p:txBody>
          <a:bodyPr anchor="ctr"/>
          <a:lstStyle/>
          <a:p>
            <a:pPr algn="ctr"/>
            <a:r>
              <a:rPr lang="en-US" sz="6000">
                <a:solidFill>
                  <a:schemeClr val="bg1"/>
                </a:solidFill>
                <a:latin typeface="Arial Black" pitchFamily="34" charset="0"/>
              </a:rPr>
              <a:t>Shared Reading </a:t>
            </a:r>
          </a:p>
        </p:txBody>
      </p:sp>
      <p:sp>
        <p:nvSpPr>
          <p:cNvPr id="13321" name="Text Box 14"/>
          <p:cNvSpPr txBox="1">
            <a:spLocks noChangeArrowheads="1"/>
          </p:cNvSpPr>
          <p:nvPr/>
        </p:nvSpPr>
        <p:spPr bwMode="auto">
          <a:xfrm>
            <a:off x="0" y="6397625"/>
            <a:ext cx="10969625" cy="1371600"/>
          </a:xfrm>
          <a:prstGeom prst="rect">
            <a:avLst/>
          </a:prstGeom>
          <a:solidFill>
            <a:srgbClr val="000080"/>
          </a:solidFill>
          <a:ln w="9525">
            <a:noFill/>
            <a:miter lim="800000"/>
            <a:headEnd/>
            <a:tailEnd/>
          </a:ln>
        </p:spPr>
        <p:txBody>
          <a:bodyPr anchor="ctr"/>
          <a:lstStyle/>
          <a:p>
            <a:pPr algn="ctr"/>
            <a:r>
              <a:rPr lang="en-US" sz="6000">
                <a:solidFill>
                  <a:schemeClr val="bg1"/>
                </a:solidFill>
                <a:latin typeface="Arial Black" pitchFamily="34" charset="0"/>
              </a:rPr>
              <a:t>Abstract</a:t>
            </a:r>
          </a:p>
        </p:txBody>
      </p:sp>
      <p:sp>
        <p:nvSpPr>
          <p:cNvPr id="13322" name="Text Box 15"/>
          <p:cNvSpPr txBox="1">
            <a:spLocks noChangeArrowheads="1"/>
          </p:cNvSpPr>
          <p:nvPr/>
        </p:nvSpPr>
        <p:spPr bwMode="auto">
          <a:xfrm>
            <a:off x="455613" y="8226425"/>
            <a:ext cx="10055225" cy="9832975"/>
          </a:xfrm>
          <a:prstGeom prst="rect">
            <a:avLst/>
          </a:prstGeom>
          <a:noFill/>
          <a:ln w="9525">
            <a:noFill/>
            <a:miter lim="800000"/>
            <a:headEnd/>
            <a:tailEnd/>
          </a:ln>
        </p:spPr>
        <p:txBody>
          <a:bodyPr/>
          <a:lstStyle/>
          <a:p>
            <a:endParaRPr lang="en-US" sz="3200">
              <a:latin typeface="Tahoma" pitchFamily="34" charset="0"/>
            </a:endParaRPr>
          </a:p>
        </p:txBody>
      </p:sp>
      <p:sp>
        <p:nvSpPr>
          <p:cNvPr id="13323" name="Rectangle 16"/>
          <p:cNvSpPr>
            <a:spLocks noChangeArrowheads="1"/>
          </p:cNvSpPr>
          <p:nvPr/>
        </p:nvSpPr>
        <p:spPr bwMode="auto">
          <a:xfrm>
            <a:off x="10968038" y="6397625"/>
            <a:ext cx="25065037" cy="30165675"/>
          </a:xfrm>
          <a:prstGeom prst="rect">
            <a:avLst/>
          </a:prstGeom>
          <a:solidFill>
            <a:srgbClr val="000080"/>
          </a:solidFill>
          <a:ln w="9525">
            <a:solidFill>
              <a:schemeClr val="tx1"/>
            </a:solidFill>
            <a:miter lim="800000"/>
            <a:headEnd/>
            <a:tailEnd/>
          </a:ln>
        </p:spPr>
        <p:txBody>
          <a:bodyPr wrap="none" anchor="ctr"/>
          <a:lstStyle/>
          <a:p>
            <a:endParaRPr lang="en-US"/>
          </a:p>
        </p:txBody>
      </p:sp>
      <p:sp>
        <p:nvSpPr>
          <p:cNvPr id="13324" name="Rectangle 17"/>
          <p:cNvSpPr>
            <a:spLocks noChangeArrowheads="1"/>
          </p:cNvSpPr>
          <p:nvPr/>
        </p:nvSpPr>
        <p:spPr bwMode="auto">
          <a:xfrm>
            <a:off x="11201400" y="6626225"/>
            <a:ext cx="12185650" cy="29708475"/>
          </a:xfrm>
          <a:prstGeom prst="rect">
            <a:avLst/>
          </a:prstGeom>
          <a:solidFill>
            <a:schemeClr val="bg1"/>
          </a:solidFill>
          <a:ln w="12700">
            <a:solidFill>
              <a:schemeClr val="tx1"/>
            </a:solidFill>
            <a:miter lim="800000"/>
            <a:headEnd/>
            <a:tailEnd/>
          </a:ln>
        </p:spPr>
        <p:txBody>
          <a:bodyPr wrap="none" anchor="ctr"/>
          <a:lstStyle/>
          <a:p>
            <a:pPr fontAlgn="t"/>
            <a:endParaRPr lang="en-US" sz="3200" b="1"/>
          </a:p>
        </p:txBody>
      </p:sp>
      <p:sp>
        <p:nvSpPr>
          <p:cNvPr id="13325" name="Text Box 18"/>
          <p:cNvSpPr txBox="1">
            <a:spLocks noChangeArrowheads="1"/>
          </p:cNvSpPr>
          <p:nvPr/>
        </p:nvSpPr>
        <p:spPr bwMode="auto">
          <a:xfrm>
            <a:off x="11196638" y="11277600"/>
            <a:ext cx="12185650" cy="1371600"/>
          </a:xfrm>
          <a:prstGeom prst="rect">
            <a:avLst/>
          </a:prstGeom>
          <a:solidFill>
            <a:srgbClr val="FFE38C"/>
          </a:solidFill>
          <a:ln w="12700">
            <a:solidFill>
              <a:schemeClr val="tx1"/>
            </a:solidFill>
            <a:miter lim="800000"/>
            <a:headEnd/>
            <a:tailEnd/>
          </a:ln>
        </p:spPr>
        <p:txBody>
          <a:bodyPr anchor="ctr"/>
          <a:lstStyle/>
          <a:p>
            <a:pPr algn="ctr"/>
            <a:r>
              <a:rPr lang="en-US" sz="6000">
                <a:latin typeface="Arial Black" pitchFamily="34" charset="0"/>
              </a:rPr>
              <a:t>Children with Hearing Loss</a:t>
            </a:r>
          </a:p>
        </p:txBody>
      </p:sp>
      <p:sp>
        <p:nvSpPr>
          <p:cNvPr id="13326" name="Text Box 19"/>
          <p:cNvSpPr txBox="1">
            <a:spLocks noChangeArrowheads="1"/>
          </p:cNvSpPr>
          <p:nvPr/>
        </p:nvSpPr>
        <p:spPr bwMode="auto">
          <a:xfrm>
            <a:off x="11652250" y="8455025"/>
            <a:ext cx="11271250" cy="27511375"/>
          </a:xfrm>
          <a:prstGeom prst="rect">
            <a:avLst/>
          </a:prstGeom>
          <a:noFill/>
          <a:ln w="9525">
            <a:noFill/>
            <a:miter lim="800000"/>
            <a:headEnd/>
            <a:tailEnd/>
          </a:ln>
        </p:spPr>
        <p:txBody>
          <a:bodyPr/>
          <a:lstStyle/>
          <a:p>
            <a:endParaRPr lang="en-US" sz="3200"/>
          </a:p>
        </p:txBody>
      </p:sp>
      <p:sp>
        <p:nvSpPr>
          <p:cNvPr id="13327" name="Rectangle 20"/>
          <p:cNvSpPr>
            <a:spLocks noChangeArrowheads="1"/>
          </p:cNvSpPr>
          <p:nvPr/>
        </p:nvSpPr>
        <p:spPr bwMode="auto">
          <a:xfrm>
            <a:off x="23610888" y="6626225"/>
            <a:ext cx="12185650" cy="29708475"/>
          </a:xfrm>
          <a:prstGeom prst="rect">
            <a:avLst/>
          </a:prstGeom>
          <a:solidFill>
            <a:schemeClr val="bg1"/>
          </a:solidFill>
          <a:ln w="12700">
            <a:noFill/>
            <a:miter lim="800000"/>
            <a:headEnd/>
            <a:tailEnd/>
          </a:ln>
        </p:spPr>
        <p:txBody>
          <a:bodyPr wrap="none" anchor="ctr"/>
          <a:lstStyle/>
          <a:p>
            <a:endParaRPr lang="en-US"/>
          </a:p>
        </p:txBody>
      </p:sp>
      <p:sp>
        <p:nvSpPr>
          <p:cNvPr id="13328" name="Text Box 21"/>
          <p:cNvSpPr txBox="1">
            <a:spLocks noChangeArrowheads="1"/>
          </p:cNvSpPr>
          <p:nvPr/>
        </p:nvSpPr>
        <p:spPr bwMode="auto">
          <a:xfrm>
            <a:off x="23596600" y="6629400"/>
            <a:ext cx="12185650" cy="1371600"/>
          </a:xfrm>
          <a:prstGeom prst="rect">
            <a:avLst/>
          </a:prstGeom>
          <a:solidFill>
            <a:srgbClr val="FFE38C"/>
          </a:solidFill>
          <a:ln w="12700">
            <a:solidFill>
              <a:schemeClr val="tx1"/>
            </a:solidFill>
            <a:miter lim="800000"/>
            <a:headEnd/>
            <a:tailEnd/>
          </a:ln>
        </p:spPr>
        <p:txBody>
          <a:bodyPr anchor="ctr"/>
          <a:lstStyle/>
          <a:p>
            <a:pPr algn="ctr"/>
            <a:r>
              <a:rPr lang="en-US" sz="6000">
                <a:latin typeface="Arial Black" pitchFamily="34" charset="0"/>
              </a:rPr>
              <a:t>Purpose of Project</a:t>
            </a:r>
          </a:p>
        </p:txBody>
      </p:sp>
      <p:sp>
        <p:nvSpPr>
          <p:cNvPr id="13329" name="Text Box 22"/>
          <p:cNvSpPr txBox="1">
            <a:spLocks noChangeArrowheads="1"/>
          </p:cNvSpPr>
          <p:nvPr/>
        </p:nvSpPr>
        <p:spPr bwMode="auto">
          <a:xfrm>
            <a:off x="24066500" y="8226425"/>
            <a:ext cx="11271250" cy="27358975"/>
          </a:xfrm>
          <a:prstGeom prst="rect">
            <a:avLst/>
          </a:prstGeom>
          <a:noFill/>
          <a:ln w="9525">
            <a:noFill/>
            <a:miter lim="800000"/>
            <a:headEnd/>
            <a:tailEnd/>
          </a:ln>
        </p:spPr>
        <p:txBody>
          <a:bodyPr/>
          <a:lstStyle/>
          <a:p>
            <a:endParaRPr lang="en-US" sz="3200"/>
          </a:p>
          <a:p>
            <a:endParaRPr lang="en-US" sz="3200"/>
          </a:p>
          <a:p>
            <a:endParaRPr lang="en-US" sz="3200"/>
          </a:p>
          <a:p>
            <a:endParaRPr lang="en-US" sz="3200"/>
          </a:p>
          <a:p>
            <a:endParaRPr lang="en-US" sz="3200"/>
          </a:p>
          <a:p>
            <a:endParaRPr lang="en-US" sz="3200"/>
          </a:p>
          <a:p>
            <a:endParaRPr lang="en-US" sz="3200"/>
          </a:p>
          <a:p>
            <a:endParaRPr lang="en-US" sz="3200"/>
          </a:p>
        </p:txBody>
      </p:sp>
      <p:sp>
        <p:nvSpPr>
          <p:cNvPr id="13330" name="Text Box 23"/>
          <p:cNvSpPr txBox="1">
            <a:spLocks noChangeArrowheads="1"/>
          </p:cNvSpPr>
          <p:nvPr/>
        </p:nvSpPr>
        <p:spPr bwMode="auto">
          <a:xfrm>
            <a:off x="36468050" y="23164800"/>
            <a:ext cx="10055225" cy="2903538"/>
          </a:xfrm>
          <a:prstGeom prst="rect">
            <a:avLst/>
          </a:prstGeom>
          <a:noFill/>
          <a:ln w="9525">
            <a:noFill/>
            <a:miter lim="800000"/>
            <a:headEnd/>
            <a:tailEnd/>
          </a:ln>
        </p:spPr>
        <p:txBody>
          <a:bodyPr/>
          <a:lstStyle/>
          <a:p>
            <a:pPr indent="-457200" defTabSz="400050"/>
            <a:r>
              <a:rPr lang="en-US" sz="2000"/>
              <a:t>Brett, A., Rothlein, L., &amp; Hurley, M. (1996). Vocabulary acquisition from listening to 	stories and explanations of target words. </a:t>
            </a:r>
            <a:r>
              <a:rPr lang="en-US" sz="2000" i="1"/>
              <a:t>The Elementary School Journal, 96</a:t>
            </a:r>
            <a:r>
              <a:rPr lang="en-US" sz="2000"/>
              <a:t>, 415-	422.</a:t>
            </a:r>
          </a:p>
          <a:p>
            <a:pPr indent="-457200" defTabSz="400050"/>
            <a:r>
              <a:rPr lang="en-US" sz="2000"/>
              <a:t>Hayes, D.P. &amp; Ahren, M. (1988). Vocabulary simplification for children: A special case of 	‘motherese.’ </a:t>
            </a:r>
            <a:r>
              <a:rPr lang="en-US" sz="2000" i="1"/>
              <a:t>Journal of Child Language, 15, </a:t>
            </a:r>
            <a:r>
              <a:rPr lang="en-US" sz="2000"/>
              <a:t>395-410.</a:t>
            </a:r>
          </a:p>
          <a:p>
            <a:pPr indent="-457200" defTabSz="400050"/>
            <a:r>
              <a:rPr lang="en-US" sz="2000"/>
              <a:t>Justice, L.M., &amp; Ezell, H.K. (2002). Use of storybook reading to increase print 	awareness in at-risk children. </a:t>
            </a:r>
            <a:r>
              <a:rPr lang="en-US" sz="2000" i="1"/>
              <a:t>American Journal of Speech-Language Pathology, 9, 	</a:t>
            </a:r>
            <a:r>
              <a:rPr lang="en-US" sz="2000"/>
              <a:t>257-269.</a:t>
            </a:r>
          </a:p>
          <a:p>
            <a:pPr indent="-457200" defTabSz="400050"/>
            <a:r>
              <a:rPr lang="en-US" sz="2000"/>
              <a:t>Justice, L.M., Meier, J., &amp; Walpole, S. (2005). Learning new words from storybooks: An 	efficacy study with at-risk kindergartners. </a:t>
            </a:r>
            <a:r>
              <a:rPr lang="en-US" sz="2000" i="1"/>
              <a:t>Language, Speech, and Hearing Services 	in Schools, 36, </a:t>
            </a:r>
            <a:r>
              <a:rPr lang="en-US" sz="2000"/>
              <a:t>17-32.</a:t>
            </a:r>
          </a:p>
          <a:p>
            <a:pPr indent="-457200" defTabSz="400050"/>
            <a:r>
              <a:rPr lang="en-US" sz="2000"/>
              <a:t>Justice, L.M., &amp; Pullen, P.C. (2003). Promising interventions for promoting emergent 	literacy skills: Three evidence-based approaches. </a:t>
            </a:r>
            <a:r>
              <a:rPr lang="en-US" sz="2000" i="1"/>
              <a:t>Topics in Early Childhood Special 	Education, 23 (3), </a:t>
            </a:r>
            <a:r>
              <a:rPr lang="en-US" sz="2000"/>
              <a:t>99-113. </a:t>
            </a:r>
          </a:p>
          <a:p>
            <a:pPr indent="-457200" defTabSz="400050"/>
            <a:r>
              <a:rPr lang="en-US" sz="2000"/>
              <a:t>Kaderavek, J. N., &amp; Pakulski, L. A. (2007). Facilitating literacy development in young 	children with hearing loss. </a:t>
            </a:r>
            <a:r>
              <a:rPr lang="en-US" sz="2000" i="1"/>
              <a:t>Seminars in Speech and Language, 28, </a:t>
            </a:r>
            <a:r>
              <a:rPr lang="en-US" sz="2000"/>
              <a:t>69-78.</a:t>
            </a:r>
          </a:p>
          <a:p>
            <a:pPr indent="-457200" defTabSz="400050"/>
            <a:r>
              <a:rPr lang="en-US" sz="2000"/>
              <a:t>King, C. &amp; Quigley, S. (1985). </a:t>
            </a:r>
            <a:r>
              <a:rPr lang="en-US" sz="2000" i="1"/>
              <a:t>Reading and deafness</a:t>
            </a:r>
            <a:r>
              <a:rPr lang="en-US" sz="2000"/>
              <a:t>. Austin, TX: PRO-ED.</a:t>
            </a:r>
          </a:p>
          <a:p>
            <a:pPr indent="-457200" defTabSz="400050"/>
            <a:r>
              <a:rPr lang="en-US" sz="2000"/>
              <a:t>Lonigan, C. J., Anthony, J. L., Bloomfield, B. G., Dyer, S. M., &amp; Samwel, C. S. (1999). 	Effects of two shared-reading interventions on emergent literacy skills of at-risk 	preschoolers. </a:t>
            </a:r>
            <a:r>
              <a:rPr lang="en-US" sz="2000" i="1"/>
              <a:t>Journal of Early Intervention, 22, </a:t>
            </a:r>
            <a:r>
              <a:rPr lang="en-US" sz="2000"/>
              <a:t>306-322.</a:t>
            </a:r>
          </a:p>
          <a:p>
            <a:pPr indent="-457200" defTabSz="400050"/>
            <a:r>
              <a:rPr lang="en-US" sz="2000"/>
              <a:t>National Reading Panel. (2000). </a:t>
            </a:r>
            <a:r>
              <a:rPr lang="en-US" sz="2000" i="1"/>
              <a:t>Teaching children to read: An evidence-based 	assessment of the scientific research literature on reading and its implications for 	reading instruction. </a:t>
            </a:r>
            <a:r>
              <a:rPr lang="en-US" sz="2000"/>
              <a:t>Washington, DC: U.S. National Institute for Literacy.</a:t>
            </a:r>
          </a:p>
          <a:p>
            <a:pPr indent="-457200" defTabSz="400050"/>
            <a:r>
              <a:rPr lang="en-US" sz="2000"/>
              <a:t>Senechal, M. &amp; Cornell, E.H. (1993). Vocabulary acquisition through shared reading 	experiences. </a:t>
            </a:r>
            <a:r>
              <a:rPr lang="en-US" sz="2000" i="1"/>
              <a:t>Reading Research Quarterly, 28, </a:t>
            </a:r>
            <a:r>
              <a:rPr lang="en-US" sz="2000"/>
              <a:t>360-374.</a:t>
            </a:r>
          </a:p>
          <a:p>
            <a:pPr indent="-457200" defTabSz="400050"/>
            <a:r>
              <a:rPr lang="en-US" sz="2000"/>
              <a:t>Sulzby, E. (1985). Children’s emergent reading of favorite storybooks: A developmental 	study. </a:t>
            </a:r>
            <a:r>
              <a:rPr lang="en-US" sz="2000" i="1"/>
              <a:t>Reading Research Quarterly, 20, </a:t>
            </a:r>
            <a:r>
              <a:rPr lang="en-US" sz="2000"/>
              <a:t>458-481.</a:t>
            </a:r>
          </a:p>
          <a:p>
            <a:pPr indent="-457200" defTabSz="400050"/>
            <a:r>
              <a:rPr lang="en-US" sz="2000"/>
              <a:t>Whitehurst, G. J., Falco, F. L., Lonigan, C. J., Fischel, J. E., DeBaryshe, B. D., Valdez-	Menchaca, M. C., &amp; Caulfield, M. (1988). Accelerating language development 	through picture book reading. </a:t>
            </a:r>
            <a:r>
              <a:rPr lang="en-US" sz="2000" i="1"/>
              <a:t>Developmental Psychology, 24, </a:t>
            </a:r>
            <a:r>
              <a:rPr lang="en-US" sz="2000"/>
              <a:t>552-559.</a:t>
            </a:r>
          </a:p>
          <a:p>
            <a:pPr indent="-457200" defTabSz="400050"/>
            <a:r>
              <a:rPr lang="en-US" sz="2000"/>
              <a:t>Whitehurst, G. J., Arnold, D. S., Epstein, J. N., Angell, A. L., Smith, M., &amp; Fischel, J. E. 	(1994). A picture book reading intervention in day care and home for children from 	low-income families. </a:t>
            </a:r>
            <a:r>
              <a:rPr lang="en-US" sz="2000" i="1"/>
              <a:t>Developmental Psychology, 30, </a:t>
            </a:r>
            <a:r>
              <a:rPr lang="en-US" sz="2000"/>
              <a:t>679-689.</a:t>
            </a:r>
            <a:endParaRPr lang="en-US" sz="3200">
              <a:latin typeface="Tahoma" pitchFamily="34" charset="0"/>
            </a:endParaRPr>
          </a:p>
          <a:p>
            <a:pPr indent="-457200" algn="ctr" defTabSz="400050"/>
            <a:endParaRPr lang="en-US" sz="2800">
              <a:latin typeface="Tahoma" pitchFamily="34" charset="0"/>
            </a:endParaRPr>
          </a:p>
          <a:p>
            <a:pPr indent="-457200" algn="ctr" defTabSz="400050"/>
            <a:r>
              <a:rPr lang="en-US">
                <a:latin typeface="Tahoma" pitchFamily="34" charset="0"/>
              </a:rPr>
              <a:t>Author Contact: krystal.l.werfel@vanderbilt.edu</a:t>
            </a:r>
          </a:p>
          <a:p>
            <a:pPr indent="-457200" algn="ctr" defTabSz="400050"/>
            <a:endParaRPr lang="en-US">
              <a:latin typeface="Tahoma" pitchFamily="34" charset="0"/>
            </a:endParaRPr>
          </a:p>
          <a:p>
            <a:pPr indent="-457200" defTabSz="400050"/>
            <a:r>
              <a:rPr lang="en-US">
                <a:latin typeface="Tahoma" pitchFamily="34" charset="0"/>
              </a:rPr>
              <a:t>This project is supported by a Preparation of Leadership Personnel grant (H325D080075; PI: Schuele), US Department of Education.</a:t>
            </a:r>
          </a:p>
          <a:p>
            <a:pPr indent="-457200" defTabSz="400050"/>
            <a:endParaRPr lang="en-US"/>
          </a:p>
        </p:txBody>
      </p:sp>
      <p:sp>
        <p:nvSpPr>
          <p:cNvPr id="13331" name="Text Box 24"/>
          <p:cNvSpPr txBox="1">
            <a:spLocks noChangeArrowheads="1"/>
          </p:cNvSpPr>
          <p:nvPr/>
        </p:nvSpPr>
        <p:spPr bwMode="auto">
          <a:xfrm>
            <a:off x="36042600" y="21564600"/>
            <a:ext cx="10969625" cy="1371600"/>
          </a:xfrm>
          <a:prstGeom prst="rect">
            <a:avLst/>
          </a:prstGeom>
          <a:solidFill>
            <a:srgbClr val="000080"/>
          </a:solidFill>
          <a:ln w="9525">
            <a:noFill/>
            <a:miter lim="800000"/>
            <a:headEnd/>
            <a:tailEnd/>
          </a:ln>
        </p:spPr>
        <p:txBody>
          <a:bodyPr anchor="ctr"/>
          <a:lstStyle/>
          <a:p>
            <a:pPr algn="ctr"/>
            <a:r>
              <a:rPr lang="en-US" sz="6000">
                <a:solidFill>
                  <a:schemeClr val="bg1"/>
                </a:solidFill>
                <a:latin typeface="Arial Black" pitchFamily="34" charset="0"/>
              </a:rPr>
              <a:t>References</a:t>
            </a:r>
          </a:p>
        </p:txBody>
      </p:sp>
      <p:sp>
        <p:nvSpPr>
          <p:cNvPr id="13332" name="Text Box 25"/>
          <p:cNvSpPr txBox="1">
            <a:spLocks noChangeArrowheads="1"/>
          </p:cNvSpPr>
          <p:nvPr/>
        </p:nvSpPr>
        <p:spPr bwMode="auto">
          <a:xfrm>
            <a:off x="36042600" y="6397625"/>
            <a:ext cx="10969625" cy="1371600"/>
          </a:xfrm>
          <a:prstGeom prst="rect">
            <a:avLst/>
          </a:prstGeom>
          <a:solidFill>
            <a:srgbClr val="000080"/>
          </a:solidFill>
          <a:ln w="9525">
            <a:noFill/>
            <a:miter lim="800000"/>
            <a:headEnd/>
            <a:tailEnd/>
          </a:ln>
        </p:spPr>
        <p:txBody>
          <a:bodyPr anchor="ctr"/>
          <a:lstStyle/>
          <a:p>
            <a:pPr algn="ctr"/>
            <a:r>
              <a:rPr lang="en-US" sz="6000">
                <a:solidFill>
                  <a:schemeClr val="bg1"/>
                </a:solidFill>
                <a:latin typeface="Arial Black" pitchFamily="34" charset="0"/>
              </a:rPr>
              <a:t>Issues to Consider</a:t>
            </a:r>
          </a:p>
        </p:txBody>
      </p:sp>
      <p:pic>
        <p:nvPicPr>
          <p:cNvPr id="13333" name="Picture 26" descr="KC statement"/>
          <p:cNvPicPr>
            <a:picLocks noChangeAspect="1" noChangeArrowheads="1"/>
          </p:cNvPicPr>
          <p:nvPr/>
        </p:nvPicPr>
        <p:blipFill>
          <a:blip r:embed="rId3"/>
          <a:srcRect/>
          <a:stretch>
            <a:fillRect/>
          </a:stretch>
        </p:blipFill>
        <p:spPr bwMode="auto">
          <a:xfrm>
            <a:off x="37523738" y="35613975"/>
            <a:ext cx="7997825" cy="428625"/>
          </a:xfrm>
          <a:prstGeom prst="rect">
            <a:avLst/>
          </a:prstGeom>
          <a:noFill/>
          <a:ln w="9525">
            <a:noFill/>
            <a:miter lim="800000"/>
            <a:headEnd/>
            <a:tailEnd/>
          </a:ln>
        </p:spPr>
      </p:pic>
      <p:sp>
        <p:nvSpPr>
          <p:cNvPr id="13334" name="Line 27"/>
          <p:cNvSpPr>
            <a:spLocks noChangeShapeType="1"/>
          </p:cNvSpPr>
          <p:nvPr/>
        </p:nvSpPr>
        <p:spPr bwMode="auto">
          <a:xfrm>
            <a:off x="10968038" y="6397625"/>
            <a:ext cx="0" cy="30165675"/>
          </a:xfrm>
          <a:prstGeom prst="line">
            <a:avLst/>
          </a:prstGeom>
          <a:noFill/>
          <a:ln w="76200">
            <a:solidFill>
              <a:srgbClr val="66CCFF"/>
            </a:solidFill>
            <a:round/>
            <a:headEnd/>
            <a:tailEnd/>
          </a:ln>
        </p:spPr>
        <p:txBody>
          <a:bodyPr wrap="none" anchor="ctr"/>
          <a:lstStyle/>
          <a:p>
            <a:endParaRPr lang="en-US"/>
          </a:p>
        </p:txBody>
      </p:sp>
      <p:sp>
        <p:nvSpPr>
          <p:cNvPr id="13335" name="Line 28"/>
          <p:cNvSpPr>
            <a:spLocks noChangeShapeType="1"/>
          </p:cNvSpPr>
          <p:nvPr/>
        </p:nvSpPr>
        <p:spPr bwMode="auto">
          <a:xfrm>
            <a:off x="36034663" y="6397625"/>
            <a:ext cx="0" cy="30165675"/>
          </a:xfrm>
          <a:prstGeom prst="line">
            <a:avLst/>
          </a:prstGeom>
          <a:noFill/>
          <a:ln w="76200">
            <a:solidFill>
              <a:srgbClr val="66CCFF"/>
            </a:solidFill>
            <a:round/>
            <a:headEnd/>
            <a:tailEnd/>
          </a:ln>
        </p:spPr>
        <p:txBody>
          <a:bodyPr wrap="none" anchor="ctr"/>
          <a:lstStyle/>
          <a:p>
            <a:endParaRPr lang="en-US"/>
          </a:p>
        </p:txBody>
      </p:sp>
      <p:sp>
        <p:nvSpPr>
          <p:cNvPr id="13336" name="TextBox 35"/>
          <p:cNvSpPr txBox="1">
            <a:spLocks noChangeArrowheads="1"/>
          </p:cNvSpPr>
          <p:nvPr/>
        </p:nvSpPr>
        <p:spPr bwMode="auto">
          <a:xfrm>
            <a:off x="36391850" y="7924800"/>
            <a:ext cx="10287000" cy="584200"/>
          </a:xfrm>
          <a:prstGeom prst="rect">
            <a:avLst/>
          </a:prstGeom>
          <a:noFill/>
          <a:ln w="9525">
            <a:noFill/>
            <a:miter lim="800000"/>
            <a:headEnd/>
            <a:tailEnd/>
          </a:ln>
        </p:spPr>
        <p:txBody>
          <a:bodyPr>
            <a:spAutoFit/>
          </a:bodyPr>
          <a:lstStyle/>
          <a:p>
            <a:endParaRPr lang="en-US" sz="3200"/>
          </a:p>
        </p:txBody>
      </p:sp>
      <p:sp>
        <p:nvSpPr>
          <p:cNvPr id="13337" name="TextBox 36"/>
          <p:cNvSpPr txBox="1">
            <a:spLocks noChangeArrowheads="1"/>
          </p:cNvSpPr>
          <p:nvPr/>
        </p:nvSpPr>
        <p:spPr bwMode="auto">
          <a:xfrm>
            <a:off x="425450" y="8007350"/>
            <a:ext cx="10439400" cy="4954588"/>
          </a:xfrm>
          <a:prstGeom prst="rect">
            <a:avLst/>
          </a:prstGeom>
          <a:noFill/>
          <a:ln w="9525">
            <a:noFill/>
            <a:miter lim="800000"/>
            <a:headEnd/>
            <a:tailEnd/>
          </a:ln>
        </p:spPr>
        <p:txBody>
          <a:bodyPr>
            <a:spAutoFit/>
          </a:bodyPr>
          <a:lstStyle/>
          <a:p>
            <a:r>
              <a:rPr lang="en-US" sz="3200"/>
              <a:t>The purpose of the shared storybook reading project is to review the extensive research literature on reading with children and discuss adaptations needed for reading to young children with hearing loss. The overall goal of this project is to identify issues specific to reading with children with hearing loss. A secondary goal is to provide a set of guidelines for reading to children with hearing loss to clinicians.</a:t>
            </a:r>
          </a:p>
          <a:p>
            <a:endParaRPr lang="en-US" sz="3000"/>
          </a:p>
          <a:p>
            <a:endParaRPr lang="en-US" sz="3000"/>
          </a:p>
        </p:txBody>
      </p:sp>
      <p:sp>
        <p:nvSpPr>
          <p:cNvPr id="13338" name="Rectangle 28"/>
          <p:cNvSpPr>
            <a:spLocks noChangeArrowheads="1"/>
          </p:cNvSpPr>
          <p:nvPr/>
        </p:nvSpPr>
        <p:spPr bwMode="auto">
          <a:xfrm>
            <a:off x="11398250" y="8229600"/>
            <a:ext cx="11734800" cy="20959763"/>
          </a:xfrm>
          <a:prstGeom prst="rect">
            <a:avLst/>
          </a:prstGeom>
          <a:noFill/>
          <a:ln w="9525">
            <a:noFill/>
            <a:miter lim="800000"/>
            <a:headEnd/>
            <a:tailEnd/>
          </a:ln>
        </p:spPr>
        <p:txBody>
          <a:bodyPr>
            <a:spAutoFit/>
          </a:bodyPr>
          <a:lstStyle/>
          <a:p>
            <a:r>
              <a:rPr lang="en-US" sz="3200"/>
              <a:t>Shared storybook reading has been shown to be effective in improving language and literacy outcomes in: </a:t>
            </a:r>
          </a:p>
          <a:p>
            <a:pPr lvl="1">
              <a:buFont typeface="Arial" charset="0"/>
              <a:buChar char="•"/>
            </a:pPr>
            <a:r>
              <a:rPr lang="en-US" sz="3200"/>
              <a:t> children with typical language</a:t>
            </a:r>
          </a:p>
          <a:p>
            <a:pPr lvl="1">
              <a:buFont typeface="Arial" charset="0"/>
              <a:buChar char="•"/>
            </a:pPr>
            <a:r>
              <a:rPr lang="en-US" sz="3200"/>
              <a:t> children from low-income households</a:t>
            </a:r>
          </a:p>
          <a:p>
            <a:pPr lvl="1">
              <a:buFont typeface="Arial" charset="0"/>
              <a:buChar char="•"/>
            </a:pPr>
            <a:r>
              <a:rPr lang="en-US" sz="3200"/>
              <a:t> children with SLI</a:t>
            </a:r>
          </a:p>
          <a:p>
            <a:endParaRPr lang="en-US" sz="3200"/>
          </a:p>
          <a:p>
            <a:endParaRPr lang="en-US" sz="3200"/>
          </a:p>
          <a:p>
            <a:endParaRPr lang="en-US" sz="3200"/>
          </a:p>
          <a:p>
            <a:endParaRPr lang="en-US" sz="3200"/>
          </a:p>
          <a:p>
            <a:endParaRPr lang="en-US" sz="3200"/>
          </a:p>
          <a:p>
            <a:r>
              <a:rPr lang="en-US" sz="3200"/>
              <a:t>Children with hearing loss are typically </a:t>
            </a:r>
            <a:r>
              <a:rPr lang="en-US" sz="3200">
                <a:solidFill>
                  <a:srgbClr val="0070C0"/>
                </a:solidFill>
              </a:rPr>
              <a:t>read to less </a:t>
            </a:r>
            <a:r>
              <a:rPr lang="en-US" sz="3200"/>
              <a:t>than their peers with typical hearing (Mogford, Gregory, &amp; Keay, 1979). </a:t>
            </a:r>
          </a:p>
          <a:p>
            <a:endParaRPr lang="en-US" sz="3200"/>
          </a:p>
          <a:p>
            <a:r>
              <a:rPr lang="en-US" sz="4000">
                <a:solidFill>
                  <a:srgbClr val="0070C0"/>
                </a:solidFill>
              </a:rPr>
              <a:t>Active Engagement</a:t>
            </a:r>
          </a:p>
          <a:p>
            <a:r>
              <a:rPr lang="en-US" sz="3200"/>
              <a:t>Active engagement is widely considered a requirement in order to obtain optimal benefit from shared storybook reading. Children with hearing loss may demonstrate </a:t>
            </a:r>
            <a:r>
              <a:rPr lang="en-US" sz="3200">
                <a:solidFill>
                  <a:srgbClr val="0070C0"/>
                </a:solidFill>
              </a:rPr>
              <a:t>low levels of interest</a:t>
            </a:r>
            <a:r>
              <a:rPr lang="en-US" sz="3200"/>
              <a:t> with reading (Kaderavek &amp; Pakulski, 2007). Thus, it is important to make literacy enjoyable for children with hearing loss. One way of increasing engagement with storybooks is to select a variety of high-quality books that are of interest to the child. Manipulative books appear to be particularly effective (Kaderavek &amp; Pakulski, 2007). </a:t>
            </a:r>
          </a:p>
          <a:p>
            <a:r>
              <a:rPr lang="en-US" sz="3200"/>
              <a:t> </a:t>
            </a:r>
          </a:p>
          <a:p>
            <a:r>
              <a:rPr lang="en-US" sz="4000">
                <a:solidFill>
                  <a:srgbClr val="0070C0"/>
                </a:solidFill>
              </a:rPr>
              <a:t>Interaction Style</a:t>
            </a:r>
          </a:p>
          <a:p>
            <a:r>
              <a:rPr lang="en-US" sz="3200"/>
              <a:t>During book reading, mothers of children with hearing loss typically interact differently than mothers of children with typical hearing, </a:t>
            </a:r>
            <a:r>
              <a:rPr lang="en-US" sz="3200">
                <a:solidFill>
                  <a:srgbClr val="0070C0"/>
                </a:solidFill>
              </a:rPr>
              <a:t>asking fewer questions and interrupting children more </a:t>
            </a:r>
            <a:r>
              <a:rPr lang="en-US" sz="3200"/>
              <a:t>(King &amp; Quigley, 1985). It is important for adults to be mindful of evidence-based interaction styles during book reading (i.e., asking open-ended questions).</a:t>
            </a:r>
          </a:p>
          <a:p>
            <a:endParaRPr lang="en-US" sz="3200"/>
          </a:p>
          <a:p>
            <a:r>
              <a:rPr lang="en-US" sz="4000">
                <a:solidFill>
                  <a:srgbClr val="0070C0"/>
                </a:solidFill>
              </a:rPr>
              <a:t>Seating Arrangement</a:t>
            </a:r>
          </a:p>
          <a:p>
            <a:r>
              <a:rPr lang="en-US" sz="3200"/>
              <a:t>Another issue to consider when reading to children with hearing loss is that of </a:t>
            </a:r>
            <a:r>
              <a:rPr lang="en-US" sz="3200">
                <a:solidFill>
                  <a:srgbClr val="0070C0"/>
                </a:solidFill>
              </a:rPr>
              <a:t>seating arrangement and book placement</a:t>
            </a:r>
            <a:r>
              <a:rPr lang="en-US" sz="3200"/>
              <a:t>. Typically, the adult should position the child so that he or she can see the book as well as the adult’s face (in order to take advantage of visual cues). The adult’s face should be near the microphone of the child’s amplification device to provide the clearest speech signal possible. If available, a personal FM system is recommended.</a:t>
            </a:r>
          </a:p>
          <a:p>
            <a:r>
              <a:rPr lang="en-US"/>
              <a:t>	</a:t>
            </a:r>
          </a:p>
        </p:txBody>
      </p:sp>
      <p:graphicFrame>
        <p:nvGraphicFramePr>
          <p:cNvPr id="31" name="Table 30"/>
          <p:cNvGraphicFramePr>
            <a:graphicFrameLocks noGrp="1"/>
          </p:cNvGraphicFramePr>
          <p:nvPr/>
        </p:nvGraphicFramePr>
        <p:xfrm>
          <a:off x="12541250" y="29032200"/>
          <a:ext cx="9372600" cy="6705600"/>
        </p:xfrm>
        <a:graphic>
          <a:graphicData uri="http://schemas.openxmlformats.org/drawingml/2006/table">
            <a:tbl>
              <a:tblPr firstRow="1" bandRow="1">
                <a:tableStyleId>{912C8C85-51F0-491E-9774-3900AFEF0FD7}</a:tableStyleId>
              </a:tblPr>
              <a:tblGrid>
                <a:gridCol w="9372600"/>
              </a:tblGrid>
              <a:tr h="1324849">
                <a:tc>
                  <a:txBody>
                    <a:bodyPr/>
                    <a:lstStyle/>
                    <a:p>
                      <a:pPr algn="ctr"/>
                      <a:r>
                        <a:rPr lang="en-US" sz="3600" dirty="0" smtClean="0"/>
                        <a:t>Benefits of Shared Storybook</a:t>
                      </a:r>
                      <a:r>
                        <a:rPr lang="en-US" sz="3600" baseline="0" dirty="0" smtClean="0"/>
                        <a:t> Reading</a:t>
                      </a:r>
                      <a:endParaRPr lang="en-US" sz="3600" dirty="0"/>
                    </a:p>
                  </a:txBody>
                  <a:tcPr anchor="ctr"/>
                </a:tc>
              </a:tr>
              <a:tr h="1040952">
                <a:tc>
                  <a:txBody>
                    <a:bodyPr/>
                    <a:lstStyle/>
                    <a:p>
                      <a:pPr algn="ctr"/>
                      <a:r>
                        <a:rPr lang="en-US" sz="3200" dirty="0" smtClean="0"/>
                        <a:t>Increased Oral Language</a:t>
                      </a:r>
                    </a:p>
                  </a:txBody>
                  <a:tcPr anchor="ctr">
                    <a:solidFill>
                      <a:srgbClr val="FFE38C"/>
                    </a:solidFill>
                  </a:tcPr>
                </a:tc>
              </a:tr>
              <a:tr h="1135585">
                <a:tc>
                  <a:txBody>
                    <a:bodyPr/>
                    <a:lstStyle/>
                    <a:p>
                      <a:pPr algn="ctr"/>
                      <a:r>
                        <a:rPr lang="en-US" sz="3200" dirty="0" smtClean="0"/>
                        <a:t>Increased</a:t>
                      </a:r>
                      <a:r>
                        <a:rPr lang="en-US" sz="3200" baseline="0" dirty="0" smtClean="0"/>
                        <a:t> </a:t>
                      </a:r>
                      <a:r>
                        <a:rPr lang="en-US" sz="3200" dirty="0" smtClean="0"/>
                        <a:t>Vocabulary </a:t>
                      </a:r>
                    </a:p>
                  </a:txBody>
                  <a:tcPr anchor="ctr">
                    <a:solidFill>
                      <a:srgbClr val="FFE38C"/>
                    </a:solidFill>
                  </a:tcPr>
                </a:tc>
              </a:tr>
              <a:tr h="113558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3200" dirty="0" smtClean="0"/>
                        <a:t>Increased Phonological</a:t>
                      </a:r>
                      <a:r>
                        <a:rPr lang="en-US" sz="3200" baseline="0" dirty="0" smtClean="0"/>
                        <a:t> Awareness</a:t>
                      </a:r>
                      <a:endParaRPr lang="en-US" sz="3200" dirty="0" smtClean="0"/>
                    </a:p>
                  </a:txBody>
                  <a:tcPr anchor="ctr">
                    <a:solidFill>
                      <a:srgbClr val="FFE38C"/>
                    </a:solidFill>
                  </a:tcPr>
                </a:tc>
              </a:tr>
              <a:tr h="1040952">
                <a:tc>
                  <a:txBody>
                    <a:bodyPr/>
                    <a:lstStyle/>
                    <a:p>
                      <a:pPr algn="ctr"/>
                      <a:r>
                        <a:rPr lang="en-US" sz="3200" dirty="0" smtClean="0"/>
                        <a:t>Increased</a:t>
                      </a:r>
                      <a:r>
                        <a:rPr lang="en-US" sz="3200" baseline="0" dirty="0" smtClean="0"/>
                        <a:t> Print Knowledge</a:t>
                      </a:r>
                    </a:p>
                  </a:txBody>
                  <a:tcPr anchor="ctr">
                    <a:solidFill>
                      <a:srgbClr val="FFE38C"/>
                    </a:solidFill>
                  </a:tcPr>
                </a:tc>
              </a:tr>
              <a:tr h="102767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3200" baseline="0" dirty="0" smtClean="0"/>
                        <a:t>Familiarity with Story Language</a:t>
                      </a:r>
                      <a:endParaRPr lang="en-US" sz="3200" dirty="0" smtClean="0"/>
                    </a:p>
                  </a:txBody>
                  <a:tcPr anchor="ctr">
                    <a:solidFill>
                      <a:srgbClr val="FFE38C"/>
                    </a:solidFill>
                  </a:tcPr>
                </a:tc>
              </a:tr>
            </a:tbl>
          </a:graphicData>
        </a:graphic>
      </p:graphicFrame>
      <p:sp>
        <p:nvSpPr>
          <p:cNvPr id="13355" name="Text Box 18"/>
          <p:cNvSpPr txBox="1">
            <a:spLocks noChangeArrowheads="1"/>
          </p:cNvSpPr>
          <p:nvPr/>
        </p:nvSpPr>
        <p:spPr bwMode="auto">
          <a:xfrm>
            <a:off x="11169650" y="6629400"/>
            <a:ext cx="12185650" cy="1371600"/>
          </a:xfrm>
          <a:prstGeom prst="rect">
            <a:avLst/>
          </a:prstGeom>
          <a:solidFill>
            <a:srgbClr val="FFE38C"/>
          </a:solidFill>
          <a:ln w="12700">
            <a:solidFill>
              <a:schemeClr val="tx1"/>
            </a:solidFill>
            <a:miter lim="800000"/>
            <a:headEnd/>
            <a:tailEnd/>
          </a:ln>
        </p:spPr>
        <p:txBody>
          <a:bodyPr anchor="ctr"/>
          <a:lstStyle/>
          <a:p>
            <a:pPr algn="ctr"/>
            <a:r>
              <a:rPr lang="en-US" sz="6000">
                <a:latin typeface="Arial Black" pitchFamily="34" charset="0"/>
              </a:rPr>
              <a:t>Shared Reading</a:t>
            </a:r>
          </a:p>
        </p:txBody>
      </p:sp>
      <p:sp>
        <p:nvSpPr>
          <p:cNvPr id="13356" name="TextBox 32"/>
          <p:cNvSpPr txBox="1">
            <a:spLocks noChangeArrowheads="1"/>
          </p:cNvSpPr>
          <p:nvPr/>
        </p:nvSpPr>
        <p:spPr bwMode="auto">
          <a:xfrm>
            <a:off x="23818850" y="8259763"/>
            <a:ext cx="11734800" cy="1570037"/>
          </a:xfrm>
          <a:prstGeom prst="rect">
            <a:avLst/>
          </a:prstGeom>
          <a:noFill/>
          <a:ln w="9525">
            <a:noFill/>
            <a:miter lim="800000"/>
            <a:headEnd/>
            <a:tailEnd/>
          </a:ln>
        </p:spPr>
        <p:txBody>
          <a:bodyPr>
            <a:spAutoFit/>
          </a:bodyPr>
          <a:lstStyle/>
          <a:p>
            <a:r>
              <a:rPr lang="en-US" sz="3200"/>
              <a:t>The purpose of this project is to develop a parent training program that addresses shared storybook reading in children with hearing loss.</a:t>
            </a:r>
          </a:p>
        </p:txBody>
      </p:sp>
      <p:sp>
        <p:nvSpPr>
          <p:cNvPr id="13357" name="Text Box 21"/>
          <p:cNvSpPr txBox="1">
            <a:spLocks noChangeArrowheads="1"/>
          </p:cNvSpPr>
          <p:nvPr/>
        </p:nvSpPr>
        <p:spPr bwMode="auto">
          <a:xfrm>
            <a:off x="23590250" y="10515600"/>
            <a:ext cx="12185650" cy="2133600"/>
          </a:xfrm>
          <a:prstGeom prst="rect">
            <a:avLst/>
          </a:prstGeom>
          <a:solidFill>
            <a:srgbClr val="FFE38C"/>
          </a:solidFill>
          <a:ln w="12700">
            <a:solidFill>
              <a:schemeClr val="tx1"/>
            </a:solidFill>
            <a:miter lim="800000"/>
            <a:headEnd/>
            <a:tailEnd/>
          </a:ln>
        </p:spPr>
        <p:txBody>
          <a:bodyPr anchor="ctr"/>
          <a:lstStyle/>
          <a:p>
            <a:pPr algn="ctr"/>
            <a:r>
              <a:rPr lang="en-US" sz="6000">
                <a:latin typeface="Arial Black" pitchFamily="34" charset="0"/>
              </a:rPr>
              <a:t>Sample Parent Training Program</a:t>
            </a:r>
          </a:p>
        </p:txBody>
      </p:sp>
      <p:graphicFrame>
        <p:nvGraphicFramePr>
          <p:cNvPr id="38" name="Table 37"/>
          <p:cNvGraphicFramePr>
            <a:graphicFrameLocks noGrp="1"/>
          </p:cNvGraphicFramePr>
          <p:nvPr/>
        </p:nvGraphicFramePr>
        <p:xfrm>
          <a:off x="24428450" y="13555779"/>
          <a:ext cx="10515600" cy="21420431"/>
        </p:xfrm>
        <a:graphic>
          <a:graphicData uri="http://schemas.openxmlformats.org/drawingml/2006/table">
            <a:tbl>
              <a:tblPr firstRow="1" bandRow="1">
                <a:tableStyleId>{08FB837D-C827-4EFA-A057-4D05807E0F7C}</a:tableStyleId>
              </a:tblPr>
              <a:tblGrid>
                <a:gridCol w="1905000"/>
                <a:gridCol w="4267200"/>
                <a:gridCol w="4343400"/>
              </a:tblGrid>
              <a:tr h="1226323">
                <a:tc>
                  <a:txBody>
                    <a:bodyPr/>
                    <a:lstStyle/>
                    <a:p>
                      <a:pPr algn="ctr"/>
                      <a:r>
                        <a:rPr lang="en-US" sz="4400" dirty="0" smtClean="0"/>
                        <a:t>Week</a:t>
                      </a:r>
                      <a:endParaRPr lang="en-US" sz="4400" dirty="0"/>
                    </a:p>
                  </a:txBody>
                  <a:tcPr anchor="ctr"/>
                </a:tc>
                <a:tc>
                  <a:txBody>
                    <a:bodyPr/>
                    <a:lstStyle/>
                    <a:p>
                      <a:pPr algn="ctr"/>
                      <a:r>
                        <a:rPr lang="en-US" sz="4400" dirty="0" smtClean="0"/>
                        <a:t>Topic</a:t>
                      </a:r>
                      <a:endParaRPr lang="en-US" sz="4400" dirty="0"/>
                    </a:p>
                  </a:txBody>
                  <a:tcPr anchor="ctr"/>
                </a:tc>
                <a:tc>
                  <a:txBody>
                    <a:bodyPr/>
                    <a:lstStyle/>
                    <a:p>
                      <a:pPr algn="ctr"/>
                      <a:r>
                        <a:rPr lang="en-US" sz="4400" dirty="0" smtClean="0"/>
                        <a:t>Assignment</a:t>
                      </a:r>
                      <a:endParaRPr lang="en-US" sz="4400" dirty="0"/>
                    </a:p>
                  </a:txBody>
                  <a:tcPr anchor="ctr"/>
                </a:tc>
              </a:tr>
              <a:tr h="2547281">
                <a:tc>
                  <a:txBody>
                    <a:bodyPr/>
                    <a:lstStyle/>
                    <a:p>
                      <a:pPr algn="ctr"/>
                      <a:r>
                        <a:rPr lang="en-US" sz="3200" dirty="0" smtClean="0"/>
                        <a:t>1</a:t>
                      </a:r>
                      <a:endParaRPr lang="en-US" sz="3200" dirty="0"/>
                    </a:p>
                  </a:txBody>
                  <a:tcPr anchor="ctr"/>
                </a:tc>
                <a:tc>
                  <a:txBody>
                    <a:bodyPr/>
                    <a:lstStyle/>
                    <a:p>
                      <a:pPr algn="ctr"/>
                      <a:r>
                        <a:rPr lang="en-US" sz="3200" dirty="0" smtClean="0"/>
                        <a:t>Intro</a:t>
                      </a:r>
                      <a:r>
                        <a:rPr lang="en-US" sz="3200" baseline="0" dirty="0" smtClean="0"/>
                        <a:t> to Story Reading</a:t>
                      </a:r>
                      <a:endParaRPr lang="en-US" sz="3200" dirty="0"/>
                    </a:p>
                  </a:txBody>
                  <a:tcPr anchor="ctr"/>
                </a:tc>
                <a:tc>
                  <a:txBody>
                    <a:bodyPr/>
                    <a:lstStyle/>
                    <a:p>
                      <a:r>
                        <a:rPr lang="en-US" sz="3200" baseline="0" dirty="0" smtClean="0"/>
                        <a:t>Record reading of two books (1 familiar, 1 unfamiliar; provided).</a:t>
                      </a:r>
                      <a:endParaRPr lang="en-US" sz="3200" dirty="0"/>
                    </a:p>
                  </a:txBody>
                  <a:tcPr anchor="ctr"/>
                </a:tc>
              </a:tr>
              <a:tr h="3529365">
                <a:tc>
                  <a:txBody>
                    <a:bodyPr/>
                    <a:lstStyle/>
                    <a:p>
                      <a:pPr algn="ctr"/>
                      <a:r>
                        <a:rPr lang="en-US" sz="3200" dirty="0" smtClean="0"/>
                        <a:t>2</a:t>
                      </a:r>
                      <a:endParaRPr lang="en-US" sz="3200" dirty="0"/>
                    </a:p>
                  </a:txBody>
                  <a:tcPr anchor="ctr"/>
                </a:tc>
                <a:tc>
                  <a:txBody>
                    <a:bodyPr/>
                    <a:lstStyle/>
                    <a:p>
                      <a:pPr algn="ctr"/>
                      <a:r>
                        <a:rPr lang="en-US" sz="3200" dirty="0" smtClean="0"/>
                        <a:t>Language</a:t>
                      </a:r>
                      <a:r>
                        <a:rPr lang="en-US" sz="3200" baseline="0" dirty="0" smtClean="0"/>
                        <a:t> and Literacy Benefits of Story Reading</a:t>
                      </a:r>
                      <a:endParaRPr lang="en-US" sz="3200" dirty="0"/>
                    </a:p>
                  </a:txBody>
                  <a:tcPr anchor="ctr"/>
                </a:tc>
                <a:tc>
                  <a:txBody>
                    <a:bodyPr/>
                    <a:lstStyle/>
                    <a:p>
                      <a:r>
                        <a:rPr lang="en-US" sz="3200" dirty="0" smtClean="0"/>
                        <a:t>Take a trip to the library or</a:t>
                      </a:r>
                      <a:r>
                        <a:rPr lang="en-US" sz="3200" baseline="0" dirty="0" smtClean="0"/>
                        <a:t> a bookstore and explore books from a language and literacy perspective.</a:t>
                      </a:r>
                      <a:endParaRPr lang="en-US" sz="3200" dirty="0"/>
                    </a:p>
                  </a:txBody>
                  <a:tcPr anchor="ctr"/>
                </a:tc>
              </a:tr>
              <a:tr h="4511450">
                <a:tc>
                  <a:txBody>
                    <a:bodyPr/>
                    <a:lstStyle/>
                    <a:p>
                      <a:pPr algn="ctr"/>
                      <a:r>
                        <a:rPr lang="en-US" sz="3200" dirty="0" smtClean="0"/>
                        <a:t>3 </a:t>
                      </a:r>
                      <a:endParaRPr lang="en-US" sz="3200" dirty="0"/>
                    </a:p>
                  </a:txBody>
                  <a:tcPr anchor="ctr"/>
                </a:tc>
                <a:tc>
                  <a:txBody>
                    <a:bodyPr/>
                    <a:lstStyle/>
                    <a:p>
                      <a:pPr algn="ctr"/>
                      <a:r>
                        <a:rPr lang="en-US" sz="3200" dirty="0" smtClean="0"/>
                        <a:t>Characteristics</a:t>
                      </a:r>
                      <a:r>
                        <a:rPr lang="en-US" sz="3200" baseline="0" dirty="0" smtClean="0"/>
                        <a:t> of High Quality Shared Reading</a:t>
                      </a:r>
                      <a:endParaRPr lang="en-US" sz="3200" dirty="0"/>
                    </a:p>
                  </a:txBody>
                  <a:tcPr anchor="ctr"/>
                </a:tc>
                <a:tc>
                  <a:txBody>
                    <a:bodyPr/>
                    <a:lstStyle/>
                    <a:p>
                      <a:r>
                        <a:rPr lang="en-US" sz="3200" dirty="0" smtClean="0"/>
                        <a:t>Record</a:t>
                      </a:r>
                      <a:r>
                        <a:rPr lang="en-US" sz="3200" baseline="0" dirty="0" smtClean="0"/>
                        <a:t> re</a:t>
                      </a:r>
                      <a:r>
                        <a:rPr lang="en-US" sz="3200" dirty="0" smtClean="0"/>
                        <a:t>ading of two books</a:t>
                      </a:r>
                      <a:r>
                        <a:rPr lang="en-US" sz="3200" baseline="0" dirty="0" smtClean="0"/>
                        <a:t> three times each. Watch the recordings to evaluate your use of the strategies and how it changed across readings.</a:t>
                      </a:r>
                      <a:endParaRPr lang="en-US" sz="3200" dirty="0"/>
                    </a:p>
                  </a:txBody>
                  <a:tcPr anchor="ctr"/>
                </a:tc>
              </a:tr>
              <a:tr h="2547281">
                <a:tc>
                  <a:txBody>
                    <a:bodyPr/>
                    <a:lstStyle/>
                    <a:p>
                      <a:pPr algn="ctr"/>
                      <a:r>
                        <a:rPr lang="en-US" sz="3200" dirty="0" smtClean="0"/>
                        <a:t>4</a:t>
                      </a:r>
                      <a:endParaRPr lang="en-US" sz="3200" dirty="0"/>
                    </a:p>
                  </a:txBody>
                  <a:tcPr anchor="ctr"/>
                </a:tc>
                <a:tc>
                  <a:txBody>
                    <a:bodyPr/>
                    <a:lstStyle/>
                    <a:p>
                      <a:pPr algn="ctr"/>
                      <a:r>
                        <a:rPr lang="en-US" sz="3200" dirty="0" smtClean="0"/>
                        <a:t>Choosing Books</a:t>
                      </a:r>
                      <a:endParaRPr lang="en-US" sz="3200" dirty="0"/>
                    </a:p>
                  </a:txBody>
                  <a:tcPr anchor="ctr"/>
                </a:tc>
                <a:tc>
                  <a:txBody>
                    <a:bodyPr/>
                    <a:lstStyle/>
                    <a:p>
                      <a:r>
                        <a:rPr lang="en-US" sz="3200" dirty="0" smtClean="0"/>
                        <a:t>Return</a:t>
                      </a:r>
                      <a:r>
                        <a:rPr lang="en-US" sz="3200" baseline="0" dirty="0" smtClean="0"/>
                        <a:t> to the library or a bookstore and choose 3 books based on the discussion.</a:t>
                      </a:r>
                      <a:endParaRPr lang="en-US" sz="3200" dirty="0"/>
                    </a:p>
                  </a:txBody>
                  <a:tcPr anchor="ctr"/>
                </a:tc>
              </a:tr>
              <a:tr h="4511450">
                <a:tc>
                  <a:txBody>
                    <a:bodyPr/>
                    <a:lstStyle/>
                    <a:p>
                      <a:pPr algn="ctr"/>
                      <a:r>
                        <a:rPr lang="en-US" sz="3200" dirty="0" smtClean="0"/>
                        <a:t>5</a:t>
                      </a:r>
                      <a:endParaRPr lang="en-US" sz="3200" dirty="0"/>
                    </a:p>
                  </a:txBody>
                  <a:tcPr anchor="ctr"/>
                </a:tc>
                <a:tc>
                  <a:txBody>
                    <a:bodyPr/>
                    <a:lstStyle/>
                    <a:p>
                      <a:pPr algn="ctr"/>
                      <a:r>
                        <a:rPr lang="en-US" sz="3200" dirty="0" smtClean="0"/>
                        <a:t>Topics Specific to Children with Hearing Loss</a:t>
                      </a:r>
                      <a:endParaRPr lang="en-US" sz="3200" dirty="0"/>
                    </a:p>
                  </a:txBody>
                  <a:tcPr anchor="ctr"/>
                </a:tc>
                <a:tc>
                  <a:txBody>
                    <a:bodyPr/>
                    <a:lstStyle/>
                    <a:p>
                      <a:r>
                        <a:rPr lang="en-US" sz="3200" dirty="0" smtClean="0"/>
                        <a:t>Record</a:t>
                      </a:r>
                      <a:r>
                        <a:rPr lang="en-US" sz="3200" baseline="0" dirty="0" smtClean="0"/>
                        <a:t> reading of 3 books chosen previous week. Make note of difficulties/special considerations needed for children with hearing loss.</a:t>
                      </a:r>
                      <a:endParaRPr lang="en-US" sz="3200" dirty="0"/>
                    </a:p>
                  </a:txBody>
                  <a:tcPr anchor="ctr"/>
                </a:tc>
              </a:tr>
              <a:tr h="2547281">
                <a:tc>
                  <a:txBody>
                    <a:bodyPr/>
                    <a:lstStyle/>
                    <a:p>
                      <a:pPr algn="ctr"/>
                      <a:r>
                        <a:rPr lang="en-US" sz="3200" dirty="0" smtClean="0"/>
                        <a:t>6</a:t>
                      </a:r>
                      <a:endParaRPr lang="en-US" sz="3200" dirty="0"/>
                    </a:p>
                  </a:txBody>
                  <a:tcPr anchor="ctr"/>
                </a:tc>
                <a:tc>
                  <a:txBody>
                    <a:bodyPr/>
                    <a:lstStyle/>
                    <a:p>
                      <a:pPr algn="ctr"/>
                      <a:r>
                        <a:rPr lang="en-US" sz="3200" dirty="0" smtClean="0"/>
                        <a:t>Staying</a:t>
                      </a:r>
                      <a:r>
                        <a:rPr lang="en-US" sz="3200" baseline="0" dirty="0" smtClean="0"/>
                        <a:t> Motivated to Participate in Shared Reading with your Child with Hearing Loss</a:t>
                      </a:r>
                      <a:endParaRPr lang="en-US" sz="3200" dirty="0"/>
                    </a:p>
                  </a:txBody>
                  <a:tcPr anchor="ctr"/>
                </a:tc>
                <a:tc>
                  <a:txBody>
                    <a:bodyPr/>
                    <a:lstStyle/>
                    <a:p>
                      <a:r>
                        <a:rPr lang="en-US" sz="3200" dirty="0" smtClean="0"/>
                        <a:t>Make</a:t>
                      </a:r>
                      <a:r>
                        <a:rPr lang="en-US" sz="3200" baseline="0" dirty="0" smtClean="0"/>
                        <a:t> a list of possible frustrations you will encounter and brainstorm solutions.</a:t>
                      </a:r>
                      <a:endParaRPr lang="en-US" sz="3200" dirty="0"/>
                    </a:p>
                  </a:txBody>
                  <a:tcPr anchor="ctr"/>
                </a:tc>
              </a:tr>
            </a:tbl>
          </a:graphicData>
        </a:graphic>
      </p:graphicFrame>
      <p:sp>
        <p:nvSpPr>
          <p:cNvPr id="40" name="TextBox 39"/>
          <p:cNvSpPr txBox="1"/>
          <p:nvPr/>
        </p:nvSpPr>
        <p:spPr>
          <a:xfrm>
            <a:off x="36391850" y="8153400"/>
            <a:ext cx="10134600" cy="7294563"/>
          </a:xfrm>
          <a:prstGeom prst="rect">
            <a:avLst/>
          </a:prstGeom>
          <a:noFill/>
          <a:ln>
            <a:noFill/>
          </a:ln>
        </p:spPr>
        <p:style>
          <a:lnRef idx="2">
            <a:schemeClr val="accent3"/>
          </a:lnRef>
          <a:fillRef idx="1">
            <a:schemeClr val="lt1"/>
          </a:fillRef>
          <a:effectRef idx="0">
            <a:schemeClr val="accent3"/>
          </a:effectRef>
          <a:fontRef idx="minor">
            <a:schemeClr val="dk1"/>
          </a:fontRef>
        </p:style>
        <p:txBody>
          <a:bodyPr>
            <a:spAutoFit/>
          </a:bodyPr>
          <a:lstStyle/>
          <a:p>
            <a:pPr algn="ctr">
              <a:defRPr/>
            </a:pPr>
            <a:r>
              <a:rPr lang="en-US" sz="3600" dirty="0"/>
              <a:t>Format of training</a:t>
            </a:r>
          </a:p>
          <a:p>
            <a:pPr algn="ctr">
              <a:defRPr/>
            </a:pPr>
            <a:endParaRPr lang="en-US" sz="3600" dirty="0"/>
          </a:p>
          <a:p>
            <a:pPr algn="ctr">
              <a:defRPr/>
            </a:pPr>
            <a:r>
              <a:rPr lang="en-US" sz="3600" dirty="0"/>
              <a:t>Length of training</a:t>
            </a:r>
          </a:p>
          <a:p>
            <a:pPr algn="ctr">
              <a:defRPr/>
            </a:pPr>
            <a:endParaRPr lang="en-US" sz="3600" dirty="0"/>
          </a:p>
          <a:p>
            <a:pPr algn="ctr">
              <a:defRPr/>
            </a:pPr>
            <a:r>
              <a:rPr lang="en-US" sz="3600" dirty="0"/>
              <a:t>Resources Needed</a:t>
            </a:r>
          </a:p>
          <a:p>
            <a:pPr algn="ctr">
              <a:defRPr/>
            </a:pPr>
            <a:endParaRPr lang="en-US" sz="3600" dirty="0"/>
          </a:p>
          <a:p>
            <a:pPr algn="ctr">
              <a:defRPr/>
            </a:pPr>
            <a:r>
              <a:rPr lang="en-US" sz="3600" dirty="0"/>
              <a:t>Specific Program Content</a:t>
            </a:r>
          </a:p>
          <a:p>
            <a:pPr algn="ctr">
              <a:defRPr/>
            </a:pPr>
            <a:endParaRPr lang="en-US" sz="3600" dirty="0"/>
          </a:p>
          <a:p>
            <a:pPr algn="ctr">
              <a:defRPr/>
            </a:pPr>
            <a:r>
              <a:rPr lang="en-US" sz="3600" dirty="0"/>
              <a:t>Instructional Methods</a:t>
            </a:r>
          </a:p>
          <a:p>
            <a:pPr algn="ctr">
              <a:defRPr/>
            </a:pPr>
            <a:endParaRPr lang="en-US" sz="3600" dirty="0"/>
          </a:p>
          <a:p>
            <a:pPr algn="ctr">
              <a:defRPr/>
            </a:pPr>
            <a:r>
              <a:rPr lang="en-US" sz="3600" dirty="0"/>
              <a:t>Books to Use</a:t>
            </a:r>
          </a:p>
          <a:p>
            <a:pPr algn="ctr">
              <a:defRPr/>
            </a:pPr>
            <a:endParaRPr lang="en-US" sz="3600" dirty="0"/>
          </a:p>
          <a:p>
            <a:pPr algn="ctr">
              <a:defRPr/>
            </a:pPr>
            <a:r>
              <a:rPr lang="en-US" sz="3600" dirty="0"/>
              <a:t>Engaging Parents as Collaborators</a:t>
            </a:r>
            <a:r>
              <a:rPr lang="en-US" sz="3600" b="1" dirty="0"/>
              <a:t>                                                                                                                                                                                                                                                                                                                                                                                                                                                                                                                                                                                                                                                                                                                                                                                                                                                                                                                                                                                                                                                                                                                                                                                                                                                                                                                                                                                                                                                                                                                                                                                                                                                                                                                                                                                                                                                                                                                                                                                                                                                                                                                                                                                                                                                                                                                                 </a:t>
            </a:r>
          </a:p>
        </p:txBody>
      </p:sp>
      <p:sp>
        <p:nvSpPr>
          <p:cNvPr id="13360" name="TextBox 34"/>
          <p:cNvSpPr txBox="1">
            <a:spLocks noChangeArrowheads="1"/>
          </p:cNvSpPr>
          <p:nvPr/>
        </p:nvSpPr>
        <p:spPr bwMode="auto">
          <a:xfrm>
            <a:off x="24504650" y="35204400"/>
            <a:ext cx="10363200" cy="461963"/>
          </a:xfrm>
          <a:prstGeom prst="rect">
            <a:avLst/>
          </a:prstGeom>
          <a:noFill/>
          <a:ln w="9525">
            <a:noFill/>
            <a:miter lim="800000"/>
            <a:headEnd/>
            <a:tailEnd/>
          </a:ln>
        </p:spPr>
        <p:txBody>
          <a:bodyPr>
            <a:spAutoFit/>
          </a:bodyPr>
          <a:lstStyle/>
          <a:p>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oster_51x40">
  <a:themeElements>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Theme">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48"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48" charset="-128"/>
          </a:defRPr>
        </a:defPPr>
      </a:lstStyle>
    </a:lnDef>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Poster_51x40</Template>
  <TotalTime>2097</TotalTime>
  <Words>1003</Words>
  <Application>Microsoft Office PowerPoint</Application>
  <PresentationFormat>Custom</PresentationFormat>
  <Paragraphs>94</Paragraphs>
  <Slides>1</Slides>
  <Notes>0</Notes>
  <HiddenSlides>0</HiddenSlides>
  <MMClips>0</MMClips>
  <ScaleCrop>false</ScaleCrop>
  <HeadingPairs>
    <vt:vector size="6" baseType="variant">
      <vt:variant>
        <vt:lpstr>Fonts Used</vt:lpstr>
      </vt:variant>
      <vt:variant>
        <vt:i4>6</vt:i4>
      </vt:variant>
      <vt:variant>
        <vt:lpstr>Design Template</vt:lpstr>
      </vt:variant>
      <vt:variant>
        <vt:i4>1</vt:i4>
      </vt:variant>
      <vt:variant>
        <vt:lpstr>Slide Titles</vt:lpstr>
      </vt:variant>
      <vt:variant>
        <vt:i4>1</vt:i4>
      </vt:variant>
    </vt:vector>
  </HeadingPairs>
  <TitlesOfParts>
    <vt:vector size="8" baseType="lpstr">
      <vt:lpstr>Arial</vt:lpstr>
      <vt:lpstr>ＭＳ Ｐゴシック</vt:lpstr>
      <vt:lpstr>Calibri</vt:lpstr>
      <vt:lpstr>Arial Black</vt:lpstr>
      <vt:lpstr>Times New Roman</vt:lpstr>
      <vt:lpstr>Tahoma</vt:lpstr>
      <vt:lpstr>Poster_51x40</vt:lpstr>
      <vt:lpstr>Slide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Krystal</dc:creator>
  <cp:lastModifiedBy>werfelkl</cp:lastModifiedBy>
  <cp:revision>104</cp:revision>
  <dcterms:created xsi:type="dcterms:W3CDTF">2009-11-05T17:20:38Z</dcterms:created>
  <dcterms:modified xsi:type="dcterms:W3CDTF">2010-04-05T16:57:26Z</dcterms:modified>
</cp:coreProperties>
</file>