
<file path=[Content_Types].xml><?xml version="1.0" encoding="utf-8"?>
<Types xmlns="http://schemas.openxmlformats.org/package/2006/content-types">
  <Default Extension="jpeg" ContentType="image/jpeg"/>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ict" ContentType="image/pict"/>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vml" ContentType="application/vnd.openxmlformats-officedocument.vmlDrawin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49377600" cy="38404800"/>
  <p:notesSz cx="6858000" cy="9144000"/>
  <p:defaultText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a:srgbClr val="272727"/>
    <a:srgbClr val="B89A54"/>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inimized" horzBarState="maximized">
    <p:restoredLeft sz="15620"/>
    <p:restoredTop sz="94660"/>
  </p:normalViewPr>
  <p:slideViewPr>
    <p:cSldViewPr snapToGrid="0" snapToObjects="1">
      <p:cViewPr>
        <p:scale>
          <a:sx n="50" d="100"/>
          <a:sy n="50" d="100"/>
        </p:scale>
        <p:origin x="2936" y="7936"/>
      </p:cViewPr>
      <p:guideLst>
        <p:guide orient="horz" pos="12096"/>
        <p:guide pos="1555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 Id="rId2" Type="http://schemas.openxmlformats.org/officeDocument/2006/relationships/image" Target="../media/image2.pict"/><Relationship Id="rId3" Type="http://schemas.openxmlformats.org/officeDocument/2006/relationships/image" Target="../media/image3.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11930383"/>
            <a:ext cx="4197096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406640" y="21762720"/>
            <a:ext cx="34564320" cy="981456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5BD40A-24F7-0A4D-A83E-87BCF9F36A97}"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BD40A-24F7-0A4D-A83E-87BCF9F36A97}"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318453" y="8614416"/>
            <a:ext cx="59990355"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330240" y="8614416"/>
            <a:ext cx="179165250"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BD40A-24F7-0A4D-A83E-87BCF9F36A97}"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5BD40A-24F7-0A4D-A83E-87BCF9F36A97}"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4678643"/>
            <a:ext cx="41970960" cy="762762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900490" y="16277596"/>
            <a:ext cx="41970960" cy="840104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BD40A-24F7-0A4D-A83E-87BCF9F36A97}" type="datetimeFigureOut">
              <a:rPr lang="en-US" smtClean="0"/>
              <a:pPr/>
              <a:t>5/31/11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330243" y="50184056"/>
            <a:ext cx="119577800" cy="14192884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3731000" y="50184056"/>
            <a:ext cx="119577805" cy="14192884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BD40A-24F7-0A4D-A83E-87BCF9F36A97}"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537973"/>
            <a:ext cx="4443984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468880" y="8596633"/>
            <a:ext cx="21817015"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468880" y="12179300"/>
            <a:ext cx="21817015"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083138" y="8596633"/>
            <a:ext cx="21825585" cy="358266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5083138" y="12179300"/>
            <a:ext cx="21825585" cy="2212721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5BD40A-24F7-0A4D-A83E-87BCF9F36A97}" type="datetimeFigureOut">
              <a:rPr lang="en-US" smtClean="0"/>
              <a:pPr/>
              <a:t>5/31/11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5BD40A-24F7-0A4D-A83E-87BCF9F36A97}" type="datetimeFigureOut">
              <a:rPr lang="en-US" smtClean="0"/>
              <a:pPr/>
              <a:t>5/31/11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BD40A-24F7-0A4D-A83E-87BCF9F36A97}" type="datetimeFigureOut">
              <a:rPr lang="en-US" smtClean="0"/>
              <a:pPr/>
              <a:t>5/31/11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529080"/>
            <a:ext cx="16244890" cy="650748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9305270" y="1529083"/>
            <a:ext cx="27603450" cy="3277743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468883" y="8036563"/>
            <a:ext cx="16244890" cy="2626995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BD40A-24F7-0A4D-A83E-87BCF9F36A97}"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6883360"/>
            <a:ext cx="29626560" cy="317373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9678355" y="3431540"/>
            <a:ext cx="29626560" cy="2304288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9678355" y="30057093"/>
            <a:ext cx="29626560" cy="450722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BD40A-24F7-0A4D-A83E-87BCF9F36A97}" type="datetimeFigureOut">
              <a:rPr lang="en-US" smtClean="0"/>
              <a:pPr/>
              <a:t>5/31/11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CD284-9E67-A342-9ABD-3F6939444D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8880" y="1537973"/>
            <a:ext cx="44439840" cy="64008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468880" y="8961123"/>
            <a:ext cx="44439840" cy="25345393"/>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468880" y="35595563"/>
            <a:ext cx="11521440" cy="204470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9C5BD40A-24F7-0A4D-A83E-87BCF9F36A97}" type="datetimeFigureOut">
              <a:rPr lang="en-US" smtClean="0"/>
              <a:pPr/>
              <a:t>5/31/11</a:t>
            </a:fld>
            <a:endParaRPr lang="en-US"/>
          </a:p>
        </p:txBody>
      </p:sp>
      <p:sp>
        <p:nvSpPr>
          <p:cNvPr id="5" name="Footer Placeholder 4"/>
          <p:cNvSpPr>
            <a:spLocks noGrp="1"/>
          </p:cNvSpPr>
          <p:nvPr>
            <p:ph type="ftr" sz="quarter" idx="3"/>
          </p:nvPr>
        </p:nvSpPr>
        <p:spPr>
          <a:xfrm>
            <a:off x="16870680" y="35595563"/>
            <a:ext cx="15636240" cy="204470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5387280" y="35595563"/>
            <a:ext cx="11521440" cy="204470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654CD284-9E67-A342-9ABD-3F6939444D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8062"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2508062" rtl="0" eaLnBrk="1" latinLnBrk="0" hangingPunct="1">
        <a:spcBef>
          <a:spcPct val="20000"/>
        </a:spcBef>
        <a:buFont typeface="Arial"/>
        <a:buChar char="•"/>
        <a:defRPr sz="17600" kern="1200">
          <a:solidFill>
            <a:schemeClr val="tx1"/>
          </a:solidFill>
          <a:latin typeface="+mn-lt"/>
          <a:ea typeface="+mn-ea"/>
          <a:cs typeface="+mn-cs"/>
        </a:defRPr>
      </a:lvl1pPr>
      <a:lvl2pPr marL="4075601" indent="-1567539" algn="l" defTabSz="2508062" rtl="0" eaLnBrk="1" latinLnBrk="0" hangingPunct="1">
        <a:spcBef>
          <a:spcPct val="20000"/>
        </a:spcBef>
        <a:buFont typeface="Arial"/>
        <a:buChar char="–"/>
        <a:defRPr sz="15400" kern="1200">
          <a:solidFill>
            <a:schemeClr val="tx1"/>
          </a:solidFill>
          <a:latin typeface="+mn-lt"/>
          <a:ea typeface="+mn-ea"/>
          <a:cs typeface="+mn-cs"/>
        </a:defRPr>
      </a:lvl2pPr>
      <a:lvl3pPr marL="6270155" indent="-1254031" algn="l" defTabSz="2508062" rtl="0" eaLnBrk="1" latinLnBrk="0" hangingPunct="1">
        <a:spcBef>
          <a:spcPct val="20000"/>
        </a:spcBef>
        <a:buFont typeface="Arial"/>
        <a:buChar char="•"/>
        <a:defRPr sz="13200" kern="1200">
          <a:solidFill>
            <a:schemeClr val="tx1"/>
          </a:solidFill>
          <a:latin typeface="+mn-lt"/>
          <a:ea typeface="+mn-ea"/>
          <a:cs typeface="+mn-cs"/>
        </a:defRPr>
      </a:lvl3pPr>
      <a:lvl4pPr marL="8778217" indent="-1254031" algn="l" defTabSz="2508062" rtl="0" eaLnBrk="1" latinLnBrk="0" hangingPunct="1">
        <a:spcBef>
          <a:spcPct val="20000"/>
        </a:spcBef>
        <a:buFont typeface="Arial"/>
        <a:buChar char="–"/>
        <a:defRPr sz="11000" kern="1200">
          <a:solidFill>
            <a:schemeClr val="tx1"/>
          </a:solidFill>
          <a:latin typeface="+mn-lt"/>
          <a:ea typeface="+mn-ea"/>
          <a:cs typeface="+mn-cs"/>
        </a:defRPr>
      </a:lvl4pPr>
      <a:lvl5pPr marL="11286279" indent="-1254031" algn="l" defTabSz="2508062" rtl="0" eaLnBrk="1" latinLnBrk="0" hangingPunct="1">
        <a:spcBef>
          <a:spcPct val="20000"/>
        </a:spcBef>
        <a:buFont typeface="Arial"/>
        <a:buChar char="»"/>
        <a:defRPr sz="11000" kern="1200">
          <a:solidFill>
            <a:schemeClr val="tx1"/>
          </a:solidFill>
          <a:latin typeface="+mn-lt"/>
          <a:ea typeface="+mn-ea"/>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oleObject" Target="Macintosh%20HD:Users:Krystal:Desktop:2nd%20Project:Werfel%202nd%20Project%20Defense%20Document.docx!OLE_LINK3" TargetMode="External"/><Relationship Id="rId6" Type="http://schemas.openxmlformats.org/officeDocument/2006/relationships/oleObject" Target="Macintosh%20HD:Users:Krystal:Desktop:2nd%20Project:Werfel%202nd%20Project%20Defense%20Document.docx!OLE_LINK4" TargetMode="External"/><Relationship Id="rId7" Type="http://schemas.openxmlformats.org/officeDocument/2006/relationships/image" Target="../media/image6.jpeg"/><Relationship Id="rId8" Type="http://schemas.openxmlformats.org/officeDocument/2006/relationships/oleObject" Target="Macintosh%20HD:Users:Krystal:Desktop:2nd%20Project:Werfel%202nd%20Project%20Defense%20Document.docx!OLE_LINK5" TargetMode="External"/><Relationship Id="rId9" Type="http://schemas.openxmlformats.org/officeDocument/2006/relationships/image" Target="../media/image7.png"/><Relationship Id="rId10"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 name="Rectangle 10"/>
          <p:cNvSpPr>
            <a:spLocks noChangeArrowheads="1"/>
          </p:cNvSpPr>
          <p:nvPr/>
        </p:nvSpPr>
        <p:spPr bwMode="auto">
          <a:xfrm>
            <a:off x="0" y="7086600"/>
            <a:ext cx="49377600" cy="31318200"/>
          </a:xfrm>
          <a:prstGeom prst="rect">
            <a:avLst/>
          </a:prstGeom>
          <a:solidFill>
            <a:srgbClr val="B89A54"/>
          </a:solidFill>
          <a:ln w="50800">
            <a:noFill/>
            <a:miter lim="800000"/>
            <a:headEnd/>
            <a:tailEnd/>
          </a:ln>
        </p:spPr>
        <p:txBody>
          <a:bodyPr anchor="ctr" anchorCtr="1">
            <a:prstTxWarp prst="textNoShape">
              <a:avLst/>
            </a:prstTxWarp>
            <a:noAutofit/>
          </a:bodyPr>
          <a:lstStyle/>
          <a:p>
            <a:pPr algn="ctr" eaLnBrk="0" hangingPunct="0"/>
            <a:endParaRPr lang="en-US" sz="4400" b="1" dirty="0" smtClean="0">
              <a:solidFill>
                <a:srgbClr val="000000"/>
              </a:solidFill>
              <a:latin typeface="Arial"/>
              <a:cs typeface="Arial"/>
            </a:endParaRPr>
          </a:p>
        </p:txBody>
      </p:sp>
      <p:sp>
        <p:nvSpPr>
          <p:cNvPr id="82" name="Text Box 14"/>
          <p:cNvSpPr txBox="1">
            <a:spLocks noChangeArrowheads="1"/>
          </p:cNvSpPr>
          <p:nvPr/>
        </p:nvSpPr>
        <p:spPr bwMode="auto">
          <a:xfrm>
            <a:off x="24917400" y="8686800"/>
            <a:ext cx="12115800" cy="29489400"/>
          </a:xfrm>
          <a:prstGeom prst="rect">
            <a:avLst/>
          </a:prstGeom>
          <a:solidFill>
            <a:schemeClr val="bg1"/>
          </a:solidFill>
          <a:ln w="19050" cmpd="sng">
            <a:noFill/>
            <a:miter lim="800000"/>
            <a:headEnd/>
            <a:tailEnd/>
          </a:ln>
        </p:spPr>
        <p:txBody>
          <a:bodyPr lIns="365760" tIns="365760" rIns="365760" bIns="365760">
            <a:prstTxWarp prst="textNoShape">
              <a:avLst/>
            </a:prstTxWarp>
          </a:bodyPr>
          <a:lstStyle/>
          <a:p>
            <a:pPr algn="ctr"/>
            <a:r>
              <a:rPr lang="en-US" sz="3000" dirty="0" smtClean="0">
                <a:latin typeface="Arial"/>
                <a:ea typeface="Arial Narrow" charset="0"/>
                <a:cs typeface="Arial"/>
              </a:rPr>
              <a:t>Participant Information for CHILD2</a:t>
            </a:r>
          </a:p>
          <a:p>
            <a:pPr algn="ctr"/>
            <a:endParaRPr lang="en-US" sz="3000" dirty="0">
              <a:latin typeface="Arial"/>
              <a:ea typeface="Arial Narrow" charset="0"/>
              <a:cs typeface="Arial"/>
            </a:endParaRPr>
          </a:p>
        </p:txBody>
      </p:sp>
      <p:sp>
        <p:nvSpPr>
          <p:cNvPr id="86" name="Text Box 14"/>
          <p:cNvSpPr txBox="1">
            <a:spLocks noChangeArrowheads="1"/>
          </p:cNvSpPr>
          <p:nvPr/>
        </p:nvSpPr>
        <p:spPr bwMode="auto">
          <a:xfrm>
            <a:off x="37719000" y="8686800"/>
            <a:ext cx="11430000" cy="29489400"/>
          </a:xfrm>
          <a:prstGeom prst="rect">
            <a:avLst/>
          </a:prstGeom>
          <a:solidFill>
            <a:schemeClr val="bg1"/>
          </a:solidFill>
          <a:ln w="19050" cmpd="sng">
            <a:noFill/>
            <a:miter lim="800000"/>
            <a:headEnd/>
            <a:tailEnd/>
          </a:ln>
        </p:spPr>
        <p:txBody>
          <a:bodyPr lIns="365760" tIns="365760" rIns="365760" bIns="365760">
            <a:prstTxWarp prst="textNoShape">
              <a:avLst/>
            </a:prstTxWarp>
          </a:bodyPr>
          <a:lstStyle/>
          <a:p>
            <a:pPr algn="ctr"/>
            <a:r>
              <a:rPr lang="en-US" sz="3500" b="1" dirty="0" smtClean="0"/>
              <a:t>CHILD1</a:t>
            </a:r>
          </a:p>
          <a:p>
            <a:endParaRPr lang="en-US" sz="3000" dirty="0" smtClean="0"/>
          </a:p>
          <a:p>
            <a:endParaRPr lang="en-US" sz="3000" dirty="0" smtClean="0"/>
          </a:p>
          <a:p>
            <a:endParaRPr lang="en-US" sz="3000" dirty="0" smtClean="0"/>
          </a:p>
          <a:p>
            <a:endParaRPr lang="en-US" sz="3000" dirty="0" smtClean="0"/>
          </a:p>
          <a:p>
            <a:endParaRPr lang="en-US" sz="1400" dirty="0" smtClean="0"/>
          </a:p>
          <a:p>
            <a:r>
              <a:rPr lang="en-US" sz="1800" i="1" dirty="0" smtClean="0"/>
              <a:t>                   Note</a:t>
            </a:r>
            <a:r>
              <a:rPr lang="en-US" sz="1800" dirty="0" smtClean="0"/>
              <a:t>: NT=sounds not taught in intervention.</a:t>
            </a:r>
          </a:p>
          <a:p>
            <a:r>
              <a:rPr lang="en-US" sz="3000" dirty="0" smtClean="0"/>
              <a:t>CHILD1 </a:t>
            </a:r>
            <a:r>
              <a:rPr lang="en-US" sz="3000" dirty="0" smtClean="0"/>
              <a:t>had 1031 total errors. The majority of CHILD1’s errors were responses that were not the target sound of the word but one of the sounds taught in intervention (</a:t>
            </a:r>
            <a:r>
              <a:rPr lang="en-US" sz="3000" dirty="0" err="1" smtClean="0"/>
              <a:t>n</a:t>
            </a:r>
            <a:r>
              <a:rPr lang="en-US" sz="3000" dirty="0" smtClean="0"/>
              <a:t> = 704). The next most common error was providing a whole word that was not the target word (</a:t>
            </a:r>
            <a:r>
              <a:rPr lang="en-US" sz="3000" dirty="0" err="1" smtClean="0"/>
              <a:t>n</a:t>
            </a:r>
            <a:r>
              <a:rPr lang="en-US" sz="3000" dirty="0" smtClean="0"/>
              <a:t> = 254). Less common errors included responding with a phrase (</a:t>
            </a:r>
            <a:r>
              <a:rPr lang="en-US" sz="3000" dirty="0" err="1" smtClean="0"/>
              <a:t>n</a:t>
            </a:r>
            <a:r>
              <a:rPr lang="en-US" sz="3000" dirty="0" smtClean="0"/>
              <a:t> = 28) or a sound not taught in intervention but assessed in the study (</a:t>
            </a:r>
            <a:r>
              <a:rPr lang="en-US" sz="3000" dirty="0" err="1" smtClean="0"/>
              <a:t>n</a:t>
            </a:r>
            <a:r>
              <a:rPr lang="en-US" sz="3000" dirty="0" smtClean="0"/>
              <a:t> = 27</a:t>
            </a:r>
            <a:r>
              <a:rPr lang="en-US" sz="3000" dirty="0" smtClean="0"/>
              <a:t>). </a:t>
            </a:r>
            <a:r>
              <a:rPr lang="en-US" sz="3000" dirty="0" smtClean="0"/>
              <a:t>CHILD1 almost never repeated the target word (</a:t>
            </a:r>
            <a:r>
              <a:rPr lang="en-US" sz="3000" dirty="0" err="1" smtClean="0"/>
              <a:t>n</a:t>
            </a:r>
            <a:r>
              <a:rPr lang="en-US" sz="3000" dirty="0" smtClean="0"/>
              <a:t> = 8), responded with a sound not </a:t>
            </a:r>
            <a:r>
              <a:rPr lang="en-US" sz="3000" dirty="0" smtClean="0"/>
              <a:t>assessed or taught </a:t>
            </a:r>
            <a:r>
              <a:rPr lang="en-US" sz="3000" dirty="0" smtClean="0"/>
              <a:t>in the study (</a:t>
            </a:r>
            <a:r>
              <a:rPr lang="en-US" sz="3000" dirty="0" err="1" smtClean="0"/>
              <a:t>n</a:t>
            </a:r>
            <a:r>
              <a:rPr lang="en-US" sz="3000" dirty="0" smtClean="0"/>
              <a:t> = 7), responded with a letter name (</a:t>
            </a:r>
            <a:r>
              <a:rPr lang="en-US" sz="3000" dirty="0" err="1" smtClean="0"/>
              <a:t>n</a:t>
            </a:r>
            <a:r>
              <a:rPr lang="en-US" sz="3000" dirty="0" smtClean="0"/>
              <a:t> = 2) or responded with a group of sounds that was not a whole word (</a:t>
            </a:r>
            <a:r>
              <a:rPr lang="en-US" sz="3000" dirty="0" err="1" smtClean="0"/>
              <a:t>n</a:t>
            </a:r>
            <a:r>
              <a:rPr lang="en-US" sz="3000" dirty="0" smtClean="0"/>
              <a:t> = 3).</a:t>
            </a:r>
          </a:p>
          <a:p>
            <a:endParaRPr lang="en-US" sz="3000" dirty="0" smtClean="0"/>
          </a:p>
          <a:p>
            <a:pPr algn="ctr"/>
            <a:r>
              <a:rPr lang="en-US" sz="3500" b="1" dirty="0" smtClean="0"/>
              <a:t>CHILD2</a:t>
            </a:r>
          </a:p>
          <a:p>
            <a:endParaRPr lang="en-US" sz="3000" dirty="0" smtClean="0"/>
          </a:p>
          <a:p>
            <a:endParaRPr lang="en-US" sz="3000" dirty="0" smtClean="0"/>
          </a:p>
          <a:p>
            <a:endParaRPr lang="en-US" sz="3000" dirty="0" smtClean="0"/>
          </a:p>
          <a:p>
            <a:endParaRPr lang="en-US" sz="3000" dirty="0" smtClean="0"/>
          </a:p>
          <a:p>
            <a:r>
              <a:rPr lang="en-US" sz="3200" i="1" dirty="0" smtClean="0"/>
              <a:t>         </a:t>
            </a:r>
            <a:r>
              <a:rPr lang="en-US" sz="1800" i="1" dirty="0" smtClean="0"/>
              <a:t>Note</a:t>
            </a:r>
            <a:r>
              <a:rPr lang="en-US" sz="1800" dirty="0" smtClean="0"/>
              <a:t>: NT=sounds not taught in intervention.</a:t>
            </a:r>
            <a:endParaRPr lang="en-US" sz="1800" dirty="0" smtClean="0"/>
          </a:p>
          <a:p>
            <a:r>
              <a:rPr lang="en-US" sz="3000" dirty="0" smtClean="0"/>
              <a:t>CHILD2 had 1067 total errors. The majority of CHILD2’s errors were responses that were not the target sound of the word but were one of the sounds taught in intervention (</a:t>
            </a:r>
            <a:r>
              <a:rPr lang="en-US" sz="3000" dirty="0" err="1" smtClean="0"/>
              <a:t>n</a:t>
            </a:r>
            <a:r>
              <a:rPr lang="en-US" sz="3000" dirty="0" smtClean="0"/>
              <a:t> = 599). The next most common error was repeating the target word (</a:t>
            </a:r>
            <a:r>
              <a:rPr lang="en-US" sz="3000" dirty="0" err="1" smtClean="0"/>
              <a:t>n</a:t>
            </a:r>
            <a:r>
              <a:rPr lang="en-US" sz="3000" dirty="0" smtClean="0"/>
              <a:t> = 228). Less common errors included responding with a sound not taught in intervention but assessed in the study (</a:t>
            </a:r>
            <a:r>
              <a:rPr lang="en-US" sz="3000" dirty="0" err="1" smtClean="0"/>
              <a:t>n</a:t>
            </a:r>
            <a:r>
              <a:rPr lang="en-US" sz="3000" dirty="0" smtClean="0"/>
              <a:t> = 53), a sound not taught or assessed (</a:t>
            </a:r>
            <a:r>
              <a:rPr lang="en-US" sz="3000" dirty="0" err="1" smtClean="0"/>
              <a:t>n</a:t>
            </a:r>
            <a:r>
              <a:rPr lang="en-US" sz="3000" dirty="0" smtClean="0"/>
              <a:t> = 86), a whole word that was not the target word (</a:t>
            </a:r>
            <a:r>
              <a:rPr lang="en-US" sz="3000" dirty="0" err="1" smtClean="0"/>
              <a:t>n</a:t>
            </a:r>
            <a:r>
              <a:rPr lang="en-US" sz="3000" dirty="0" smtClean="0"/>
              <a:t> = 41), or a phrase (</a:t>
            </a:r>
            <a:r>
              <a:rPr lang="en-US" sz="3000" dirty="0" err="1" smtClean="0"/>
              <a:t>n</a:t>
            </a:r>
            <a:r>
              <a:rPr lang="en-US" sz="3000" dirty="0" smtClean="0"/>
              <a:t> = 53). CHILD2 almost never responded with a letter name (</a:t>
            </a:r>
            <a:r>
              <a:rPr lang="en-US" sz="3000" dirty="0" err="1" smtClean="0"/>
              <a:t>n</a:t>
            </a:r>
            <a:r>
              <a:rPr lang="en-US" sz="3000" dirty="0" smtClean="0"/>
              <a:t> = 4) or provided no response (</a:t>
            </a:r>
            <a:r>
              <a:rPr lang="en-US" sz="3000" dirty="0" err="1" smtClean="0"/>
              <a:t>n</a:t>
            </a:r>
            <a:r>
              <a:rPr lang="en-US" sz="3000" dirty="0" smtClean="0"/>
              <a:t> = 3). </a:t>
            </a:r>
          </a:p>
          <a:p>
            <a:endParaRPr lang="en-US" sz="1500" dirty="0" smtClean="0"/>
          </a:p>
          <a:p>
            <a:r>
              <a:rPr lang="en-US" sz="3000" dirty="0" smtClean="0"/>
              <a:t>Both participants’ errors changed over the course of the study. At the beginning of the study, their errors consisted mostly of whole word responses and changed to providing a sound response when initial sound segmentation skill increased.</a:t>
            </a:r>
          </a:p>
          <a:p>
            <a:endParaRPr lang="en-US" sz="1500" dirty="0" smtClean="0"/>
          </a:p>
          <a:p>
            <a:r>
              <a:rPr lang="en-US" sz="3000" dirty="0" smtClean="0"/>
              <a:t>Both participants made a shift from holistic to incremental analysis of the sounds in words early in intervention. However the specific pattern of errors differed for the two participants. Thus, error analysis of responses of children with hearing loss can provide insight into their</a:t>
            </a:r>
            <a:r>
              <a:rPr lang="en-US" sz="3000" dirty="0" smtClean="0"/>
              <a:t> individual paths </a:t>
            </a:r>
            <a:r>
              <a:rPr lang="en-US" sz="3000" smtClean="0"/>
              <a:t>of development and </a:t>
            </a:r>
            <a:r>
              <a:rPr lang="en-US" sz="3000" dirty="0" smtClean="0"/>
              <a:t>inform intervention targets for individual children.</a:t>
            </a:r>
          </a:p>
          <a:p>
            <a:endParaRPr lang="en-US" sz="1500" dirty="0" smtClean="0"/>
          </a:p>
          <a:p>
            <a:endParaRPr lang="en-US" sz="3000" dirty="0" smtClean="0"/>
          </a:p>
          <a:p>
            <a:endParaRPr lang="en-US" sz="3000" dirty="0" smtClean="0"/>
          </a:p>
          <a:p>
            <a:endParaRPr lang="en-US" sz="3000" dirty="0" smtClean="0"/>
          </a:p>
          <a:p>
            <a:r>
              <a:rPr lang="en-US" sz="3000" dirty="0" smtClean="0"/>
              <a:t>This study was supported by a Student Research Grant in Early Childhood Language Development awarded to the first author by the American Speech-Language-Hearing Foundation and by a Preparation of Leadership Personnel grant (H325D080075; PI: Schuele), US Department of Education.</a:t>
            </a:r>
          </a:p>
          <a:p>
            <a:endParaRPr lang="en-US" sz="3000" dirty="0" smtClean="0"/>
          </a:p>
          <a:p>
            <a:endParaRPr lang="en-US" sz="3000" dirty="0" smtClean="0"/>
          </a:p>
          <a:p>
            <a:endParaRPr lang="en-US" sz="3000" dirty="0" smtClean="0"/>
          </a:p>
          <a:p>
            <a:endParaRPr lang="en-US" sz="3000" dirty="0" smtClean="0"/>
          </a:p>
          <a:p>
            <a:pPr indent="-457200">
              <a:tabLst>
                <a:tab pos="457200" algn="l"/>
              </a:tabLst>
            </a:pPr>
            <a:r>
              <a:rPr lang="en-US" sz="1500" dirty="0" smtClean="0"/>
              <a:t>James, D., </a:t>
            </a:r>
            <a:r>
              <a:rPr lang="en-US" sz="1500" dirty="0" err="1" smtClean="0"/>
              <a:t>Rajput</a:t>
            </a:r>
            <a:r>
              <a:rPr lang="en-US" sz="1500" dirty="0" smtClean="0"/>
              <a:t>, K., Brown, T., </a:t>
            </a:r>
            <a:r>
              <a:rPr lang="en-US" sz="1500" dirty="0" err="1" smtClean="0"/>
              <a:t>Sirimanna</a:t>
            </a:r>
            <a:r>
              <a:rPr lang="en-US" sz="1500" dirty="0" smtClean="0"/>
              <a:t>, T., Brinton, J., &amp; </a:t>
            </a:r>
            <a:r>
              <a:rPr lang="en-US" sz="1500" dirty="0" err="1" smtClean="0"/>
              <a:t>Goswami</a:t>
            </a:r>
            <a:r>
              <a:rPr lang="en-US" sz="1500" dirty="0" smtClean="0"/>
              <a:t>, U. (2005). Phonological awareness in deaf children who use cochlear </a:t>
            </a:r>
          </a:p>
          <a:p>
            <a:pPr indent="-457200">
              <a:tabLst>
                <a:tab pos="457200" algn="l"/>
              </a:tabLst>
            </a:pPr>
            <a:r>
              <a:rPr lang="en-US" sz="1500" dirty="0" smtClean="0"/>
              <a:t>	implants. </a:t>
            </a:r>
            <a:r>
              <a:rPr lang="en-US" sz="1500" i="1" dirty="0" smtClean="0"/>
              <a:t>Journal of Speech, Language, and Hearing Research, 48, </a:t>
            </a:r>
            <a:r>
              <a:rPr lang="en-US" sz="1500" dirty="0" smtClean="0"/>
              <a:t>1511-1528.</a:t>
            </a:r>
          </a:p>
          <a:p>
            <a:pPr indent="-457200">
              <a:tabLst>
                <a:tab pos="457200" algn="l"/>
              </a:tabLst>
            </a:pPr>
            <a:r>
              <a:rPr lang="en-US" sz="1500" dirty="0" smtClean="0"/>
              <a:t>Most, T., Aram, D., &amp; </a:t>
            </a:r>
            <a:r>
              <a:rPr lang="en-US" sz="1500" dirty="0" err="1" smtClean="0"/>
              <a:t>Andorn</a:t>
            </a:r>
            <a:r>
              <a:rPr lang="en-US" sz="1500" dirty="0" smtClean="0"/>
              <a:t>, T. (2006). Early literacy in children with hearing loss: A comparison between two educational systems. </a:t>
            </a:r>
            <a:r>
              <a:rPr lang="en-US" sz="1500" i="1" dirty="0" smtClean="0"/>
              <a:t>The </a:t>
            </a:r>
          </a:p>
          <a:p>
            <a:pPr indent="-457200">
              <a:tabLst>
                <a:tab pos="457200" algn="l"/>
              </a:tabLst>
            </a:pPr>
            <a:r>
              <a:rPr lang="en-US" sz="1500" i="1" dirty="0" smtClean="0"/>
              <a:t>	Volta Review, 106</a:t>
            </a:r>
            <a:r>
              <a:rPr lang="en-US" sz="1500" dirty="0" smtClean="0"/>
              <a:t>, 5-28.</a:t>
            </a:r>
          </a:p>
          <a:p>
            <a:pPr indent="-457200">
              <a:tabLst>
                <a:tab pos="457200" algn="l"/>
              </a:tabLst>
            </a:pPr>
            <a:r>
              <a:rPr lang="en-US" sz="1500" dirty="0" smtClean="0"/>
              <a:t>National Reading Panel. (2000). </a:t>
            </a:r>
            <a:r>
              <a:rPr lang="en-US" sz="1500" i="1" dirty="0" smtClean="0"/>
              <a:t>Teaching children to read: An evidence-based assessment of the scientific research literature on reading </a:t>
            </a:r>
          </a:p>
          <a:p>
            <a:pPr indent="-457200">
              <a:tabLst>
                <a:tab pos="457200" algn="l"/>
              </a:tabLst>
            </a:pPr>
            <a:r>
              <a:rPr lang="en-US" sz="1500" i="1" dirty="0" smtClean="0"/>
              <a:t>	and its implications for reading instruction. </a:t>
            </a:r>
            <a:r>
              <a:rPr lang="en-US" sz="1500" dirty="0" smtClean="0"/>
              <a:t>Washington, DC: U.S. National Institute for Literacy.</a:t>
            </a:r>
          </a:p>
          <a:p>
            <a:pPr indent="-457200">
              <a:tabLst>
                <a:tab pos="457200" algn="l"/>
              </a:tabLst>
            </a:pPr>
            <a:r>
              <a:rPr lang="en-US" sz="1500" dirty="0" smtClean="0"/>
              <a:t>Paul, P. (2009). </a:t>
            </a:r>
            <a:r>
              <a:rPr lang="en-US" sz="1500" i="1" dirty="0" smtClean="0"/>
              <a:t>Language and deafness </a:t>
            </a:r>
            <a:r>
              <a:rPr lang="en-US" sz="1500" dirty="0" smtClean="0"/>
              <a:t>(4th ed.). San Diego, CA: Singular Publishing Group.</a:t>
            </a:r>
          </a:p>
          <a:p>
            <a:pPr indent="-457200">
              <a:tabLst>
                <a:tab pos="457200" algn="l"/>
              </a:tabLst>
            </a:pPr>
            <a:r>
              <a:rPr lang="en-US" sz="1500" dirty="0" err="1" smtClean="0"/>
              <a:t>Trybus</a:t>
            </a:r>
            <a:r>
              <a:rPr lang="en-US" sz="1500" dirty="0" smtClean="0"/>
              <a:t>, R., &amp; </a:t>
            </a:r>
            <a:r>
              <a:rPr lang="en-US" sz="1500" dirty="0" err="1" smtClean="0"/>
              <a:t>Karchmer</a:t>
            </a:r>
            <a:r>
              <a:rPr lang="en-US" sz="1500" dirty="0" smtClean="0"/>
              <a:t>, M. (1977). School achievement scores of hearing-impaired children: National data on achievement status and </a:t>
            </a:r>
          </a:p>
          <a:p>
            <a:pPr indent="-457200">
              <a:tabLst>
                <a:tab pos="457200" algn="l"/>
              </a:tabLst>
            </a:pPr>
            <a:r>
              <a:rPr lang="en-US" sz="1500" dirty="0" smtClean="0"/>
              <a:t>	growth patterns. </a:t>
            </a:r>
            <a:r>
              <a:rPr lang="en-US" sz="1500" i="1" dirty="0" smtClean="0"/>
              <a:t>American Annals of the Deaf, 122</a:t>
            </a:r>
            <a:r>
              <a:rPr lang="en-US" sz="1500" dirty="0" smtClean="0"/>
              <a:t>, 62-69.</a:t>
            </a:r>
          </a:p>
          <a:p>
            <a:pPr indent="-457200">
              <a:tabLst>
                <a:tab pos="457200" algn="l"/>
              </a:tabLst>
            </a:pPr>
            <a:r>
              <a:rPr lang="en-US" sz="1500" dirty="0" smtClean="0"/>
              <a:t>Werfel, K.L., &amp; Schuele, C.M. (2010, November). </a:t>
            </a:r>
            <a:r>
              <a:rPr lang="en-US" sz="1500" i="1" dirty="0" smtClean="0"/>
              <a:t>Phonological awareness training in preschool children with hearing loss. </a:t>
            </a:r>
            <a:r>
              <a:rPr lang="en-US" sz="1500" dirty="0" smtClean="0"/>
              <a:t>Poster presented </a:t>
            </a:r>
          </a:p>
          <a:p>
            <a:pPr indent="-457200">
              <a:tabLst>
                <a:tab pos="457200" algn="l"/>
              </a:tabLst>
            </a:pPr>
            <a:r>
              <a:rPr lang="en-US" sz="1500" dirty="0" smtClean="0"/>
              <a:t>	at the Annual Convention of the American Speech-Language and Hearing Association, Philadelphia, PA.</a:t>
            </a:r>
          </a:p>
        </p:txBody>
      </p:sp>
      <p:sp>
        <p:nvSpPr>
          <p:cNvPr id="60" name="Rectangle 9"/>
          <p:cNvSpPr>
            <a:spLocks noChangeArrowheads="1"/>
          </p:cNvSpPr>
          <p:nvPr/>
        </p:nvSpPr>
        <p:spPr bwMode="auto">
          <a:xfrm>
            <a:off x="0" y="2565400"/>
            <a:ext cx="49377600" cy="1938992"/>
          </a:xfrm>
          <a:prstGeom prst="rect">
            <a:avLst/>
          </a:prstGeom>
          <a:noFill/>
          <a:ln w="9525">
            <a:noFill/>
            <a:miter lim="800000"/>
            <a:headEnd/>
            <a:tailEnd/>
          </a:ln>
        </p:spPr>
        <p:txBody>
          <a:bodyPr wrap="square">
            <a:prstTxWarp prst="textNoShape">
              <a:avLst/>
            </a:prstTxWarp>
            <a:spAutoFit/>
          </a:bodyPr>
          <a:lstStyle/>
          <a:p>
            <a:pPr algn="ctr"/>
            <a:r>
              <a:rPr lang="en-US" sz="12000" b="1" dirty="0" smtClean="0"/>
              <a:t>Error Analysis of Initial Sound Segmentation in Children with Hearing Loss</a:t>
            </a:r>
            <a:endParaRPr lang="en-US" sz="12000" dirty="0"/>
          </a:p>
        </p:txBody>
      </p:sp>
      <p:sp>
        <p:nvSpPr>
          <p:cNvPr id="61" name="Rectangle 10"/>
          <p:cNvSpPr>
            <a:spLocks noChangeArrowheads="1"/>
          </p:cNvSpPr>
          <p:nvPr/>
        </p:nvSpPr>
        <p:spPr bwMode="auto">
          <a:xfrm>
            <a:off x="0" y="4572000"/>
            <a:ext cx="49377600" cy="2057400"/>
          </a:xfrm>
          <a:prstGeom prst="rect">
            <a:avLst/>
          </a:prstGeom>
          <a:solidFill>
            <a:schemeClr val="bg1"/>
          </a:solidFill>
          <a:ln w="50800">
            <a:noFill/>
            <a:miter lim="800000"/>
            <a:headEnd/>
            <a:tailEnd/>
          </a:ln>
        </p:spPr>
        <p:txBody>
          <a:bodyPr anchor="ctr" anchorCtr="1">
            <a:prstTxWarp prst="textNoShape">
              <a:avLst/>
            </a:prstTxWarp>
            <a:noAutofit/>
          </a:bodyPr>
          <a:lstStyle/>
          <a:p>
            <a:pPr algn="ctr" eaLnBrk="0" hangingPunct="0"/>
            <a:r>
              <a:rPr lang="en-US" sz="6000" dirty="0" smtClean="0">
                <a:solidFill>
                  <a:srgbClr val="000000"/>
                </a:solidFill>
                <a:latin typeface="Arial"/>
                <a:ea typeface="Arial" charset="0"/>
                <a:cs typeface="Arial"/>
              </a:rPr>
              <a:t>Krystal L. Werfel   </a:t>
            </a:r>
            <a:r>
              <a:rPr lang="en-US" sz="6000" dirty="0" err="1" smtClean="0">
                <a:solidFill>
                  <a:srgbClr val="000000"/>
                </a:solidFill>
                <a:latin typeface="Wingdings"/>
                <a:ea typeface="Wingdings"/>
                <a:cs typeface="Wingdings"/>
              </a:rPr>
              <a:t></a:t>
            </a:r>
            <a:r>
              <a:rPr lang="en-US" sz="6000" dirty="0" smtClean="0">
                <a:solidFill>
                  <a:srgbClr val="000000"/>
                </a:solidFill>
                <a:latin typeface="Wingdings"/>
                <a:ea typeface="Wingdings"/>
                <a:cs typeface="Wingdings"/>
              </a:rPr>
              <a:t> </a:t>
            </a:r>
            <a:r>
              <a:rPr lang="en-US" sz="6000" dirty="0" smtClean="0">
                <a:solidFill>
                  <a:srgbClr val="000000"/>
                </a:solidFill>
                <a:latin typeface="Arial"/>
                <a:ea typeface="Arial" charset="0"/>
                <a:cs typeface="Arial"/>
              </a:rPr>
              <a:t>C. Melanie Schuele</a:t>
            </a:r>
            <a:endParaRPr lang="en-US" sz="6000" baseline="30000" dirty="0" smtClean="0">
              <a:solidFill>
                <a:srgbClr val="000000"/>
              </a:solidFill>
              <a:latin typeface="Arial"/>
              <a:cs typeface="Arial"/>
            </a:endParaRPr>
          </a:p>
          <a:p>
            <a:pPr algn="ctr" eaLnBrk="0" hangingPunct="0"/>
            <a:r>
              <a:rPr lang="en-US" sz="4400" dirty="0" smtClean="0">
                <a:solidFill>
                  <a:srgbClr val="000000"/>
                </a:solidFill>
                <a:latin typeface="Arial"/>
                <a:cs typeface="Arial"/>
              </a:rPr>
              <a:t>Vanderbilt University School of Medicine, Department of Hearing and Speech Sciences</a:t>
            </a:r>
            <a:endParaRPr lang="en-US" sz="4400" b="1" dirty="0" smtClean="0">
              <a:solidFill>
                <a:srgbClr val="000000"/>
              </a:solidFill>
              <a:latin typeface="Arial"/>
              <a:cs typeface="Arial"/>
            </a:endParaRPr>
          </a:p>
        </p:txBody>
      </p:sp>
      <p:pic>
        <p:nvPicPr>
          <p:cNvPr id="71" name="Picture 20" descr="Statement_Mem.jpg"/>
          <p:cNvPicPr>
            <a:picLocks noChangeAspect="1"/>
          </p:cNvPicPr>
          <p:nvPr/>
        </p:nvPicPr>
        <p:blipFill>
          <a:blip r:embed="rId3"/>
          <a:srcRect/>
          <a:stretch>
            <a:fillRect/>
          </a:stretch>
        </p:blipFill>
        <p:spPr bwMode="auto">
          <a:xfrm>
            <a:off x="37943350" y="37450715"/>
            <a:ext cx="10972800" cy="542059"/>
          </a:xfrm>
          <a:prstGeom prst="rect">
            <a:avLst/>
          </a:prstGeom>
          <a:noFill/>
          <a:ln w="9525">
            <a:noFill/>
            <a:miter lim="800000"/>
            <a:headEnd/>
            <a:tailEnd/>
          </a:ln>
        </p:spPr>
      </p:pic>
      <p:pic>
        <p:nvPicPr>
          <p:cNvPr id="27" name="Picture 26" descr="VUMC logo_2010.jpg"/>
          <p:cNvPicPr>
            <a:picLocks noChangeAspect="1"/>
          </p:cNvPicPr>
          <p:nvPr/>
        </p:nvPicPr>
        <p:blipFill>
          <a:blip r:embed="rId4" cstate="print"/>
          <a:srcRect t="15504" r="5426" b="19380"/>
          <a:stretch>
            <a:fillRect/>
          </a:stretch>
        </p:blipFill>
        <p:spPr>
          <a:xfrm>
            <a:off x="17342798" y="459428"/>
            <a:ext cx="13258800" cy="2047851"/>
          </a:xfrm>
          <a:prstGeom prst="rect">
            <a:avLst/>
          </a:prstGeom>
        </p:spPr>
      </p:pic>
      <p:sp>
        <p:nvSpPr>
          <p:cNvPr id="62" name="Text Box 14"/>
          <p:cNvSpPr txBox="1">
            <a:spLocks noChangeArrowheads="1"/>
          </p:cNvSpPr>
          <p:nvPr/>
        </p:nvSpPr>
        <p:spPr bwMode="auto">
          <a:xfrm>
            <a:off x="228600" y="8686800"/>
            <a:ext cx="11430000" cy="29489400"/>
          </a:xfrm>
          <a:prstGeom prst="rect">
            <a:avLst/>
          </a:prstGeom>
          <a:solidFill>
            <a:schemeClr val="bg1"/>
          </a:solidFill>
          <a:ln w="19050" cmpd="sng">
            <a:noFill/>
            <a:miter lim="800000"/>
            <a:headEnd/>
            <a:tailEnd/>
          </a:ln>
        </p:spPr>
        <p:txBody>
          <a:bodyPr lIns="365760" tIns="365760" rIns="365760" bIns="365760">
            <a:prstTxWarp prst="textNoShape">
              <a:avLst/>
            </a:prstTxWarp>
          </a:bodyPr>
          <a:lstStyle/>
          <a:p>
            <a:r>
              <a:rPr lang="en-US" sz="2200" b="1" i="1" dirty="0" smtClean="0">
                <a:latin typeface="Calibri"/>
                <a:ea typeface="Arial Narrow" charset="0"/>
                <a:cs typeface="Calibri"/>
              </a:rPr>
              <a:t>Purpose: </a:t>
            </a:r>
            <a:r>
              <a:rPr lang="en-US" sz="2200" dirty="0" smtClean="0">
                <a:latin typeface="Calibri"/>
                <a:ea typeface="Arial Narrow" charset="0"/>
                <a:cs typeface="Calibri"/>
              </a:rPr>
              <a:t>Despite technological advances in amplification, average reading levels for children with hearing loss have not increased in the past several decades. Phonological processing deficits may contribute to poor reading outcomes. </a:t>
            </a:r>
            <a:r>
              <a:rPr lang="en-US" sz="2200" dirty="0" smtClean="0">
                <a:ea typeface="Arial Narrow" charset="0"/>
                <a:cs typeface="Calibri"/>
              </a:rPr>
              <a:t>The purpose of this poster is to present the types of errors children with hearing loss made in initial sound segmentation. </a:t>
            </a:r>
          </a:p>
          <a:p>
            <a:r>
              <a:rPr lang="en-US" sz="2200" b="1" i="1" dirty="0" smtClean="0">
                <a:latin typeface="Calibri"/>
                <a:ea typeface="Arial Narrow" charset="0"/>
                <a:cs typeface="Calibri"/>
              </a:rPr>
              <a:t>Method: </a:t>
            </a:r>
            <a:r>
              <a:rPr lang="en-US" sz="2200" dirty="0" smtClean="0">
                <a:latin typeface="Calibri"/>
                <a:ea typeface="Arial Narrow" charset="0"/>
                <a:cs typeface="Calibri"/>
              </a:rPr>
              <a:t>Two preschool children participated in individual initial sound segmentation intervention in this multiple probe design single subject study. Assessment occurred at the beginning of each session.</a:t>
            </a:r>
          </a:p>
          <a:p>
            <a:r>
              <a:rPr lang="en-US" sz="2200" b="1" i="1" dirty="0" smtClean="0">
                <a:latin typeface="Calibri"/>
                <a:ea typeface="Arial Narrow" charset="0"/>
                <a:cs typeface="Calibri"/>
              </a:rPr>
              <a:t>Results: </a:t>
            </a:r>
            <a:r>
              <a:rPr lang="en-US" sz="2200" dirty="0" smtClean="0">
                <a:latin typeface="Calibri"/>
                <a:ea typeface="Arial Narrow" charset="0"/>
                <a:cs typeface="Calibri"/>
              </a:rPr>
              <a:t>Children’s errors shifted from whole word to single sound responses during intervention. Participants exhibit different types of errors.</a:t>
            </a:r>
          </a:p>
          <a:p>
            <a:r>
              <a:rPr lang="en-US" sz="2200" b="1" i="1" dirty="0" smtClean="0">
                <a:latin typeface="Calibri"/>
                <a:ea typeface="Arial Narrow" charset="0"/>
                <a:cs typeface="Calibri"/>
              </a:rPr>
              <a:t>Conclusions: </a:t>
            </a:r>
            <a:r>
              <a:rPr lang="en-US" sz="2200" dirty="0" smtClean="0">
                <a:latin typeface="Calibri"/>
                <a:ea typeface="Arial Narrow" charset="0"/>
                <a:cs typeface="Calibri"/>
              </a:rPr>
              <a:t>Error analysis of responses of children with hearing loss can provide insight into their ability to segment initial sounds and inform intervention targets. </a:t>
            </a: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r>
              <a:rPr lang="en-US" sz="3000" dirty="0" smtClean="0">
                <a:latin typeface="Calibri"/>
                <a:cs typeface="Calibri"/>
              </a:rPr>
              <a:t>Children with hearing loss show delays in developing spoken language and in acquiring </a:t>
            </a:r>
            <a:r>
              <a:rPr lang="en-US" sz="3000" dirty="0" err="1" smtClean="0">
                <a:latin typeface="Calibri"/>
                <a:cs typeface="Calibri"/>
              </a:rPr>
              <a:t>preliteracy</a:t>
            </a:r>
            <a:r>
              <a:rPr lang="en-US" sz="3000" dirty="0" smtClean="0">
                <a:latin typeface="Calibri"/>
                <a:cs typeface="Calibri"/>
              </a:rPr>
              <a:t> skills that profoundly impede reading development. The average 18-year-old with severe hearing loss reads on a fourth grade level (Paul, 2009). Despite technological advances in amplification (e.g., cochlear implants), the average reading level for this population has not increased in the past several decades (</a:t>
            </a:r>
            <a:r>
              <a:rPr lang="en-US" sz="3000" dirty="0" err="1" smtClean="0">
                <a:latin typeface="Calibri"/>
                <a:cs typeface="Calibri"/>
              </a:rPr>
              <a:t>Trybus</a:t>
            </a:r>
            <a:r>
              <a:rPr lang="en-US" sz="3000" dirty="0" smtClean="0">
                <a:latin typeface="Calibri"/>
                <a:cs typeface="Calibri"/>
              </a:rPr>
              <a:t> &amp; </a:t>
            </a:r>
            <a:r>
              <a:rPr lang="en-US" sz="3000" dirty="0" err="1" smtClean="0">
                <a:latin typeface="Calibri"/>
                <a:cs typeface="Calibri"/>
              </a:rPr>
              <a:t>Karchmer</a:t>
            </a:r>
            <a:r>
              <a:rPr lang="en-US" sz="3000" dirty="0" smtClean="0">
                <a:latin typeface="Calibri"/>
                <a:cs typeface="Calibri"/>
              </a:rPr>
              <a:t>, 1977; Paul, 2009).</a:t>
            </a:r>
          </a:p>
          <a:p>
            <a:endParaRPr lang="en-US" sz="3000" dirty="0" smtClean="0">
              <a:latin typeface="Calibri"/>
              <a:cs typeface="Calibri"/>
            </a:endParaRPr>
          </a:p>
          <a:p>
            <a:r>
              <a:rPr lang="en-US" sz="3000" dirty="0" smtClean="0">
                <a:latin typeface="Calibri"/>
                <a:cs typeface="Calibri"/>
              </a:rPr>
              <a:t>The National Reading Panel (2000) identified phonemic awareness instruction as a key component of early literacy instruction. The development of phonological awareness in children with hearing loss seems to follow the same sequence of development as in children with typical hearing (James et al., 2005). However, children with hearing loss tend to perform more poorly than children with typical hearing on phonological awareness tasks (Most, Aram, &amp; </a:t>
            </a:r>
            <a:r>
              <a:rPr lang="en-US" sz="3000" dirty="0" err="1" smtClean="0">
                <a:latin typeface="Calibri"/>
                <a:cs typeface="Calibri"/>
              </a:rPr>
              <a:t>Andorn</a:t>
            </a:r>
            <a:r>
              <a:rPr lang="en-US" sz="3000" dirty="0" smtClean="0">
                <a:latin typeface="Calibri"/>
                <a:cs typeface="Calibri"/>
              </a:rPr>
              <a:t>, 2006).</a:t>
            </a:r>
          </a:p>
          <a:p>
            <a:pPr algn="ctr"/>
            <a:endParaRPr lang="en-US" sz="3000" b="1" dirty="0" smtClean="0">
              <a:latin typeface="Calibri"/>
              <a:ea typeface="Arial Narrow" charset="0"/>
              <a:cs typeface="Calibri"/>
            </a:endParaRPr>
          </a:p>
          <a:p>
            <a:pPr algn="ctr"/>
            <a:r>
              <a:rPr lang="en-US" sz="3000" b="1" dirty="0" smtClean="0">
                <a:latin typeface="Calibri"/>
                <a:ea typeface="Arial Narrow" charset="0"/>
                <a:cs typeface="Calibri"/>
              </a:rPr>
              <a:t>The purpose of this poster is to present the types of errors children with hearing loss made in initial sound segmentation. </a:t>
            </a: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endParaRPr lang="en-US" sz="3000" dirty="0" smtClean="0">
              <a:latin typeface="Calibri"/>
              <a:ea typeface="Arial Narrow" charset="0"/>
              <a:cs typeface="Calibri"/>
            </a:endParaRPr>
          </a:p>
          <a:p>
            <a:r>
              <a:rPr lang="en-US" sz="3000" dirty="0" smtClean="0">
                <a:latin typeface="Calibri"/>
                <a:cs typeface="Calibri"/>
              </a:rPr>
              <a:t>Participants were two four-year-old children with hearing loss (CHILD1 and CHILD2). Participants used amplification, spoke English as their native language, had normal cognition, passed an articulation screening, and did not use manual communication. </a:t>
            </a:r>
          </a:p>
          <a:p>
            <a:endParaRPr lang="en-US" sz="3000" dirty="0" smtClean="0">
              <a:latin typeface="Calibri"/>
              <a:cs typeface="Calibri"/>
            </a:endParaRPr>
          </a:p>
          <a:p>
            <a:r>
              <a:rPr lang="en-US" sz="3000" dirty="0" smtClean="0">
                <a:latin typeface="Calibri"/>
                <a:cs typeface="Calibri"/>
              </a:rPr>
              <a:t>Children individually participated in initial sound segmentation intervention and assessment in this single subject design study. Growth in initial sound segmentation skill</a:t>
            </a:r>
            <a:r>
              <a:rPr lang="en-US" sz="3000" dirty="0" smtClean="0">
                <a:latin typeface="Calibri"/>
                <a:cs typeface="Calibri"/>
              </a:rPr>
              <a:t> was </a:t>
            </a:r>
            <a:r>
              <a:rPr lang="en-US" sz="3000" dirty="0" smtClean="0">
                <a:latin typeface="Calibri"/>
                <a:cs typeface="Calibri"/>
              </a:rPr>
              <a:t>reported</a:t>
            </a:r>
            <a:r>
              <a:rPr lang="en-US" sz="3000" dirty="0" smtClean="0">
                <a:latin typeface="Calibri"/>
                <a:cs typeface="Calibri"/>
              </a:rPr>
              <a:t> in Werfel </a:t>
            </a:r>
            <a:r>
              <a:rPr lang="en-US" sz="3000" dirty="0" smtClean="0">
                <a:latin typeface="Calibri"/>
                <a:cs typeface="Calibri"/>
              </a:rPr>
              <a:t>and</a:t>
            </a:r>
            <a:r>
              <a:rPr lang="en-US" sz="3000" dirty="0" smtClean="0">
                <a:latin typeface="Calibri"/>
                <a:cs typeface="Calibri"/>
              </a:rPr>
              <a:t> Schuele (2010</a:t>
            </a:r>
            <a:r>
              <a:rPr lang="en-US" sz="3000" dirty="0" smtClean="0">
                <a:latin typeface="Calibri"/>
                <a:cs typeface="Calibri"/>
              </a:rPr>
              <a:t>).  In addition to measuring growth in initial sound segmentation skill in response to intervention, the types of errors that children with hearing loss made were of interest. An error analysis coding scheme was developed to allow for analysis of error responses. Errors were graphed by assessment session and total number of errors in each category were calculated for each child for analysis.</a:t>
            </a:r>
          </a:p>
          <a:p>
            <a:endParaRPr lang="en-US" sz="3000" dirty="0" smtClean="0">
              <a:latin typeface="Calibri"/>
              <a:cs typeface="Calibri"/>
            </a:endParaRPr>
          </a:p>
          <a:p>
            <a:pPr algn="ctr"/>
            <a:endParaRPr lang="en-US" sz="3000" dirty="0" smtClean="0">
              <a:latin typeface="Calibri"/>
              <a:cs typeface="Calibri"/>
            </a:endParaRPr>
          </a:p>
          <a:p>
            <a:pPr algn="ctr"/>
            <a:r>
              <a:rPr lang="en-US" sz="3500" dirty="0" smtClean="0">
                <a:latin typeface="Calibri"/>
                <a:cs typeface="Calibri"/>
              </a:rPr>
              <a:t>Error Coding Scheme</a:t>
            </a:r>
          </a:p>
          <a:p>
            <a:endParaRPr lang="en-US" sz="3000" dirty="0" smtClean="0">
              <a:latin typeface="Calibri"/>
              <a:ea typeface="Arial Narrow" charset="0"/>
              <a:cs typeface="Calibri"/>
            </a:endParaRPr>
          </a:p>
        </p:txBody>
      </p:sp>
      <p:sp>
        <p:nvSpPr>
          <p:cNvPr id="63" name="Text Box 7"/>
          <p:cNvSpPr txBox="1">
            <a:spLocks noChangeArrowheads="1"/>
          </p:cNvSpPr>
          <p:nvPr/>
        </p:nvSpPr>
        <p:spPr bwMode="auto">
          <a:xfrm>
            <a:off x="228600" y="7315200"/>
            <a:ext cx="11430000" cy="1371600"/>
          </a:xfrm>
          <a:prstGeom prst="rect">
            <a:avLst/>
          </a:prstGeom>
          <a:solidFill>
            <a:schemeClr val="tx1"/>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chemeClr val="bg1"/>
                </a:solidFill>
                <a:latin typeface="Arial Black"/>
                <a:ea typeface="Arial Narrow" charset="0"/>
                <a:cs typeface="Arial Black"/>
              </a:rPr>
              <a:t>Abstract</a:t>
            </a:r>
            <a:endParaRPr lang="en-US" sz="6000" b="1" dirty="0">
              <a:solidFill>
                <a:schemeClr val="bg1"/>
              </a:solidFill>
              <a:latin typeface="Arial Black"/>
              <a:ea typeface="Arial Narrow" charset="0"/>
              <a:cs typeface="Arial Black"/>
            </a:endParaRPr>
          </a:p>
        </p:txBody>
      </p:sp>
      <p:sp>
        <p:nvSpPr>
          <p:cNvPr id="64" name="Text Box 7"/>
          <p:cNvSpPr txBox="1">
            <a:spLocks noChangeArrowheads="1"/>
          </p:cNvSpPr>
          <p:nvPr/>
        </p:nvSpPr>
        <p:spPr bwMode="auto">
          <a:xfrm>
            <a:off x="230916" y="13075408"/>
            <a:ext cx="11430000" cy="1371600"/>
          </a:xfrm>
          <a:prstGeom prst="rect">
            <a:avLst/>
          </a:prstGeom>
          <a:solidFill>
            <a:srgbClr val="000000"/>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rgbClr val="F8F8F8"/>
                </a:solidFill>
                <a:latin typeface="Arial Black"/>
                <a:ea typeface="Arial Narrow" charset="0"/>
                <a:cs typeface="Arial Black"/>
              </a:rPr>
              <a:t>Background Information</a:t>
            </a:r>
            <a:endParaRPr lang="en-US" sz="6000" b="1" dirty="0">
              <a:solidFill>
                <a:srgbClr val="F8F8F8"/>
              </a:solidFill>
              <a:latin typeface="Arial Black"/>
              <a:ea typeface="Arial Narrow" charset="0"/>
              <a:cs typeface="Arial Black"/>
            </a:endParaRPr>
          </a:p>
        </p:txBody>
      </p:sp>
      <p:sp>
        <p:nvSpPr>
          <p:cNvPr id="78" name="Text Box 14"/>
          <p:cNvSpPr txBox="1">
            <a:spLocks noChangeArrowheads="1"/>
          </p:cNvSpPr>
          <p:nvPr/>
        </p:nvSpPr>
        <p:spPr bwMode="auto">
          <a:xfrm>
            <a:off x="12293600" y="8686800"/>
            <a:ext cx="11887200" cy="29489400"/>
          </a:xfrm>
          <a:prstGeom prst="rect">
            <a:avLst/>
          </a:prstGeom>
          <a:solidFill>
            <a:schemeClr val="bg1"/>
          </a:solidFill>
          <a:ln w="19050" cmpd="sng">
            <a:noFill/>
            <a:miter lim="800000"/>
            <a:headEnd/>
            <a:tailEnd/>
          </a:ln>
        </p:spPr>
        <p:txBody>
          <a:bodyPr lIns="365760" tIns="365760" rIns="365760" bIns="365760">
            <a:prstTxWarp prst="textNoShape">
              <a:avLst/>
            </a:prstTxWarp>
          </a:bodyPr>
          <a:lstStyle/>
          <a:p>
            <a:pPr algn="ctr"/>
            <a:r>
              <a:rPr lang="en-US" sz="3000" dirty="0" smtClean="0">
                <a:latin typeface="Arial"/>
                <a:ea typeface="Arial Narrow" charset="0"/>
                <a:cs typeface="Arial"/>
              </a:rPr>
              <a:t>Participant Information for CHILD1</a:t>
            </a:r>
            <a:endParaRPr lang="en-US" sz="3000" dirty="0">
              <a:latin typeface="Arial"/>
              <a:ea typeface="Arial Narrow" charset="0"/>
              <a:cs typeface="Arial"/>
            </a:endParaRPr>
          </a:p>
        </p:txBody>
      </p:sp>
      <p:sp>
        <p:nvSpPr>
          <p:cNvPr id="79" name="Text Box 7"/>
          <p:cNvSpPr txBox="1">
            <a:spLocks noChangeArrowheads="1"/>
          </p:cNvSpPr>
          <p:nvPr/>
        </p:nvSpPr>
        <p:spPr bwMode="auto">
          <a:xfrm>
            <a:off x="12344400" y="7315200"/>
            <a:ext cx="11887200" cy="1371600"/>
          </a:xfrm>
          <a:prstGeom prst="rect">
            <a:avLst/>
          </a:prstGeom>
          <a:solidFill>
            <a:schemeClr val="tx1"/>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chemeClr val="bg1"/>
                </a:solidFill>
                <a:latin typeface="Arial Black"/>
                <a:ea typeface="Arial Narrow" charset="0"/>
                <a:cs typeface="Arial Black"/>
              </a:rPr>
              <a:t>CHILD1</a:t>
            </a:r>
            <a:endParaRPr lang="en-US" sz="6000" b="1" dirty="0">
              <a:solidFill>
                <a:schemeClr val="bg1"/>
              </a:solidFill>
              <a:latin typeface="Arial Black"/>
              <a:ea typeface="Arial Narrow" charset="0"/>
              <a:cs typeface="Arial Black"/>
            </a:endParaRPr>
          </a:p>
        </p:txBody>
      </p:sp>
      <p:sp>
        <p:nvSpPr>
          <p:cNvPr id="83" name="Text Box 7"/>
          <p:cNvSpPr txBox="1">
            <a:spLocks noChangeArrowheads="1"/>
          </p:cNvSpPr>
          <p:nvPr/>
        </p:nvSpPr>
        <p:spPr bwMode="auto">
          <a:xfrm>
            <a:off x="24917400" y="7315200"/>
            <a:ext cx="12115800" cy="1371600"/>
          </a:xfrm>
          <a:prstGeom prst="rect">
            <a:avLst/>
          </a:prstGeom>
          <a:solidFill>
            <a:schemeClr val="tx1"/>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rgbClr val="F8F8F8"/>
                </a:solidFill>
                <a:latin typeface="Arial Black"/>
                <a:ea typeface="Arial Narrow" charset="0"/>
                <a:cs typeface="Arial Black"/>
              </a:rPr>
              <a:t>CHILD2</a:t>
            </a:r>
            <a:endParaRPr lang="en-US" sz="6000" b="1" dirty="0">
              <a:solidFill>
                <a:srgbClr val="F8F8F8"/>
              </a:solidFill>
              <a:latin typeface="Arial Black"/>
              <a:ea typeface="Arial Narrow" charset="0"/>
              <a:cs typeface="Arial Black"/>
            </a:endParaRPr>
          </a:p>
        </p:txBody>
      </p:sp>
      <p:sp>
        <p:nvSpPr>
          <p:cNvPr id="87" name="Text Box 7"/>
          <p:cNvSpPr txBox="1">
            <a:spLocks noChangeArrowheads="1"/>
          </p:cNvSpPr>
          <p:nvPr/>
        </p:nvSpPr>
        <p:spPr bwMode="auto">
          <a:xfrm>
            <a:off x="37719000" y="7315200"/>
            <a:ext cx="11430000" cy="1371600"/>
          </a:xfrm>
          <a:prstGeom prst="rect">
            <a:avLst/>
          </a:prstGeom>
          <a:solidFill>
            <a:schemeClr val="tx1"/>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chemeClr val="bg1"/>
                </a:solidFill>
                <a:latin typeface="Arial Black"/>
                <a:ea typeface="Arial Narrow" charset="0"/>
                <a:cs typeface="Arial Black"/>
              </a:rPr>
              <a:t>Results and Discussion</a:t>
            </a:r>
            <a:endParaRPr lang="en-US" sz="6000" b="1" dirty="0">
              <a:solidFill>
                <a:schemeClr val="bg1"/>
              </a:solidFill>
              <a:latin typeface="Arial Black"/>
              <a:ea typeface="Arial Narrow" charset="0"/>
              <a:cs typeface="Arial Black"/>
            </a:endParaRPr>
          </a:p>
        </p:txBody>
      </p:sp>
      <p:sp>
        <p:nvSpPr>
          <p:cNvPr id="88" name="Text Box 7"/>
          <p:cNvSpPr txBox="1">
            <a:spLocks noChangeArrowheads="1"/>
          </p:cNvSpPr>
          <p:nvPr/>
        </p:nvSpPr>
        <p:spPr bwMode="auto">
          <a:xfrm>
            <a:off x="37719000" y="29006800"/>
            <a:ext cx="11430000" cy="1371600"/>
          </a:xfrm>
          <a:prstGeom prst="rect">
            <a:avLst/>
          </a:prstGeom>
          <a:solidFill>
            <a:srgbClr val="000000"/>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rgbClr val="F8F8F8"/>
                </a:solidFill>
                <a:latin typeface="Arial Black"/>
                <a:ea typeface="Arial Narrow" charset="0"/>
                <a:cs typeface="Arial Black"/>
              </a:rPr>
              <a:t>Acknowledgements</a:t>
            </a:r>
            <a:endParaRPr lang="en-US" sz="6000" b="1" dirty="0">
              <a:solidFill>
                <a:srgbClr val="F8F8F8"/>
              </a:solidFill>
              <a:latin typeface="Arial Black"/>
              <a:ea typeface="Arial Narrow" charset="0"/>
              <a:cs typeface="Arial Black"/>
            </a:endParaRPr>
          </a:p>
        </p:txBody>
      </p:sp>
      <p:sp>
        <p:nvSpPr>
          <p:cNvPr id="89" name="Text Box 7"/>
          <p:cNvSpPr txBox="1">
            <a:spLocks noChangeArrowheads="1"/>
          </p:cNvSpPr>
          <p:nvPr/>
        </p:nvSpPr>
        <p:spPr bwMode="auto">
          <a:xfrm>
            <a:off x="37719000" y="32918400"/>
            <a:ext cx="11430000" cy="1371600"/>
          </a:xfrm>
          <a:prstGeom prst="rect">
            <a:avLst/>
          </a:prstGeom>
          <a:solidFill>
            <a:srgbClr val="000000"/>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rgbClr val="F8F8F8"/>
                </a:solidFill>
                <a:latin typeface="Arial Black"/>
                <a:ea typeface="Arial Narrow" charset="0"/>
                <a:cs typeface="Arial Black"/>
              </a:rPr>
              <a:t>Selected References</a:t>
            </a:r>
            <a:endParaRPr lang="en-US" sz="6000" b="1" dirty="0">
              <a:solidFill>
                <a:srgbClr val="F8F8F8"/>
              </a:solidFill>
              <a:latin typeface="Arial Black"/>
              <a:ea typeface="Arial Narrow" charset="0"/>
              <a:cs typeface="Arial Black"/>
            </a:endParaRPr>
          </a:p>
        </p:txBody>
      </p:sp>
      <p:sp>
        <p:nvSpPr>
          <p:cNvPr id="20" name="Text Box 7"/>
          <p:cNvSpPr txBox="1">
            <a:spLocks noChangeArrowheads="1"/>
          </p:cNvSpPr>
          <p:nvPr/>
        </p:nvSpPr>
        <p:spPr bwMode="auto">
          <a:xfrm>
            <a:off x="228600" y="23557100"/>
            <a:ext cx="11430000" cy="1371600"/>
          </a:xfrm>
          <a:prstGeom prst="rect">
            <a:avLst/>
          </a:prstGeom>
          <a:solidFill>
            <a:srgbClr val="000000"/>
          </a:solidFill>
          <a:ln w="19050" cmpd="sng">
            <a:noFill/>
            <a:miter lim="800000"/>
            <a:headEnd/>
            <a:tailEnd/>
          </a:ln>
        </p:spPr>
        <p:txBody>
          <a:bodyPr lIns="91267" tIns="45624" rIns="91267" bIns="45624" anchor="ctr" anchorCtr="1">
            <a:prstTxWarp prst="textNoShape">
              <a:avLst/>
            </a:prstTxWarp>
          </a:bodyPr>
          <a:lstStyle/>
          <a:p>
            <a:pPr algn="ctr" eaLnBrk="0" hangingPunct="0">
              <a:spcBef>
                <a:spcPct val="50000"/>
              </a:spcBef>
            </a:pPr>
            <a:r>
              <a:rPr lang="en-US" sz="6000" b="1" dirty="0" smtClean="0">
                <a:solidFill>
                  <a:srgbClr val="F8F8F8"/>
                </a:solidFill>
                <a:latin typeface="Arial Black"/>
                <a:ea typeface="Arial Narrow" charset="0"/>
                <a:cs typeface="Arial Black"/>
              </a:rPr>
              <a:t>Method</a:t>
            </a:r>
          </a:p>
        </p:txBody>
      </p:sp>
      <p:graphicFrame>
        <p:nvGraphicFramePr>
          <p:cNvPr id="21" name="Table 20"/>
          <p:cNvGraphicFramePr>
            <a:graphicFrameLocks noGrp="1"/>
          </p:cNvGraphicFramePr>
          <p:nvPr/>
        </p:nvGraphicFramePr>
        <p:xfrm>
          <a:off x="13561403" y="9599652"/>
          <a:ext cx="9493330" cy="8143240"/>
        </p:xfrm>
        <a:graphic>
          <a:graphicData uri="http://schemas.openxmlformats.org/drawingml/2006/table">
            <a:tbl>
              <a:tblPr bandRow="1">
                <a:tableStyleId>{6E25E649-3F16-4E02-A733-19D2CDBF48F0}</a:tableStyleId>
              </a:tblPr>
              <a:tblGrid>
                <a:gridCol w="5167256"/>
                <a:gridCol w="4326074"/>
              </a:tblGrid>
              <a:tr h="370840">
                <a:tc>
                  <a:txBody>
                    <a:bodyPr/>
                    <a:lstStyle/>
                    <a:p>
                      <a:r>
                        <a:rPr lang="en-US" sz="2200" dirty="0" smtClean="0"/>
                        <a:t>Age </a:t>
                      </a:r>
                      <a:endParaRPr lang="en-US" sz="2200" dirty="0"/>
                    </a:p>
                  </a:txBody>
                  <a:tcPr/>
                </a:tc>
                <a:tc>
                  <a:txBody>
                    <a:bodyPr/>
                    <a:lstStyle/>
                    <a:p>
                      <a:pPr algn="ctr"/>
                      <a:r>
                        <a:rPr lang="en-US" sz="2200" dirty="0" smtClean="0"/>
                        <a:t>4;6</a:t>
                      </a:r>
                      <a:endParaRPr lang="en-US" sz="2200" dirty="0"/>
                    </a:p>
                  </a:txBody>
                  <a:tcPr/>
                </a:tc>
              </a:tr>
              <a:tr h="370840">
                <a:tc>
                  <a:txBody>
                    <a:bodyPr/>
                    <a:lstStyle/>
                    <a:p>
                      <a:r>
                        <a:rPr lang="en-US" sz="2200" dirty="0" smtClean="0"/>
                        <a:t>Sex</a:t>
                      </a:r>
                      <a:endParaRPr lang="en-US" sz="2200" dirty="0"/>
                    </a:p>
                  </a:txBody>
                  <a:tcPr/>
                </a:tc>
                <a:tc>
                  <a:txBody>
                    <a:bodyPr/>
                    <a:lstStyle/>
                    <a:p>
                      <a:pPr algn="ctr"/>
                      <a:r>
                        <a:rPr lang="en-US" sz="2200" dirty="0" smtClean="0"/>
                        <a:t>Female</a:t>
                      </a:r>
                      <a:endParaRPr lang="en-US" sz="2200" dirty="0"/>
                    </a:p>
                  </a:txBody>
                  <a:tcPr/>
                </a:tc>
              </a:tr>
              <a:tr h="370840">
                <a:tc>
                  <a:txBody>
                    <a:bodyPr/>
                    <a:lstStyle/>
                    <a:p>
                      <a:r>
                        <a:rPr lang="en-US" sz="2200" dirty="0" smtClean="0"/>
                        <a:t>Race</a:t>
                      </a:r>
                      <a:endParaRPr lang="en-US" sz="2200" dirty="0"/>
                    </a:p>
                  </a:txBody>
                  <a:tcPr/>
                </a:tc>
                <a:tc>
                  <a:txBody>
                    <a:bodyPr/>
                    <a:lstStyle/>
                    <a:p>
                      <a:pPr algn="ctr"/>
                      <a:r>
                        <a:rPr lang="en-US" sz="2200" dirty="0" smtClean="0"/>
                        <a:t>African American/Caucasian</a:t>
                      </a:r>
                      <a:r>
                        <a:rPr lang="en-US" sz="2200" baseline="0" dirty="0" smtClean="0"/>
                        <a:t> </a:t>
                      </a:r>
                      <a:endParaRPr lang="en-US" sz="2200" dirty="0"/>
                    </a:p>
                  </a:txBody>
                  <a:tcPr/>
                </a:tc>
              </a:tr>
              <a:tr h="370840">
                <a:tc>
                  <a:txBody>
                    <a:bodyPr/>
                    <a:lstStyle/>
                    <a:p>
                      <a:r>
                        <a:rPr lang="en-US" sz="2200" dirty="0" smtClean="0"/>
                        <a:t>Ethnicity</a:t>
                      </a:r>
                      <a:endParaRPr lang="en-US" sz="2200" dirty="0"/>
                    </a:p>
                  </a:txBody>
                  <a:tcPr/>
                </a:tc>
                <a:tc>
                  <a:txBody>
                    <a:bodyPr/>
                    <a:lstStyle/>
                    <a:p>
                      <a:pPr algn="ctr"/>
                      <a:r>
                        <a:rPr lang="en-US" sz="2200" dirty="0" smtClean="0"/>
                        <a:t>Not Hispanic</a:t>
                      </a:r>
                      <a:endParaRPr lang="en-US" sz="2200" dirty="0"/>
                    </a:p>
                  </a:txBody>
                  <a:tcPr/>
                </a:tc>
              </a:tr>
              <a:tr h="370840">
                <a:tc>
                  <a:txBody>
                    <a:bodyPr/>
                    <a:lstStyle/>
                    <a:p>
                      <a:r>
                        <a:rPr lang="en-US" sz="2200" dirty="0" smtClean="0"/>
                        <a:t>Type</a:t>
                      </a:r>
                      <a:r>
                        <a:rPr lang="en-US" sz="2200" baseline="0" dirty="0" smtClean="0"/>
                        <a:t> of HL</a:t>
                      </a:r>
                      <a:endParaRPr lang="en-US" sz="2200" dirty="0"/>
                    </a:p>
                  </a:txBody>
                  <a:tcPr/>
                </a:tc>
                <a:tc>
                  <a:txBody>
                    <a:bodyPr/>
                    <a:lstStyle/>
                    <a:p>
                      <a:pPr algn="ctr"/>
                      <a:r>
                        <a:rPr lang="en-US" sz="2200" dirty="0" smtClean="0"/>
                        <a:t>Bilateral Moderately</a:t>
                      </a:r>
                      <a:r>
                        <a:rPr lang="en-US" sz="2200" baseline="0" dirty="0" smtClean="0"/>
                        <a:t> Severe to Severe SNHL</a:t>
                      </a:r>
                      <a:endParaRPr lang="en-US" sz="2200" dirty="0"/>
                    </a:p>
                  </a:txBody>
                  <a:tcPr/>
                </a:tc>
              </a:tr>
              <a:tr h="370840">
                <a:tc>
                  <a:txBody>
                    <a:bodyPr/>
                    <a:lstStyle/>
                    <a:p>
                      <a:r>
                        <a:rPr lang="en-US" sz="2200" dirty="0" smtClean="0"/>
                        <a:t>Age at ID</a:t>
                      </a:r>
                      <a:endParaRPr lang="en-US" sz="2200" dirty="0"/>
                    </a:p>
                  </a:txBody>
                  <a:tcPr/>
                </a:tc>
                <a:tc>
                  <a:txBody>
                    <a:bodyPr/>
                    <a:lstStyle/>
                    <a:p>
                      <a:pPr algn="ctr"/>
                      <a:r>
                        <a:rPr lang="en-US" sz="2200" dirty="0" smtClean="0"/>
                        <a:t>1;9</a:t>
                      </a:r>
                      <a:endParaRPr lang="en-US" sz="2200" dirty="0"/>
                    </a:p>
                  </a:txBody>
                  <a:tcPr/>
                </a:tc>
              </a:tr>
              <a:tr h="553720">
                <a:tc>
                  <a:txBody>
                    <a:bodyPr/>
                    <a:lstStyle/>
                    <a:p>
                      <a:r>
                        <a:rPr lang="en-US" sz="2200" dirty="0" smtClean="0"/>
                        <a:t>Amplification</a:t>
                      </a:r>
                      <a:endParaRPr lang="en-US" sz="2200" baseline="0" dirty="0" smtClean="0"/>
                    </a:p>
                  </a:txBody>
                  <a:tcPr/>
                </a:tc>
                <a:tc>
                  <a:txBody>
                    <a:bodyPr/>
                    <a:lstStyle/>
                    <a:p>
                      <a:pPr algn="ctr"/>
                      <a:r>
                        <a:rPr lang="en-US" sz="2200" dirty="0" smtClean="0"/>
                        <a:t>Hearing Aids </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Education</a:t>
                      </a:r>
                    </a:p>
                  </a:txBody>
                  <a:tcPr/>
                </a:tc>
                <a:tc>
                  <a:txBody>
                    <a:bodyPr/>
                    <a:lstStyle/>
                    <a:p>
                      <a:pPr algn="ctr"/>
                      <a:r>
                        <a:rPr lang="en-US" sz="2200" dirty="0" smtClean="0"/>
                        <a:t>Auditory</a:t>
                      </a:r>
                      <a:r>
                        <a:rPr lang="en-US" sz="2200" baseline="0" dirty="0" smtClean="0"/>
                        <a:t> Oral</a:t>
                      </a:r>
                      <a:endParaRPr lang="en-US" sz="2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t>Speech-Language Treatment</a:t>
                      </a:r>
                      <a:r>
                        <a:rPr lang="en-US" sz="2200" baseline="0" dirty="0" smtClean="0"/>
                        <a:t> per week</a:t>
                      </a:r>
                    </a:p>
                  </a:txBody>
                  <a:tcPr/>
                </a:tc>
                <a:tc>
                  <a:txBody>
                    <a:bodyPr/>
                    <a:lstStyle/>
                    <a:p>
                      <a:pPr algn="ctr"/>
                      <a:r>
                        <a:rPr lang="en-US" sz="2200" dirty="0" smtClean="0"/>
                        <a:t>1 hour</a:t>
                      </a:r>
                      <a:endParaRPr lang="en-US" sz="2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Leiter-</a:t>
                      </a:r>
                      <a:r>
                        <a:rPr lang="en-US" sz="2200" baseline="0" dirty="0" smtClean="0"/>
                        <a:t>R Standard Score</a:t>
                      </a:r>
                      <a:endParaRPr lang="en-US" sz="2200" baseline="0" dirty="0" smtClean="0"/>
                    </a:p>
                  </a:txBody>
                  <a:tcPr/>
                </a:tc>
                <a:tc>
                  <a:txBody>
                    <a:bodyPr/>
                    <a:lstStyle/>
                    <a:p>
                      <a:pPr algn="ctr"/>
                      <a:r>
                        <a:rPr lang="en-US" sz="2200" dirty="0" smtClean="0"/>
                        <a:t>113</a:t>
                      </a:r>
                      <a:endParaRPr lang="en-US" sz="2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CELF-</a:t>
                      </a:r>
                      <a:r>
                        <a:rPr lang="en-US" sz="2200" baseline="0" dirty="0" smtClean="0"/>
                        <a:t>P Standard Score</a:t>
                      </a:r>
                      <a:endParaRPr lang="en-US" sz="2200" baseline="0" dirty="0" smtClean="0"/>
                    </a:p>
                  </a:txBody>
                  <a:tcPr/>
                </a:tc>
                <a:tc>
                  <a:txBody>
                    <a:bodyPr/>
                    <a:lstStyle/>
                    <a:p>
                      <a:pPr algn="ctr"/>
                      <a:r>
                        <a:rPr lang="en-US" sz="2200" dirty="0" smtClean="0"/>
                        <a:t>67</a:t>
                      </a:r>
                      <a:endParaRPr lang="en-US" sz="22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PPVT-</a:t>
                      </a:r>
                      <a:r>
                        <a:rPr lang="en-US" sz="2200" baseline="0" dirty="0" smtClean="0"/>
                        <a:t>III Standard Score</a:t>
                      </a:r>
                      <a:endParaRPr lang="en-US" sz="2200" baseline="0" dirty="0" smtClean="0"/>
                    </a:p>
                  </a:txBody>
                  <a:tcPr/>
                </a:tc>
                <a:tc>
                  <a:txBody>
                    <a:bodyPr/>
                    <a:lstStyle/>
                    <a:p>
                      <a:pPr algn="ctr"/>
                      <a:r>
                        <a:rPr lang="en-US" sz="2200" dirty="0" smtClean="0"/>
                        <a:t>70</a:t>
                      </a:r>
                      <a:endParaRPr lang="en-US" sz="2200" dirty="0"/>
                    </a:p>
                  </a:txBody>
                  <a:tcPr/>
                </a:tc>
              </a:tr>
              <a:tr h="370840">
                <a:tc>
                  <a:txBody>
                    <a:bodyPr/>
                    <a:lstStyle/>
                    <a:p>
                      <a:r>
                        <a:rPr lang="en-US" sz="2200" dirty="0" smtClean="0"/>
                        <a:t>EOWPVT Standard Score</a:t>
                      </a:r>
                      <a:endParaRPr lang="en-US" sz="2200" dirty="0"/>
                    </a:p>
                  </a:txBody>
                  <a:tcPr/>
                </a:tc>
                <a:tc>
                  <a:txBody>
                    <a:bodyPr/>
                    <a:lstStyle/>
                    <a:p>
                      <a:pPr algn="ctr"/>
                      <a:r>
                        <a:rPr lang="en-US" sz="2200" dirty="0" smtClean="0"/>
                        <a:t>82</a:t>
                      </a:r>
                      <a:endParaRPr lang="en-US" sz="2200" dirty="0"/>
                    </a:p>
                  </a:txBody>
                  <a:tcPr/>
                </a:tc>
              </a:tr>
              <a:tr h="370840">
                <a:tc>
                  <a:txBody>
                    <a:bodyPr/>
                    <a:lstStyle/>
                    <a:p>
                      <a:r>
                        <a:rPr lang="en-US" sz="2200" dirty="0" smtClean="0"/>
                        <a:t>GFTA-</a:t>
                      </a:r>
                      <a:r>
                        <a:rPr lang="en-US" sz="2200" dirty="0" smtClean="0"/>
                        <a:t>2 Standard Score</a:t>
                      </a:r>
                      <a:endParaRPr lang="en-US" sz="2200" dirty="0"/>
                    </a:p>
                  </a:txBody>
                  <a:tcPr/>
                </a:tc>
                <a:tc>
                  <a:txBody>
                    <a:bodyPr/>
                    <a:lstStyle/>
                    <a:p>
                      <a:pPr algn="ctr"/>
                      <a:r>
                        <a:rPr lang="en-US" sz="2200" dirty="0" smtClean="0"/>
                        <a:t>78</a:t>
                      </a:r>
                      <a:endParaRPr lang="en-US" sz="2200" dirty="0"/>
                    </a:p>
                  </a:txBody>
                  <a:tcPr/>
                </a:tc>
              </a:tr>
              <a:tr h="370840">
                <a:tc>
                  <a:txBody>
                    <a:bodyPr/>
                    <a:lstStyle/>
                    <a:p>
                      <a:r>
                        <a:rPr lang="en-US" sz="2200" dirty="0" smtClean="0"/>
                        <a:t>PALS-K</a:t>
                      </a:r>
                      <a:r>
                        <a:rPr lang="en-US" sz="2200" baseline="0" dirty="0" smtClean="0"/>
                        <a:t> Rhyme</a:t>
                      </a:r>
                      <a:endParaRPr lang="en-US" sz="2200" dirty="0"/>
                    </a:p>
                  </a:txBody>
                  <a:tcPr/>
                </a:tc>
                <a:tc>
                  <a:txBody>
                    <a:bodyPr/>
                    <a:lstStyle/>
                    <a:p>
                      <a:pPr algn="ctr"/>
                      <a:r>
                        <a:rPr lang="en-US" sz="2200" dirty="0" smtClean="0"/>
                        <a:t>3/10</a:t>
                      </a:r>
                      <a:endParaRPr lang="en-US" sz="2200" dirty="0"/>
                    </a:p>
                  </a:txBody>
                  <a:tcPr/>
                </a:tc>
              </a:tr>
              <a:tr h="370840">
                <a:tc>
                  <a:txBody>
                    <a:bodyPr/>
                    <a:lstStyle/>
                    <a:p>
                      <a:r>
                        <a:rPr lang="en-US" sz="2200" dirty="0" smtClean="0"/>
                        <a:t>PALS-K Initial Sounds</a:t>
                      </a:r>
                      <a:endParaRPr lang="en-US" sz="2200" dirty="0"/>
                    </a:p>
                  </a:txBody>
                  <a:tcPr/>
                </a:tc>
                <a:tc>
                  <a:txBody>
                    <a:bodyPr/>
                    <a:lstStyle/>
                    <a:p>
                      <a:pPr algn="ctr"/>
                      <a:r>
                        <a:rPr lang="en-US" sz="2200" dirty="0" smtClean="0"/>
                        <a:t>2/10</a:t>
                      </a:r>
                      <a:endParaRPr lang="en-US" sz="2200" dirty="0"/>
                    </a:p>
                  </a:txBody>
                  <a:tcPr/>
                </a:tc>
              </a:tr>
              <a:tr h="370840">
                <a:tc>
                  <a:txBody>
                    <a:bodyPr/>
                    <a:lstStyle/>
                    <a:p>
                      <a:r>
                        <a:rPr lang="en-US" sz="2200" dirty="0" smtClean="0"/>
                        <a:t>PALS-K Letter Sounds</a:t>
                      </a:r>
                      <a:endParaRPr lang="en-US" sz="2200" dirty="0"/>
                    </a:p>
                  </a:txBody>
                  <a:tcPr/>
                </a:tc>
                <a:tc>
                  <a:txBody>
                    <a:bodyPr/>
                    <a:lstStyle/>
                    <a:p>
                      <a:pPr algn="ctr"/>
                      <a:r>
                        <a:rPr lang="en-US" sz="2200" dirty="0" smtClean="0"/>
                        <a:t>8/26</a:t>
                      </a:r>
                      <a:endParaRPr lang="en-US" sz="2200" dirty="0"/>
                    </a:p>
                  </a:txBody>
                  <a:tcPr/>
                </a:tc>
              </a:tr>
              <a:tr h="370840">
                <a:tc>
                  <a:txBody>
                    <a:bodyPr/>
                    <a:lstStyle/>
                    <a:p>
                      <a:r>
                        <a:rPr lang="en-US" sz="2200" dirty="0" smtClean="0"/>
                        <a:t>MLU</a:t>
                      </a:r>
                      <a:endParaRPr lang="en-US" sz="2200" dirty="0"/>
                    </a:p>
                  </a:txBody>
                  <a:tcPr/>
                </a:tc>
                <a:tc>
                  <a:txBody>
                    <a:bodyPr/>
                    <a:lstStyle/>
                    <a:p>
                      <a:pPr algn="ctr"/>
                      <a:r>
                        <a:rPr lang="en-US" sz="2200" dirty="0" smtClean="0"/>
                        <a:t>2.83</a:t>
                      </a:r>
                      <a:endParaRPr lang="en-US" sz="2200" dirty="0"/>
                    </a:p>
                  </a:txBody>
                  <a:tcPr/>
                </a:tc>
              </a:tr>
            </a:tbl>
          </a:graphicData>
        </a:graphic>
      </p:graphicFrame>
      <p:graphicFrame>
        <p:nvGraphicFramePr>
          <p:cNvPr id="22" name="Table 21"/>
          <p:cNvGraphicFramePr>
            <a:graphicFrameLocks noGrp="1"/>
          </p:cNvGraphicFramePr>
          <p:nvPr/>
        </p:nvGraphicFramePr>
        <p:xfrm>
          <a:off x="26258197" y="9590831"/>
          <a:ext cx="9491472" cy="8241394"/>
        </p:xfrm>
        <a:graphic>
          <a:graphicData uri="http://schemas.openxmlformats.org/drawingml/2006/table">
            <a:tbl>
              <a:tblPr bandRow="1">
                <a:tableStyleId>{8EC20E35-A176-4012-BC5E-935CFFF8708E}</a:tableStyleId>
              </a:tblPr>
              <a:tblGrid>
                <a:gridCol w="5232477"/>
                <a:gridCol w="4258995"/>
              </a:tblGrid>
              <a:tr h="466751">
                <a:tc>
                  <a:txBody>
                    <a:bodyPr/>
                    <a:lstStyle/>
                    <a:p>
                      <a:r>
                        <a:rPr lang="en-US" sz="2200" dirty="0" smtClean="0"/>
                        <a:t>Age </a:t>
                      </a:r>
                      <a:endParaRPr lang="en-US" sz="2200" dirty="0"/>
                    </a:p>
                  </a:txBody>
                  <a:tcPr/>
                </a:tc>
                <a:tc>
                  <a:txBody>
                    <a:bodyPr/>
                    <a:lstStyle/>
                    <a:p>
                      <a:pPr algn="ctr"/>
                      <a:r>
                        <a:rPr lang="en-US" sz="2200" dirty="0" smtClean="0"/>
                        <a:t>4;9</a:t>
                      </a:r>
                      <a:endParaRPr lang="en-US" sz="2200" dirty="0"/>
                    </a:p>
                  </a:txBody>
                  <a:tcPr/>
                </a:tc>
              </a:tr>
              <a:tr h="328696">
                <a:tc>
                  <a:txBody>
                    <a:bodyPr/>
                    <a:lstStyle/>
                    <a:p>
                      <a:r>
                        <a:rPr lang="en-US" sz="2200" dirty="0" smtClean="0"/>
                        <a:t>Sex</a:t>
                      </a:r>
                      <a:endParaRPr lang="en-US" sz="2200" dirty="0"/>
                    </a:p>
                  </a:txBody>
                  <a:tcPr/>
                </a:tc>
                <a:tc>
                  <a:txBody>
                    <a:bodyPr/>
                    <a:lstStyle/>
                    <a:p>
                      <a:pPr algn="ctr"/>
                      <a:r>
                        <a:rPr lang="en-US" sz="2200" dirty="0" smtClean="0"/>
                        <a:t>Male</a:t>
                      </a:r>
                      <a:endParaRPr lang="en-US" sz="2200" dirty="0"/>
                    </a:p>
                  </a:txBody>
                  <a:tcPr/>
                </a:tc>
              </a:tr>
              <a:tr h="176296">
                <a:tc>
                  <a:txBody>
                    <a:bodyPr/>
                    <a:lstStyle/>
                    <a:p>
                      <a:r>
                        <a:rPr lang="en-US" sz="2200" dirty="0" smtClean="0"/>
                        <a:t>Race</a:t>
                      </a:r>
                      <a:endParaRPr lang="en-US" sz="2200" dirty="0"/>
                    </a:p>
                  </a:txBody>
                  <a:tcPr/>
                </a:tc>
                <a:tc>
                  <a:txBody>
                    <a:bodyPr/>
                    <a:lstStyle/>
                    <a:p>
                      <a:pPr algn="ctr"/>
                      <a:r>
                        <a:rPr lang="en-US" sz="2200" dirty="0" smtClean="0"/>
                        <a:t>Caucasian</a:t>
                      </a:r>
                      <a:endParaRPr lang="en-US" sz="2200" dirty="0"/>
                    </a:p>
                  </a:txBody>
                  <a:tcPr/>
                </a:tc>
              </a:tr>
              <a:tr h="328696">
                <a:tc>
                  <a:txBody>
                    <a:bodyPr/>
                    <a:lstStyle/>
                    <a:p>
                      <a:r>
                        <a:rPr lang="en-US" sz="2200" dirty="0" smtClean="0"/>
                        <a:t>Ethnicity</a:t>
                      </a:r>
                      <a:endParaRPr lang="en-US" sz="2200" dirty="0"/>
                    </a:p>
                  </a:txBody>
                  <a:tcPr/>
                </a:tc>
                <a:tc>
                  <a:txBody>
                    <a:bodyPr/>
                    <a:lstStyle/>
                    <a:p>
                      <a:pPr algn="ctr"/>
                      <a:r>
                        <a:rPr lang="en-US" sz="2200" dirty="0" smtClean="0"/>
                        <a:t>Not Hispanic</a:t>
                      </a:r>
                      <a:endParaRPr lang="en-US" sz="2200" dirty="0"/>
                    </a:p>
                  </a:txBody>
                  <a:tcPr/>
                </a:tc>
              </a:tr>
              <a:tr h="350047">
                <a:tc>
                  <a:txBody>
                    <a:bodyPr/>
                    <a:lstStyle/>
                    <a:p>
                      <a:r>
                        <a:rPr lang="en-US" sz="2200" dirty="0" smtClean="0"/>
                        <a:t>Type</a:t>
                      </a:r>
                      <a:r>
                        <a:rPr lang="en-US" sz="2200" baseline="0" dirty="0" smtClean="0"/>
                        <a:t> of HL</a:t>
                      </a:r>
                      <a:endParaRPr lang="en-US" sz="2200" dirty="0"/>
                    </a:p>
                  </a:txBody>
                  <a:tcPr/>
                </a:tc>
                <a:tc>
                  <a:txBody>
                    <a:bodyPr/>
                    <a:lstStyle/>
                    <a:p>
                      <a:pPr algn="ctr"/>
                      <a:r>
                        <a:rPr lang="en-US" sz="2200" dirty="0" smtClean="0"/>
                        <a:t>Bilateral Profound</a:t>
                      </a:r>
                      <a:r>
                        <a:rPr lang="en-US" sz="2200" baseline="0" dirty="0" smtClean="0"/>
                        <a:t> SNHL</a:t>
                      </a:r>
                      <a:endParaRPr lang="en-US" sz="2200" dirty="0"/>
                    </a:p>
                  </a:txBody>
                  <a:tcPr/>
                </a:tc>
              </a:tr>
              <a:tr h="466751">
                <a:tc>
                  <a:txBody>
                    <a:bodyPr/>
                    <a:lstStyle/>
                    <a:p>
                      <a:r>
                        <a:rPr lang="en-US" sz="2200" dirty="0" smtClean="0"/>
                        <a:t>Age at ID</a:t>
                      </a:r>
                      <a:endParaRPr lang="en-US" sz="2200" dirty="0"/>
                    </a:p>
                  </a:txBody>
                  <a:tcPr/>
                </a:tc>
                <a:tc>
                  <a:txBody>
                    <a:bodyPr/>
                    <a:lstStyle/>
                    <a:p>
                      <a:pPr algn="ctr"/>
                      <a:r>
                        <a:rPr lang="en-US" sz="2200" dirty="0" smtClean="0"/>
                        <a:t>2;3</a:t>
                      </a:r>
                      <a:endParaRPr lang="en-US" sz="2200" dirty="0"/>
                    </a:p>
                  </a:txBody>
                  <a:tcPr/>
                </a:tc>
              </a:tr>
              <a:tr h="466751">
                <a:tc>
                  <a:txBody>
                    <a:bodyPr/>
                    <a:lstStyle/>
                    <a:p>
                      <a:r>
                        <a:rPr lang="en-US" sz="2200" dirty="0" smtClean="0"/>
                        <a:t>Amplification</a:t>
                      </a:r>
                      <a:endParaRPr lang="en-US" sz="2200" baseline="0" dirty="0" smtClean="0"/>
                    </a:p>
                  </a:txBody>
                  <a:tcPr/>
                </a:tc>
                <a:tc>
                  <a:txBody>
                    <a:bodyPr/>
                    <a:lstStyle/>
                    <a:p>
                      <a:pPr algn="ctr"/>
                      <a:r>
                        <a:rPr lang="en-US" sz="2200" dirty="0" smtClean="0"/>
                        <a:t>Cochlear Implants </a:t>
                      </a:r>
                      <a:endParaRPr lang="en-US" sz="2200" dirty="0"/>
                    </a:p>
                  </a:txBody>
                  <a:tcPr/>
                </a:tc>
              </a:tr>
              <a:tr h="466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Education</a:t>
                      </a:r>
                    </a:p>
                  </a:txBody>
                  <a:tcPr/>
                </a:tc>
                <a:tc>
                  <a:txBody>
                    <a:bodyPr/>
                    <a:lstStyle/>
                    <a:p>
                      <a:pPr algn="ctr"/>
                      <a:r>
                        <a:rPr lang="en-US" sz="2200" dirty="0" smtClean="0"/>
                        <a:t>Auditory Oral</a:t>
                      </a:r>
                      <a:endParaRPr lang="en-US" sz="2200" dirty="0"/>
                    </a:p>
                  </a:txBody>
                  <a:tcPr/>
                </a:tc>
              </a:tr>
              <a:tr h="466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smtClean="0"/>
                        <a:t>Speech-Language Treatment</a:t>
                      </a:r>
                      <a:r>
                        <a:rPr lang="en-US" sz="2200" baseline="0" dirty="0" smtClean="0"/>
                        <a:t> </a:t>
                      </a:r>
                      <a:r>
                        <a:rPr lang="en-US" sz="2200" baseline="0" dirty="0" smtClean="0"/>
                        <a:t>per week</a:t>
                      </a:r>
                    </a:p>
                  </a:txBody>
                  <a:tcPr/>
                </a:tc>
                <a:tc>
                  <a:txBody>
                    <a:bodyPr/>
                    <a:lstStyle/>
                    <a:p>
                      <a:pPr algn="ctr"/>
                      <a:r>
                        <a:rPr lang="en-US" sz="2200" dirty="0" smtClean="0"/>
                        <a:t>2 hours</a:t>
                      </a:r>
                      <a:endParaRPr lang="en-US" sz="2200" dirty="0"/>
                    </a:p>
                  </a:txBody>
                  <a:tcPr/>
                </a:tc>
              </a:tr>
              <a:tr h="466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Leiter-</a:t>
                      </a:r>
                      <a:r>
                        <a:rPr lang="en-US" sz="2200" baseline="0" dirty="0" smtClean="0"/>
                        <a:t>R Standard Score</a:t>
                      </a:r>
                      <a:endParaRPr lang="en-US" sz="2200" baseline="0" dirty="0" smtClean="0"/>
                    </a:p>
                  </a:txBody>
                  <a:tcPr/>
                </a:tc>
                <a:tc>
                  <a:txBody>
                    <a:bodyPr/>
                    <a:lstStyle/>
                    <a:p>
                      <a:pPr algn="ctr"/>
                      <a:r>
                        <a:rPr lang="en-US" sz="2200" dirty="0" smtClean="0"/>
                        <a:t>107</a:t>
                      </a:r>
                      <a:endParaRPr lang="en-US" sz="2200" dirty="0"/>
                    </a:p>
                  </a:txBody>
                  <a:tcPr/>
                </a:tc>
              </a:tr>
              <a:tr h="466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CELF-</a:t>
                      </a:r>
                      <a:r>
                        <a:rPr lang="en-US" sz="2200" baseline="0" dirty="0" smtClean="0"/>
                        <a:t>P Standard Score</a:t>
                      </a:r>
                      <a:endParaRPr lang="en-US" sz="2200" baseline="0" dirty="0" smtClean="0"/>
                    </a:p>
                  </a:txBody>
                  <a:tcPr/>
                </a:tc>
                <a:tc>
                  <a:txBody>
                    <a:bodyPr/>
                    <a:lstStyle/>
                    <a:p>
                      <a:pPr algn="ctr"/>
                      <a:r>
                        <a:rPr lang="en-US" sz="2200" dirty="0" smtClean="0"/>
                        <a:t>67</a:t>
                      </a:r>
                      <a:endParaRPr lang="en-US" sz="2200" dirty="0"/>
                    </a:p>
                  </a:txBody>
                  <a:tcPr/>
                </a:tc>
              </a:tr>
              <a:tr h="46675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aseline="0" dirty="0" smtClean="0"/>
                        <a:t>PPVT-</a:t>
                      </a:r>
                      <a:r>
                        <a:rPr lang="en-US" sz="2200" baseline="0" dirty="0" smtClean="0"/>
                        <a:t>III Standard Score</a:t>
                      </a:r>
                      <a:endParaRPr lang="en-US" sz="2200" baseline="0" dirty="0" smtClean="0"/>
                    </a:p>
                  </a:txBody>
                  <a:tcPr/>
                </a:tc>
                <a:tc>
                  <a:txBody>
                    <a:bodyPr/>
                    <a:lstStyle/>
                    <a:p>
                      <a:pPr algn="ctr"/>
                      <a:r>
                        <a:rPr lang="en-US" sz="2200" dirty="0" smtClean="0"/>
                        <a:t>79</a:t>
                      </a:r>
                      <a:endParaRPr lang="en-US" sz="2200" dirty="0"/>
                    </a:p>
                  </a:txBody>
                  <a:tcPr/>
                </a:tc>
              </a:tr>
              <a:tr h="466751">
                <a:tc>
                  <a:txBody>
                    <a:bodyPr/>
                    <a:lstStyle/>
                    <a:p>
                      <a:r>
                        <a:rPr lang="en-US" sz="2200" dirty="0" smtClean="0"/>
                        <a:t>EOWPVT </a:t>
                      </a:r>
                      <a:r>
                        <a:rPr lang="en-US" sz="2200" baseline="0" dirty="0" smtClean="0"/>
                        <a:t>Standard Score</a:t>
                      </a:r>
                      <a:endParaRPr lang="en-US" sz="2200" dirty="0"/>
                    </a:p>
                  </a:txBody>
                  <a:tcPr/>
                </a:tc>
                <a:tc>
                  <a:txBody>
                    <a:bodyPr/>
                    <a:lstStyle/>
                    <a:p>
                      <a:pPr algn="ctr"/>
                      <a:r>
                        <a:rPr lang="en-US" sz="2200" dirty="0" smtClean="0"/>
                        <a:t>84</a:t>
                      </a:r>
                      <a:endParaRPr lang="en-US" sz="2200" dirty="0"/>
                    </a:p>
                  </a:txBody>
                  <a:tcPr/>
                </a:tc>
              </a:tr>
              <a:tr h="466751">
                <a:tc>
                  <a:txBody>
                    <a:bodyPr/>
                    <a:lstStyle/>
                    <a:p>
                      <a:r>
                        <a:rPr lang="en-US" sz="2200" baseline="0" dirty="0" smtClean="0"/>
                        <a:t>Arizona-</a:t>
                      </a:r>
                      <a:r>
                        <a:rPr lang="en-US" sz="2200" baseline="0" dirty="0" smtClean="0"/>
                        <a:t>3 Standard Score</a:t>
                      </a:r>
                      <a:endParaRPr lang="en-US" sz="2200" dirty="0"/>
                    </a:p>
                  </a:txBody>
                  <a:tcPr/>
                </a:tc>
                <a:tc>
                  <a:txBody>
                    <a:bodyPr/>
                    <a:lstStyle/>
                    <a:p>
                      <a:pPr algn="ctr"/>
                      <a:r>
                        <a:rPr lang="en-US" sz="2200" dirty="0" smtClean="0"/>
                        <a:t>90</a:t>
                      </a:r>
                      <a:endParaRPr lang="en-US" sz="2200" dirty="0"/>
                    </a:p>
                  </a:txBody>
                  <a:tcPr/>
                </a:tc>
              </a:tr>
              <a:tr h="466751">
                <a:tc>
                  <a:txBody>
                    <a:bodyPr/>
                    <a:lstStyle/>
                    <a:p>
                      <a:r>
                        <a:rPr lang="en-US" sz="2200" dirty="0" smtClean="0"/>
                        <a:t>PALS-K</a:t>
                      </a:r>
                      <a:r>
                        <a:rPr lang="en-US" sz="2200" baseline="0" dirty="0" smtClean="0"/>
                        <a:t> Rhyme</a:t>
                      </a:r>
                      <a:endParaRPr lang="en-US" sz="2200" dirty="0"/>
                    </a:p>
                  </a:txBody>
                  <a:tcPr/>
                </a:tc>
                <a:tc>
                  <a:txBody>
                    <a:bodyPr/>
                    <a:lstStyle/>
                    <a:p>
                      <a:pPr algn="ctr"/>
                      <a:r>
                        <a:rPr lang="en-US" sz="2200" dirty="0" smtClean="0"/>
                        <a:t>5/10</a:t>
                      </a:r>
                      <a:endParaRPr lang="en-US" sz="2200" dirty="0"/>
                    </a:p>
                  </a:txBody>
                  <a:tcPr/>
                </a:tc>
              </a:tr>
              <a:tr h="466751">
                <a:tc>
                  <a:txBody>
                    <a:bodyPr/>
                    <a:lstStyle/>
                    <a:p>
                      <a:r>
                        <a:rPr lang="en-US" sz="2200" dirty="0" smtClean="0"/>
                        <a:t>PALS-K Initial Sounds</a:t>
                      </a:r>
                      <a:endParaRPr lang="en-US" sz="2200" dirty="0"/>
                    </a:p>
                  </a:txBody>
                  <a:tcPr/>
                </a:tc>
                <a:tc>
                  <a:txBody>
                    <a:bodyPr/>
                    <a:lstStyle/>
                    <a:p>
                      <a:pPr algn="ctr"/>
                      <a:r>
                        <a:rPr lang="en-US" sz="2200" dirty="0" smtClean="0"/>
                        <a:t>5/10</a:t>
                      </a:r>
                      <a:endParaRPr lang="en-US" sz="2200" dirty="0"/>
                    </a:p>
                  </a:txBody>
                  <a:tcPr/>
                </a:tc>
              </a:tr>
              <a:tr h="466751">
                <a:tc>
                  <a:txBody>
                    <a:bodyPr/>
                    <a:lstStyle/>
                    <a:p>
                      <a:r>
                        <a:rPr lang="en-US" sz="2200" dirty="0" smtClean="0"/>
                        <a:t>PALS-K Letter Sounds</a:t>
                      </a:r>
                      <a:endParaRPr lang="en-US" sz="2200" dirty="0"/>
                    </a:p>
                  </a:txBody>
                  <a:tcPr/>
                </a:tc>
                <a:tc>
                  <a:txBody>
                    <a:bodyPr/>
                    <a:lstStyle/>
                    <a:p>
                      <a:pPr algn="ctr"/>
                      <a:r>
                        <a:rPr lang="en-US" sz="2200" dirty="0" smtClean="0"/>
                        <a:t>10/26</a:t>
                      </a:r>
                      <a:endParaRPr lang="en-US" sz="2200" dirty="0"/>
                    </a:p>
                  </a:txBody>
                  <a:tcPr/>
                </a:tc>
              </a:tr>
              <a:tr h="466751">
                <a:tc>
                  <a:txBody>
                    <a:bodyPr/>
                    <a:lstStyle/>
                    <a:p>
                      <a:r>
                        <a:rPr lang="en-US" sz="2200" dirty="0" smtClean="0"/>
                        <a:t>MLU</a:t>
                      </a:r>
                      <a:endParaRPr lang="en-US" sz="2200" dirty="0"/>
                    </a:p>
                  </a:txBody>
                  <a:tcPr/>
                </a:tc>
                <a:tc>
                  <a:txBody>
                    <a:bodyPr/>
                    <a:lstStyle/>
                    <a:p>
                      <a:pPr algn="ctr"/>
                      <a:r>
                        <a:rPr lang="en-US" sz="2200" dirty="0" smtClean="0"/>
                        <a:t>3.12</a:t>
                      </a:r>
                      <a:endParaRPr lang="en-US" sz="2200" dirty="0"/>
                    </a:p>
                  </a:txBody>
                  <a:tcPr/>
                </a:tc>
              </a:tr>
            </a:tbl>
          </a:graphicData>
        </a:graphic>
      </p:graphicFrame>
      <p:graphicFrame>
        <p:nvGraphicFramePr>
          <p:cNvPr id="13314" name="Object 2"/>
          <p:cNvGraphicFramePr>
            <a:graphicFrameLocks noChangeAspect="1"/>
          </p:cNvGraphicFramePr>
          <p:nvPr/>
        </p:nvGraphicFramePr>
        <p:xfrm>
          <a:off x="38820725" y="9605963"/>
          <a:ext cx="9134475" cy="2036762"/>
        </p:xfrm>
        <a:graphic>
          <a:graphicData uri="http://schemas.openxmlformats.org/presentationml/2006/ole">
            <p:oleObj spid="_x0000_s13314" name="Document" r:id="rId5" imgW="5638800" imgH="1422400" progId="Word.Document.12">
              <p:link updateAutomatic="1"/>
            </p:oleObj>
          </a:graphicData>
        </a:graphic>
      </p:graphicFrame>
      <p:graphicFrame>
        <p:nvGraphicFramePr>
          <p:cNvPr id="13315" name="Object 3"/>
          <p:cNvGraphicFramePr>
            <a:graphicFrameLocks noChangeAspect="1"/>
          </p:cNvGraphicFramePr>
          <p:nvPr/>
        </p:nvGraphicFramePr>
        <p:xfrm>
          <a:off x="619384" y="33761902"/>
          <a:ext cx="9798694" cy="3685545"/>
        </p:xfrm>
        <a:graphic>
          <a:graphicData uri="http://schemas.openxmlformats.org/presentationml/2006/ole">
            <p:oleObj spid="_x0000_s13315" name="Document" r:id="rId6" imgW="5638800" imgH="2120900" progId="Word.Document.12">
              <p:link updateAutomatic="1"/>
            </p:oleObj>
          </a:graphicData>
        </a:graphic>
      </p:graphicFrame>
      <p:pic>
        <p:nvPicPr>
          <p:cNvPr id="91" name="Picture 90" descr="Untitled.jpg"/>
          <p:cNvPicPr/>
          <p:nvPr/>
        </p:nvPicPr>
        <p:blipFill>
          <a:blip r:embed="rId7"/>
          <a:stretch>
            <a:fillRect/>
          </a:stretch>
        </p:blipFill>
        <p:spPr>
          <a:xfrm>
            <a:off x="10314261" y="32136299"/>
            <a:ext cx="1248094" cy="5959488"/>
          </a:xfrm>
          <a:prstGeom prst="rect">
            <a:avLst/>
          </a:prstGeom>
        </p:spPr>
      </p:pic>
      <p:graphicFrame>
        <p:nvGraphicFramePr>
          <p:cNvPr id="13316" name="Object 4"/>
          <p:cNvGraphicFramePr>
            <a:graphicFrameLocks noChangeAspect="1"/>
          </p:cNvGraphicFramePr>
          <p:nvPr/>
        </p:nvGraphicFramePr>
        <p:xfrm>
          <a:off x="38803263" y="17424400"/>
          <a:ext cx="9131300" cy="2006600"/>
        </p:xfrm>
        <a:graphic>
          <a:graphicData uri="http://schemas.openxmlformats.org/presentationml/2006/ole">
            <p:oleObj spid="_x0000_s13316" name="Document" r:id="rId8" imgW="5638800" imgH="1422400" progId="Word.Document.12">
              <p:link updateAutomatic="1"/>
            </p:oleObj>
          </a:graphicData>
        </a:graphic>
      </p:graphicFrame>
      <p:pic>
        <p:nvPicPr>
          <p:cNvPr id="104" name="Picture 103" descr="CHILD2.png"/>
          <p:cNvPicPr>
            <a:picLocks/>
          </p:cNvPicPr>
          <p:nvPr/>
        </p:nvPicPr>
        <p:blipFill>
          <a:blip r:embed="rId9"/>
          <a:stretch>
            <a:fillRect/>
          </a:stretch>
        </p:blipFill>
        <p:spPr>
          <a:xfrm>
            <a:off x="26445756" y="19212461"/>
            <a:ext cx="9144000" cy="18288000"/>
          </a:xfrm>
          <a:prstGeom prst="rect">
            <a:avLst/>
          </a:prstGeom>
        </p:spPr>
      </p:pic>
      <p:pic>
        <p:nvPicPr>
          <p:cNvPr id="118" name="Picture 117" descr="CHILD1.png"/>
          <p:cNvPicPr>
            <a:picLocks/>
          </p:cNvPicPr>
          <p:nvPr/>
        </p:nvPicPr>
        <p:blipFill>
          <a:blip r:embed="rId10"/>
          <a:stretch>
            <a:fillRect/>
          </a:stretch>
        </p:blipFill>
        <p:spPr>
          <a:xfrm>
            <a:off x="13651278" y="19166414"/>
            <a:ext cx="9144000" cy="18288000"/>
          </a:xfrm>
          <a:prstGeom prst="rect">
            <a:avLst/>
          </a:prstGeom>
        </p:spPr>
      </p:pic>
      <p:sp>
        <p:nvSpPr>
          <p:cNvPr id="119" name="TextBox 118"/>
          <p:cNvSpPr txBox="1"/>
          <p:nvPr/>
        </p:nvSpPr>
        <p:spPr>
          <a:xfrm>
            <a:off x="15798800" y="37439600"/>
            <a:ext cx="4826000" cy="553998"/>
          </a:xfrm>
          <a:prstGeom prst="rect">
            <a:avLst/>
          </a:prstGeom>
          <a:noFill/>
        </p:spPr>
        <p:txBody>
          <a:bodyPr wrap="square" rtlCol="0">
            <a:spAutoFit/>
          </a:bodyPr>
          <a:lstStyle/>
          <a:p>
            <a:pPr algn="ctr"/>
            <a:r>
              <a:rPr lang="en-US" sz="3000" dirty="0" smtClean="0"/>
              <a:t>Session</a:t>
            </a:r>
            <a:endParaRPr lang="en-US" sz="3000" dirty="0"/>
          </a:p>
        </p:txBody>
      </p:sp>
      <p:sp>
        <p:nvSpPr>
          <p:cNvPr id="120" name="TextBox 119"/>
          <p:cNvSpPr txBox="1"/>
          <p:nvPr/>
        </p:nvSpPr>
        <p:spPr>
          <a:xfrm>
            <a:off x="28600400" y="37439600"/>
            <a:ext cx="4826000" cy="553998"/>
          </a:xfrm>
          <a:prstGeom prst="rect">
            <a:avLst/>
          </a:prstGeom>
          <a:noFill/>
        </p:spPr>
        <p:txBody>
          <a:bodyPr wrap="square" rtlCol="0">
            <a:spAutoFit/>
          </a:bodyPr>
          <a:lstStyle/>
          <a:p>
            <a:pPr algn="ctr"/>
            <a:r>
              <a:rPr lang="en-US" sz="3000" dirty="0" smtClean="0"/>
              <a:t>Session</a:t>
            </a:r>
            <a:endParaRPr lang="en-US" sz="3000" dirty="0"/>
          </a:p>
        </p:txBody>
      </p:sp>
      <p:sp>
        <p:nvSpPr>
          <p:cNvPr id="121" name="TextBox 120"/>
          <p:cNvSpPr txBox="1"/>
          <p:nvPr/>
        </p:nvSpPr>
        <p:spPr>
          <a:xfrm>
            <a:off x="12750800" y="27432000"/>
            <a:ext cx="646331" cy="1477328"/>
          </a:xfrm>
          <a:prstGeom prst="rect">
            <a:avLst/>
          </a:prstGeom>
          <a:noFill/>
        </p:spPr>
        <p:txBody>
          <a:bodyPr vert="vert270" wrap="square" rtlCol="0">
            <a:spAutoFit/>
          </a:bodyPr>
          <a:lstStyle/>
          <a:p>
            <a:r>
              <a:rPr lang="en-US" sz="3000" dirty="0" smtClean="0"/>
              <a:t>Percent</a:t>
            </a:r>
            <a:endParaRPr lang="en-US" sz="3000" dirty="0"/>
          </a:p>
        </p:txBody>
      </p:sp>
      <p:sp>
        <p:nvSpPr>
          <p:cNvPr id="123" name="TextBox 122"/>
          <p:cNvSpPr txBox="1"/>
          <p:nvPr/>
        </p:nvSpPr>
        <p:spPr>
          <a:xfrm>
            <a:off x="25247600" y="27736800"/>
            <a:ext cx="646331" cy="1477328"/>
          </a:xfrm>
          <a:prstGeom prst="rect">
            <a:avLst/>
          </a:prstGeom>
          <a:noFill/>
        </p:spPr>
        <p:txBody>
          <a:bodyPr vert="vert270" wrap="square" rtlCol="0">
            <a:spAutoFit/>
          </a:bodyPr>
          <a:lstStyle/>
          <a:p>
            <a:r>
              <a:rPr lang="en-US" sz="3000" dirty="0" smtClean="0"/>
              <a:t>Percent</a:t>
            </a:r>
            <a:endParaRPr lang="en-US" sz="3000" dirty="0"/>
          </a:p>
        </p:txBody>
      </p:sp>
      <p:pic>
        <p:nvPicPr>
          <p:cNvPr id="124" name="Picture 123" descr="Untitled.jpg"/>
          <p:cNvPicPr/>
          <p:nvPr/>
        </p:nvPicPr>
        <p:blipFill>
          <a:blip r:embed="rId7"/>
          <a:stretch>
            <a:fillRect/>
          </a:stretch>
        </p:blipFill>
        <p:spPr>
          <a:xfrm>
            <a:off x="35714261" y="31475899"/>
            <a:ext cx="1248094" cy="5959488"/>
          </a:xfrm>
          <a:prstGeom prst="rect">
            <a:avLst/>
          </a:prstGeom>
        </p:spPr>
      </p:pic>
      <p:pic>
        <p:nvPicPr>
          <p:cNvPr id="125" name="Picture 124" descr="Untitled.jpg"/>
          <p:cNvPicPr/>
          <p:nvPr/>
        </p:nvPicPr>
        <p:blipFill>
          <a:blip r:embed="rId7"/>
          <a:stretch>
            <a:fillRect/>
          </a:stretch>
        </p:blipFill>
        <p:spPr>
          <a:xfrm>
            <a:off x="22912661" y="31526699"/>
            <a:ext cx="1248094" cy="5959488"/>
          </a:xfrm>
          <a:prstGeom prst="rect">
            <a:avLst/>
          </a:prstGeom>
        </p:spPr>
      </p:pic>
      <p:sp>
        <p:nvSpPr>
          <p:cNvPr id="126" name="TextBox 125"/>
          <p:cNvSpPr txBox="1"/>
          <p:nvPr/>
        </p:nvSpPr>
        <p:spPr>
          <a:xfrm>
            <a:off x="12293600" y="18592800"/>
            <a:ext cx="11887200" cy="630942"/>
          </a:xfrm>
          <a:prstGeom prst="rect">
            <a:avLst/>
          </a:prstGeom>
          <a:noFill/>
        </p:spPr>
        <p:txBody>
          <a:bodyPr wrap="square" rtlCol="0">
            <a:spAutoFit/>
          </a:bodyPr>
          <a:lstStyle/>
          <a:p>
            <a:pPr algn="ctr"/>
            <a:r>
              <a:rPr lang="en-US" sz="3500" b="1" dirty="0" smtClean="0"/>
              <a:t>Error </a:t>
            </a:r>
            <a:r>
              <a:rPr lang="en-US" sz="3500" b="1" dirty="0" smtClean="0"/>
              <a:t>Analysis by Session</a:t>
            </a:r>
            <a:endParaRPr lang="en-US" sz="3500" b="1" dirty="0"/>
          </a:p>
        </p:txBody>
      </p:sp>
      <p:sp>
        <p:nvSpPr>
          <p:cNvPr id="127" name="TextBox 126"/>
          <p:cNvSpPr txBox="1"/>
          <p:nvPr/>
        </p:nvSpPr>
        <p:spPr>
          <a:xfrm>
            <a:off x="25044400" y="18592800"/>
            <a:ext cx="11887200" cy="630942"/>
          </a:xfrm>
          <a:prstGeom prst="rect">
            <a:avLst/>
          </a:prstGeom>
          <a:noFill/>
        </p:spPr>
        <p:txBody>
          <a:bodyPr wrap="square" rtlCol="0">
            <a:spAutoFit/>
          </a:bodyPr>
          <a:lstStyle/>
          <a:p>
            <a:pPr algn="ctr"/>
            <a:r>
              <a:rPr lang="en-US" sz="3500" b="1" dirty="0" smtClean="0"/>
              <a:t>Error </a:t>
            </a:r>
            <a:r>
              <a:rPr lang="en-US" sz="3500" b="1" dirty="0" smtClean="0"/>
              <a:t>Analysis by Session</a:t>
            </a:r>
            <a:endParaRPr lang="en-US" sz="3500" b="1" dirty="0"/>
          </a:p>
        </p:txBody>
      </p:sp>
      <p:sp>
        <p:nvSpPr>
          <p:cNvPr id="35" name="TextBox 34"/>
          <p:cNvSpPr txBox="1"/>
          <p:nvPr/>
        </p:nvSpPr>
        <p:spPr>
          <a:xfrm>
            <a:off x="13004947" y="21031200"/>
            <a:ext cx="646331" cy="630942"/>
          </a:xfrm>
          <a:prstGeom prst="rect">
            <a:avLst/>
          </a:prstGeom>
          <a:noFill/>
        </p:spPr>
        <p:txBody>
          <a:bodyPr wrap="square" rtlCol="0">
            <a:spAutoFit/>
          </a:bodyPr>
          <a:lstStyle/>
          <a:p>
            <a:pPr algn="r"/>
            <a:r>
              <a:rPr lang="en-US" sz="3500" dirty="0" err="1" smtClean="0"/>
              <a:t>m</a:t>
            </a:r>
            <a:endParaRPr lang="en-US" sz="3500" dirty="0"/>
          </a:p>
        </p:txBody>
      </p:sp>
      <p:sp>
        <p:nvSpPr>
          <p:cNvPr id="36" name="TextBox 35"/>
          <p:cNvSpPr txBox="1"/>
          <p:nvPr/>
        </p:nvSpPr>
        <p:spPr>
          <a:xfrm>
            <a:off x="13004947" y="29993679"/>
            <a:ext cx="646331" cy="630942"/>
          </a:xfrm>
          <a:prstGeom prst="rect">
            <a:avLst/>
          </a:prstGeom>
          <a:noFill/>
        </p:spPr>
        <p:txBody>
          <a:bodyPr wrap="square" rtlCol="0">
            <a:spAutoFit/>
          </a:bodyPr>
          <a:lstStyle/>
          <a:p>
            <a:pPr algn="r"/>
            <a:r>
              <a:rPr lang="en-US" sz="3500" dirty="0" err="1" smtClean="0"/>
              <a:t>b</a:t>
            </a:r>
            <a:endParaRPr lang="en-US" sz="3500" dirty="0"/>
          </a:p>
        </p:txBody>
      </p:sp>
      <p:sp>
        <p:nvSpPr>
          <p:cNvPr id="37" name="TextBox 36"/>
          <p:cNvSpPr txBox="1"/>
          <p:nvPr/>
        </p:nvSpPr>
        <p:spPr>
          <a:xfrm>
            <a:off x="25799425" y="25570359"/>
            <a:ext cx="646331" cy="630942"/>
          </a:xfrm>
          <a:prstGeom prst="rect">
            <a:avLst/>
          </a:prstGeom>
          <a:noFill/>
        </p:spPr>
        <p:txBody>
          <a:bodyPr wrap="square" rtlCol="0">
            <a:spAutoFit/>
          </a:bodyPr>
          <a:lstStyle/>
          <a:p>
            <a:pPr algn="r"/>
            <a:r>
              <a:rPr lang="en-US" sz="3500" dirty="0" err="1" smtClean="0"/>
              <a:t>d</a:t>
            </a:r>
            <a:endParaRPr lang="en-US" sz="3500" dirty="0"/>
          </a:p>
        </p:txBody>
      </p:sp>
      <p:sp>
        <p:nvSpPr>
          <p:cNvPr id="38" name="TextBox 37"/>
          <p:cNvSpPr txBox="1"/>
          <p:nvPr/>
        </p:nvSpPr>
        <p:spPr>
          <a:xfrm>
            <a:off x="13004947" y="25570359"/>
            <a:ext cx="646331" cy="630942"/>
          </a:xfrm>
          <a:prstGeom prst="rect">
            <a:avLst/>
          </a:prstGeom>
          <a:noFill/>
        </p:spPr>
        <p:txBody>
          <a:bodyPr wrap="square" rtlCol="0">
            <a:spAutoFit/>
          </a:bodyPr>
          <a:lstStyle/>
          <a:p>
            <a:pPr algn="r"/>
            <a:r>
              <a:rPr lang="en-US" sz="3500" dirty="0" err="1" smtClean="0"/>
              <a:t>d</a:t>
            </a:r>
            <a:endParaRPr lang="en-US" sz="3500" dirty="0"/>
          </a:p>
        </p:txBody>
      </p:sp>
      <p:sp>
        <p:nvSpPr>
          <p:cNvPr id="39" name="TextBox 38"/>
          <p:cNvSpPr txBox="1"/>
          <p:nvPr/>
        </p:nvSpPr>
        <p:spPr>
          <a:xfrm>
            <a:off x="25799425" y="21031200"/>
            <a:ext cx="646331" cy="630942"/>
          </a:xfrm>
          <a:prstGeom prst="rect">
            <a:avLst/>
          </a:prstGeom>
          <a:noFill/>
        </p:spPr>
        <p:txBody>
          <a:bodyPr wrap="square" rtlCol="0">
            <a:spAutoFit/>
          </a:bodyPr>
          <a:lstStyle/>
          <a:p>
            <a:pPr algn="r"/>
            <a:r>
              <a:rPr lang="en-US" sz="3500" dirty="0" err="1" smtClean="0"/>
              <a:t>m</a:t>
            </a:r>
            <a:endParaRPr lang="en-US" sz="3500" dirty="0"/>
          </a:p>
        </p:txBody>
      </p:sp>
      <p:sp>
        <p:nvSpPr>
          <p:cNvPr id="41" name="TextBox 40"/>
          <p:cNvSpPr txBox="1"/>
          <p:nvPr/>
        </p:nvSpPr>
        <p:spPr>
          <a:xfrm>
            <a:off x="12750801" y="34641879"/>
            <a:ext cx="882112" cy="630942"/>
          </a:xfrm>
          <a:prstGeom prst="rect">
            <a:avLst/>
          </a:prstGeom>
          <a:noFill/>
        </p:spPr>
        <p:txBody>
          <a:bodyPr wrap="square" rtlCol="0">
            <a:spAutoFit/>
          </a:bodyPr>
          <a:lstStyle/>
          <a:p>
            <a:pPr algn="r"/>
            <a:r>
              <a:rPr lang="en-US" sz="3500" dirty="0" smtClean="0"/>
              <a:t>NT</a:t>
            </a:r>
            <a:endParaRPr lang="en-US" sz="3500" dirty="0"/>
          </a:p>
        </p:txBody>
      </p:sp>
      <p:sp>
        <p:nvSpPr>
          <p:cNvPr id="42" name="TextBox 41"/>
          <p:cNvSpPr txBox="1"/>
          <p:nvPr/>
        </p:nvSpPr>
        <p:spPr>
          <a:xfrm>
            <a:off x="25799425" y="29993679"/>
            <a:ext cx="646331" cy="630942"/>
          </a:xfrm>
          <a:prstGeom prst="rect">
            <a:avLst/>
          </a:prstGeom>
          <a:noFill/>
        </p:spPr>
        <p:txBody>
          <a:bodyPr wrap="square" rtlCol="0">
            <a:spAutoFit/>
          </a:bodyPr>
          <a:lstStyle/>
          <a:p>
            <a:pPr algn="r"/>
            <a:r>
              <a:rPr lang="en-US" sz="3500" dirty="0" err="1" smtClean="0"/>
              <a:t>b</a:t>
            </a:r>
            <a:endParaRPr lang="en-US" sz="3500" dirty="0"/>
          </a:p>
        </p:txBody>
      </p:sp>
      <p:sp>
        <p:nvSpPr>
          <p:cNvPr id="43" name="TextBox 42"/>
          <p:cNvSpPr txBox="1"/>
          <p:nvPr/>
        </p:nvSpPr>
        <p:spPr>
          <a:xfrm>
            <a:off x="25563644" y="34641879"/>
            <a:ext cx="882112" cy="630942"/>
          </a:xfrm>
          <a:prstGeom prst="rect">
            <a:avLst/>
          </a:prstGeom>
          <a:noFill/>
        </p:spPr>
        <p:txBody>
          <a:bodyPr wrap="square" rtlCol="0">
            <a:spAutoFit/>
          </a:bodyPr>
          <a:lstStyle/>
          <a:p>
            <a:pPr algn="r"/>
            <a:r>
              <a:rPr lang="en-US" sz="3500" dirty="0" smtClean="0"/>
              <a:t>NT</a:t>
            </a:r>
            <a:endParaRPr lang="en-US" sz="35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1489</TotalTime>
  <Words>1450</Words>
  <Application>Microsoft Macintosh PowerPoint</Application>
  <PresentationFormat>Custom</PresentationFormat>
  <Paragraphs>162</Paragraphs>
  <Slides>1</Slides>
  <Notes>0</Notes>
  <HiddenSlides>0</HiddenSlides>
  <MMClips>0</MMClips>
  <ScaleCrop>false</ScaleCrop>
  <HeadingPairs>
    <vt:vector size="6" baseType="variant">
      <vt:variant>
        <vt:lpstr>Design Template</vt:lpstr>
      </vt:variant>
      <vt:variant>
        <vt:i4>1</vt:i4>
      </vt:variant>
      <vt:variant>
        <vt:lpstr>Links</vt:lpstr>
      </vt:variant>
      <vt:variant>
        <vt:i4>3</vt:i4>
      </vt:variant>
      <vt:variant>
        <vt:lpstr>Slide Titles</vt:lpstr>
      </vt:variant>
      <vt:variant>
        <vt:i4>1</vt:i4>
      </vt:variant>
    </vt:vector>
  </HeadingPairs>
  <TitlesOfParts>
    <vt:vector size="5" baseType="lpstr">
      <vt:lpstr>Office Theme</vt:lpstr>
      <vt:lpstr>Macintosh HD:Users:Krystal:Desktop:2nd Project:Werfel 2nd Project Defense Document.docx!OLE_LINK3</vt:lpstr>
      <vt:lpstr>Macintosh HD:Users:Krystal:Desktop:2nd Project:Werfel 2nd Project Defense Document.docx!OLE_LINK4</vt:lpstr>
      <vt:lpstr>Macintosh HD:Users:Krystal:Desktop:2nd Project:Werfel 2nd Project Defense Document.docx!OLE_LINK5</vt:lpstr>
      <vt:lpstr>Slide 1</vt:lpstr>
    </vt:vector>
  </TitlesOfParts>
  <Company>Vanderbilt Kennedy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Kylie Beck</dc:creator>
  <cp:lastModifiedBy>Krystal Werfel</cp:lastModifiedBy>
  <cp:revision>17</cp:revision>
  <dcterms:created xsi:type="dcterms:W3CDTF">2011-05-31T21:44:39Z</dcterms:created>
  <dcterms:modified xsi:type="dcterms:W3CDTF">2011-06-01T20:14:21Z</dcterms:modified>
</cp:coreProperties>
</file>