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67" r:id="rId3"/>
    <p:sldId id="273" r:id="rId4"/>
    <p:sldId id="274" r:id="rId5"/>
    <p:sldId id="257" r:id="rId6"/>
    <p:sldId id="258" r:id="rId7"/>
    <p:sldId id="266" r:id="rId8"/>
    <p:sldId id="259" r:id="rId9"/>
    <p:sldId id="264" r:id="rId10"/>
    <p:sldId id="265" r:id="rId11"/>
    <p:sldId id="260" r:id="rId12"/>
    <p:sldId id="261" r:id="rId13"/>
    <p:sldId id="268" r:id="rId14"/>
    <p:sldId id="262" r:id="rId15"/>
    <p:sldId id="270" r:id="rId16"/>
    <p:sldId id="271" r:id="rId17"/>
    <p:sldId id="263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21"/>
    <p:restoredTop sz="94672"/>
  </p:normalViewPr>
  <p:slideViewPr>
    <p:cSldViewPr snapToGrid="0">
      <p:cViewPr varScale="1">
        <p:scale>
          <a:sx n="117" d="100"/>
          <a:sy n="117" d="100"/>
        </p:scale>
        <p:origin x="192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36C1D7-BA27-42E4-B0A8-D95BEADDAD8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53FE962-967B-4083-B1CB-CDAD8C6B260F}">
      <dgm:prSet/>
      <dgm:spPr/>
      <dgm:t>
        <a:bodyPr/>
        <a:lstStyle/>
        <a:p>
          <a:r>
            <a:rPr lang="en-US"/>
            <a:t>ESBL enzymes are inhibited by ß-lactamase inhibitors like clavulanate and tazobactam</a:t>
          </a:r>
        </a:p>
      </dgm:t>
    </dgm:pt>
    <dgm:pt modelId="{3925B409-5C98-42AD-BE37-412CE5CDE786}" type="parTrans" cxnId="{D234BB54-0204-4332-BF5B-02E5CC20AA46}">
      <dgm:prSet/>
      <dgm:spPr/>
      <dgm:t>
        <a:bodyPr/>
        <a:lstStyle/>
        <a:p>
          <a:endParaRPr lang="en-US"/>
        </a:p>
      </dgm:t>
    </dgm:pt>
    <dgm:pt modelId="{0D25ADCD-4534-4236-852C-1B3587A72252}" type="sibTrans" cxnId="{D234BB54-0204-4332-BF5B-02E5CC20AA46}">
      <dgm:prSet/>
      <dgm:spPr/>
      <dgm:t>
        <a:bodyPr/>
        <a:lstStyle/>
        <a:p>
          <a:endParaRPr lang="en-US"/>
        </a:p>
      </dgm:t>
    </dgm:pt>
    <dgm:pt modelId="{2228B2BF-62F3-404B-A19C-8CD7979BDA7C}">
      <dgm:prSet/>
      <dgm:spPr/>
      <dgm:t>
        <a:bodyPr/>
        <a:lstStyle/>
        <a:p>
          <a:r>
            <a:rPr lang="en-US"/>
            <a:t>In vitro testing frequently shows that ESBL-producing organisms are susceptible to TZP</a:t>
          </a:r>
        </a:p>
      </dgm:t>
    </dgm:pt>
    <dgm:pt modelId="{31EDBBAE-6DD1-467F-8EED-0886C33349B6}" type="parTrans" cxnId="{C8A0ACB1-C9D3-4739-9F2A-75E85CA57B80}">
      <dgm:prSet/>
      <dgm:spPr/>
      <dgm:t>
        <a:bodyPr/>
        <a:lstStyle/>
        <a:p>
          <a:endParaRPr lang="en-US"/>
        </a:p>
      </dgm:t>
    </dgm:pt>
    <dgm:pt modelId="{6EC342CA-6D42-4D51-8F3F-C4687D4D0F67}" type="sibTrans" cxnId="{C8A0ACB1-C9D3-4739-9F2A-75E85CA57B80}">
      <dgm:prSet/>
      <dgm:spPr/>
      <dgm:t>
        <a:bodyPr/>
        <a:lstStyle/>
        <a:p>
          <a:endParaRPr lang="en-US"/>
        </a:p>
      </dgm:t>
    </dgm:pt>
    <dgm:pt modelId="{538F789A-9EDF-4EEA-8AB6-E226B2BE9744}">
      <dgm:prSet/>
      <dgm:spPr/>
      <dgm:t>
        <a:bodyPr/>
        <a:lstStyle/>
        <a:p>
          <a:r>
            <a:rPr lang="en-US"/>
            <a:t>Carbapenems should be reserved to select infections, and carbapenem-sparing options should be used first</a:t>
          </a:r>
        </a:p>
      </dgm:t>
    </dgm:pt>
    <dgm:pt modelId="{95AD9F70-C277-4E2C-A55A-0754F2691BBE}" type="parTrans" cxnId="{0B54BE63-6B57-40DF-84F8-65C23C008DB0}">
      <dgm:prSet/>
      <dgm:spPr/>
      <dgm:t>
        <a:bodyPr/>
        <a:lstStyle/>
        <a:p>
          <a:endParaRPr lang="en-US"/>
        </a:p>
      </dgm:t>
    </dgm:pt>
    <dgm:pt modelId="{E8613514-B23B-4A5A-8D8A-AAEC465B6EE1}" type="sibTrans" cxnId="{0B54BE63-6B57-40DF-84F8-65C23C008DB0}">
      <dgm:prSet/>
      <dgm:spPr/>
      <dgm:t>
        <a:bodyPr/>
        <a:lstStyle/>
        <a:p>
          <a:endParaRPr lang="en-US"/>
        </a:p>
      </dgm:t>
    </dgm:pt>
    <dgm:pt modelId="{9F273EA7-F8BE-4D55-BA64-FF88D235CD49}">
      <dgm:prSet/>
      <dgm:spPr/>
      <dgm:t>
        <a:bodyPr/>
        <a:lstStyle/>
        <a:p>
          <a:r>
            <a:rPr lang="en-US"/>
            <a:t>Using less carbapenems will select for less resistance</a:t>
          </a:r>
        </a:p>
      </dgm:t>
    </dgm:pt>
    <dgm:pt modelId="{29A2C29F-B051-428D-9177-B485875AC16B}" type="parTrans" cxnId="{BB25A14D-13ED-4F7E-8BB5-595A4E5BA74E}">
      <dgm:prSet/>
      <dgm:spPr/>
      <dgm:t>
        <a:bodyPr/>
        <a:lstStyle/>
        <a:p>
          <a:endParaRPr lang="en-US"/>
        </a:p>
      </dgm:t>
    </dgm:pt>
    <dgm:pt modelId="{F08B040C-6326-4F46-BCCE-56B8ACBE5343}" type="sibTrans" cxnId="{BB25A14D-13ED-4F7E-8BB5-595A4E5BA74E}">
      <dgm:prSet/>
      <dgm:spPr/>
      <dgm:t>
        <a:bodyPr/>
        <a:lstStyle/>
        <a:p>
          <a:endParaRPr lang="en-US"/>
        </a:p>
      </dgm:t>
    </dgm:pt>
    <dgm:pt modelId="{1D0937F7-C445-CB4B-AF7E-F846214E7FD5}" type="pres">
      <dgm:prSet presAssocID="{1E36C1D7-BA27-42E4-B0A8-D95BEADDAD80}" presName="linear" presStyleCnt="0">
        <dgm:presLayoutVars>
          <dgm:animLvl val="lvl"/>
          <dgm:resizeHandles val="exact"/>
        </dgm:presLayoutVars>
      </dgm:prSet>
      <dgm:spPr/>
    </dgm:pt>
    <dgm:pt modelId="{C423CB14-4B63-3A45-9CBF-26351B7A4F63}" type="pres">
      <dgm:prSet presAssocID="{653FE962-967B-4083-B1CB-CDAD8C6B260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3AB1FD6-1C30-7E49-BAEA-2ACBC00986F1}" type="pres">
      <dgm:prSet presAssocID="{0D25ADCD-4534-4236-852C-1B3587A72252}" presName="spacer" presStyleCnt="0"/>
      <dgm:spPr/>
    </dgm:pt>
    <dgm:pt modelId="{1737746F-B233-6444-BE64-03B391BFA8AF}" type="pres">
      <dgm:prSet presAssocID="{2228B2BF-62F3-404B-A19C-8CD7979BDA7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A38980F-0B36-3642-AFB8-07FE1FBE3B09}" type="pres">
      <dgm:prSet presAssocID="{6EC342CA-6D42-4D51-8F3F-C4687D4D0F67}" presName="spacer" presStyleCnt="0"/>
      <dgm:spPr/>
    </dgm:pt>
    <dgm:pt modelId="{685B8CC0-DA85-4446-ADF6-A1ABC6B362A3}" type="pres">
      <dgm:prSet presAssocID="{538F789A-9EDF-4EEA-8AB6-E226B2BE974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1AD4EA8-C17E-614A-AD75-3BD33ED3D0B1}" type="pres">
      <dgm:prSet presAssocID="{E8613514-B23B-4A5A-8D8A-AAEC465B6EE1}" presName="spacer" presStyleCnt="0"/>
      <dgm:spPr/>
    </dgm:pt>
    <dgm:pt modelId="{2C2F5AF3-D216-B74F-8EA0-6FAC6DE98CF7}" type="pres">
      <dgm:prSet presAssocID="{9F273EA7-F8BE-4D55-BA64-FF88D235CD4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C0EB20F-09AD-B748-B7D6-8FC0F24AF913}" type="presOf" srcId="{2228B2BF-62F3-404B-A19C-8CD7979BDA7C}" destId="{1737746F-B233-6444-BE64-03B391BFA8AF}" srcOrd="0" destOrd="0" presId="urn:microsoft.com/office/officeart/2005/8/layout/vList2"/>
    <dgm:cxn modelId="{A86C9C1B-A0D1-D044-B5DE-0CF5ADCB348F}" type="presOf" srcId="{653FE962-967B-4083-B1CB-CDAD8C6B260F}" destId="{C423CB14-4B63-3A45-9CBF-26351B7A4F63}" srcOrd="0" destOrd="0" presId="urn:microsoft.com/office/officeart/2005/8/layout/vList2"/>
    <dgm:cxn modelId="{BB25A14D-13ED-4F7E-8BB5-595A4E5BA74E}" srcId="{1E36C1D7-BA27-42E4-B0A8-D95BEADDAD80}" destId="{9F273EA7-F8BE-4D55-BA64-FF88D235CD49}" srcOrd="3" destOrd="0" parTransId="{29A2C29F-B051-428D-9177-B485875AC16B}" sibTransId="{F08B040C-6326-4F46-BCCE-56B8ACBE5343}"/>
    <dgm:cxn modelId="{D234BB54-0204-4332-BF5B-02E5CC20AA46}" srcId="{1E36C1D7-BA27-42E4-B0A8-D95BEADDAD80}" destId="{653FE962-967B-4083-B1CB-CDAD8C6B260F}" srcOrd="0" destOrd="0" parTransId="{3925B409-5C98-42AD-BE37-412CE5CDE786}" sibTransId="{0D25ADCD-4534-4236-852C-1B3587A72252}"/>
    <dgm:cxn modelId="{0B54BE63-6B57-40DF-84F8-65C23C008DB0}" srcId="{1E36C1D7-BA27-42E4-B0A8-D95BEADDAD80}" destId="{538F789A-9EDF-4EEA-8AB6-E226B2BE9744}" srcOrd="2" destOrd="0" parTransId="{95AD9F70-C277-4E2C-A55A-0754F2691BBE}" sibTransId="{E8613514-B23B-4A5A-8D8A-AAEC465B6EE1}"/>
    <dgm:cxn modelId="{504DF092-4515-934C-8D6E-1006E1AF6660}" type="presOf" srcId="{1E36C1D7-BA27-42E4-B0A8-D95BEADDAD80}" destId="{1D0937F7-C445-CB4B-AF7E-F846214E7FD5}" srcOrd="0" destOrd="0" presId="urn:microsoft.com/office/officeart/2005/8/layout/vList2"/>
    <dgm:cxn modelId="{C8A0ACB1-C9D3-4739-9F2A-75E85CA57B80}" srcId="{1E36C1D7-BA27-42E4-B0A8-D95BEADDAD80}" destId="{2228B2BF-62F3-404B-A19C-8CD7979BDA7C}" srcOrd="1" destOrd="0" parTransId="{31EDBBAE-6DD1-467F-8EED-0886C33349B6}" sibTransId="{6EC342CA-6D42-4D51-8F3F-C4687D4D0F67}"/>
    <dgm:cxn modelId="{AFDC3EDC-CCFF-2440-AFF7-C12F77B87A17}" type="presOf" srcId="{9F273EA7-F8BE-4D55-BA64-FF88D235CD49}" destId="{2C2F5AF3-D216-B74F-8EA0-6FAC6DE98CF7}" srcOrd="0" destOrd="0" presId="urn:microsoft.com/office/officeart/2005/8/layout/vList2"/>
    <dgm:cxn modelId="{B400BFF5-D7CB-4F40-8AFC-939D606DCD6E}" type="presOf" srcId="{538F789A-9EDF-4EEA-8AB6-E226B2BE9744}" destId="{685B8CC0-DA85-4446-ADF6-A1ABC6B362A3}" srcOrd="0" destOrd="0" presId="urn:microsoft.com/office/officeart/2005/8/layout/vList2"/>
    <dgm:cxn modelId="{BADCFD6F-4015-684D-B5E4-A03994B722A4}" type="presParOf" srcId="{1D0937F7-C445-CB4B-AF7E-F846214E7FD5}" destId="{C423CB14-4B63-3A45-9CBF-26351B7A4F63}" srcOrd="0" destOrd="0" presId="urn:microsoft.com/office/officeart/2005/8/layout/vList2"/>
    <dgm:cxn modelId="{80BE3CF4-E6E2-534F-A9F7-7BE9599D0E33}" type="presParOf" srcId="{1D0937F7-C445-CB4B-AF7E-F846214E7FD5}" destId="{53AB1FD6-1C30-7E49-BAEA-2ACBC00986F1}" srcOrd="1" destOrd="0" presId="urn:microsoft.com/office/officeart/2005/8/layout/vList2"/>
    <dgm:cxn modelId="{1EB65F9A-478B-B242-9AE8-A17CDAEAA15D}" type="presParOf" srcId="{1D0937F7-C445-CB4B-AF7E-F846214E7FD5}" destId="{1737746F-B233-6444-BE64-03B391BFA8AF}" srcOrd="2" destOrd="0" presId="urn:microsoft.com/office/officeart/2005/8/layout/vList2"/>
    <dgm:cxn modelId="{B87967B8-0675-C64A-A7D6-2E86FABB73EC}" type="presParOf" srcId="{1D0937F7-C445-CB4B-AF7E-F846214E7FD5}" destId="{0A38980F-0B36-3642-AFB8-07FE1FBE3B09}" srcOrd="3" destOrd="0" presId="urn:microsoft.com/office/officeart/2005/8/layout/vList2"/>
    <dgm:cxn modelId="{58208691-BAE1-3C4C-ADA9-67DAE8E7808C}" type="presParOf" srcId="{1D0937F7-C445-CB4B-AF7E-F846214E7FD5}" destId="{685B8CC0-DA85-4446-ADF6-A1ABC6B362A3}" srcOrd="4" destOrd="0" presId="urn:microsoft.com/office/officeart/2005/8/layout/vList2"/>
    <dgm:cxn modelId="{A65ADA0A-023A-A342-B9D6-87250193B8C2}" type="presParOf" srcId="{1D0937F7-C445-CB4B-AF7E-F846214E7FD5}" destId="{E1AD4EA8-C17E-614A-AD75-3BD33ED3D0B1}" srcOrd="5" destOrd="0" presId="urn:microsoft.com/office/officeart/2005/8/layout/vList2"/>
    <dgm:cxn modelId="{8BE170CE-0DA2-F04A-9351-AFB41E4BEED8}" type="presParOf" srcId="{1D0937F7-C445-CB4B-AF7E-F846214E7FD5}" destId="{2C2F5AF3-D216-B74F-8EA0-6FAC6DE98CF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2BFC2F-77F8-435E-B1CE-88899DFACCE0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647E3D5F-9FF6-4B3B-A014-99A122E6B3FC}">
      <dgm:prSet/>
      <dgm:spPr/>
      <dgm:t>
        <a:bodyPr/>
        <a:lstStyle/>
        <a:p>
          <a:pPr>
            <a:defRPr b="1"/>
          </a:pPr>
          <a:r>
            <a:rPr lang="en-US"/>
            <a:t>Testing of first positive blood culture at university reference lab</a:t>
          </a:r>
        </a:p>
      </dgm:t>
    </dgm:pt>
    <dgm:pt modelId="{0EE27D7F-A1A3-499A-8529-39F795F0FB24}" type="parTrans" cxnId="{14ACE70D-865D-4841-B894-EA45664C2F19}">
      <dgm:prSet/>
      <dgm:spPr/>
      <dgm:t>
        <a:bodyPr/>
        <a:lstStyle/>
        <a:p>
          <a:endParaRPr lang="en-US"/>
        </a:p>
      </dgm:t>
    </dgm:pt>
    <dgm:pt modelId="{7F3C3B79-0E88-4800-BC31-1BC2D5FC7EAE}" type="sibTrans" cxnId="{14ACE70D-865D-4841-B894-EA45664C2F19}">
      <dgm:prSet/>
      <dgm:spPr/>
      <dgm:t>
        <a:bodyPr/>
        <a:lstStyle/>
        <a:p>
          <a:endParaRPr lang="en-US"/>
        </a:p>
      </dgm:t>
    </dgm:pt>
    <dgm:pt modelId="{8F73247A-1378-48A6-99A6-A7A36491BA42}">
      <dgm:prSet/>
      <dgm:spPr/>
      <dgm:t>
        <a:bodyPr/>
        <a:lstStyle/>
        <a:p>
          <a:pPr>
            <a:defRPr b="1"/>
          </a:pPr>
          <a:r>
            <a:rPr lang="en-US"/>
            <a:t>Use of broth microdilution testing</a:t>
          </a:r>
        </a:p>
      </dgm:t>
    </dgm:pt>
    <dgm:pt modelId="{63FC775F-FAEE-4C7C-8164-EB00C87FB8A9}" type="parTrans" cxnId="{F07C8A83-FA3B-445F-9018-A66BECCCF814}">
      <dgm:prSet/>
      <dgm:spPr/>
      <dgm:t>
        <a:bodyPr/>
        <a:lstStyle/>
        <a:p>
          <a:endParaRPr lang="en-US"/>
        </a:p>
      </dgm:t>
    </dgm:pt>
    <dgm:pt modelId="{C5A2EF93-69A9-4B1E-ADC9-BA3AE4AF9D86}" type="sibTrans" cxnId="{F07C8A83-FA3B-445F-9018-A66BECCCF814}">
      <dgm:prSet/>
      <dgm:spPr/>
      <dgm:t>
        <a:bodyPr/>
        <a:lstStyle/>
        <a:p>
          <a:endParaRPr lang="en-US"/>
        </a:p>
      </dgm:t>
    </dgm:pt>
    <dgm:pt modelId="{DD42CBA0-C6CB-43B9-8975-87614B3D82B8}">
      <dgm:prSet/>
      <dgm:spPr/>
      <dgm:t>
        <a:bodyPr/>
        <a:lstStyle/>
        <a:p>
          <a:r>
            <a:rPr lang="en-US"/>
            <a:t>Primary testing during the study predominantly used Vitek 2 or disk diffusion</a:t>
          </a:r>
        </a:p>
      </dgm:t>
    </dgm:pt>
    <dgm:pt modelId="{39E716E7-F84A-4231-B8E9-2400A45E19B1}" type="parTrans" cxnId="{55D476D1-E21F-4F4C-8E32-155FB318E90F}">
      <dgm:prSet/>
      <dgm:spPr/>
      <dgm:t>
        <a:bodyPr/>
        <a:lstStyle/>
        <a:p>
          <a:endParaRPr lang="en-US"/>
        </a:p>
      </dgm:t>
    </dgm:pt>
    <dgm:pt modelId="{732BB209-F0C0-481E-87B9-7F62C8C861FA}" type="sibTrans" cxnId="{55D476D1-E21F-4F4C-8E32-155FB318E90F}">
      <dgm:prSet/>
      <dgm:spPr/>
      <dgm:t>
        <a:bodyPr/>
        <a:lstStyle/>
        <a:p>
          <a:endParaRPr lang="en-US"/>
        </a:p>
      </dgm:t>
    </dgm:pt>
    <dgm:pt modelId="{1A37B851-0060-4BAE-A74E-11877D08D346}">
      <dgm:prSet/>
      <dgm:spPr/>
      <dgm:t>
        <a:bodyPr/>
        <a:lstStyle/>
        <a:p>
          <a:pPr>
            <a:defRPr b="1"/>
          </a:pPr>
          <a:r>
            <a:rPr lang="en-US"/>
            <a:t>WGS performed to assess for ß-lactamase genes with focus on:</a:t>
          </a:r>
        </a:p>
      </dgm:t>
    </dgm:pt>
    <dgm:pt modelId="{A18DDAA0-B945-4C8B-81E4-F50F45BEDA54}" type="parTrans" cxnId="{31181188-67CE-4CC2-A4B4-027EA74FF892}">
      <dgm:prSet/>
      <dgm:spPr/>
      <dgm:t>
        <a:bodyPr/>
        <a:lstStyle/>
        <a:p>
          <a:endParaRPr lang="en-US"/>
        </a:p>
      </dgm:t>
    </dgm:pt>
    <dgm:pt modelId="{BF199C46-08AD-4415-BD60-BA2172CA1376}" type="sibTrans" cxnId="{31181188-67CE-4CC2-A4B4-027EA74FF892}">
      <dgm:prSet/>
      <dgm:spPr/>
      <dgm:t>
        <a:bodyPr/>
        <a:lstStyle/>
        <a:p>
          <a:endParaRPr lang="en-US"/>
        </a:p>
      </dgm:t>
    </dgm:pt>
    <dgm:pt modelId="{5A8C43A1-1985-4351-AFC2-C468953308DC}">
      <dgm:prSet/>
      <dgm:spPr/>
      <dgm:t>
        <a:bodyPr/>
        <a:lstStyle/>
        <a:p>
          <a:r>
            <a:rPr lang="en-US"/>
            <a:t>ESBL</a:t>
          </a:r>
        </a:p>
      </dgm:t>
    </dgm:pt>
    <dgm:pt modelId="{1A28DA57-0EBA-4061-81D6-B0782CCCDFF0}" type="parTrans" cxnId="{B746B63D-7EDC-460C-8F49-13B14198F283}">
      <dgm:prSet/>
      <dgm:spPr/>
      <dgm:t>
        <a:bodyPr/>
        <a:lstStyle/>
        <a:p>
          <a:endParaRPr lang="en-US"/>
        </a:p>
      </dgm:t>
    </dgm:pt>
    <dgm:pt modelId="{B2B34491-0801-40B0-B119-DD444F6C65B7}" type="sibTrans" cxnId="{B746B63D-7EDC-460C-8F49-13B14198F283}">
      <dgm:prSet/>
      <dgm:spPr/>
      <dgm:t>
        <a:bodyPr/>
        <a:lstStyle/>
        <a:p>
          <a:endParaRPr lang="en-US"/>
        </a:p>
      </dgm:t>
    </dgm:pt>
    <dgm:pt modelId="{7DA89BE1-0C6C-4CC8-9D02-D458CCDBB881}">
      <dgm:prSet/>
      <dgm:spPr/>
      <dgm:t>
        <a:bodyPr/>
        <a:lstStyle/>
        <a:p>
          <a:r>
            <a:rPr lang="en-US" i="1"/>
            <a:t>ampC</a:t>
          </a:r>
          <a:endParaRPr lang="en-US"/>
        </a:p>
      </dgm:t>
    </dgm:pt>
    <dgm:pt modelId="{DF28E8D4-3738-49B1-8C8C-7EF7E46625B4}" type="parTrans" cxnId="{F2A5006E-4C71-4388-B0FA-0C0395436F7C}">
      <dgm:prSet/>
      <dgm:spPr/>
      <dgm:t>
        <a:bodyPr/>
        <a:lstStyle/>
        <a:p>
          <a:endParaRPr lang="en-US"/>
        </a:p>
      </dgm:t>
    </dgm:pt>
    <dgm:pt modelId="{6842D6FE-4D28-4A65-983D-EB13019C1EA5}" type="sibTrans" cxnId="{F2A5006E-4C71-4388-B0FA-0C0395436F7C}">
      <dgm:prSet/>
      <dgm:spPr/>
      <dgm:t>
        <a:bodyPr/>
        <a:lstStyle/>
        <a:p>
          <a:endParaRPr lang="en-US"/>
        </a:p>
      </dgm:t>
    </dgm:pt>
    <dgm:pt modelId="{765ED5D0-E880-4345-9D38-9813DCFDAF92}">
      <dgm:prSet/>
      <dgm:spPr/>
      <dgm:t>
        <a:bodyPr/>
        <a:lstStyle/>
        <a:p>
          <a:r>
            <a:rPr lang="en-US"/>
            <a:t>Narrow-spectrum OXA</a:t>
          </a:r>
        </a:p>
      </dgm:t>
    </dgm:pt>
    <dgm:pt modelId="{96AF7E62-E6D5-4C18-9F37-5CF80FE4A952}" type="parTrans" cxnId="{4F717A9D-1418-41B8-8120-07911BAFB228}">
      <dgm:prSet/>
      <dgm:spPr/>
      <dgm:t>
        <a:bodyPr/>
        <a:lstStyle/>
        <a:p>
          <a:endParaRPr lang="en-US"/>
        </a:p>
      </dgm:t>
    </dgm:pt>
    <dgm:pt modelId="{E9F95FB6-0FBE-4593-9214-CCFA33E2F0C8}" type="sibTrans" cxnId="{4F717A9D-1418-41B8-8120-07911BAFB228}">
      <dgm:prSet/>
      <dgm:spPr/>
      <dgm:t>
        <a:bodyPr/>
        <a:lstStyle/>
        <a:p>
          <a:endParaRPr lang="en-US"/>
        </a:p>
      </dgm:t>
    </dgm:pt>
    <dgm:pt modelId="{35D54311-0FE0-4DBA-B8FB-6112C076BBCA}" type="pres">
      <dgm:prSet presAssocID="{B62BFC2F-77F8-435E-B1CE-88899DFACCE0}" presName="root" presStyleCnt="0">
        <dgm:presLayoutVars>
          <dgm:dir/>
          <dgm:resizeHandles val="exact"/>
        </dgm:presLayoutVars>
      </dgm:prSet>
      <dgm:spPr/>
    </dgm:pt>
    <dgm:pt modelId="{14C2103F-53D5-4DA5-A2A7-98A233CE4289}" type="pres">
      <dgm:prSet presAssocID="{647E3D5F-9FF6-4B3B-A014-99A122E6B3FC}" presName="compNode" presStyleCnt="0"/>
      <dgm:spPr/>
    </dgm:pt>
    <dgm:pt modelId="{EC4AD94D-0374-4A47-B635-D273EEBCEC2D}" type="pres">
      <dgm:prSet presAssocID="{647E3D5F-9FF6-4B3B-A014-99A122E6B3F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F1450362-75BB-4B5C-90EE-1C0BC4B7A344}" type="pres">
      <dgm:prSet presAssocID="{647E3D5F-9FF6-4B3B-A014-99A122E6B3FC}" presName="iconSpace" presStyleCnt="0"/>
      <dgm:spPr/>
    </dgm:pt>
    <dgm:pt modelId="{AEE8F987-8C6F-46BB-8D2D-E7FABA4C322E}" type="pres">
      <dgm:prSet presAssocID="{647E3D5F-9FF6-4B3B-A014-99A122E6B3FC}" presName="parTx" presStyleLbl="revTx" presStyleIdx="0" presStyleCnt="6">
        <dgm:presLayoutVars>
          <dgm:chMax val="0"/>
          <dgm:chPref val="0"/>
        </dgm:presLayoutVars>
      </dgm:prSet>
      <dgm:spPr/>
    </dgm:pt>
    <dgm:pt modelId="{4CECC23A-423C-4BD4-B81E-88269EF65CD8}" type="pres">
      <dgm:prSet presAssocID="{647E3D5F-9FF6-4B3B-A014-99A122E6B3FC}" presName="txSpace" presStyleCnt="0"/>
      <dgm:spPr/>
    </dgm:pt>
    <dgm:pt modelId="{F290753C-F0BA-4BE0-80CB-A7375292B298}" type="pres">
      <dgm:prSet presAssocID="{647E3D5F-9FF6-4B3B-A014-99A122E6B3FC}" presName="desTx" presStyleLbl="revTx" presStyleIdx="1" presStyleCnt="6">
        <dgm:presLayoutVars/>
      </dgm:prSet>
      <dgm:spPr/>
    </dgm:pt>
    <dgm:pt modelId="{F849272C-2859-41C3-B72F-741B43ED751B}" type="pres">
      <dgm:prSet presAssocID="{7F3C3B79-0E88-4800-BC31-1BC2D5FC7EAE}" presName="sibTrans" presStyleCnt="0"/>
      <dgm:spPr/>
    </dgm:pt>
    <dgm:pt modelId="{B7537070-CFFB-4524-AF72-3CF54BB69F69}" type="pres">
      <dgm:prSet presAssocID="{8F73247A-1378-48A6-99A6-A7A36491BA42}" presName="compNode" presStyleCnt="0"/>
      <dgm:spPr/>
    </dgm:pt>
    <dgm:pt modelId="{B2E6BED6-8836-43DB-9299-F13028217EFE}" type="pres">
      <dgm:prSet presAssocID="{8F73247A-1378-48A6-99A6-A7A36491BA4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1DCBBB1-18AC-419F-93D1-2AD26A4383AB}" type="pres">
      <dgm:prSet presAssocID="{8F73247A-1378-48A6-99A6-A7A36491BA42}" presName="iconSpace" presStyleCnt="0"/>
      <dgm:spPr/>
    </dgm:pt>
    <dgm:pt modelId="{7A59D0EC-27AB-4738-9AA5-B1C1AC57FDCF}" type="pres">
      <dgm:prSet presAssocID="{8F73247A-1378-48A6-99A6-A7A36491BA42}" presName="parTx" presStyleLbl="revTx" presStyleIdx="2" presStyleCnt="6">
        <dgm:presLayoutVars>
          <dgm:chMax val="0"/>
          <dgm:chPref val="0"/>
        </dgm:presLayoutVars>
      </dgm:prSet>
      <dgm:spPr/>
    </dgm:pt>
    <dgm:pt modelId="{C19B03B5-EE04-45B9-A089-702C23E44FE9}" type="pres">
      <dgm:prSet presAssocID="{8F73247A-1378-48A6-99A6-A7A36491BA42}" presName="txSpace" presStyleCnt="0"/>
      <dgm:spPr/>
    </dgm:pt>
    <dgm:pt modelId="{57D9909B-AF26-4845-AAF8-45119A71F4B0}" type="pres">
      <dgm:prSet presAssocID="{8F73247A-1378-48A6-99A6-A7A36491BA42}" presName="desTx" presStyleLbl="revTx" presStyleIdx="3" presStyleCnt="6">
        <dgm:presLayoutVars/>
      </dgm:prSet>
      <dgm:spPr/>
    </dgm:pt>
    <dgm:pt modelId="{0A8A1A6E-F387-44F5-8A2D-4F44D6F4A549}" type="pres">
      <dgm:prSet presAssocID="{C5A2EF93-69A9-4B1E-ADC9-BA3AE4AF9D86}" presName="sibTrans" presStyleCnt="0"/>
      <dgm:spPr/>
    </dgm:pt>
    <dgm:pt modelId="{FAF836F9-BDA3-4365-9F8C-9FEE42AB2581}" type="pres">
      <dgm:prSet presAssocID="{1A37B851-0060-4BAE-A74E-11877D08D346}" presName="compNode" presStyleCnt="0"/>
      <dgm:spPr/>
    </dgm:pt>
    <dgm:pt modelId="{1884DCF6-B287-4FC9-B8C5-FBA99571311F}" type="pres">
      <dgm:prSet presAssocID="{1A37B851-0060-4BAE-A74E-11877D08D34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210DC031-2649-4841-997F-D44AB39EC467}" type="pres">
      <dgm:prSet presAssocID="{1A37B851-0060-4BAE-A74E-11877D08D346}" presName="iconSpace" presStyleCnt="0"/>
      <dgm:spPr/>
    </dgm:pt>
    <dgm:pt modelId="{2B187930-1FDA-48E5-A217-4A1C65A1A0A1}" type="pres">
      <dgm:prSet presAssocID="{1A37B851-0060-4BAE-A74E-11877D08D346}" presName="parTx" presStyleLbl="revTx" presStyleIdx="4" presStyleCnt="6">
        <dgm:presLayoutVars>
          <dgm:chMax val="0"/>
          <dgm:chPref val="0"/>
        </dgm:presLayoutVars>
      </dgm:prSet>
      <dgm:spPr/>
    </dgm:pt>
    <dgm:pt modelId="{0FF374F6-7F21-49FD-89B3-5D840175470C}" type="pres">
      <dgm:prSet presAssocID="{1A37B851-0060-4BAE-A74E-11877D08D346}" presName="txSpace" presStyleCnt="0"/>
      <dgm:spPr/>
    </dgm:pt>
    <dgm:pt modelId="{E7E5BD96-8C47-470A-B830-2B1B4B0969BA}" type="pres">
      <dgm:prSet presAssocID="{1A37B851-0060-4BAE-A74E-11877D08D346}" presName="desTx" presStyleLbl="revTx" presStyleIdx="5" presStyleCnt="6">
        <dgm:presLayoutVars/>
      </dgm:prSet>
      <dgm:spPr/>
    </dgm:pt>
  </dgm:ptLst>
  <dgm:cxnLst>
    <dgm:cxn modelId="{14ACE70D-865D-4841-B894-EA45664C2F19}" srcId="{B62BFC2F-77F8-435E-B1CE-88899DFACCE0}" destId="{647E3D5F-9FF6-4B3B-A014-99A122E6B3FC}" srcOrd="0" destOrd="0" parTransId="{0EE27D7F-A1A3-499A-8529-39F795F0FB24}" sibTransId="{7F3C3B79-0E88-4800-BC31-1BC2D5FC7EAE}"/>
    <dgm:cxn modelId="{B746B63D-7EDC-460C-8F49-13B14198F283}" srcId="{1A37B851-0060-4BAE-A74E-11877D08D346}" destId="{5A8C43A1-1985-4351-AFC2-C468953308DC}" srcOrd="0" destOrd="0" parTransId="{1A28DA57-0EBA-4061-81D6-B0782CCCDFF0}" sibTransId="{B2B34491-0801-40B0-B119-DD444F6C65B7}"/>
    <dgm:cxn modelId="{D747AC41-FB90-4E56-AA3D-D0D28D1762BD}" type="presOf" srcId="{5A8C43A1-1985-4351-AFC2-C468953308DC}" destId="{E7E5BD96-8C47-470A-B830-2B1B4B0969BA}" srcOrd="0" destOrd="0" presId="urn:microsoft.com/office/officeart/2018/2/layout/IconLabelDescriptionList"/>
    <dgm:cxn modelId="{5CB9AE43-894B-494A-89A7-5B51C7939C52}" type="presOf" srcId="{DD42CBA0-C6CB-43B9-8975-87614B3D82B8}" destId="{57D9909B-AF26-4845-AAF8-45119A71F4B0}" srcOrd="0" destOrd="0" presId="urn:microsoft.com/office/officeart/2018/2/layout/IconLabelDescriptionList"/>
    <dgm:cxn modelId="{311BA463-5688-43B2-B581-5E5C664AE8E6}" type="presOf" srcId="{1A37B851-0060-4BAE-A74E-11877D08D346}" destId="{2B187930-1FDA-48E5-A217-4A1C65A1A0A1}" srcOrd="0" destOrd="0" presId="urn:microsoft.com/office/officeart/2018/2/layout/IconLabelDescriptionList"/>
    <dgm:cxn modelId="{F80C0466-98D0-481B-AB81-24ABDBED0C59}" type="presOf" srcId="{647E3D5F-9FF6-4B3B-A014-99A122E6B3FC}" destId="{AEE8F987-8C6F-46BB-8D2D-E7FABA4C322E}" srcOrd="0" destOrd="0" presId="urn:microsoft.com/office/officeart/2018/2/layout/IconLabelDescriptionList"/>
    <dgm:cxn modelId="{6E620D69-A628-4C6B-80A2-372F63359B4B}" type="presOf" srcId="{7DA89BE1-0C6C-4CC8-9D02-D458CCDBB881}" destId="{E7E5BD96-8C47-470A-B830-2B1B4B0969BA}" srcOrd="0" destOrd="1" presId="urn:microsoft.com/office/officeart/2018/2/layout/IconLabelDescriptionList"/>
    <dgm:cxn modelId="{F2A5006E-4C71-4388-B0FA-0C0395436F7C}" srcId="{1A37B851-0060-4BAE-A74E-11877D08D346}" destId="{7DA89BE1-0C6C-4CC8-9D02-D458CCDBB881}" srcOrd="1" destOrd="0" parTransId="{DF28E8D4-3738-49B1-8C8C-7EF7E46625B4}" sibTransId="{6842D6FE-4D28-4A65-983D-EB13019C1EA5}"/>
    <dgm:cxn modelId="{F07C8A83-FA3B-445F-9018-A66BECCCF814}" srcId="{B62BFC2F-77F8-435E-B1CE-88899DFACCE0}" destId="{8F73247A-1378-48A6-99A6-A7A36491BA42}" srcOrd="1" destOrd="0" parTransId="{63FC775F-FAEE-4C7C-8164-EB00C87FB8A9}" sibTransId="{C5A2EF93-69A9-4B1E-ADC9-BA3AE4AF9D86}"/>
    <dgm:cxn modelId="{31181188-67CE-4CC2-A4B4-027EA74FF892}" srcId="{B62BFC2F-77F8-435E-B1CE-88899DFACCE0}" destId="{1A37B851-0060-4BAE-A74E-11877D08D346}" srcOrd="2" destOrd="0" parTransId="{A18DDAA0-B945-4C8B-81E4-F50F45BEDA54}" sibTransId="{BF199C46-08AD-4415-BD60-BA2172CA1376}"/>
    <dgm:cxn modelId="{F9E2459C-E370-4BEF-8A09-C89D96D80C03}" type="presOf" srcId="{8F73247A-1378-48A6-99A6-A7A36491BA42}" destId="{7A59D0EC-27AB-4738-9AA5-B1C1AC57FDCF}" srcOrd="0" destOrd="0" presId="urn:microsoft.com/office/officeart/2018/2/layout/IconLabelDescriptionList"/>
    <dgm:cxn modelId="{4F717A9D-1418-41B8-8120-07911BAFB228}" srcId="{1A37B851-0060-4BAE-A74E-11877D08D346}" destId="{765ED5D0-E880-4345-9D38-9813DCFDAF92}" srcOrd="2" destOrd="0" parTransId="{96AF7E62-E6D5-4C18-9F37-5CF80FE4A952}" sibTransId="{E9F95FB6-0FBE-4593-9214-CCFA33E2F0C8}"/>
    <dgm:cxn modelId="{CF6BAABA-9FD0-417C-9D66-90682E44BF29}" type="presOf" srcId="{B62BFC2F-77F8-435E-B1CE-88899DFACCE0}" destId="{35D54311-0FE0-4DBA-B8FB-6112C076BBCA}" srcOrd="0" destOrd="0" presId="urn:microsoft.com/office/officeart/2018/2/layout/IconLabelDescriptionList"/>
    <dgm:cxn modelId="{55D476D1-E21F-4F4C-8E32-155FB318E90F}" srcId="{8F73247A-1378-48A6-99A6-A7A36491BA42}" destId="{DD42CBA0-C6CB-43B9-8975-87614B3D82B8}" srcOrd="0" destOrd="0" parTransId="{39E716E7-F84A-4231-B8E9-2400A45E19B1}" sibTransId="{732BB209-F0C0-481E-87B9-7F62C8C861FA}"/>
    <dgm:cxn modelId="{3213F8D2-3FFD-496D-925A-6E86ADC998B7}" type="presOf" srcId="{765ED5D0-E880-4345-9D38-9813DCFDAF92}" destId="{E7E5BD96-8C47-470A-B830-2B1B4B0969BA}" srcOrd="0" destOrd="2" presId="urn:microsoft.com/office/officeart/2018/2/layout/IconLabelDescriptionList"/>
    <dgm:cxn modelId="{8828A06A-07BD-47DE-8C33-C231350CCC51}" type="presParOf" srcId="{35D54311-0FE0-4DBA-B8FB-6112C076BBCA}" destId="{14C2103F-53D5-4DA5-A2A7-98A233CE4289}" srcOrd="0" destOrd="0" presId="urn:microsoft.com/office/officeart/2018/2/layout/IconLabelDescriptionList"/>
    <dgm:cxn modelId="{D950DEF5-56A1-4350-974F-8771F0836FCB}" type="presParOf" srcId="{14C2103F-53D5-4DA5-A2A7-98A233CE4289}" destId="{EC4AD94D-0374-4A47-B635-D273EEBCEC2D}" srcOrd="0" destOrd="0" presId="urn:microsoft.com/office/officeart/2018/2/layout/IconLabelDescriptionList"/>
    <dgm:cxn modelId="{C1ECEBC3-410F-4DC6-A1C1-01576F2ACA78}" type="presParOf" srcId="{14C2103F-53D5-4DA5-A2A7-98A233CE4289}" destId="{F1450362-75BB-4B5C-90EE-1C0BC4B7A344}" srcOrd="1" destOrd="0" presId="urn:microsoft.com/office/officeart/2018/2/layout/IconLabelDescriptionList"/>
    <dgm:cxn modelId="{DE1D6683-73AB-4E84-B162-76CC76D48390}" type="presParOf" srcId="{14C2103F-53D5-4DA5-A2A7-98A233CE4289}" destId="{AEE8F987-8C6F-46BB-8D2D-E7FABA4C322E}" srcOrd="2" destOrd="0" presId="urn:microsoft.com/office/officeart/2018/2/layout/IconLabelDescriptionList"/>
    <dgm:cxn modelId="{02C70093-EA30-47D7-97C8-55D941258590}" type="presParOf" srcId="{14C2103F-53D5-4DA5-A2A7-98A233CE4289}" destId="{4CECC23A-423C-4BD4-B81E-88269EF65CD8}" srcOrd="3" destOrd="0" presId="urn:microsoft.com/office/officeart/2018/2/layout/IconLabelDescriptionList"/>
    <dgm:cxn modelId="{3D249EE3-90DD-4D48-AC7D-EEAB227AB601}" type="presParOf" srcId="{14C2103F-53D5-4DA5-A2A7-98A233CE4289}" destId="{F290753C-F0BA-4BE0-80CB-A7375292B298}" srcOrd="4" destOrd="0" presId="urn:microsoft.com/office/officeart/2018/2/layout/IconLabelDescriptionList"/>
    <dgm:cxn modelId="{88CC076E-3F15-4030-B5E3-D3AA53188A32}" type="presParOf" srcId="{35D54311-0FE0-4DBA-B8FB-6112C076BBCA}" destId="{F849272C-2859-41C3-B72F-741B43ED751B}" srcOrd="1" destOrd="0" presId="urn:microsoft.com/office/officeart/2018/2/layout/IconLabelDescriptionList"/>
    <dgm:cxn modelId="{1545731D-C01C-4707-AF24-1CEF694B0C79}" type="presParOf" srcId="{35D54311-0FE0-4DBA-B8FB-6112C076BBCA}" destId="{B7537070-CFFB-4524-AF72-3CF54BB69F69}" srcOrd="2" destOrd="0" presId="urn:microsoft.com/office/officeart/2018/2/layout/IconLabelDescriptionList"/>
    <dgm:cxn modelId="{BA7790B4-0346-4210-ABDD-E680E479BCC6}" type="presParOf" srcId="{B7537070-CFFB-4524-AF72-3CF54BB69F69}" destId="{B2E6BED6-8836-43DB-9299-F13028217EFE}" srcOrd="0" destOrd="0" presId="urn:microsoft.com/office/officeart/2018/2/layout/IconLabelDescriptionList"/>
    <dgm:cxn modelId="{FD80BC6A-19FB-415F-97CB-94E9005BDA9D}" type="presParOf" srcId="{B7537070-CFFB-4524-AF72-3CF54BB69F69}" destId="{D1DCBBB1-18AC-419F-93D1-2AD26A4383AB}" srcOrd="1" destOrd="0" presId="urn:microsoft.com/office/officeart/2018/2/layout/IconLabelDescriptionList"/>
    <dgm:cxn modelId="{3C296C72-7464-49C5-8662-6006DFA40F84}" type="presParOf" srcId="{B7537070-CFFB-4524-AF72-3CF54BB69F69}" destId="{7A59D0EC-27AB-4738-9AA5-B1C1AC57FDCF}" srcOrd="2" destOrd="0" presId="urn:microsoft.com/office/officeart/2018/2/layout/IconLabelDescriptionList"/>
    <dgm:cxn modelId="{E11CED8B-7892-4AB5-B2FF-F71BD1861022}" type="presParOf" srcId="{B7537070-CFFB-4524-AF72-3CF54BB69F69}" destId="{C19B03B5-EE04-45B9-A089-702C23E44FE9}" srcOrd="3" destOrd="0" presId="urn:microsoft.com/office/officeart/2018/2/layout/IconLabelDescriptionList"/>
    <dgm:cxn modelId="{982F5E1B-F4BC-41DC-A7C7-8E42C339FBE6}" type="presParOf" srcId="{B7537070-CFFB-4524-AF72-3CF54BB69F69}" destId="{57D9909B-AF26-4845-AAF8-45119A71F4B0}" srcOrd="4" destOrd="0" presId="urn:microsoft.com/office/officeart/2018/2/layout/IconLabelDescriptionList"/>
    <dgm:cxn modelId="{2756D7B9-CD92-43E4-B181-4EC6E5E5DFE2}" type="presParOf" srcId="{35D54311-0FE0-4DBA-B8FB-6112C076BBCA}" destId="{0A8A1A6E-F387-44F5-8A2D-4F44D6F4A549}" srcOrd="3" destOrd="0" presId="urn:microsoft.com/office/officeart/2018/2/layout/IconLabelDescriptionList"/>
    <dgm:cxn modelId="{ABBA252C-5538-408A-BDD8-97DE95E073A0}" type="presParOf" srcId="{35D54311-0FE0-4DBA-B8FB-6112C076BBCA}" destId="{FAF836F9-BDA3-4365-9F8C-9FEE42AB2581}" srcOrd="4" destOrd="0" presId="urn:microsoft.com/office/officeart/2018/2/layout/IconLabelDescriptionList"/>
    <dgm:cxn modelId="{8B2E4033-2B33-4C7F-9905-0C813EE75C1A}" type="presParOf" srcId="{FAF836F9-BDA3-4365-9F8C-9FEE42AB2581}" destId="{1884DCF6-B287-4FC9-B8C5-FBA99571311F}" srcOrd="0" destOrd="0" presId="urn:microsoft.com/office/officeart/2018/2/layout/IconLabelDescriptionList"/>
    <dgm:cxn modelId="{2A80ABEB-A8ED-40A3-8980-5C327FB43639}" type="presParOf" srcId="{FAF836F9-BDA3-4365-9F8C-9FEE42AB2581}" destId="{210DC031-2649-4841-997F-D44AB39EC467}" srcOrd="1" destOrd="0" presId="urn:microsoft.com/office/officeart/2018/2/layout/IconLabelDescriptionList"/>
    <dgm:cxn modelId="{22EB8848-3607-4DA5-BE68-AD3FD4F03A4C}" type="presParOf" srcId="{FAF836F9-BDA3-4365-9F8C-9FEE42AB2581}" destId="{2B187930-1FDA-48E5-A217-4A1C65A1A0A1}" srcOrd="2" destOrd="0" presId="urn:microsoft.com/office/officeart/2018/2/layout/IconLabelDescriptionList"/>
    <dgm:cxn modelId="{CF69F56F-AD62-41E1-B6E7-571CA0B83539}" type="presParOf" srcId="{FAF836F9-BDA3-4365-9F8C-9FEE42AB2581}" destId="{0FF374F6-7F21-49FD-89B3-5D840175470C}" srcOrd="3" destOrd="0" presId="urn:microsoft.com/office/officeart/2018/2/layout/IconLabelDescriptionList"/>
    <dgm:cxn modelId="{E030D346-24C2-4787-92E9-8EB39E24F6E3}" type="presParOf" srcId="{FAF836F9-BDA3-4365-9F8C-9FEE42AB2581}" destId="{E7E5BD96-8C47-470A-B830-2B1B4B0969BA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D225F2-9AE7-4224-A591-D9AE636A77F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DAF32BD-554C-4338-BB74-F1368935263E}">
      <dgm:prSet/>
      <dgm:spPr/>
      <dgm:t>
        <a:bodyPr/>
        <a:lstStyle/>
        <a:p>
          <a:r>
            <a:rPr lang="en-US"/>
            <a:t>Included 320 isolates (278 </a:t>
          </a:r>
          <a:r>
            <a:rPr lang="en-US" i="1"/>
            <a:t>E. coli and 42 K. pneumoniae</a:t>
          </a:r>
          <a:r>
            <a:rPr lang="en-US"/>
            <a:t>)</a:t>
          </a:r>
        </a:p>
      </dgm:t>
    </dgm:pt>
    <dgm:pt modelId="{5AE3D04A-A033-42E0-BE52-4397695466C2}" type="parTrans" cxnId="{1EC68197-F481-4275-9DDE-062653ED403D}">
      <dgm:prSet/>
      <dgm:spPr/>
      <dgm:t>
        <a:bodyPr/>
        <a:lstStyle/>
        <a:p>
          <a:endParaRPr lang="en-US"/>
        </a:p>
      </dgm:t>
    </dgm:pt>
    <dgm:pt modelId="{95B6D8F4-9E7C-4720-B63A-234C9A5EBFBD}" type="sibTrans" cxnId="{1EC68197-F481-4275-9DDE-062653ED403D}">
      <dgm:prSet/>
      <dgm:spPr/>
      <dgm:t>
        <a:bodyPr/>
        <a:lstStyle/>
        <a:p>
          <a:endParaRPr lang="en-US"/>
        </a:p>
      </dgm:t>
    </dgm:pt>
    <dgm:pt modelId="{877B0F70-5115-4709-B598-4EDF5D7B14CE}">
      <dgm:prSet/>
      <dgm:spPr/>
      <dgm:t>
        <a:bodyPr/>
        <a:lstStyle/>
        <a:p>
          <a:r>
            <a:rPr lang="en-US"/>
            <a:t>CTX-M group was the most prevalent in 273 isolates</a:t>
          </a:r>
        </a:p>
      </dgm:t>
    </dgm:pt>
    <dgm:pt modelId="{F10F4C4B-75FE-4C59-96CC-55F1189416B6}" type="parTrans" cxnId="{863DFC1F-8BFA-4100-9F22-359E75AB46CE}">
      <dgm:prSet/>
      <dgm:spPr/>
      <dgm:t>
        <a:bodyPr/>
        <a:lstStyle/>
        <a:p>
          <a:endParaRPr lang="en-US"/>
        </a:p>
      </dgm:t>
    </dgm:pt>
    <dgm:pt modelId="{D1C69CF1-2EA0-456C-B2BC-BFD79626FA0B}" type="sibTrans" cxnId="{863DFC1F-8BFA-4100-9F22-359E75AB46CE}">
      <dgm:prSet/>
      <dgm:spPr/>
      <dgm:t>
        <a:bodyPr/>
        <a:lstStyle/>
        <a:p>
          <a:endParaRPr lang="en-US"/>
        </a:p>
      </dgm:t>
    </dgm:pt>
    <dgm:pt modelId="{0F5DB119-DE85-4359-B493-6F736632F524}">
      <dgm:prSet/>
      <dgm:spPr/>
      <dgm:t>
        <a:bodyPr/>
        <a:lstStyle/>
        <a:p>
          <a:r>
            <a:rPr lang="en-US"/>
            <a:t>SHV ESBL in 12 isolates</a:t>
          </a:r>
        </a:p>
      </dgm:t>
    </dgm:pt>
    <dgm:pt modelId="{A5F96BB3-ED73-4B0A-8F92-295403B20E82}" type="parTrans" cxnId="{9274E373-4C78-4DC2-97FC-2A6FAD4AACEA}">
      <dgm:prSet/>
      <dgm:spPr/>
      <dgm:t>
        <a:bodyPr/>
        <a:lstStyle/>
        <a:p>
          <a:endParaRPr lang="en-US"/>
        </a:p>
      </dgm:t>
    </dgm:pt>
    <dgm:pt modelId="{F0DBEC58-0D28-47C7-A0B3-338C6B17BE0E}" type="sibTrans" cxnId="{9274E373-4C78-4DC2-97FC-2A6FAD4AACEA}">
      <dgm:prSet/>
      <dgm:spPr/>
      <dgm:t>
        <a:bodyPr/>
        <a:lstStyle/>
        <a:p>
          <a:endParaRPr lang="en-US"/>
        </a:p>
      </dgm:t>
    </dgm:pt>
    <dgm:pt modelId="{83125D17-D02D-4D90-8A2E-6D6EAEF64D01}">
      <dgm:prSet/>
      <dgm:spPr/>
      <dgm:t>
        <a:bodyPr/>
        <a:lstStyle/>
        <a:p>
          <a:r>
            <a:rPr lang="en-US"/>
            <a:t>Plasmid-encoded </a:t>
          </a:r>
          <a:r>
            <a:rPr lang="en-US" i="1"/>
            <a:t>ampC</a:t>
          </a:r>
          <a:r>
            <a:rPr lang="en-US"/>
            <a:t> in 36 isolates</a:t>
          </a:r>
        </a:p>
      </dgm:t>
    </dgm:pt>
    <dgm:pt modelId="{F554D4AD-0DD7-4D87-829F-584432BC09BB}" type="parTrans" cxnId="{DB365D41-51DC-4765-8BB5-21850A2335FE}">
      <dgm:prSet/>
      <dgm:spPr/>
      <dgm:t>
        <a:bodyPr/>
        <a:lstStyle/>
        <a:p>
          <a:endParaRPr lang="en-US"/>
        </a:p>
      </dgm:t>
    </dgm:pt>
    <dgm:pt modelId="{9428D3A9-7BA2-4EA5-94B8-BE433F9BD840}" type="sibTrans" cxnId="{DB365D41-51DC-4765-8BB5-21850A2335FE}">
      <dgm:prSet/>
      <dgm:spPr/>
      <dgm:t>
        <a:bodyPr/>
        <a:lstStyle/>
        <a:p>
          <a:endParaRPr lang="en-US"/>
        </a:p>
      </dgm:t>
    </dgm:pt>
    <dgm:pt modelId="{F6BCFAED-EE1C-4DE5-8831-7F6F55B0FF76}">
      <dgm:prSet/>
      <dgm:spPr/>
      <dgm:t>
        <a:bodyPr/>
        <a:lstStyle/>
        <a:p>
          <a:r>
            <a:rPr lang="en-US"/>
            <a:t>Chromosomal </a:t>
          </a:r>
          <a:r>
            <a:rPr lang="en-US" i="1"/>
            <a:t>ampC</a:t>
          </a:r>
          <a:r>
            <a:rPr lang="en-US"/>
            <a:t> in 3 isolates (all </a:t>
          </a:r>
          <a:r>
            <a:rPr lang="en-US" i="1"/>
            <a:t>E. coli</a:t>
          </a:r>
          <a:r>
            <a:rPr lang="en-US"/>
            <a:t>)</a:t>
          </a:r>
        </a:p>
      </dgm:t>
    </dgm:pt>
    <dgm:pt modelId="{BA848599-56ED-443C-82B0-FF2686103860}" type="parTrans" cxnId="{53AD7512-2836-4960-85AC-EACF548A362E}">
      <dgm:prSet/>
      <dgm:spPr/>
      <dgm:t>
        <a:bodyPr/>
        <a:lstStyle/>
        <a:p>
          <a:endParaRPr lang="en-US"/>
        </a:p>
      </dgm:t>
    </dgm:pt>
    <dgm:pt modelId="{4FDF7219-6422-454C-9A05-EFE5BBE37CA2}" type="sibTrans" cxnId="{53AD7512-2836-4960-85AC-EACF548A362E}">
      <dgm:prSet/>
      <dgm:spPr/>
      <dgm:t>
        <a:bodyPr/>
        <a:lstStyle/>
        <a:p>
          <a:endParaRPr lang="en-US"/>
        </a:p>
      </dgm:t>
    </dgm:pt>
    <dgm:pt modelId="{4948F6D4-6826-4991-B535-E3B211A4FE48}">
      <dgm:prSet/>
      <dgm:spPr/>
      <dgm:t>
        <a:bodyPr/>
        <a:lstStyle/>
        <a:p>
          <a:r>
            <a:rPr lang="en-US"/>
            <a:t>Narrow-spectrum OXA genes in 102 isolates (96% also had CTX-M-15)</a:t>
          </a:r>
        </a:p>
      </dgm:t>
    </dgm:pt>
    <dgm:pt modelId="{6CFFF464-449F-4DDE-959E-234A1CFC3929}" type="parTrans" cxnId="{A769DADA-D08F-406A-9C2C-6107C543CCFB}">
      <dgm:prSet/>
      <dgm:spPr/>
      <dgm:t>
        <a:bodyPr/>
        <a:lstStyle/>
        <a:p>
          <a:endParaRPr lang="en-US"/>
        </a:p>
      </dgm:t>
    </dgm:pt>
    <dgm:pt modelId="{872E48C8-7474-4021-9B48-AA9A699591C9}" type="sibTrans" cxnId="{A769DADA-D08F-406A-9C2C-6107C543CCFB}">
      <dgm:prSet/>
      <dgm:spPr/>
      <dgm:t>
        <a:bodyPr/>
        <a:lstStyle/>
        <a:p>
          <a:endParaRPr lang="en-US"/>
        </a:p>
      </dgm:t>
    </dgm:pt>
    <dgm:pt modelId="{D3E9B8D2-52B4-48A4-A908-ACC127153CA8}">
      <dgm:prSet/>
      <dgm:spPr/>
      <dgm:t>
        <a:bodyPr/>
        <a:lstStyle/>
        <a:p>
          <a:r>
            <a:rPr lang="en-US"/>
            <a:t>No OXA carbapenemase genes identified</a:t>
          </a:r>
        </a:p>
      </dgm:t>
    </dgm:pt>
    <dgm:pt modelId="{E42C4D97-4C98-4B92-91EF-E592319CD9D2}" type="parTrans" cxnId="{BB578EE6-E881-45BE-B4ED-E2A77F295B0A}">
      <dgm:prSet/>
      <dgm:spPr/>
      <dgm:t>
        <a:bodyPr/>
        <a:lstStyle/>
        <a:p>
          <a:endParaRPr lang="en-US"/>
        </a:p>
      </dgm:t>
    </dgm:pt>
    <dgm:pt modelId="{868149DC-2831-42B6-91D9-0AA89CFBDBB5}" type="sibTrans" cxnId="{BB578EE6-E881-45BE-B4ED-E2A77F295B0A}">
      <dgm:prSet/>
      <dgm:spPr/>
      <dgm:t>
        <a:bodyPr/>
        <a:lstStyle/>
        <a:p>
          <a:endParaRPr lang="en-US"/>
        </a:p>
      </dgm:t>
    </dgm:pt>
    <dgm:pt modelId="{2DA5FF5B-3329-524E-B2F6-B371711D2E2A}" type="pres">
      <dgm:prSet presAssocID="{6CD225F2-9AE7-4224-A591-D9AE636A77FA}" presName="linear" presStyleCnt="0">
        <dgm:presLayoutVars>
          <dgm:animLvl val="lvl"/>
          <dgm:resizeHandles val="exact"/>
        </dgm:presLayoutVars>
      </dgm:prSet>
      <dgm:spPr/>
    </dgm:pt>
    <dgm:pt modelId="{EC726773-55A6-0749-B3D2-AA8F0374AEEC}" type="pres">
      <dgm:prSet presAssocID="{7DAF32BD-554C-4338-BB74-F1368935263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210230A-A9E8-7942-B3F9-156A109D6A2E}" type="pres">
      <dgm:prSet presAssocID="{7DAF32BD-554C-4338-BB74-F1368935263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428B201-36E1-C142-8D9D-1A39B05586D1}" type="presOf" srcId="{877B0F70-5115-4709-B598-4EDF5D7B14CE}" destId="{A210230A-A9E8-7942-B3F9-156A109D6A2E}" srcOrd="0" destOrd="0" presId="urn:microsoft.com/office/officeart/2005/8/layout/vList2"/>
    <dgm:cxn modelId="{36934210-1DA4-3A42-8CC2-40E07ED77128}" type="presOf" srcId="{F6BCFAED-EE1C-4DE5-8831-7F6F55B0FF76}" destId="{A210230A-A9E8-7942-B3F9-156A109D6A2E}" srcOrd="0" destOrd="3" presId="urn:microsoft.com/office/officeart/2005/8/layout/vList2"/>
    <dgm:cxn modelId="{53AD7512-2836-4960-85AC-EACF548A362E}" srcId="{7DAF32BD-554C-4338-BB74-F1368935263E}" destId="{F6BCFAED-EE1C-4DE5-8831-7F6F55B0FF76}" srcOrd="3" destOrd="0" parTransId="{BA848599-56ED-443C-82B0-FF2686103860}" sibTransId="{4FDF7219-6422-454C-9A05-EFE5BBE37CA2}"/>
    <dgm:cxn modelId="{863DFC1F-8BFA-4100-9F22-359E75AB46CE}" srcId="{7DAF32BD-554C-4338-BB74-F1368935263E}" destId="{877B0F70-5115-4709-B598-4EDF5D7B14CE}" srcOrd="0" destOrd="0" parTransId="{F10F4C4B-75FE-4C59-96CC-55F1189416B6}" sibTransId="{D1C69CF1-2EA0-456C-B2BC-BFD79626FA0B}"/>
    <dgm:cxn modelId="{E1114122-964B-C743-97BA-060EF3AB5AA2}" type="presOf" srcId="{0F5DB119-DE85-4359-B493-6F736632F524}" destId="{A210230A-A9E8-7942-B3F9-156A109D6A2E}" srcOrd="0" destOrd="1" presId="urn:microsoft.com/office/officeart/2005/8/layout/vList2"/>
    <dgm:cxn modelId="{DB365D41-51DC-4765-8BB5-21850A2335FE}" srcId="{7DAF32BD-554C-4338-BB74-F1368935263E}" destId="{83125D17-D02D-4D90-8A2E-6D6EAEF64D01}" srcOrd="2" destOrd="0" parTransId="{F554D4AD-0DD7-4D87-829F-584432BC09BB}" sibTransId="{9428D3A9-7BA2-4EA5-94B8-BE433F9BD840}"/>
    <dgm:cxn modelId="{351A3A6E-2214-7B45-9636-4758DFFE59D3}" type="presOf" srcId="{7DAF32BD-554C-4338-BB74-F1368935263E}" destId="{EC726773-55A6-0749-B3D2-AA8F0374AEEC}" srcOrd="0" destOrd="0" presId="urn:microsoft.com/office/officeart/2005/8/layout/vList2"/>
    <dgm:cxn modelId="{9274E373-4C78-4DC2-97FC-2A6FAD4AACEA}" srcId="{7DAF32BD-554C-4338-BB74-F1368935263E}" destId="{0F5DB119-DE85-4359-B493-6F736632F524}" srcOrd="1" destOrd="0" parTransId="{A5F96BB3-ED73-4B0A-8F92-295403B20E82}" sibTransId="{F0DBEC58-0D28-47C7-A0B3-338C6B17BE0E}"/>
    <dgm:cxn modelId="{DB662681-DD4F-6746-A325-32BF178AF30C}" type="presOf" srcId="{6CD225F2-9AE7-4224-A591-D9AE636A77FA}" destId="{2DA5FF5B-3329-524E-B2F6-B371711D2E2A}" srcOrd="0" destOrd="0" presId="urn:microsoft.com/office/officeart/2005/8/layout/vList2"/>
    <dgm:cxn modelId="{B5300D92-ED36-9A45-BE9A-C43B3FF776A9}" type="presOf" srcId="{83125D17-D02D-4D90-8A2E-6D6EAEF64D01}" destId="{A210230A-A9E8-7942-B3F9-156A109D6A2E}" srcOrd="0" destOrd="2" presId="urn:microsoft.com/office/officeart/2005/8/layout/vList2"/>
    <dgm:cxn modelId="{1EC68197-F481-4275-9DDE-062653ED403D}" srcId="{6CD225F2-9AE7-4224-A591-D9AE636A77FA}" destId="{7DAF32BD-554C-4338-BB74-F1368935263E}" srcOrd="0" destOrd="0" parTransId="{5AE3D04A-A033-42E0-BE52-4397695466C2}" sibTransId="{95B6D8F4-9E7C-4720-B63A-234C9A5EBFBD}"/>
    <dgm:cxn modelId="{A769DADA-D08F-406A-9C2C-6107C543CCFB}" srcId="{7DAF32BD-554C-4338-BB74-F1368935263E}" destId="{4948F6D4-6826-4991-B535-E3B211A4FE48}" srcOrd="4" destOrd="0" parTransId="{6CFFF464-449F-4DDE-959E-234A1CFC3929}" sibTransId="{872E48C8-7474-4021-9B48-AA9A699591C9}"/>
    <dgm:cxn modelId="{F6A08EE3-9CB3-214A-83F1-66B7DD835D45}" type="presOf" srcId="{4948F6D4-6826-4991-B535-E3B211A4FE48}" destId="{A210230A-A9E8-7942-B3F9-156A109D6A2E}" srcOrd="0" destOrd="4" presId="urn:microsoft.com/office/officeart/2005/8/layout/vList2"/>
    <dgm:cxn modelId="{BB578EE6-E881-45BE-B4ED-E2A77F295B0A}" srcId="{7DAF32BD-554C-4338-BB74-F1368935263E}" destId="{D3E9B8D2-52B4-48A4-A908-ACC127153CA8}" srcOrd="5" destOrd="0" parTransId="{E42C4D97-4C98-4B92-91EF-E592319CD9D2}" sibTransId="{868149DC-2831-42B6-91D9-0AA89CFBDBB5}"/>
    <dgm:cxn modelId="{141B91F6-AE1B-E54B-927A-3DFE1C9B41AB}" type="presOf" srcId="{D3E9B8D2-52B4-48A4-A908-ACC127153CA8}" destId="{A210230A-A9E8-7942-B3F9-156A109D6A2E}" srcOrd="0" destOrd="5" presId="urn:microsoft.com/office/officeart/2005/8/layout/vList2"/>
    <dgm:cxn modelId="{625D6B88-BAFC-974D-9213-080790C2FD99}" type="presParOf" srcId="{2DA5FF5B-3329-524E-B2F6-B371711D2E2A}" destId="{EC726773-55A6-0749-B3D2-AA8F0374AEEC}" srcOrd="0" destOrd="0" presId="urn:microsoft.com/office/officeart/2005/8/layout/vList2"/>
    <dgm:cxn modelId="{F279AAF0-87BD-F14B-A65E-F421AD0F5196}" type="presParOf" srcId="{2DA5FF5B-3329-524E-B2F6-B371711D2E2A}" destId="{A210230A-A9E8-7942-B3F9-156A109D6A2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265562-4D34-41C5-9238-337C8E13D77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3993D4-BAB4-4F23-AB0D-7500D72FDCB3}">
      <dgm:prSet phldrT="[Text]" custT="1"/>
      <dgm:spPr/>
      <dgm:t>
        <a:bodyPr/>
        <a:lstStyle/>
        <a:p>
          <a:r>
            <a:rPr lang="en-US" sz="2800" dirty="0"/>
            <a:t>Study Design</a:t>
          </a:r>
        </a:p>
      </dgm:t>
    </dgm:pt>
    <dgm:pt modelId="{EACFC0C7-C9EB-4652-AF5F-7EFFA0346898}" type="parTrans" cxnId="{BE9281B3-16BB-4D32-AB7A-B3E9270A9CB0}">
      <dgm:prSet/>
      <dgm:spPr/>
      <dgm:t>
        <a:bodyPr/>
        <a:lstStyle/>
        <a:p>
          <a:endParaRPr lang="en-US"/>
        </a:p>
      </dgm:t>
    </dgm:pt>
    <dgm:pt modelId="{DC6474EF-885E-48A1-9104-1F30419325FA}" type="sibTrans" cxnId="{BE9281B3-16BB-4D32-AB7A-B3E9270A9CB0}">
      <dgm:prSet/>
      <dgm:spPr/>
      <dgm:t>
        <a:bodyPr/>
        <a:lstStyle/>
        <a:p>
          <a:endParaRPr lang="en-US"/>
        </a:p>
      </dgm:t>
    </dgm:pt>
    <dgm:pt modelId="{B259046A-3D99-43E8-832C-DE6773EC84BE}">
      <dgm:prSet phldrT="[Text]" custT="1"/>
      <dgm:spPr/>
      <dgm:t>
        <a:bodyPr/>
        <a:lstStyle/>
        <a:p>
          <a:r>
            <a:rPr lang="en-US" sz="2000" dirty="0"/>
            <a:t>Human bloodstream infection isolates</a:t>
          </a:r>
        </a:p>
      </dgm:t>
    </dgm:pt>
    <dgm:pt modelId="{9D7A8DE2-C4F9-40B2-806C-670826D2D1F5}" type="parTrans" cxnId="{00E6C5D7-E15B-43E2-AB65-1E9FC6B6B50F}">
      <dgm:prSet/>
      <dgm:spPr/>
      <dgm:t>
        <a:bodyPr/>
        <a:lstStyle/>
        <a:p>
          <a:endParaRPr lang="en-US"/>
        </a:p>
      </dgm:t>
    </dgm:pt>
    <dgm:pt modelId="{A748ACE0-CB3E-4841-8662-7E67A697BFAA}" type="sibTrans" cxnId="{00E6C5D7-E15B-43E2-AB65-1E9FC6B6B50F}">
      <dgm:prSet/>
      <dgm:spPr/>
      <dgm:t>
        <a:bodyPr/>
        <a:lstStyle/>
        <a:p>
          <a:endParaRPr lang="en-US"/>
        </a:p>
      </dgm:t>
    </dgm:pt>
    <dgm:pt modelId="{0881381B-AD29-4603-8A6C-40CE68CF677D}">
      <dgm:prSet phldrT="[Text]" custT="1"/>
      <dgm:spPr/>
      <dgm:t>
        <a:bodyPr/>
        <a:lstStyle/>
        <a:p>
          <a:r>
            <a:rPr lang="en-US" sz="2000" dirty="0"/>
            <a:t>Period from 2013-2014</a:t>
          </a:r>
        </a:p>
      </dgm:t>
    </dgm:pt>
    <dgm:pt modelId="{51DB75EE-AA4D-4087-A31A-9F46A94A5116}" type="parTrans" cxnId="{26533AAC-8695-497C-8699-E13F8D779B69}">
      <dgm:prSet/>
      <dgm:spPr/>
      <dgm:t>
        <a:bodyPr/>
        <a:lstStyle/>
        <a:p>
          <a:endParaRPr lang="en-US"/>
        </a:p>
      </dgm:t>
    </dgm:pt>
    <dgm:pt modelId="{D4928CE3-26C9-4A48-963E-1CEECD1D6F56}" type="sibTrans" cxnId="{26533AAC-8695-497C-8699-E13F8D779B69}">
      <dgm:prSet/>
      <dgm:spPr/>
      <dgm:t>
        <a:bodyPr/>
        <a:lstStyle/>
        <a:p>
          <a:endParaRPr lang="en-US"/>
        </a:p>
      </dgm:t>
    </dgm:pt>
    <dgm:pt modelId="{4720A74C-730D-4DC1-8B2C-FF3C57DAD708}">
      <dgm:prSet phldrT="[Text]" custT="1"/>
      <dgm:spPr/>
      <dgm:t>
        <a:bodyPr/>
        <a:lstStyle/>
        <a:p>
          <a:r>
            <a:rPr lang="en-US" sz="2000" i="1" dirty="0"/>
            <a:t>E. coli</a:t>
          </a:r>
          <a:r>
            <a:rPr lang="en-US" sz="2000" i="0" dirty="0"/>
            <a:t> isolates only</a:t>
          </a:r>
          <a:endParaRPr lang="en-US" sz="2000" i="1" dirty="0"/>
        </a:p>
      </dgm:t>
    </dgm:pt>
    <dgm:pt modelId="{B594FD67-2A24-417B-90DA-124164FD3A90}" type="parTrans" cxnId="{85BCE3F6-323E-48D7-96B7-D0582764CC0D}">
      <dgm:prSet/>
      <dgm:spPr/>
      <dgm:t>
        <a:bodyPr/>
        <a:lstStyle/>
        <a:p>
          <a:endParaRPr lang="en-US"/>
        </a:p>
      </dgm:t>
    </dgm:pt>
    <dgm:pt modelId="{59A22AFC-871C-492C-A401-E2531F3FEF40}" type="sibTrans" cxnId="{85BCE3F6-323E-48D7-96B7-D0582764CC0D}">
      <dgm:prSet/>
      <dgm:spPr/>
      <dgm:t>
        <a:bodyPr/>
        <a:lstStyle/>
        <a:p>
          <a:endParaRPr lang="en-US"/>
        </a:p>
      </dgm:t>
    </dgm:pt>
    <dgm:pt modelId="{BC992ED0-26DA-4211-B767-0E7774A72F30}">
      <dgm:prSet phldrT="[Text]" custT="1"/>
      <dgm:spPr/>
      <dgm:t>
        <a:bodyPr/>
        <a:lstStyle/>
        <a:p>
          <a:r>
            <a:rPr lang="en-US" sz="2000" i="0" dirty="0"/>
            <a:t>Gene sequencing for ESBL enzymes (CTX-M, TEM, SHV)</a:t>
          </a:r>
        </a:p>
      </dgm:t>
    </dgm:pt>
    <dgm:pt modelId="{C694921D-2AAD-462B-9782-58EFBF62B535}" type="parTrans" cxnId="{324E9558-D053-4DF4-9C5A-7150C7E7ED88}">
      <dgm:prSet/>
      <dgm:spPr/>
      <dgm:t>
        <a:bodyPr/>
        <a:lstStyle/>
        <a:p>
          <a:endParaRPr lang="en-US"/>
        </a:p>
      </dgm:t>
    </dgm:pt>
    <dgm:pt modelId="{6A93CA3F-C023-41CB-AF39-F9C5BCA1592B}" type="sibTrans" cxnId="{324E9558-D053-4DF4-9C5A-7150C7E7ED88}">
      <dgm:prSet/>
      <dgm:spPr/>
      <dgm:t>
        <a:bodyPr/>
        <a:lstStyle/>
        <a:p>
          <a:endParaRPr lang="en-US"/>
        </a:p>
      </dgm:t>
    </dgm:pt>
    <dgm:pt modelId="{2EF3375C-FF7E-47B1-BE86-1821E820730A}">
      <dgm:prSet phldrT="[Text]" custT="1"/>
      <dgm:spPr/>
      <dgm:t>
        <a:bodyPr/>
        <a:lstStyle/>
        <a:p>
          <a:r>
            <a:rPr lang="en-US" sz="2000" i="0" dirty="0"/>
            <a:t>Double-disc synergy and susceptibility testing</a:t>
          </a:r>
        </a:p>
      </dgm:t>
    </dgm:pt>
    <dgm:pt modelId="{198D1564-02B3-44A6-8631-2BD9BE10227A}" type="parTrans" cxnId="{6BE4EA86-8B22-4333-A97F-30DEB11AC170}">
      <dgm:prSet/>
      <dgm:spPr/>
      <dgm:t>
        <a:bodyPr/>
        <a:lstStyle/>
        <a:p>
          <a:endParaRPr lang="en-US"/>
        </a:p>
      </dgm:t>
    </dgm:pt>
    <dgm:pt modelId="{0A46F91B-D65E-44E2-B1E7-1696CAB1FF3A}" type="sibTrans" cxnId="{6BE4EA86-8B22-4333-A97F-30DEB11AC170}">
      <dgm:prSet/>
      <dgm:spPr/>
      <dgm:t>
        <a:bodyPr/>
        <a:lstStyle/>
        <a:p>
          <a:endParaRPr lang="en-US"/>
        </a:p>
      </dgm:t>
    </dgm:pt>
    <dgm:pt modelId="{D0F8D02B-A5F0-4077-BC8B-1C2CC71A26EB}">
      <dgm:prSet phldrT="[Text]" custT="1"/>
      <dgm:spPr/>
      <dgm:t>
        <a:bodyPr/>
        <a:lstStyle/>
        <a:p>
          <a:r>
            <a:rPr lang="en-US" sz="2000" i="0" dirty="0"/>
            <a:t>Whole genome sequencing for additional resistance genes</a:t>
          </a:r>
        </a:p>
      </dgm:t>
    </dgm:pt>
    <dgm:pt modelId="{3A3905A0-E470-42F4-9074-38A61AC7B8B0}" type="parTrans" cxnId="{1C997CDA-BF1B-47F2-B0B6-DBE6A9498E2E}">
      <dgm:prSet/>
      <dgm:spPr/>
      <dgm:t>
        <a:bodyPr/>
        <a:lstStyle/>
        <a:p>
          <a:endParaRPr lang="en-US"/>
        </a:p>
      </dgm:t>
    </dgm:pt>
    <dgm:pt modelId="{3CDDAA26-09DC-40CF-8969-D0B8628D9259}" type="sibTrans" cxnId="{1C997CDA-BF1B-47F2-B0B6-DBE6A9498E2E}">
      <dgm:prSet/>
      <dgm:spPr/>
      <dgm:t>
        <a:bodyPr/>
        <a:lstStyle/>
        <a:p>
          <a:endParaRPr lang="en-US"/>
        </a:p>
      </dgm:t>
    </dgm:pt>
    <dgm:pt modelId="{93BCA3A8-564C-4DDD-A695-EC8DA2169561}" type="pres">
      <dgm:prSet presAssocID="{8F265562-4D34-41C5-9238-337C8E13D77D}" presName="Name0" presStyleCnt="0">
        <dgm:presLayoutVars>
          <dgm:dir/>
          <dgm:animLvl val="lvl"/>
          <dgm:resizeHandles val="exact"/>
        </dgm:presLayoutVars>
      </dgm:prSet>
      <dgm:spPr/>
    </dgm:pt>
    <dgm:pt modelId="{279DD054-080D-4EBC-907F-E0693AF317FF}" type="pres">
      <dgm:prSet presAssocID="{913993D4-BAB4-4F23-AB0D-7500D72FDCB3}" presName="composite" presStyleCnt="0"/>
      <dgm:spPr/>
    </dgm:pt>
    <dgm:pt modelId="{2D47C5D1-FB6E-417F-BD7F-4875C06B8E52}" type="pres">
      <dgm:prSet presAssocID="{913993D4-BAB4-4F23-AB0D-7500D72FDCB3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279B9E75-D1FB-444F-BB86-647EEFDC21D9}" type="pres">
      <dgm:prSet presAssocID="{913993D4-BAB4-4F23-AB0D-7500D72FDCB3}" presName="desTx" presStyleLbl="alignAccFollowNode1" presStyleIdx="0" presStyleCnt="1" custLinFactNeighborY="626">
        <dgm:presLayoutVars>
          <dgm:bulletEnabled val="1"/>
        </dgm:presLayoutVars>
      </dgm:prSet>
      <dgm:spPr/>
    </dgm:pt>
  </dgm:ptLst>
  <dgm:cxnLst>
    <dgm:cxn modelId="{3919EE00-E8D7-4226-8EFF-E16F199C5A6A}" type="presOf" srcId="{913993D4-BAB4-4F23-AB0D-7500D72FDCB3}" destId="{2D47C5D1-FB6E-417F-BD7F-4875C06B8E52}" srcOrd="0" destOrd="0" presId="urn:microsoft.com/office/officeart/2005/8/layout/hList1"/>
    <dgm:cxn modelId="{17724D2F-9F99-4DF4-B2CE-6EF58862EED9}" type="presOf" srcId="{4720A74C-730D-4DC1-8B2C-FF3C57DAD708}" destId="{279B9E75-D1FB-444F-BB86-647EEFDC21D9}" srcOrd="0" destOrd="2" presId="urn:microsoft.com/office/officeart/2005/8/layout/hList1"/>
    <dgm:cxn modelId="{BA8ABA47-ADD1-4938-B6DE-96936ECD1EBB}" type="presOf" srcId="{BC992ED0-26DA-4211-B767-0E7774A72F30}" destId="{279B9E75-D1FB-444F-BB86-647EEFDC21D9}" srcOrd="0" destOrd="3" presId="urn:microsoft.com/office/officeart/2005/8/layout/hList1"/>
    <dgm:cxn modelId="{324E9558-D053-4DF4-9C5A-7150C7E7ED88}" srcId="{913993D4-BAB4-4F23-AB0D-7500D72FDCB3}" destId="{BC992ED0-26DA-4211-B767-0E7774A72F30}" srcOrd="3" destOrd="0" parTransId="{C694921D-2AAD-462B-9782-58EFBF62B535}" sibTransId="{6A93CA3F-C023-41CB-AF39-F9C5BCA1592B}"/>
    <dgm:cxn modelId="{AAE7B166-D20B-4882-B424-523E2DDDD692}" type="presOf" srcId="{0881381B-AD29-4603-8A6C-40CE68CF677D}" destId="{279B9E75-D1FB-444F-BB86-647EEFDC21D9}" srcOrd="0" destOrd="1" presId="urn:microsoft.com/office/officeart/2005/8/layout/hList1"/>
    <dgm:cxn modelId="{6BE4EA86-8B22-4333-A97F-30DEB11AC170}" srcId="{913993D4-BAB4-4F23-AB0D-7500D72FDCB3}" destId="{2EF3375C-FF7E-47B1-BE86-1821E820730A}" srcOrd="4" destOrd="0" parTransId="{198D1564-02B3-44A6-8631-2BD9BE10227A}" sibTransId="{0A46F91B-D65E-44E2-B1E7-1696CAB1FF3A}"/>
    <dgm:cxn modelId="{BCCD9394-E5E6-4BBB-BBCF-06E87F591CF2}" type="presOf" srcId="{8F265562-4D34-41C5-9238-337C8E13D77D}" destId="{93BCA3A8-564C-4DDD-A695-EC8DA2169561}" srcOrd="0" destOrd="0" presId="urn:microsoft.com/office/officeart/2005/8/layout/hList1"/>
    <dgm:cxn modelId="{89F53895-8BE3-4955-9B5C-E295E80E35A7}" type="presOf" srcId="{2EF3375C-FF7E-47B1-BE86-1821E820730A}" destId="{279B9E75-D1FB-444F-BB86-647EEFDC21D9}" srcOrd="0" destOrd="4" presId="urn:microsoft.com/office/officeart/2005/8/layout/hList1"/>
    <dgm:cxn modelId="{AE7584A2-D3D3-4405-B552-BF00839DDD78}" type="presOf" srcId="{B259046A-3D99-43E8-832C-DE6773EC84BE}" destId="{279B9E75-D1FB-444F-BB86-647EEFDC21D9}" srcOrd="0" destOrd="0" presId="urn:microsoft.com/office/officeart/2005/8/layout/hList1"/>
    <dgm:cxn modelId="{26533AAC-8695-497C-8699-E13F8D779B69}" srcId="{913993D4-BAB4-4F23-AB0D-7500D72FDCB3}" destId="{0881381B-AD29-4603-8A6C-40CE68CF677D}" srcOrd="1" destOrd="0" parTransId="{51DB75EE-AA4D-4087-A31A-9F46A94A5116}" sibTransId="{D4928CE3-26C9-4A48-963E-1CEECD1D6F56}"/>
    <dgm:cxn modelId="{BE9281B3-16BB-4D32-AB7A-B3E9270A9CB0}" srcId="{8F265562-4D34-41C5-9238-337C8E13D77D}" destId="{913993D4-BAB4-4F23-AB0D-7500D72FDCB3}" srcOrd="0" destOrd="0" parTransId="{EACFC0C7-C9EB-4652-AF5F-7EFFA0346898}" sibTransId="{DC6474EF-885E-48A1-9104-1F30419325FA}"/>
    <dgm:cxn modelId="{C5747FD7-7247-42DD-A78B-0FBB4A62E91D}" type="presOf" srcId="{D0F8D02B-A5F0-4077-BC8B-1C2CC71A26EB}" destId="{279B9E75-D1FB-444F-BB86-647EEFDC21D9}" srcOrd="0" destOrd="5" presId="urn:microsoft.com/office/officeart/2005/8/layout/hList1"/>
    <dgm:cxn modelId="{00E6C5D7-E15B-43E2-AB65-1E9FC6B6B50F}" srcId="{913993D4-BAB4-4F23-AB0D-7500D72FDCB3}" destId="{B259046A-3D99-43E8-832C-DE6773EC84BE}" srcOrd="0" destOrd="0" parTransId="{9D7A8DE2-C4F9-40B2-806C-670826D2D1F5}" sibTransId="{A748ACE0-CB3E-4841-8662-7E67A697BFAA}"/>
    <dgm:cxn modelId="{1C997CDA-BF1B-47F2-B0B6-DBE6A9498E2E}" srcId="{913993D4-BAB4-4F23-AB0D-7500D72FDCB3}" destId="{D0F8D02B-A5F0-4077-BC8B-1C2CC71A26EB}" srcOrd="5" destOrd="0" parTransId="{3A3905A0-E470-42F4-9074-38A61AC7B8B0}" sibTransId="{3CDDAA26-09DC-40CF-8969-D0B8628D9259}"/>
    <dgm:cxn modelId="{85BCE3F6-323E-48D7-96B7-D0582764CC0D}" srcId="{913993D4-BAB4-4F23-AB0D-7500D72FDCB3}" destId="{4720A74C-730D-4DC1-8B2C-FF3C57DAD708}" srcOrd="2" destOrd="0" parTransId="{B594FD67-2A24-417B-90DA-124164FD3A90}" sibTransId="{59A22AFC-871C-492C-A401-E2531F3FEF40}"/>
    <dgm:cxn modelId="{6AF10E9C-D888-44B6-9EBC-B5BA35327E5F}" type="presParOf" srcId="{93BCA3A8-564C-4DDD-A695-EC8DA2169561}" destId="{279DD054-080D-4EBC-907F-E0693AF317FF}" srcOrd="0" destOrd="0" presId="urn:microsoft.com/office/officeart/2005/8/layout/hList1"/>
    <dgm:cxn modelId="{25D81458-C0C4-42BE-A200-84274B591F69}" type="presParOf" srcId="{279DD054-080D-4EBC-907F-E0693AF317FF}" destId="{2D47C5D1-FB6E-417F-BD7F-4875C06B8E52}" srcOrd="0" destOrd="0" presId="urn:microsoft.com/office/officeart/2005/8/layout/hList1"/>
    <dgm:cxn modelId="{DA3CB385-2BCC-4C86-BBDC-9DA8F3AC8E3F}" type="presParOf" srcId="{279DD054-080D-4EBC-907F-E0693AF317FF}" destId="{279B9E75-D1FB-444F-BB86-647EEFDC21D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23CB14-4B63-3A45-9CBF-26351B7A4F63}">
      <dsp:nvSpPr>
        <dsp:cNvPr id="0" name=""/>
        <dsp:cNvSpPr/>
      </dsp:nvSpPr>
      <dsp:spPr>
        <a:xfrm>
          <a:off x="0" y="85915"/>
          <a:ext cx="10927829" cy="9534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ESBL enzymes are inhibited by ß-lactamase inhibitors like clavulanate and tazobactam</a:t>
          </a:r>
        </a:p>
      </dsp:txBody>
      <dsp:txXfrm>
        <a:off x="46541" y="132456"/>
        <a:ext cx="10834747" cy="860321"/>
      </dsp:txXfrm>
    </dsp:sp>
    <dsp:sp modelId="{1737746F-B233-6444-BE64-03B391BFA8AF}">
      <dsp:nvSpPr>
        <dsp:cNvPr id="0" name=""/>
        <dsp:cNvSpPr/>
      </dsp:nvSpPr>
      <dsp:spPr>
        <a:xfrm>
          <a:off x="0" y="1108438"/>
          <a:ext cx="10927829" cy="953403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 vitro testing frequently shows that ESBL-producing organisms are susceptible to TZP</a:t>
          </a:r>
        </a:p>
      </dsp:txBody>
      <dsp:txXfrm>
        <a:off x="46541" y="1154979"/>
        <a:ext cx="10834747" cy="860321"/>
      </dsp:txXfrm>
    </dsp:sp>
    <dsp:sp modelId="{685B8CC0-DA85-4446-ADF6-A1ABC6B362A3}">
      <dsp:nvSpPr>
        <dsp:cNvPr id="0" name=""/>
        <dsp:cNvSpPr/>
      </dsp:nvSpPr>
      <dsp:spPr>
        <a:xfrm>
          <a:off x="0" y="2130962"/>
          <a:ext cx="10927829" cy="953403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Carbapenems should be reserved to select infections, and carbapenem-sparing options should be used first</a:t>
          </a:r>
        </a:p>
      </dsp:txBody>
      <dsp:txXfrm>
        <a:off x="46541" y="2177503"/>
        <a:ext cx="10834747" cy="860321"/>
      </dsp:txXfrm>
    </dsp:sp>
    <dsp:sp modelId="{2C2F5AF3-D216-B74F-8EA0-6FAC6DE98CF7}">
      <dsp:nvSpPr>
        <dsp:cNvPr id="0" name=""/>
        <dsp:cNvSpPr/>
      </dsp:nvSpPr>
      <dsp:spPr>
        <a:xfrm>
          <a:off x="0" y="3153486"/>
          <a:ext cx="10927829" cy="953403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Using less carbapenems will select for less resistance</a:t>
          </a:r>
        </a:p>
      </dsp:txBody>
      <dsp:txXfrm>
        <a:off x="46541" y="3200027"/>
        <a:ext cx="10834747" cy="8603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AD94D-0374-4A47-B635-D273EEBCEC2D}">
      <dsp:nvSpPr>
        <dsp:cNvPr id="0" name=""/>
        <dsp:cNvSpPr/>
      </dsp:nvSpPr>
      <dsp:spPr>
        <a:xfrm>
          <a:off x="1582" y="851443"/>
          <a:ext cx="1141382" cy="11413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8F987-8C6F-46BB-8D2D-E7FABA4C322E}">
      <dsp:nvSpPr>
        <dsp:cNvPr id="0" name=""/>
        <dsp:cNvSpPr/>
      </dsp:nvSpPr>
      <dsp:spPr>
        <a:xfrm>
          <a:off x="1582" y="2099892"/>
          <a:ext cx="3261093" cy="48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Testing of first positive blood culture at university reference lab</a:t>
          </a:r>
        </a:p>
      </dsp:txBody>
      <dsp:txXfrm>
        <a:off x="1582" y="2099892"/>
        <a:ext cx="3261093" cy="489164"/>
      </dsp:txXfrm>
    </dsp:sp>
    <dsp:sp modelId="{F290753C-F0BA-4BE0-80CB-A7375292B298}">
      <dsp:nvSpPr>
        <dsp:cNvPr id="0" name=""/>
        <dsp:cNvSpPr/>
      </dsp:nvSpPr>
      <dsp:spPr>
        <a:xfrm>
          <a:off x="1582" y="2638855"/>
          <a:ext cx="3261093" cy="702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6BED6-8836-43DB-9299-F13028217EFE}">
      <dsp:nvSpPr>
        <dsp:cNvPr id="0" name=""/>
        <dsp:cNvSpPr/>
      </dsp:nvSpPr>
      <dsp:spPr>
        <a:xfrm>
          <a:off x="3833367" y="851443"/>
          <a:ext cx="1141382" cy="11413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9D0EC-27AB-4738-9AA5-B1C1AC57FDCF}">
      <dsp:nvSpPr>
        <dsp:cNvPr id="0" name=""/>
        <dsp:cNvSpPr/>
      </dsp:nvSpPr>
      <dsp:spPr>
        <a:xfrm>
          <a:off x="3833367" y="2099892"/>
          <a:ext cx="3261093" cy="48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Use of broth microdilution testing</a:t>
          </a:r>
        </a:p>
      </dsp:txBody>
      <dsp:txXfrm>
        <a:off x="3833367" y="2099892"/>
        <a:ext cx="3261093" cy="489164"/>
      </dsp:txXfrm>
    </dsp:sp>
    <dsp:sp modelId="{57D9909B-AF26-4845-AAF8-45119A71F4B0}">
      <dsp:nvSpPr>
        <dsp:cNvPr id="0" name=""/>
        <dsp:cNvSpPr/>
      </dsp:nvSpPr>
      <dsp:spPr>
        <a:xfrm>
          <a:off x="3833367" y="2638855"/>
          <a:ext cx="3261093" cy="702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Primary testing during the study predominantly used Vitek 2 or disk diffusion</a:t>
          </a:r>
        </a:p>
      </dsp:txBody>
      <dsp:txXfrm>
        <a:off x="3833367" y="2638855"/>
        <a:ext cx="3261093" cy="702505"/>
      </dsp:txXfrm>
    </dsp:sp>
    <dsp:sp modelId="{1884DCF6-B287-4FC9-B8C5-FBA99571311F}">
      <dsp:nvSpPr>
        <dsp:cNvPr id="0" name=""/>
        <dsp:cNvSpPr/>
      </dsp:nvSpPr>
      <dsp:spPr>
        <a:xfrm>
          <a:off x="7665152" y="851443"/>
          <a:ext cx="1141382" cy="11413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187930-1FDA-48E5-A217-4A1C65A1A0A1}">
      <dsp:nvSpPr>
        <dsp:cNvPr id="0" name=""/>
        <dsp:cNvSpPr/>
      </dsp:nvSpPr>
      <dsp:spPr>
        <a:xfrm>
          <a:off x="7665152" y="2099892"/>
          <a:ext cx="3261093" cy="48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WGS performed to assess for ß-lactamase genes with focus on:</a:t>
          </a:r>
        </a:p>
      </dsp:txBody>
      <dsp:txXfrm>
        <a:off x="7665152" y="2099892"/>
        <a:ext cx="3261093" cy="489164"/>
      </dsp:txXfrm>
    </dsp:sp>
    <dsp:sp modelId="{E7E5BD96-8C47-470A-B830-2B1B4B0969BA}">
      <dsp:nvSpPr>
        <dsp:cNvPr id="0" name=""/>
        <dsp:cNvSpPr/>
      </dsp:nvSpPr>
      <dsp:spPr>
        <a:xfrm>
          <a:off x="7665152" y="2638855"/>
          <a:ext cx="3261093" cy="702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ESBL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1" kern="1200"/>
            <a:t>ampC</a:t>
          </a:r>
          <a:endParaRPr lang="en-US" sz="1300" kern="120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Narrow-spectrum OXA</a:t>
          </a:r>
        </a:p>
      </dsp:txBody>
      <dsp:txXfrm>
        <a:off x="7665152" y="2638855"/>
        <a:ext cx="3261093" cy="7025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26773-55A6-0749-B3D2-AA8F0374AEEC}">
      <dsp:nvSpPr>
        <dsp:cNvPr id="0" name=""/>
        <dsp:cNvSpPr/>
      </dsp:nvSpPr>
      <dsp:spPr>
        <a:xfrm>
          <a:off x="0" y="211532"/>
          <a:ext cx="10927829" cy="8634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Included 320 isolates (278 </a:t>
          </a:r>
          <a:r>
            <a:rPr lang="en-US" sz="3600" i="1" kern="1200"/>
            <a:t>E. coli and 42 K. pneumoniae</a:t>
          </a:r>
          <a:r>
            <a:rPr lang="en-US" sz="3600" kern="1200"/>
            <a:t>)</a:t>
          </a:r>
        </a:p>
      </dsp:txBody>
      <dsp:txXfrm>
        <a:off x="42151" y="253683"/>
        <a:ext cx="10843527" cy="779158"/>
      </dsp:txXfrm>
    </dsp:sp>
    <dsp:sp modelId="{A210230A-A9E8-7942-B3F9-156A109D6A2E}">
      <dsp:nvSpPr>
        <dsp:cNvPr id="0" name=""/>
        <dsp:cNvSpPr/>
      </dsp:nvSpPr>
      <dsp:spPr>
        <a:xfrm>
          <a:off x="0" y="1074992"/>
          <a:ext cx="10927829" cy="2906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959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/>
            <a:t>CTX-M group was the most prevalent in 273 isolates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/>
            <a:t>SHV ESBL in 12 isolates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/>
            <a:t>Plasmid-encoded </a:t>
          </a:r>
          <a:r>
            <a:rPr lang="en-US" sz="2800" i="1" kern="1200"/>
            <a:t>ampC</a:t>
          </a:r>
          <a:r>
            <a:rPr lang="en-US" sz="2800" kern="1200"/>
            <a:t> in 36 isolates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/>
            <a:t>Chromosomal </a:t>
          </a:r>
          <a:r>
            <a:rPr lang="en-US" sz="2800" i="1" kern="1200"/>
            <a:t>ampC</a:t>
          </a:r>
          <a:r>
            <a:rPr lang="en-US" sz="2800" kern="1200"/>
            <a:t> in 3 isolates (all </a:t>
          </a:r>
          <a:r>
            <a:rPr lang="en-US" sz="2800" i="1" kern="1200"/>
            <a:t>E. coli</a:t>
          </a:r>
          <a:r>
            <a:rPr lang="en-US" sz="2800" kern="1200"/>
            <a:t>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/>
            <a:t>Narrow-spectrum OXA genes in 102 isolates (96% also had CTX-M-15)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/>
            <a:t>No OXA carbapenemase genes identified</a:t>
          </a:r>
        </a:p>
      </dsp:txBody>
      <dsp:txXfrm>
        <a:off x="0" y="1074992"/>
        <a:ext cx="10927829" cy="29062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7C5D1-FB6E-417F-BD7F-4875C06B8E52}">
      <dsp:nvSpPr>
        <dsp:cNvPr id="0" name=""/>
        <dsp:cNvSpPr/>
      </dsp:nvSpPr>
      <dsp:spPr>
        <a:xfrm>
          <a:off x="0" y="114538"/>
          <a:ext cx="3160602" cy="1264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Study Design</a:t>
          </a:r>
        </a:p>
      </dsp:txBody>
      <dsp:txXfrm>
        <a:off x="0" y="114538"/>
        <a:ext cx="3160602" cy="1264240"/>
      </dsp:txXfrm>
    </dsp:sp>
    <dsp:sp modelId="{279B9E75-D1FB-444F-BB86-647EEFDC21D9}">
      <dsp:nvSpPr>
        <dsp:cNvPr id="0" name=""/>
        <dsp:cNvSpPr/>
      </dsp:nvSpPr>
      <dsp:spPr>
        <a:xfrm>
          <a:off x="0" y="1403351"/>
          <a:ext cx="3160602" cy="39253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Human bloodstream infection isolates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Period from 2013-2014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1" kern="1200" dirty="0"/>
            <a:t>E. coli</a:t>
          </a:r>
          <a:r>
            <a:rPr lang="en-US" sz="2000" i="0" kern="1200" dirty="0"/>
            <a:t> isolates only</a:t>
          </a:r>
          <a:endParaRPr lang="en-US" sz="2000" i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0" kern="1200" dirty="0"/>
            <a:t>Gene sequencing for ESBL enzymes (CTX-M, TEM, SHV)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0" kern="1200" dirty="0"/>
            <a:t>Double-disc synergy and susceptibility testing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0" kern="1200" dirty="0"/>
            <a:t>Whole genome sequencing for additional resistance genes</a:t>
          </a:r>
        </a:p>
      </dsp:txBody>
      <dsp:txXfrm>
        <a:off x="0" y="1403351"/>
        <a:ext cx="3160602" cy="3925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15C30-F75B-4E47-B1E0-BB0E48A9D403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59F13-72AC-FE4C-AD99-1744DC93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55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Higher severity sources important to include as concerns exist about potential inoculum effect with TZP.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59F13-72AC-FE4C-AD99-1744DC93EE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44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 very low numbers of the “more severe infection” groups, fairly even male/female, weights may not be comparable to those seen in the US. High-proportion of patients receive empiric therapy with a drug to which they were not randomized, including to the opposite study drug.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59F13-72AC-FE4C-AD99-1744DC93EE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42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FDDEB-DF74-B0CA-1BAA-5E17DF2C4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78E8EB-B5CD-9764-7A03-7AFBEBE38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037ED-5A4A-FF46-7E6B-7A14B1490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217C-9F4C-E64A-A47D-922BD4DA5A6D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F0A20-57B7-9CFD-EED2-DB70A236C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95D13-38DA-484E-2440-20B105ABC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D5AB-E8BD-5347-B35D-5E4873EAE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92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ABE35-2882-FAAB-D766-4518106C1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E76F77-8E3C-1918-207B-7D975D985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E522C-8DF8-C123-34DB-94359CAEB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217C-9F4C-E64A-A47D-922BD4DA5A6D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C087D-419D-AFFD-1DCC-5D51BC2F6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2EE38-158E-0EE2-0744-3F2EE1F73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D5AB-E8BD-5347-B35D-5E4873EAE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4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88FC93-F32F-3AE1-F553-A6D93C985E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598304-E721-2154-568B-D42FDC3D4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7EDAF-1C4F-7D62-8570-A71C00CCB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217C-9F4C-E64A-A47D-922BD4DA5A6D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89E3A-3090-1811-4B86-AE0D55564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0AE14-0EF2-5B2D-FE0F-8C7B97FE6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D5AB-E8BD-5347-B35D-5E4873EAE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77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DE0D7-9703-FAA5-F5E5-15EA75FC6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014D6-71F8-3F9B-66BD-C0C515A3F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730C2-7924-7BC2-BEBF-C8341DDB6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217C-9F4C-E64A-A47D-922BD4DA5A6D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27E34-BE29-2D4D-3C01-36F023F32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508BB-679C-2279-FA7A-F542DF87A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D5AB-E8BD-5347-B35D-5E4873EAE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36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74F4-79B5-6129-F082-61C580114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4A9CF-11D8-3302-C317-095E434B0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87F9A-3865-7E7F-3E52-99DFC146E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217C-9F4C-E64A-A47D-922BD4DA5A6D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4CD9B-2DF8-D266-41F4-4C6140AAC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14C8B-9E2A-F810-2F38-5CD29831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D5AB-E8BD-5347-B35D-5E4873EAE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41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BCBCB-82B9-AD8B-874E-A379F942B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B26E5-9C62-FD11-6729-D2BA30246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E4EFB-3742-BC41-55B0-56E819C2B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60915-C36D-132D-258C-807C013B5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217C-9F4C-E64A-A47D-922BD4DA5A6D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156AF-E985-61CC-3034-18C78FCBD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75AA00-D58F-FAAE-2BD5-88471ECDA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D5AB-E8BD-5347-B35D-5E4873EAE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5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274A1-ECA8-D048-D127-0EB105EC6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86DA5-146F-C302-0328-2D2A7965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0FDBE8-A3BF-0038-AF70-73D2E587C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D724E-33F7-ACC2-906A-A17911B836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9B6A63-FD13-E75E-C553-4DA34A1A07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83D982-FD3F-B72A-E316-76CBF36E5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217C-9F4C-E64A-A47D-922BD4DA5A6D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905418-E141-55D7-FCB4-75FE7C4BE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DF0563-0840-C082-7409-CEE0CD365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D5AB-E8BD-5347-B35D-5E4873EAE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6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BB7DA-4427-E358-643E-EF7DAF28E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78FBE6-A13E-E4E3-19E6-AFF6208FB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217C-9F4C-E64A-A47D-922BD4DA5A6D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BC7332-D8F5-B787-4FE5-C812ECA1D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7B55F8-E55F-7CB1-12E7-0F069111F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D5AB-E8BD-5347-B35D-5E4873EAE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68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30DB11-89EB-8738-33B0-18B3D211B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217C-9F4C-E64A-A47D-922BD4DA5A6D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AE09CC-3901-24AE-F96F-1134ACF48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D0695-CBE9-78F9-A7AE-F846AE0B5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D5AB-E8BD-5347-B35D-5E4873EAE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94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1D8B1-4DCB-B38F-25B2-0CA2425B8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CBC16-7E3E-2615-CA43-BAD79E168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CCFF3-46FF-1587-DD4F-B5B5DA9B6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A75141-0523-20BD-C43F-3B3F4BDE2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217C-9F4C-E64A-A47D-922BD4DA5A6D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90DE46-79FE-7D49-B261-07032E446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D72CD-8ADE-016F-0428-8E639BFA4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D5AB-E8BD-5347-B35D-5E4873EAE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3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637A2-566A-25A4-45E1-EAE0DBE9A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7CD0F2-081D-BA2A-87CC-2CCEE862C4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D769E9-7611-A022-F15E-7CE722DBA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D1FDD9-ADE2-4922-4E8C-4F9C53400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217C-9F4C-E64A-A47D-922BD4DA5A6D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A70F1-1057-35B5-1A55-52D570A0D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1DA2F-A89D-1234-1501-08B6E90AD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D5AB-E8BD-5347-B35D-5E4873EAE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2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ED9A51-6312-D3E4-004E-E2F30FB09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9B53C-AF8F-3444-5C6F-750A4D4F8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00A3C-C5A9-BCB1-675F-0CB192F97C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A217C-9F4C-E64A-A47D-922BD4DA5A6D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49041-9399-4699-62A7-4389C7407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0D5BF-2E6D-4B88-FD40-033AEB9EC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FD5AB-E8BD-5347-B35D-5E4873EAE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7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52D41F-CD3F-19C3-E6EC-5093BAB62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4587" y="3576754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>
                <a:solidFill>
                  <a:schemeClr val="tx2"/>
                </a:solidFill>
              </a:rPr>
              <a:t>MERINO Trial Journal Club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D88816-DD63-8D98-1E2B-B0D250DA9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4587" y="4879847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US" sz="2000" dirty="0">
                <a:solidFill>
                  <a:schemeClr val="tx2"/>
                </a:solidFill>
              </a:rPr>
              <a:t>Ben Ereshefsky</a:t>
            </a:r>
          </a:p>
          <a:p>
            <a:pPr algn="l"/>
            <a:r>
              <a:rPr lang="en-US" sz="2000" dirty="0">
                <a:solidFill>
                  <a:schemeClr val="tx2"/>
                </a:solidFill>
              </a:rPr>
              <a:t>Thursday, November 30, 2023</a:t>
            </a:r>
          </a:p>
        </p:txBody>
      </p:sp>
      <p:pic>
        <p:nvPicPr>
          <p:cNvPr id="1026" name="Picture 2" descr="Sheep Grandma Sticker by Breden Kids for iOS &amp; Android | GIPHY">
            <a:extLst>
              <a:ext uri="{FF2B5EF4-FFF2-40B4-BE49-F238E27FC236}">
                <a16:creationId xmlns:a16="http://schemas.microsoft.com/office/drawing/2014/main" id="{B217B5AA-065C-176B-2C92-52A0A011A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00296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BC8F4-8A33-2A8F-C81A-4A4DF472A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Author Comments, Continued…</a:t>
            </a:r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2889DFD-0187-C086-E80D-6B17FDE1E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48" y="2923128"/>
            <a:ext cx="5131088" cy="2514232"/>
          </a:xfrm>
          <a:prstGeom prst="rect">
            <a:avLst/>
          </a:prstGeom>
        </p:spPr>
      </p:pic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6F3E0D1-4503-DBCC-332C-A0EE8B091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165" y="2863406"/>
            <a:ext cx="5131087" cy="270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22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04D96A-D685-54F2-B318-F4C051261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5490971"/>
            <a:ext cx="6962072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BONUS CONTENT!!!!</a:t>
            </a:r>
          </a:p>
        </p:txBody>
      </p:sp>
      <p:pic>
        <p:nvPicPr>
          <p:cNvPr id="4" name="Picture 3" descr="A close-up of a document&#10;&#10;Description automatically generated">
            <a:extLst>
              <a:ext uri="{FF2B5EF4-FFF2-40B4-BE49-F238E27FC236}">
                <a16:creationId xmlns:a16="http://schemas.microsoft.com/office/drawing/2014/main" id="{11C1CF9E-C8BB-C034-0415-674BDC307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01" y="390832"/>
            <a:ext cx="10633216" cy="451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97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20D942-B932-D2B8-A348-5B4DBCFB0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Methods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C1559E-5A18-4264-F536-0D0795BE79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01519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7026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182662-1125-B608-F573-E3190709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ß-Lactamase Sequencing Results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121DCA3-CD66-BF04-CBA0-0152A4BFA6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733084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0981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D9D2F1-6FCB-8A41-E547-CF623EA9F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3E024-EA3B-F88D-6CFE-C3BF139E5D35}"/>
              </a:ext>
            </a:extLst>
          </p:cNvPr>
          <p:cNvSpPr>
            <a:spLocks/>
          </p:cNvSpPr>
          <p:nvPr/>
        </p:nvSpPr>
        <p:spPr>
          <a:xfrm>
            <a:off x="2516554" y="1882956"/>
            <a:ext cx="7018773" cy="813780"/>
          </a:xfrm>
          <a:prstGeom prst="rect">
            <a:avLst/>
          </a:prstGeom>
        </p:spPr>
        <p:txBody>
          <a:bodyPr/>
          <a:lstStyle/>
          <a:p>
            <a:pPr algn="ctr" defTabSz="777240"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Mortality in patients with isolates sent for analysis: 11% (18/157) for TZP and 4% (6/163) MEM</a:t>
            </a:r>
            <a:endParaRPr lang="en-US" sz="2400" dirty="0"/>
          </a:p>
        </p:txBody>
      </p:sp>
      <p:pic>
        <p:nvPicPr>
          <p:cNvPr id="5" name="Picture 4" descr="A graph of a bar graph&#10;&#10;Description automatically generated">
            <a:extLst>
              <a:ext uri="{FF2B5EF4-FFF2-40B4-BE49-F238E27FC236}">
                <a16:creationId xmlns:a16="http://schemas.microsoft.com/office/drawing/2014/main" id="{0A8BA8B2-6AB8-794F-DEB4-A38BE4F62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1" y="2739091"/>
            <a:ext cx="5390940" cy="3267236"/>
          </a:xfrm>
          <a:prstGeom prst="rect">
            <a:avLst/>
          </a:prstGeom>
        </p:spPr>
      </p:pic>
      <p:pic>
        <p:nvPicPr>
          <p:cNvPr id="7" name="Picture 6" descr="A graph of a bar graph&#10;&#10;Description automatically generated with medium confidence">
            <a:extLst>
              <a:ext uri="{FF2B5EF4-FFF2-40B4-BE49-F238E27FC236}">
                <a16:creationId xmlns:a16="http://schemas.microsoft.com/office/drawing/2014/main" id="{026621B7-AB1F-2ECC-EAC8-067254168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213" y="2739091"/>
            <a:ext cx="5324438" cy="32366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DC3344-8903-66CC-1280-291FD603CBC3}"/>
              </a:ext>
            </a:extLst>
          </p:cNvPr>
          <p:cNvSpPr txBox="1"/>
          <p:nvPr/>
        </p:nvSpPr>
        <p:spPr>
          <a:xfrm>
            <a:off x="2246875" y="3803084"/>
            <a:ext cx="1562415" cy="3277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77240">
              <a:spcAft>
                <a:spcPts val="600"/>
              </a:spcAft>
            </a:pPr>
            <a:r>
              <a:rPr lang="en-US" sz="153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 susceptible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0BAC7D-27E8-8D7F-C5B3-C33BE07056AE}"/>
              </a:ext>
            </a:extLst>
          </p:cNvPr>
          <p:cNvSpPr txBox="1"/>
          <p:nvPr/>
        </p:nvSpPr>
        <p:spPr>
          <a:xfrm>
            <a:off x="7445699" y="3406387"/>
            <a:ext cx="1463029" cy="3277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77240">
              <a:spcAft>
                <a:spcPts val="600"/>
              </a:spcAft>
            </a:pPr>
            <a:r>
              <a:rPr lang="en-US" sz="153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94% susceptible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E4AB8E-68DC-041A-E6A1-C454613AC6BE}"/>
              </a:ext>
            </a:extLst>
          </p:cNvPr>
          <p:cNvSpPr txBox="1"/>
          <p:nvPr/>
        </p:nvSpPr>
        <p:spPr>
          <a:xfrm>
            <a:off x="1339336" y="6216810"/>
            <a:ext cx="9373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Modal TZP MIC for isolates with OXA + ESBL vs. without was 8mg/L vs. 2mg/L (p &lt; 0.001)</a:t>
            </a:r>
          </a:p>
        </p:txBody>
      </p:sp>
    </p:spTree>
    <p:extLst>
      <p:ext uri="{BB962C8B-B14F-4D97-AF65-F5344CB8AC3E}">
        <p14:creationId xmlns:p14="http://schemas.microsoft.com/office/powerpoint/2010/main" val="3010437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D483EA-CA07-8047-B804-0B6C84120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195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ß</a:t>
            </a:r>
            <a:r>
              <a:rPr lang="en-US" dirty="0">
                <a:solidFill>
                  <a:schemeClr val="bg1"/>
                </a:solidFill>
              </a:rPr>
              <a:t>-Lactamases, MIC, and Mortality</a:t>
            </a:r>
          </a:p>
        </p:txBody>
      </p:sp>
      <p:pic>
        <p:nvPicPr>
          <p:cNvPr id="17" name="Picture 16" descr="A graph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21C08649-A610-E435-5D2E-D9572311D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12" y="1589688"/>
            <a:ext cx="6578600" cy="3886200"/>
          </a:xfrm>
          <a:prstGeom prst="rect">
            <a:avLst/>
          </a:prstGeom>
        </p:spPr>
      </p:pic>
      <p:pic>
        <p:nvPicPr>
          <p:cNvPr id="19" name="Picture 18" descr="A graph of a number of lines&#10;&#10;Description automatically generated with medium confidence">
            <a:extLst>
              <a:ext uri="{FF2B5EF4-FFF2-40B4-BE49-F238E27FC236}">
                <a16:creationId xmlns:a16="http://schemas.microsoft.com/office/drawing/2014/main" id="{13D3AF80-CEE9-A8C8-E9DF-237CEE8704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853"/>
          <a:stretch/>
        </p:blipFill>
        <p:spPr>
          <a:xfrm>
            <a:off x="7471764" y="1585235"/>
            <a:ext cx="4406900" cy="261594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A990C6A8-46B2-D7D5-F244-E33A055C92A6}"/>
              </a:ext>
            </a:extLst>
          </p:cNvPr>
          <p:cNvSpPr/>
          <p:nvPr/>
        </p:nvSpPr>
        <p:spPr>
          <a:xfrm>
            <a:off x="1586458" y="3251801"/>
            <a:ext cx="1985986" cy="20777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169DA22-A182-8108-2C85-A678A99E5D46}"/>
              </a:ext>
            </a:extLst>
          </p:cNvPr>
          <p:cNvSpPr/>
          <p:nvPr/>
        </p:nvSpPr>
        <p:spPr>
          <a:xfrm>
            <a:off x="4275230" y="3785199"/>
            <a:ext cx="1807029" cy="4027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562AB93-8C0E-3F09-85DD-168AD67484F0}"/>
              </a:ext>
            </a:extLst>
          </p:cNvPr>
          <p:cNvGrpSpPr/>
          <p:nvPr/>
        </p:nvGrpSpPr>
        <p:grpSpPr>
          <a:xfrm>
            <a:off x="5150410" y="4431755"/>
            <a:ext cx="6728254" cy="2429857"/>
            <a:chOff x="3134714" y="4700077"/>
            <a:chExt cx="7772400" cy="2925979"/>
          </a:xfrm>
        </p:grpSpPr>
        <p:pic>
          <p:nvPicPr>
            <p:cNvPr id="24" name="Picture 23" descr="A screenshot of a graph&#10;&#10;Description automatically generated">
              <a:extLst>
                <a:ext uri="{FF2B5EF4-FFF2-40B4-BE49-F238E27FC236}">
                  <a16:creationId xmlns:a16="http://schemas.microsoft.com/office/drawing/2014/main" id="{976FE50A-374F-5060-675F-12611B83A3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50000"/>
            <a:stretch/>
          </p:blipFill>
          <p:spPr>
            <a:xfrm>
              <a:off x="3134714" y="4700077"/>
              <a:ext cx="7772400" cy="2202374"/>
            </a:xfrm>
            <a:prstGeom prst="rect">
              <a:avLst/>
            </a:prstGeom>
          </p:spPr>
        </p:pic>
        <p:pic>
          <p:nvPicPr>
            <p:cNvPr id="25" name="Picture 24" descr="A screenshot of a graph&#10;&#10;Description automatically generated">
              <a:extLst>
                <a:ext uri="{FF2B5EF4-FFF2-40B4-BE49-F238E27FC236}">
                  <a16:creationId xmlns:a16="http://schemas.microsoft.com/office/drawing/2014/main" id="{64336CF4-5B72-8FF2-45F2-633B4CA261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3350"/>
            <a:stretch/>
          </p:blipFill>
          <p:spPr>
            <a:xfrm>
              <a:off x="3134714" y="6892685"/>
              <a:ext cx="7772400" cy="733371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68B0B575-A4BB-305A-760E-6B949BABE5D3}"/>
              </a:ext>
            </a:extLst>
          </p:cNvPr>
          <p:cNvSpPr/>
          <p:nvPr/>
        </p:nvSpPr>
        <p:spPr>
          <a:xfrm>
            <a:off x="5178744" y="5284575"/>
            <a:ext cx="6699920" cy="4306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1B6795-64C0-BFAA-2843-DDA4FD1C2F5A}"/>
              </a:ext>
            </a:extLst>
          </p:cNvPr>
          <p:cNvSpPr txBox="1"/>
          <p:nvPr/>
        </p:nvSpPr>
        <p:spPr>
          <a:xfrm>
            <a:off x="8194394" y="1657606"/>
            <a:ext cx="2621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Significant mortality difference with MIC ≤ 16 mg/L vs. &gt; 16 mg/L</a:t>
            </a:r>
          </a:p>
        </p:txBody>
      </p:sp>
    </p:spTree>
    <p:extLst>
      <p:ext uri="{BB962C8B-B14F-4D97-AF65-F5344CB8AC3E}">
        <p14:creationId xmlns:p14="http://schemas.microsoft.com/office/powerpoint/2010/main" val="621312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D83D2-8DFE-C62E-C7C2-176FD3F55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Recommended Doses for TZP?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C6803-F0BC-A171-F7EF-73B56CF29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13518"/>
          </a:xfrm>
        </p:spPr>
        <p:txBody>
          <a:bodyPr/>
          <a:lstStyle/>
          <a:p>
            <a:r>
              <a:rPr lang="en-US" dirty="0"/>
              <a:t>CLSI M100 (©2023) – these are from AFTER MERINO</a:t>
            </a:r>
          </a:p>
          <a:p>
            <a:r>
              <a:rPr lang="en-US" dirty="0"/>
              <a:t>Table 2A (</a:t>
            </a:r>
            <a:r>
              <a:rPr lang="en-US" dirty="0" err="1"/>
              <a:t>Enterobacterales</a:t>
            </a:r>
            <a:r>
              <a:rPr lang="en-US" dirty="0"/>
              <a:t>)</a:t>
            </a:r>
          </a:p>
        </p:txBody>
      </p:sp>
      <p:pic>
        <p:nvPicPr>
          <p:cNvPr id="5" name="Picture 4" descr="A blue and white chart with black text&#10;&#10;Description automatically generated">
            <a:extLst>
              <a:ext uri="{FF2B5EF4-FFF2-40B4-BE49-F238E27FC236}">
                <a16:creationId xmlns:a16="http://schemas.microsoft.com/office/drawing/2014/main" id="{BFB6E821-4819-F631-8381-E47EABDC4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041114"/>
            <a:ext cx="7772400" cy="29364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001206-41BA-6C3C-565F-BE02B50C1768}"/>
              </a:ext>
            </a:extLst>
          </p:cNvPr>
          <p:cNvSpPr txBox="1"/>
          <p:nvPr/>
        </p:nvSpPr>
        <p:spPr>
          <a:xfrm>
            <a:off x="10223191" y="6611779"/>
            <a:ext cx="19688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clsi.org</a:t>
            </a:r>
            <a:r>
              <a:rPr lang="en-US" sz="1000" dirty="0"/>
              <a:t>/all-free-resources/</a:t>
            </a:r>
          </a:p>
        </p:txBody>
      </p:sp>
    </p:spTree>
    <p:extLst>
      <p:ext uri="{BB962C8B-B14F-4D97-AF65-F5344CB8AC3E}">
        <p14:creationId xmlns:p14="http://schemas.microsoft.com/office/powerpoint/2010/main" val="561507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464A78D-2B86-C9E7-0782-9BC32BB1C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Impact of OXA-1 on BL/BLI Activity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49BC640-881A-894C-68B7-06323D134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1394059"/>
              </p:ext>
            </p:extLst>
          </p:nvPr>
        </p:nvGraphicFramePr>
        <p:xfrm>
          <a:off x="561653" y="1268239"/>
          <a:ext cx="316060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61A7B775-DA74-8A5E-663B-01D8FADDD9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7003" y="1403617"/>
            <a:ext cx="7003831" cy="2864691"/>
          </a:xfrm>
          <a:prstGeom prst="rect">
            <a:avLst/>
          </a:prstGeom>
        </p:spPr>
      </p:pic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93A60CCD-7EEB-5920-E34C-4E2703860D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122144"/>
              </p:ext>
            </p:extLst>
          </p:nvPr>
        </p:nvGraphicFramePr>
        <p:xfrm>
          <a:off x="5501941" y="4341863"/>
          <a:ext cx="5093953" cy="22250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71522">
                  <a:extLst>
                    <a:ext uri="{9D8B030D-6E8A-4147-A177-3AD203B41FA5}">
                      <a16:colId xmlns:a16="http://schemas.microsoft.com/office/drawing/2014/main" val="175096416"/>
                    </a:ext>
                  </a:extLst>
                </a:gridCol>
                <a:gridCol w="2522431">
                  <a:extLst>
                    <a:ext uri="{9D8B030D-6E8A-4147-A177-3AD203B41FA5}">
                      <a16:colId xmlns:a16="http://schemas.microsoft.com/office/drawing/2014/main" val="396629894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Piperacillin-Tazobactam Susceptibility (MIC ≤8mg/L)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878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ESBL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98.4%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932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ESBL + TEM-1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94.9%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718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ESBL + OXA-1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79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ESBL + TEM-1 + OXA-1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612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ESBL + </a:t>
                      </a:r>
                      <a:r>
                        <a:rPr lang="en-US" dirty="0" err="1"/>
                        <a:t>AmpC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377029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3BBA7950-1046-AFE9-3D3D-79BC40A2F349}"/>
              </a:ext>
            </a:extLst>
          </p:cNvPr>
          <p:cNvSpPr/>
          <p:nvPr/>
        </p:nvSpPr>
        <p:spPr>
          <a:xfrm>
            <a:off x="5855855" y="2401455"/>
            <a:ext cx="5676507" cy="1754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84BDEA-D4FA-363A-4EDC-7A09C7E6F7D5}"/>
              </a:ext>
            </a:extLst>
          </p:cNvPr>
          <p:cNvSpPr/>
          <p:nvPr/>
        </p:nvSpPr>
        <p:spPr>
          <a:xfrm>
            <a:off x="5855854" y="2692067"/>
            <a:ext cx="5676507" cy="1754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872F28-E040-C796-0AAE-2D38B9386DF6}"/>
              </a:ext>
            </a:extLst>
          </p:cNvPr>
          <p:cNvSpPr txBox="1"/>
          <p:nvPr/>
        </p:nvSpPr>
        <p:spPr>
          <a:xfrm>
            <a:off x="9187651" y="6611779"/>
            <a:ext cx="30043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Livermore. </a:t>
            </a:r>
            <a:r>
              <a:rPr lang="en-US" sz="1000" i="1" dirty="0"/>
              <a:t>J </a:t>
            </a:r>
            <a:r>
              <a:rPr lang="en-US" sz="1000" i="1" dirty="0" err="1"/>
              <a:t>Antimicrob</a:t>
            </a:r>
            <a:r>
              <a:rPr lang="en-US" sz="1000" i="1" dirty="0"/>
              <a:t> Chemother</a:t>
            </a:r>
            <a:r>
              <a:rPr lang="en-US" sz="1000" dirty="0"/>
              <a:t>. 2019;74:326-333.</a:t>
            </a:r>
          </a:p>
        </p:txBody>
      </p:sp>
    </p:spTree>
    <p:extLst>
      <p:ext uri="{BB962C8B-B14F-4D97-AF65-F5344CB8AC3E}">
        <p14:creationId xmlns:p14="http://schemas.microsoft.com/office/powerpoint/2010/main" val="2002584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document&#10;&#10;Description automatically generated">
            <a:extLst>
              <a:ext uri="{FF2B5EF4-FFF2-40B4-BE49-F238E27FC236}">
                <a16:creationId xmlns:a16="http://schemas.microsoft.com/office/drawing/2014/main" id="{CAD6515A-0B23-4B1A-3B88-40DBDD9E5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376674"/>
            <a:ext cx="5294716" cy="210464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close-up of a text&#10;&#10;Description automatically generated">
            <a:extLst>
              <a:ext uri="{FF2B5EF4-FFF2-40B4-BE49-F238E27FC236}">
                <a16:creationId xmlns:a16="http://schemas.microsoft.com/office/drawing/2014/main" id="{A8AC6A33-EAC3-5521-50EA-57E08FDC7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1860441"/>
            <a:ext cx="5294715" cy="31371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5C6256A-5975-5119-B652-EA225E75D516}"/>
              </a:ext>
            </a:extLst>
          </p:cNvPr>
          <p:cNvSpPr/>
          <p:nvPr/>
        </p:nvSpPr>
        <p:spPr>
          <a:xfrm>
            <a:off x="6253817" y="2677886"/>
            <a:ext cx="5294715" cy="5442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5AA014-35FA-DD6F-4A2D-F93548BE4A25}"/>
              </a:ext>
            </a:extLst>
          </p:cNvPr>
          <p:cNvSpPr txBox="1"/>
          <p:nvPr/>
        </p:nvSpPr>
        <p:spPr>
          <a:xfrm>
            <a:off x="8412481" y="5977829"/>
            <a:ext cx="3302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Tamma</a:t>
            </a:r>
            <a:r>
              <a:rPr lang="en-US" sz="1000" dirty="0"/>
              <a:t>. </a:t>
            </a:r>
            <a:r>
              <a:rPr lang="en-US" sz="1000" i="1" dirty="0"/>
              <a:t>Clin Infect Dis</a:t>
            </a:r>
            <a:r>
              <a:rPr lang="en-US" sz="1000" dirty="0"/>
              <a:t>. 2023. </a:t>
            </a:r>
            <a:r>
              <a:rPr lang="en-US" sz="1000" dirty="0" err="1"/>
              <a:t>doi</a:t>
            </a:r>
            <a:r>
              <a:rPr lang="en-US" sz="1000" dirty="0"/>
              <a:t>: 10.1093/</a:t>
            </a:r>
            <a:r>
              <a:rPr lang="en-US" sz="1000" dirty="0" err="1"/>
              <a:t>cid</a:t>
            </a:r>
            <a:r>
              <a:rPr lang="en-US" sz="1000" dirty="0"/>
              <a:t>/ciad428.</a:t>
            </a:r>
          </a:p>
          <a:p>
            <a:r>
              <a:rPr lang="en-US" sz="1000" dirty="0"/>
              <a:t>*Pogue. </a:t>
            </a:r>
            <a:r>
              <a:rPr lang="en-US" sz="1000" i="1" dirty="0"/>
              <a:t>Expert </a:t>
            </a:r>
            <a:r>
              <a:rPr lang="en-US" sz="1000" i="1" dirty="0" err="1"/>
              <a:t>Opin</a:t>
            </a:r>
            <a:r>
              <a:rPr lang="en-US" sz="1000" i="1" dirty="0"/>
              <a:t> </a:t>
            </a:r>
            <a:r>
              <a:rPr lang="en-US" sz="1000" i="1" dirty="0" err="1"/>
              <a:t>Pharmacother</a:t>
            </a:r>
            <a:r>
              <a:rPr lang="en-US" sz="1000" dirty="0"/>
              <a:t>. 2019;20(17):2053-2057.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2EE540-823D-2141-13B3-F856E96A485C}"/>
              </a:ext>
            </a:extLst>
          </p:cNvPr>
          <p:cNvSpPr txBox="1"/>
          <p:nvPr/>
        </p:nvSpPr>
        <p:spPr>
          <a:xfrm>
            <a:off x="1181391" y="5168672"/>
            <a:ext cx="979713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Note that there are also major concerns from a PK/PD standpoint about the AMOUNT of tazobactam in TZP and inability to provide adequate protection to piperacillin in the setting of hydrolyzing enzymes.*</a:t>
            </a:r>
          </a:p>
        </p:txBody>
      </p:sp>
    </p:spTree>
    <p:extLst>
      <p:ext uri="{BB962C8B-B14F-4D97-AF65-F5344CB8AC3E}">
        <p14:creationId xmlns:p14="http://schemas.microsoft.com/office/powerpoint/2010/main" val="1831604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FA18F5-78D0-8113-C359-4E8B84023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Background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3FF247FE-2CDA-0BD0-80A9-F3050630DC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93945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DED59C1-BA81-D355-ECB7-AF8640473387}"/>
              </a:ext>
            </a:extLst>
          </p:cNvPr>
          <p:cNvSpPr txBox="1"/>
          <p:nvPr/>
        </p:nvSpPr>
        <p:spPr>
          <a:xfrm>
            <a:off x="9655728" y="6611779"/>
            <a:ext cx="25362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Harris. </a:t>
            </a:r>
            <a:r>
              <a:rPr lang="en-US" sz="1000" i="1" dirty="0"/>
              <a:t>Lancet Infect Dis</a:t>
            </a:r>
            <a:r>
              <a:rPr lang="en-US" sz="1000" dirty="0"/>
              <a:t>. 2015;15(4):475-485.</a:t>
            </a:r>
          </a:p>
        </p:txBody>
      </p:sp>
    </p:spTree>
    <p:extLst>
      <p:ext uri="{BB962C8B-B14F-4D97-AF65-F5344CB8AC3E}">
        <p14:creationId xmlns:p14="http://schemas.microsoft.com/office/powerpoint/2010/main" val="161881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9D69FDB-737D-EB68-08EF-129B90AB0D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837741"/>
              </p:ext>
            </p:extLst>
          </p:nvPr>
        </p:nvGraphicFramePr>
        <p:xfrm>
          <a:off x="0" y="977578"/>
          <a:ext cx="12191998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719911129"/>
                    </a:ext>
                  </a:extLst>
                </a:gridCol>
                <a:gridCol w="1719943">
                  <a:extLst>
                    <a:ext uri="{9D8B030D-6E8A-4147-A177-3AD203B41FA5}">
                      <a16:colId xmlns:a16="http://schemas.microsoft.com/office/drawing/2014/main" val="2619873557"/>
                    </a:ext>
                  </a:extLst>
                </a:gridCol>
                <a:gridCol w="1785257">
                  <a:extLst>
                    <a:ext uri="{9D8B030D-6E8A-4147-A177-3AD203B41FA5}">
                      <a16:colId xmlns:a16="http://schemas.microsoft.com/office/drawing/2014/main" val="4270200848"/>
                    </a:ext>
                  </a:extLst>
                </a:gridCol>
                <a:gridCol w="1534886">
                  <a:extLst>
                    <a:ext uri="{9D8B030D-6E8A-4147-A177-3AD203B41FA5}">
                      <a16:colId xmlns:a16="http://schemas.microsoft.com/office/drawing/2014/main" val="492742209"/>
                    </a:ext>
                  </a:extLst>
                </a:gridCol>
                <a:gridCol w="968828">
                  <a:extLst>
                    <a:ext uri="{9D8B030D-6E8A-4147-A177-3AD203B41FA5}">
                      <a16:colId xmlns:a16="http://schemas.microsoft.com/office/drawing/2014/main" val="2773003407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3809297968"/>
                    </a:ext>
                  </a:extLst>
                </a:gridCol>
                <a:gridCol w="2220684">
                  <a:extLst>
                    <a:ext uri="{9D8B030D-6E8A-4147-A177-3AD203B41FA5}">
                      <a16:colId xmlns:a16="http://schemas.microsoft.com/office/drawing/2014/main" val="10057664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Sample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Organisms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ICU Admission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Clinical Outcomes (BLIC vs. Carb)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013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Kang 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TZP = 36</a:t>
                      </a:r>
                    </a:p>
                    <a:p>
                      <a:r>
                        <a:rPr lang="en-US" sz="1400" dirty="0"/>
                        <a:t>Carbapenem = 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/>
                        <a:t>E. coli </a:t>
                      </a:r>
                      <a:r>
                        <a:rPr lang="en-US" sz="1400" i="0" dirty="0"/>
                        <a:t>(68%), </a:t>
                      </a:r>
                      <a:r>
                        <a:rPr lang="en-US" sz="1400" i="1" dirty="0"/>
                        <a:t>K. pneumoniae </a:t>
                      </a:r>
                      <a:r>
                        <a:rPr lang="en-US" sz="1400" i="0" dirty="0"/>
                        <a:t>(32%)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Not reported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Not reported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30-d mortality: 22% vs. 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771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Rodriguez-</a:t>
                      </a:r>
                      <a:r>
                        <a:rPr lang="en-US" sz="1400" dirty="0" err="1"/>
                        <a:t>Bano</a:t>
                      </a:r>
                      <a:r>
                        <a:rPr lang="en-US" sz="1400" dirty="0"/>
                        <a:t> 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BLIC empiric = 72</a:t>
                      </a:r>
                    </a:p>
                    <a:p>
                      <a:r>
                        <a:rPr lang="en-US" sz="1400" dirty="0"/>
                        <a:t>BLIC definitive = 54</a:t>
                      </a:r>
                    </a:p>
                    <a:p>
                      <a:r>
                        <a:rPr lang="en-US" sz="1400" dirty="0"/>
                        <a:t>Carb empiric = 31</a:t>
                      </a:r>
                    </a:p>
                    <a:p>
                      <a:r>
                        <a:rPr lang="en-US" sz="1400" dirty="0"/>
                        <a:t>Carb definitive = 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0" dirty="0"/>
                        <a:t>Only </a:t>
                      </a:r>
                      <a:r>
                        <a:rPr lang="en-US" sz="1400" i="1" dirty="0"/>
                        <a:t>E. coli</a:t>
                      </a:r>
                      <a:endParaRPr lang="en-US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70% urine or biliary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30-d mortality empiric: 10% vs. 19%</a:t>
                      </a:r>
                    </a:p>
                    <a:p>
                      <a:r>
                        <a:rPr lang="en-US" sz="1400" dirty="0"/>
                        <a:t>30-d mortality definitive: 9% vs. 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Lower severity cohort and infection sources.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825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Harris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BLIC = 24</a:t>
                      </a:r>
                    </a:p>
                    <a:p>
                      <a:r>
                        <a:rPr lang="en-US" sz="1400" dirty="0"/>
                        <a:t>Carbapenem =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/>
                        <a:t>E. coli </a:t>
                      </a:r>
                      <a:r>
                        <a:rPr lang="en-US" sz="1400" i="0" dirty="0"/>
                        <a:t>(86%), </a:t>
                      </a:r>
                      <a:r>
                        <a:rPr lang="en-US" sz="1400" i="1" dirty="0"/>
                        <a:t>K. pneumoniae </a:t>
                      </a:r>
                      <a:r>
                        <a:rPr lang="en-US" sz="1400" i="0" dirty="0"/>
                        <a:t> (14%)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47% urine, 9% biliary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30-d mortality: 8% vs. 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Lower severity cohort and infection sources. Carb group had more IS patients.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52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Ofer</a:t>
                      </a:r>
                      <a:r>
                        <a:rPr lang="en-US" sz="1400" dirty="0"/>
                        <a:t>-Friedman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TZP = 10</a:t>
                      </a:r>
                    </a:p>
                    <a:p>
                      <a:r>
                        <a:rPr lang="en-US" sz="1400" dirty="0"/>
                        <a:t>Carbapenems = 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/>
                        <a:t>E. coli</a:t>
                      </a:r>
                      <a:r>
                        <a:rPr lang="en-US" sz="1400" i="0" dirty="0"/>
                        <a:t> (53%), </a:t>
                      </a:r>
                      <a:r>
                        <a:rPr lang="en-US" sz="1400" i="1" dirty="0"/>
                        <a:t>K. pneumoniae </a:t>
                      </a:r>
                      <a:r>
                        <a:rPr lang="en-US" sz="1400" i="0" dirty="0"/>
                        <a:t>(28%), </a:t>
                      </a:r>
                      <a:r>
                        <a:rPr lang="en-US" sz="1400" i="1" dirty="0"/>
                        <a:t>P. mirabilis </a:t>
                      </a:r>
                      <a:r>
                        <a:rPr lang="en-US" sz="1400" i="0" dirty="0"/>
                        <a:t>(19%)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34% PNA, 28% SSTI, 17% biliary, 9% IAI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&gt;50%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30-d mortality: 60% vs. 34%</a:t>
                      </a:r>
                    </a:p>
                    <a:p>
                      <a:r>
                        <a:rPr lang="en-US" sz="1400" dirty="0"/>
                        <a:t>90-d mortality: 80% vs. 48% (p=0.03)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Very small TZP sample size. High number of critically ill and higher severity sources.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44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Tamma</a:t>
                      </a:r>
                      <a:r>
                        <a:rPr lang="en-US" sz="1400" dirty="0"/>
                        <a:t>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TZP = 103</a:t>
                      </a:r>
                    </a:p>
                    <a:p>
                      <a:r>
                        <a:rPr lang="en-US" sz="1400" dirty="0"/>
                        <a:t>Carbapenems = 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/>
                        <a:t>K. pneumoniae </a:t>
                      </a:r>
                      <a:r>
                        <a:rPr lang="en-US" sz="1400" i="0" dirty="0"/>
                        <a:t>(68%), </a:t>
                      </a:r>
                      <a:r>
                        <a:rPr lang="en-US" sz="1400" i="1" dirty="0"/>
                        <a:t>E. coli </a:t>
                      </a:r>
                      <a:r>
                        <a:rPr lang="en-US" sz="1400" i="0" dirty="0"/>
                        <a:t>(31%), </a:t>
                      </a:r>
                      <a:r>
                        <a:rPr lang="en-US" sz="1400" i="1" dirty="0"/>
                        <a:t>P. mirabilis </a:t>
                      </a:r>
                      <a:r>
                        <a:rPr lang="en-US" sz="1400" i="0" dirty="0"/>
                        <a:t>(1%)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46% catheter, 21% urine, 17% IAI, 9% biliary, 9% PNA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14-d mortality: 17% vs. 8% (p&lt;0.05)</a:t>
                      </a:r>
                    </a:p>
                    <a:p>
                      <a:r>
                        <a:rPr lang="en-US" sz="1400" dirty="0"/>
                        <a:t>30-d mortality: 26% vs. 11% (p&lt;0.01)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Lower TZP doses used in ~40% of patients.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319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Ng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TZP = 97</a:t>
                      </a:r>
                    </a:p>
                    <a:p>
                      <a:r>
                        <a:rPr lang="en-US" sz="1400" dirty="0"/>
                        <a:t>Carbapenems = 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/>
                        <a:t>E. coli </a:t>
                      </a:r>
                      <a:r>
                        <a:rPr lang="en-US" sz="1400" i="0" dirty="0"/>
                        <a:t>(67%), </a:t>
                      </a:r>
                      <a:r>
                        <a:rPr lang="en-US" sz="1400" i="1" dirty="0"/>
                        <a:t>K. pneumoniae</a:t>
                      </a:r>
                      <a:r>
                        <a:rPr lang="en-US" sz="1400" i="0" dirty="0"/>
                        <a:t> (33%)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4% catheter, 59% urine, 9% biliary, 9% PNA, 5% IAI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30-d mortality: 31% vs. 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Lower severity cohort and infection sources.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093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Gutierrez-Gutierrez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BLIC empiric = 170</a:t>
                      </a:r>
                    </a:p>
                    <a:p>
                      <a:r>
                        <a:rPr lang="en-US" sz="1400" dirty="0"/>
                        <a:t>BLIC definitive = 92</a:t>
                      </a:r>
                    </a:p>
                    <a:p>
                      <a:r>
                        <a:rPr lang="en-US" sz="1400" dirty="0"/>
                        <a:t>Carb empiric = 195</a:t>
                      </a:r>
                    </a:p>
                    <a:p>
                      <a:r>
                        <a:rPr lang="en-US" sz="1400" dirty="0"/>
                        <a:t>Carb definitive = 509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/>
                        <a:t>E. coli </a:t>
                      </a:r>
                      <a:r>
                        <a:rPr lang="en-US" sz="1400" i="0" dirty="0"/>
                        <a:t>(73%), </a:t>
                      </a:r>
                      <a:r>
                        <a:rPr lang="en-US" sz="1400" i="1" dirty="0"/>
                        <a:t>K. pneumoniae</a:t>
                      </a:r>
                      <a:r>
                        <a:rPr lang="en-US" sz="1400" i="0" dirty="0"/>
                        <a:t> (19%)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45% urine, 12% biliary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30-d mortality empiric: 18% vs. 20%</a:t>
                      </a:r>
                    </a:p>
                    <a:p>
                      <a:r>
                        <a:rPr lang="en-US" sz="1400" dirty="0"/>
                        <a:t>30-d mortality definitive: 10% vs. 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Lower severity cohort and infection sources. Overlapping patients from Rodriguez-</a:t>
                      </a:r>
                      <a:r>
                        <a:rPr lang="en-US" sz="1400" dirty="0" err="1"/>
                        <a:t>Bano</a:t>
                      </a:r>
                      <a:r>
                        <a:rPr lang="en-US" sz="1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70692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D872A71-F265-3F8F-231D-024B086DA77D}"/>
              </a:ext>
            </a:extLst>
          </p:cNvPr>
          <p:cNvSpPr txBox="1"/>
          <p:nvPr/>
        </p:nvSpPr>
        <p:spPr>
          <a:xfrm>
            <a:off x="1072247" y="87484"/>
            <a:ext cx="10728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Previous Observational Studies of ESBL Bacteremia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2FB21B-3172-EA49-4A01-9DBF231B304A}"/>
              </a:ext>
            </a:extLst>
          </p:cNvPr>
          <p:cNvSpPr/>
          <p:nvPr/>
        </p:nvSpPr>
        <p:spPr>
          <a:xfrm>
            <a:off x="0" y="3690257"/>
            <a:ext cx="12191996" cy="14369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5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31E58F-A6E8-E3E4-0770-40142AC3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Meta-Analysis of BLIC vs. Carbapenem for ESBL Bacteremia</a:t>
            </a:r>
          </a:p>
        </p:txBody>
      </p:sp>
      <p:pic>
        <p:nvPicPr>
          <p:cNvPr id="5" name="Picture 4" descr="A screenshot of a graph&#10;&#10;Description automatically generated">
            <a:extLst>
              <a:ext uri="{FF2B5EF4-FFF2-40B4-BE49-F238E27FC236}">
                <a16:creationId xmlns:a16="http://schemas.microsoft.com/office/drawing/2014/main" id="{C1A5C534-0FCE-ADD5-CD76-B32517294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538" y="1966293"/>
            <a:ext cx="7066922" cy="44521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A3DB10-7279-C6F5-7E3A-6FDD86057A96}"/>
              </a:ext>
            </a:extLst>
          </p:cNvPr>
          <p:cNvSpPr txBox="1"/>
          <p:nvPr/>
        </p:nvSpPr>
        <p:spPr>
          <a:xfrm>
            <a:off x="8185774" y="6611779"/>
            <a:ext cx="40062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Muhammed. </a:t>
            </a:r>
            <a:r>
              <a:rPr lang="en-US" sz="1000" i="1" dirty="0"/>
              <a:t>Open Forum Infect Dis</a:t>
            </a:r>
            <a:r>
              <a:rPr lang="en-US" sz="1000" dirty="0"/>
              <a:t>. 2017;4(2). </a:t>
            </a:r>
            <a:r>
              <a:rPr lang="en-US" sz="1000" dirty="0" err="1"/>
              <a:t>doi</a:t>
            </a:r>
            <a:r>
              <a:rPr lang="en-US" sz="1000" dirty="0"/>
              <a:t>: 10.1093/</a:t>
            </a:r>
            <a:r>
              <a:rPr lang="en-US" sz="1000" dirty="0" err="1"/>
              <a:t>ofid</a:t>
            </a:r>
            <a:r>
              <a:rPr lang="en-US" sz="1000" dirty="0"/>
              <a:t>/ofx099.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396D7B-FCBA-6AC1-8609-A7DFC30FA65B}"/>
              </a:ext>
            </a:extLst>
          </p:cNvPr>
          <p:cNvSpPr txBox="1"/>
          <p:nvPr/>
        </p:nvSpPr>
        <p:spPr>
          <a:xfrm>
            <a:off x="7312028" y="1843182"/>
            <a:ext cx="9028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Carbapenems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E367F8-DACD-4FF6-D949-8C69AB51AAEA}"/>
              </a:ext>
            </a:extLst>
          </p:cNvPr>
          <p:cNvSpPr txBox="1"/>
          <p:nvPr/>
        </p:nvSpPr>
        <p:spPr>
          <a:xfrm>
            <a:off x="8214839" y="1834147"/>
            <a:ext cx="410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BLIC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DD7D1-1231-58D7-B954-81DBB7615B44}"/>
              </a:ext>
            </a:extLst>
          </p:cNvPr>
          <p:cNvSpPr txBox="1"/>
          <p:nvPr/>
        </p:nvSpPr>
        <p:spPr>
          <a:xfrm>
            <a:off x="7754097" y="5361997"/>
            <a:ext cx="5052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22.2%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6C5C72-2560-277A-9CCA-01602411033A}"/>
              </a:ext>
            </a:extLst>
          </p:cNvPr>
          <p:cNvSpPr txBox="1"/>
          <p:nvPr/>
        </p:nvSpPr>
        <p:spPr>
          <a:xfrm>
            <a:off x="8167550" y="5371032"/>
            <a:ext cx="5052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20.6%</a:t>
            </a:r>
          </a:p>
        </p:txBody>
      </p:sp>
    </p:spTree>
    <p:extLst>
      <p:ext uri="{BB962C8B-B14F-4D97-AF65-F5344CB8AC3E}">
        <p14:creationId xmlns:p14="http://schemas.microsoft.com/office/powerpoint/2010/main" val="2831936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lowchart of a patient&#10;&#10;Description automatically generated">
            <a:extLst>
              <a:ext uri="{FF2B5EF4-FFF2-40B4-BE49-F238E27FC236}">
                <a16:creationId xmlns:a16="http://schemas.microsoft.com/office/drawing/2014/main" id="{8A73C10B-4EF8-EF6B-162D-2ED6F8CD7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748" y="0"/>
            <a:ext cx="61825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1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16EA445-12E3-E8C2-89C9-496BF13CA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662728"/>
              </p:ext>
            </p:extLst>
          </p:nvPr>
        </p:nvGraphicFramePr>
        <p:xfrm>
          <a:off x="178816" y="243840"/>
          <a:ext cx="5917184" cy="637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2736">
                  <a:extLst>
                    <a:ext uri="{9D8B030D-6E8A-4147-A177-3AD203B41FA5}">
                      <a16:colId xmlns:a16="http://schemas.microsoft.com/office/drawing/2014/main" val="1201713095"/>
                    </a:ext>
                  </a:extLst>
                </a:gridCol>
                <a:gridCol w="1719072">
                  <a:extLst>
                    <a:ext uri="{9D8B030D-6E8A-4147-A177-3AD203B41FA5}">
                      <a16:colId xmlns:a16="http://schemas.microsoft.com/office/drawing/2014/main" val="3493653031"/>
                    </a:ext>
                  </a:extLst>
                </a:gridCol>
                <a:gridCol w="1865376">
                  <a:extLst>
                    <a:ext uri="{9D8B030D-6E8A-4147-A177-3AD203B41FA5}">
                      <a16:colId xmlns:a16="http://schemas.microsoft.com/office/drawing/2014/main" val="2863349264"/>
                    </a:ext>
                  </a:extLst>
                </a:gridCol>
              </a:tblGrid>
              <a:tr h="231310">
                <a:tc gridSpan="3">
                  <a:txBody>
                    <a:bodyPr/>
                    <a:lstStyle/>
                    <a:p>
                      <a:r>
                        <a:rPr lang="en-US" sz="1400" dirty="0"/>
                        <a:t>Table 1: Baseline Characteristics of Patients in the Primary Analysis Population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7987"/>
                  </a:ext>
                </a:extLst>
              </a:tr>
              <a:tr h="17035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Piperacillin-tazobactam (n=188)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Meropenem (n=191)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9376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Organism</a:t>
                      </a:r>
                    </a:p>
                    <a:p>
                      <a:r>
                        <a:rPr lang="en-US" sz="1400" dirty="0"/>
                        <a:t>     </a:t>
                      </a:r>
                      <a:r>
                        <a:rPr lang="en-US" sz="1400" i="1" dirty="0"/>
                        <a:t>E. coli</a:t>
                      </a:r>
                    </a:p>
                    <a:p>
                      <a:r>
                        <a:rPr lang="en-US" sz="1400" i="1" dirty="0"/>
                        <a:t>     K. pneumoniae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/>
                        <a:t>162 (86.2)</a:t>
                      </a:r>
                    </a:p>
                    <a:p>
                      <a:r>
                        <a:rPr lang="en-US" sz="1400" dirty="0"/>
                        <a:t>26 (13.8)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/>
                        <a:t>166 (86.9)</a:t>
                      </a:r>
                    </a:p>
                    <a:p>
                      <a:r>
                        <a:rPr lang="en-US" sz="1400" dirty="0"/>
                        <a:t>25 (13.1)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460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Stratification</a:t>
                      </a:r>
                    </a:p>
                    <a:p>
                      <a:r>
                        <a:rPr lang="en-US" sz="1400" dirty="0"/>
                        <a:t>     E1 (</a:t>
                      </a:r>
                      <a:r>
                        <a:rPr lang="en-US" sz="1400" i="1" dirty="0"/>
                        <a:t>E. coli</a:t>
                      </a:r>
                      <a:r>
                        <a:rPr lang="en-US" sz="1400" i="0" dirty="0"/>
                        <a:t>, less severe)</a:t>
                      </a:r>
                    </a:p>
                    <a:p>
                      <a:r>
                        <a:rPr lang="en-US" sz="1400" i="0" dirty="0"/>
                        <a:t>     E2 (</a:t>
                      </a:r>
                      <a:r>
                        <a:rPr lang="en-US" sz="1400" i="1" dirty="0"/>
                        <a:t>E. coli</a:t>
                      </a:r>
                      <a:r>
                        <a:rPr lang="en-US" sz="1400" i="0" dirty="0"/>
                        <a:t>, more severe)</a:t>
                      </a:r>
                    </a:p>
                    <a:p>
                      <a:r>
                        <a:rPr lang="en-US" sz="1400" i="0" dirty="0"/>
                        <a:t>     K1 (</a:t>
                      </a:r>
                      <a:r>
                        <a:rPr lang="en-US" sz="1400" i="1" dirty="0"/>
                        <a:t>K. </a:t>
                      </a:r>
                      <a:r>
                        <a:rPr lang="en-US" sz="1400" i="1" dirty="0" err="1"/>
                        <a:t>pneumo</a:t>
                      </a:r>
                      <a:r>
                        <a:rPr lang="en-US" sz="1400" i="0" dirty="0"/>
                        <a:t>, less  </a:t>
                      </a:r>
                      <a:r>
                        <a:rPr lang="en-US" sz="1400" i="0" dirty="0">
                          <a:solidFill>
                            <a:schemeClr val="bg1"/>
                          </a:solidFill>
                        </a:rPr>
                        <a:t>…..</a:t>
                      </a:r>
                      <a:r>
                        <a:rPr lang="en-US" sz="1400" i="0" dirty="0"/>
                        <a:t>severe)</a:t>
                      </a:r>
                    </a:p>
                    <a:p>
                      <a:r>
                        <a:rPr lang="en-US" sz="1400" i="0" dirty="0"/>
                        <a:t>     K2 (</a:t>
                      </a:r>
                      <a:r>
                        <a:rPr lang="en-US" sz="1400" i="1" dirty="0"/>
                        <a:t>K. </a:t>
                      </a:r>
                      <a:r>
                        <a:rPr lang="en-US" sz="1400" i="1" dirty="0" err="1"/>
                        <a:t>pneumo</a:t>
                      </a:r>
                      <a:r>
                        <a:rPr lang="en-US" sz="1400" i="0" dirty="0"/>
                        <a:t>, more </a:t>
                      </a:r>
                      <a:r>
                        <a:rPr lang="en-US" sz="1400" i="0" dirty="0">
                          <a:solidFill>
                            <a:schemeClr val="bg1"/>
                          </a:solidFill>
                        </a:rPr>
                        <a:t>…..</a:t>
                      </a:r>
                      <a:r>
                        <a:rPr lang="en-US" sz="1400" i="0" dirty="0"/>
                        <a:t>severe)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/>
                        <a:t>159 (84.6)</a:t>
                      </a:r>
                    </a:p>
                    <a:p>
                      <a:r>
                        <a:rPr lang="en-US" sz="1400" dirty="0"/>
                        <a:t>3 (1.6)</a:t>
                      </a:r>
                    </a:p>
                    <a:p>
                      <a:r>
                        <a:rPr lang="en-US" sz="1400" dirty="0"/>
                        <a:t>23 (12.2)</a:t>
                      </a:r>
                    </a:p>
                    <a:p>
                      <a:r>
                        <a:rPr lang="en-US" sz="1400" dirty="0"/>
                        <a:t>3 (1.6)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/>
                        <a:t>162 (84.8)</a:t>
                      </a:r>
                    </a:p>
                    <a:p>
                      <a:r>
                        <a:rPr lang="en-US" sz="1400" dirty="0"/>
                        <a:t>3 (1.6)</a:t>
                      </a:r>
                    </a:p>
                    <a:p>
                      <a:r>
                        <a:rPr lang="en-US" sz="1400" dirty="0"/>
                        <a:t>25 (13.1)</a:t>
                      </a:r>
                    </a:p>
                    <a:p>
                      <a:r>
                        <a:rPr lang="en-US" sz="1400" dirty="0"/>
                        <a:t>1 (0.5)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486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Age, 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70 (55-78)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69 (59-78)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2629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101 (53.7)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97 (50.8)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455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Weight,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67.2 (18.1)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69.3 (19.3)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9584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Acquisition</a:t>
                      </a:r>
                    </a:p>
                    <a:p>
                      <a:r>
                        <a:rPr lang="en-US" sz="1400" dirty="0"/>
                        <a:t>     Hospital-acquired</a:t>
                      </a:r>
                    </a:p>
                    <a:p>
                      <a:r>
                        <a:rPr lang="en-US" sz="1400" dirty="0"/>
                        <a:t>     Health care-associated</a:t>
                      </a:r>
                    </a:p>
                    <a:p>
                      <a:r>
                        <a:rPr lang="en-US" sz="1400" dirty="0"/>
                        <a:t>     Community-associated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/>
                        <a:t>52 (27.7)</a:t>
                      </a:r>
                    </a:p>
                    <a:p>
                      <a:r>
                        <a:rPr lang="en-US" sz="1400" dirty="0"/>
                        <a:t>55 (29.3)</a:t>
                      </a:r>
                    </a:p>
                    <a:p>
                      <a:r>
                        <a:rPr lang="en-US" sz="1400" dirty="0"/>
                        <a:t>81 (43.1)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/>
                        <a:t>46 (24.1)</a:t>
                      </a:r>
                    </a:p>
                    <a:p>
                      <a:r>
                        <a:rPr lang="en-US" sz="1400" dirty="0"/>
                        <a:t>61 (31.9)</a:t>
                      </a:r>
                    </a:p>
                    <a:p>
                      <a:r>
                        <a:rPr lang="en-US" sz="1400" dirty="0"/>
                        <a:t>84 (44.0)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607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Source of bacteremia</a:t>
                      </a:r>
                    </a:p>
                    <a:p>
                      <a:r>
                        <a:rPr lang="en-US" sz="1400" dirty="0"/>
                        <a:t>     Urinary tract</a:t>
                      </a:r>
                    </a:p>
                    <a:p>
                      <a:r>
                        <a:rPr lang="en-US" sz="1400" dirty="0"/>
                        <a:t>     Intra-abdominal</a:t>
                      </a:r>
                    </a:p>
                    <a:p>
                      <a:r>
                        <a:rPr lang="en-US" sz="1400" dirty="0"/>
                        <a:t>     Surgical Site</a:t>
                      </a:r>
                    </a:p>
                    <a:p>
                      <a:r>
                        <a:rPr lang="en-US" sz="1400" dirty="0"/>
                        <a:t>     Pneumonia</a:t>
                      </a:r>
                    </a:p>
                    <a:p>
                      <a:r>
                        <a:rPr lang="en-US" sz="1400" dirty="0"/>
                        <a:t>     Mucositis/neutropenia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/>
                        <a:t>103 (54.8)</a:t>
                      </a:r>
                    </a:p>
                    <a:p>
                      <a:r>
                        <a:rPr lang="en-US" sz="1400" dirty="0"/>
                        <a:t>34 (18.1)</a:t>
                      </a:r>
                    </a:p>
                    <a:p>
                      <a:r>
                        <a:rPr lang="en-US" sz="1400" dirty="0"/>
                        <a:t>8 (4.3)</a:t>
                      </a:r>
                    </a:p>
                    <a:p>
                      <a:r>
                        <a:rPr lang="en-US" sz="1400" dirty="0"/>
                        <a:t>9 (4.8)</a:t>
                      </a:r>
                    </a:p>
                    <a:p>
                      <a:r>
                        <a:rPr lang="en-US" sz="1400" dirty="0"/>
                        <a:t>12 (6.4)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/>
                        <a:t>128 (67.0)</a:t>
                      </a:r>
                    </a:p>
                    <a:p>
                      <a:r>
                        <a:rPr lang="en-US" sz="1400" dirty="0"/>
                        <a:t>28 (14.7)</a:t>
                      </a:r>
                    </a:p>
                    <a:p>
                      <a:r>
                        <a:rPr lang="en-US" sz="1400" dirty="0"/>
                        <a:t>4 (2.1)</a:t>
                      </a:r>
                    </a:p>
                    <a:p>
                      <a:r>
                        <a:rPr lang="en-US" sz="1400" dirty="0"/>
                        <a:t>3 (1.6)</a:t>
                      </a:r>
                    </a:p>
                    <a:p>
                      <a:r>
                        <a:rPr lang="en-US" sz="1400" dirty="0"/>
                        <a:t>7 (3.7)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92766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E61B087-3CD0-670C-9AB2-3273DC6814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321999"/>
              </p:ext>
            </p:extLst>
          </p:nvPr>
        </p:nvGraphicFramePr>
        <p:xfrm>
          <a:off x="6096000" y="240792"/>
          <a:ext cx="5917184" cy="585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2736">
                  <a:extLst>
                    <a:ext uri="{9D8B030D-6E8A-4147-A177-3AD203B41FA5}">
                      <a16:colId xmlns:a16="http://schemas.microsoft.com/office/drawing/2014/main" val="1201713095"/>
                    </a:ext>
                  </a:extLst>
                </a:gridCol>
                <a:gridCol w="1719072">
                  <a:extLst>
                    <a:ext uri="{9D8B030D-6E8A-4147-A177-3AD203B41FA5}">
                      <a16:colId xmlns:a16="http://schemas.microsoft.com/office/drawing/2014/main" val="3493653031"/>
                    </a:ext>
                  </a:extLst>
                </a:gridCol>
                <a:gridCol w="1865376">
                  <a:extLst>
                    <a:ext uri="{9D8B030D-6E8A-4147-A177-3AD203B41FA5}">
                      <a16:colId xmlns:a16="http://schemas.microsoft.com/office/drawing/2014/main" val="2863349264"/>
                    </a:ext>
                  </a:extLst>
                </a:gridCol>
              </a:tblGrid>
              <a:tr h="231310">
                <a:tc gridSpan="3">
                  <a:txBody>
                    <a:bodyPr/>
                    <a:lstStyle/>
                    <a:p>
                      <a:r>
                        <a:rPr lang="en-US" sz="1400" dirty="0"/>
                        <a:t>Table 1: Baseline Characteristics of Patients in the Primary Analysis Population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7987"/>
                  </a:ext>
                </a:extLst>
              </a:tr>
              <a:tr h="17035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Piperacillin-tazobactam (n=188)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Meropenem (n=191)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9376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ICU admission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13 (7.0)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14 (7.5)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460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APACHE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17.9 ± 6.1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21.0 ± 6.9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486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CCI*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2.0 (1.0-4.0)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2.0 (1.0-4.0)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2629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Pitt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1.0 (0-2.0)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1.0 (0-2.0)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455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Immune compromised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51 (27.1)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40 (20.9)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9584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Neutropenia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 (8.5)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 (4.7)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607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Urinary catheter/nephrostomy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51 (27.1)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37 (19.4)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9276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Moderate-severe renal dysfunction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31 (16.5)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 (15.7)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249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Diabetes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59 (31.4)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79 (41.4)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8118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Liver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 (6.4)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18 (9.4)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600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Empiric antibiotic</a:t>
                      </a:r>
                    </a:p>
                    <a:p>
                      <a:r>
                        <a:rPr lang="en-US" sz="1400" dirty="0"/>
                        <a:t>     Piperacillin/tazobactam</a:t>
                      </a:r>
                    </a:p>
                    <a:p>
                      <a:r>
                        <a:rPr lang="en-US" sz="1400" dirty="0"/>
                        <a:t>     Carbapenem</a:t>
                      </a:r>
                    </a:p>
                    <a:p>
                      <a:r>
                        <a:rPr lang="en-US" sz="1400" dirty="0"/>
                        <a:t>     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/>
                        <a:t>38 (20.2)</a:t>
                      </a:r>
                    </a:p>
                    <a:p>
                      <a:r>
                        <a:rPr lang="en-US" sz="1400" dirty="0"/>
                        <a:t>26 (13.8)</a:t>
                      </a:r>
                    </a:p>
                    <a:p>
                      <a:r>
                        <a:rPr lang="en-US" sz="1400" dirty="0"/>
                        <a:t>124 (66.0)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/>
                        <a:t>49 (25.7)</a:t>
                      </a:r>
                    </a:p>
                    <a:p>
                      <a:r>
                        <a:rPr lang="en-US" sz="1400" dirty="0"/>
                        <a:t>28 (14.7)</a:t>
                      </a:r>
                    </a:p>
                    <a:p>
                      <a:r>
                        <a:rPr lang="en-US" sz="1400" dirty="0"/>
                        <a:t>114 (59.7)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1157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Appropriate empiric ABX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126 (67.0)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127 (66.5)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706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Time to appropriate ABX,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5.5 (0.4-31.5)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9.6 (0.5-32.1)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82207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D6C5850-8587-831A-B48B-6F2426ADE0AC}"/>
              </a:ext>
            </a:extLst>
          </p:cNvPr>
          <p:cNvSpPr/>
          <p:nvPr/>
        </p:nvSpPr>
        <p:spPr>
          <a:xfrm>
            <a:off x="6096000" y="3913632"/>
            <a:ext cx="5917184" cy="3291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E3E96D-BA08-D6D7-6F2A-509B2AAF9B97}"/>
              </a:ext>
            </a:extLst>
          </p:cNvPr>
          <p:cNvSpPr/>
          <p:nvPr/>
        </p:nvSpPr>
        <p:spPr>
          <a:xfrm>
            <a:off x="178816" y="5480304"/>
            <a:ext cx="5917184" cy="2377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25A776-4078-2988-327D-DC197C339A6D}"/>
              </a:ext>
            </a:extLst>
          </p:cNvPr>
          <p:cNvSpPr/>
          <p:nvPr/>
        </p:nvSpPr>
        <p:spPr>
          <a:xfrm>
            <a:off x="6096000" y="1354836"/>
            <a:ext cx="5917184" cy="3291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86E37E-64BF-24F7-9399-09FA3FD82E8D}"/>
              </a:ext>
            </a:extLst>
          </p:cNvPr>
          <p:cNvSpPr/>
          <p:nvPr/>
        </p:nvSpPr>
        <p:spPr>
          <a:xfrm>
            <a:off x="6096000" y="2287524"/>
            <a:ext cx="5917184" cy="5897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1381CD-331D-ABC8-1D11-D944F29AD3AA}"/>
              </a:ext>
            </a:extLst>
          </p:cNvPr>
          <p:cNvSpPr/>
          <p:nvPr/>
        </p:nvSpPr>
        <p:spPr>
          <a:xfrm>
            <a:off x="6096000" y="5775960"/>
            <a:ext cx="5917184" cy="3291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F08589-C3CB-EBCD-819F-D9DA6E48F86C}"/>
              </a:ext>
            </a:extLst>
          </p:cNvPr>
          <p:cNvSpPr txBox="1"/>
          <p:nvPr/>
        </p:nvSpPr>
        <p:spPr>
          <a:xfrm>
            <a:off x="6236558" y="6102096"/>
            <a:ext cx="2708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*CCI = </a:t>
            </a:r>
            <a:r>
              <a:rPr lang="en-US" sz="1400" dirty="0" err="1"/>
              <a:t>Charlson</a:t>
            </a:r>
            <a:r>
              <a:rPr lang="en-US" sz="1400" dirty="0"/>
              <a:t> Comorbidity Index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5FA9C4-9EDB-9E1E-8C79-B31E20BE804C}"/>
              </a:ext>
            </a:extLst>
          </p:cNvPr>
          <p:cNvSpPr/>
          <p:nvPr/>
        </p:nvSpPr>
        <p:spPr>
          <a:xfrm>
            <a:off x="6096000" y="4796028"/>
            <a:ext cx="5917184" cy="4343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86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0DDB33-80C9-DB18-DB41-BC6004161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Subgroup Analyses of Primary Outcome</a:t>
            </a:r>
          </a:p>
        </p:txBody>
      </p:sp>
      <p:pic>
        <p:nvPicPr>
          <p:cNvPr id="4" name="Picture 3" descr="A table of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47F10E01-27C0-6869-F63E-F63A91EC5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28" y="990311"/>
            <a:ext cx="7225748" cy="48773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E1C7C9-5AED-0895-5019-241FA2323D2A}"/>
              </a:ext>
            </a:extLst>
          </p:cNvPr>
          <p:cNvSpPr/>
          <p:nvPr/>
        </p:nvSpPr>
        <p:spPr>
          <a:xfrm>
            <a:off x="9165771" y="990311"/>
            <a:ext cx="1230086" cy="48487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76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9B64340-AEAA-CA37-57ED-EBBEDBE6CB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592372"/>
              </p:ext>
            </p:extLst>
          </p:nvPr>
        </p:nvGraphicFramePr>
        <p:xfrm>
          <a:off x="266190" y="2475314"/>
          <a:ext cx="11659617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5922">
                  <a:extLst>
                    <a:ext uri="{9D8B030D-6E8A-4147-A177-3AD203B41FA5}">
                      <a16:colId xmlns:a16="http://schemas.microsoft.com/office/drawing/2014/main" val="1420789237"/>
                    </a:ext>
                  </a:extLst>
                </a:gridCol>
                <a:gridCol w="4857156">
                  <a:extLst>
                    <a:ext uri="{9D8B030D-6E8A-4147-A177-3AD203B41FA5}">
                      <a16:colId xmlns:a16="http://schemas.microsoft.com/office/drawing/2014/main" val="2893459267"/>
                    </a:ext>
                  </a:extLst>
                </a:gridCol>
                <a:gridCol w="3886539">
                  <a:extLst>
                    <a:ext uri="{9D8B030D-6E8A-4147-A177-3AD203B41FA5}">
                      <a16:colId xmlns:a16="http://schemas.microsoft.com/office/drawing/2014/main" val="79034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N = 306 (</a:t>
                      </a:r>
                      <a:r>
                        <a:rPr lang="en-US" i="1" dirty="0"/>
                        <a:t>E. coli </a:t>
                      </a:r>
                      <a:r>
                        <a:rPr lang="en-US" i="0" dirty="0"/>
                        <a:t>= 266 and </a:t>
                      </a:r>
                      <a:r>
                        <a:rPr lang="en-US" i="1" dirty="0"/>
                        <a:t>K. pneumoniae</a:t>
                      </a:r>
                      <a:r>
                        <a:rPr lang="en-US" i="0" dirty="0"/>
                        <a:t> = 40)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42444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/>
                        <a:t>Piperacillin-tazobactam MIC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mg/L (1.5 mg/L to 4 mg/L)</a:t>
                      </a:r>
                    </a:p>
                    <a:p>
                      <a:pPr algn="ctr"/>
                      <a:r>
                        <a:rPr lang="en-US" dirty="0"/>
                        <a:t>12 non-susceptible per EUCAST ( ≤8 mg/L) &amp; 4 non-susceptible per CLSI (≤16 mg/L)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919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E. Coli</a:t>
                      </a:r>
                      <a:r>
                        <a:rPr lang="en-US" i="0" dirty="0"/>
                        <a:t> median = 2 mg/L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K. Pneumoniae</a:t>
                      </a:r>
                      <a:r>
                        <a:rPr lang="en-US" i="0" dirty="0"/>
                        <a:t> median = 4 mg/L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251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Meropenem MIC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0.023 mg/L (0.016 mg/L to 0.032 mg/L)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35513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2B2B005-F455-9208-C669-F46969428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Site Susceptibility Testing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532C9C-E3C0-6A64-22D8-173B17B64EA4}"/>
              </a:ext>
            </a:extLst>
          </p:cNvPr>
          <p:cNvSpPr txBox="1"/>
          <p:nvPr/>
        </p:nvSpPr>
        <p:spPr>
          <a:xfrm>
            <a:off x="1069270" y="1527726"/>
            <a:ext cx="10053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All isolates tested susceptible to study treatments at local hospital laboratories.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872451-2520-1BF4-5E8E-BC0C99B631C8}"/>
              </a:ext>
            </a:extLst>
          </p:cNvPr>
          <p:cNvSpPr txBox="1"/>
          <p:nvPr/>
        </p:nvSpPr>
        <p:spPr>
          <a:xfrm>
            <a:off x="266190" y="2047686"/>
            <a:ext cx="5176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Susceptibility Results from “Coordinating Laboratory”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19E4083-92CC-396F-389F-14FD446FAD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047722"/>
              </p:ext>
            </p:extLst>
          </p:nvPr>
        </p:nvGraphicFramePr>
        <p:xfrm>
          <a:off x="865630" y="5307092"/>
          <a:ext cx="1046073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856">
                  <a:extLst>
                    <a:ext uri="{9D8B030D-6E8A-4147-A177-3AD203B41FA5}">
                      <a16:colId xmlns:a16="http://schemas.microsoft.com/office/drawing/2014/main" val="64136675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487917160"/>
                    </a:ext>
                  </a:extLst>
                </a:gridCol>
                <a:gridCol w="692334">
                  <a:extLst>
                    <a:ext uri="{9D8B030D-6E8A-4147-A177-3AD203B41FA5}">
                      <a16:colId xmlns:a16="http://schemas.microsoft.com/office/drawing/2014/main" val="792943703"/>
                    </a:ext>
                  </a:extLst>
                </a:gridCol>
                <a:gridCol w="660978">
                  <a:extLst>
                    <a:ext uri="{9D8B030D-6E8A-4147-A177-3AD203B41FA5}">
                      <a16:colId xmlns:a16="http://schemas.microsoft.com/office/drawing/2014/main" val="2852410614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1259944689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3396180268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4093150465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3197199200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456046115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2360173633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1165629037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2912493777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2209052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Minimum Inhibitory Concentration (MIC) mg/L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728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064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Mortality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5/15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74526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0EC24F5-55A6-971E-469E-D9D3DA7373EF}"/>
              </a:ext>
            </a:extLst>
          </p:cNvPr>
          <p:cNvSpPr txBox="1"/>
          <p:nvPr/>
        </p:nvSpPr>
        <p:spPr>
          <a:xfrm>
            <a:off x="865630" y="4937760"/>
            <a:ext cx="3468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Mortality in TZP Arm Based on MIC</a:t>
            </a:r>
          </a:p>
        </p:txBody>
      </p:sp>
    </p:spTree>
    <p:extLst>
      <p:ext uri="{BB962C8B-B14F-4D97-AF65-F5344CB8AC3E}">
        <p14:creationId xmlns:p14="http://schemas.microsoft.com/office/powerpoint/2010/main" val="401623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EDD51A7-633B-E4FB-14F0-7919E393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19314"/>
            <a:ext cx="9477377" cy="10305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What Did the Authors Think About Mortality?</a:t>
            </a:r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0C4AC42-1BCC-179C-D037-7B0CF5253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8" y="2143779"/>
            <a:ext cx="4565251" cy="2430996"/>
          </a:xfrm>
          <a:prstGeom prst="rect">
            <a:avLst/>
          </a:prstGeom>
        </p:spPr>
      </p:pic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9E27FD9-304A-1D7A-2889-1E3F8ABD8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671" y="2169469"/>
            <a:ext cx="4600354" cy="24266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25B5F3-A00A-046C-93FF-CDBE45782DCE}"/>
              </a:ext>
            </a:extLst>
          </p:cNvPr>
          <p:cNvSpPr txBox="1"/>
          <p:nvPr/>
        </p:nvSpPr>
        <p:spPr>
          <a:xfrm>
            <a:off x="1371598" y="5070346"/>
            <a:ext cx="9496427" cy="13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All but 1 of the 30 deaths in the study were reported as due to malignancy ± other comorbidities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5 deaths were new infection ± malignancy/other comorbidities and 1 was new infection only</a:t>
            </a:r>
          </a:p>
        </p:txBody>
      </p:sp>
    </p:spTree>
    <p:extLst>
      <p:ext uri="{BB962C8B-B14F-4D97-AF65-F5344CB8AC3E}">
        <p14:creationId xmlns:p14="http://schemas.microsoft.com/office/powerpoint/2010/main" val="3610901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1647</Words>
  <Application>Microsoft Macintosh PowerPoint</Application>
  <PresentationFormat>Widescreen</PresentationFormat>
  <Paragraphs>302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MERINO Trial Journal Club</vt:lpstr>
      <vt:lpstr>Background</vt:lpstr>
      <vt:lpstr>PowerPoint Presentation</vt:lpstr>
      <vt:lpstr>Meta-Analysis of BLIC vs. Carbapenem for ESBL Bacteremia</vt:lpstr>
      <vt:lpstr>PowerPoint Presentation</vt:lpstr>
      <vt:lpstr>PowerPoint Presentation</vt:lpstr>
      <vt:lpstr>Subgroup Analyses of Primary Outcome</vt:lpstr>
      <vt:lpstr>Study Site Susceptibility Testing</vt:lpstr>
      <vt:lpstr>What Did the Authors Think About Mortality?</vt:lpstr>
      <vt:lpstr>Author Comments, Continued…</vt:lpstr>
      <vt:lpstr>BONUS CONTENT!!!!</vt:lpstr>
      <vt:lpstr>Methods</vt:lpstr>
      <vt:lpstr>ß-Lactamase Sequencing Results</vt:lpstr>
      <vt:lpstr>Results</vt:lpstr>
      <vt:lpstr>ß-Lactamases, MIC, and Mortality</vt:lpstr>
      <vt:lpstr>What are the Recommended Doses for TZP?</vt:lpstr>
      <vt:lpstr>Impact of OXA-1 on BL/BLI Activity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Ereshefsky</dc:creator>
  <cp:lastModifiedBy>Ben Ereshefsky</cp:lastModifiedBy>
  <cp:revision>34</cp:revision>
  <dcterms:created xsi:type="dcterms:W3CDTF">2023-11-29T02:53:13Z</dcterms:created>
  <dcterms:modified xsi:type="dcterms:W3CDTF">2023-11-30T05:47:51Z</dcterms:modified>
</cp:coreProperties>
</file>