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57" r:id="rId2"/>
  </p:sldMasterIdLst>
  <p:notesMasterIdLst>
    <p:notesMasterId r:id="rId47"/>
  </p:notesMasterIdLst>
  <p:sldIdLst>
    <p:sldId id="347" r:id="rId3"/>
    <p:sldId id="306" r:id="rId4"/>
    <p:sldId id="269" r:id="rId5"/>
    <p:sldId id="266" r:id="rId6"/>
    <p:sldId id="334" r:id="rId7"/>
    <p:sldId id="335" r:id="rId8"/>
    <p:sldId id="348" r:id="rId9"/>
    <p:sldId id="349" r:id="rId10"/>
    <p:sldId id="350" r:id="rId11"/>
    <p:sldId id="351" r:id="rId12"/>
    <p:sldId id="256" r:id="rId13"/>
    <p:sldId id="257" r:id="rId14"/>
    <p:sldId id="259" r:id="rId15"/>
    <p:sldId id="260" r:id="rId16"/>
    <p:sldId id="261" r:id="rId17"/>
    <p:sldId id="262" r:id="rId18"/>
    <p:sldId id="263" r:id="rId19"/>
    <p:sldId id="352" r:id="rId20"/>
    <p:sldId id="354" r:id="rId21"/>
    <p:sldId id="320" r:id="rId22"/>
    <p:sldId id="322" r:id="rId23"/>
    <p:sldId id="323" r:id="rId24"/>
    <p:sldId id="318" r:id="rId25"/>
    <p:sldId id="357" r:id="rId26"/>
    <p:sldId id="358" r:id="rId27"/>
    <p:sldId id="258" r:id="rId28"/>
    <p:sldId id="359" r:id="rId29"/>
    <p:sldId id="360" r:id="rId30"/>
    <p:sldId id="331" r:id="rId31"/>
    <p:sldId id="325" r:id="rId32"/>
    <p:sldId id="330" r:id="rId33"/>
    <p:sldId id="326" r:id="rId34"/>
    <p:sldId id="327" r:id="rId35"/>
    <p:sldId id="328" r:id="rId36"/>
    <p:sldId id="342" r:id="rId37"/>
    <p:sldId id="329" r:id="rId38"/>
    <p:sldId id="264" r:id="rId39"/>
    <p:sldId id="265" r:id="rId40"/>
    <p:sldId id="353" r:id="rId41"/>
    <p:sldId id="267" r:id="rId42"/>
    <p:sldId id="268" r:id="rId43"/>
    <p:sldId id="356" r:id="rId44"/>
    <p:sldId id="341" r:id="rId45"/>
    <p:sldId id="355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99"/>
    <a:srgbClr val="CCCCFF"/>
    <a:srgbClr val="C0C0C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49" autoAdjust="0"/>
    <p:restoredTop sz="77034" autoAdjust="0"/>
  </p:normalViewPr>
  <p:slideViewPr>
    <p:cSldViewPr snapToGrid="0">
      <p:cViewPr>
        <p:scale>
          <a:sx n="86" d="100"/>
          <a:sy n="86" d="100"/>
        </p:scale>
        <p:origin x="78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75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svg"/><Relationship Id="rId1" Type="http://schemas.openxmlformats.org/officeDocument/2006/relationships/image" Target="../media/image77.png"/><Relationship Id="rId6" Type="http://schemas.openxmlformats.org/officeDocument/2006/relationships/image" Target="../media/image82.svg"/><Relationship Id="rId5" Type="http://schemas.openxmlformats.org/officeDocument/2006/relationships/image" Target="../media/image81.png"/><Relationship Id="rId10" Type="http://schemas.openxmlformats.org/officeDocument/2006/relationships/image" Target="../media/image86.svg"/><Relationship Id="rId4" Type="http://schemas.openxmlformats.org/officeDocument/2006/relationships/image" Target="../media/image80.svg"/><Relationship Id="rId9" Type="http://schemas.openxmlformats.org/officeDocument/2006/relationships/image" Target="../media/image85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svg"/><Relationship Id="rId1" Type="http://schemas.openxmlformats.org/officeDocument/2006/relationships/image" Target="../media/image77.png"/><Relationship Id="rId6" Type="http://schemas.openxmlformats.org/officeDocument/2006/relationships/image" Target="../media/image82.svg"/><Relationship Id="rId5" Type="http://schemas.openxmlformats.org/officeDocument/2006/relationships/image" Target="../media/image81.png"/><Relationship Id="rId10" Type="http://schemas.openxmlformats.org/officeDocument/2006/relationships/image" Target="../media/image86.svg"/><Relationship Id="rId4" Type="http://schemas.openxmlformats.org/officeDocument/2006/relationships/image" Target="../media/image80.svg"/><Relationship Id="rId9" Type="http://schemas.openxmlformats.org/officeDocument/2006/relationships/image" Target="../media/image8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6CAF52-12BB-4E8E-808D-978CFFF2E33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877C94-5DEE-4440-87AB-81FACA959257}">
      <dgm:prSet phldrT="[Text]"/>
      <dgm:spPr/>
      <dgm:t>
        <a:bodyPr/>
        <a:lstStyle/>
        <a:p>
          <a:r>
            <a:rPr lang="en-US" dirty="0"/>
            <a:t>~12 million cases extracted, mapped, de-identified, and available for QI and research</a:t>
          </a:r>
        </a:p>
      </dgm:t>
    </dgm:pt>
    <dgm:pt modelId="{2AA53D50-143C-4C77-8B10-54BD6DC6D769}" type="parTrans" cxnId="{30259CD1-FBED-4DAE-923A-DF6952E2BCE9}">
      <dgm:prSet/>
      <dgm:spPr/>
      <dgm:t>
        <a:bodyPr/>
        <a:lstStyle/>
        <a:p>
          <a:endParaRPr lang="en-US"/>
        </a:p>
      </dgm:t>
    </dgm:pt>
    <dgm:pt modelId="{9864B668-D1C4-4376-B361-C8E24968C5B7}" type="sibTrans" cxnId="{30259CD1-FBED-4DAE-923A-DF6952E2BCE9}">
      <dgm:prSet/>
      <dgm:spPr/>
      <dgm:t>
        <a:bodyPr/>
        <a:lstStyle/>
        <a:p>
          <a:endParaRPr lang="en-US"/>
        </a:p>
      </dgm:t>
    </dgm:pt>
    <dgm:pt modelId="{4032EFE9-EA94-4983-9844-8FBF26CA08D6}">
      <dgm:prSet phldrT="[Text]"/>
      <dgm:spPr/>
      <dgm:t>
        <a:bodyPr/>
        <a:lstStyle/>
        <a:p>
          <a:r>
            <a:rPr lang="en-US" dirty="0"/>
            <a:t>~170 million medication doses</a:t>
          </a:r>
        </a:p>
      </dgm:t>
    </dgm:pt>
    <dgm:pt modelId="{F88AE4A9-007D-4800-9D98-45DEBD195A9F}" type="parTrans" cxnId="{38451C2F-41A0-46E3-B893-36EF4010A3A6}">
      <dgm:prSet/>
      <dgm:spPr/>
      <dgm:t>
        <a:bodyPr/>
        <a:lstStyle/>
        <a:p>
          <a:endParaRPr lang="en-US"/>
        </a:p>
      </dgm:t>
    </dgm:pt>
    <dgm:pt modelId="{143DCF00-A44D-41FA-9FB9-DFDBDD54F3B6}" type="sibTrans" cxnId="{38451C2F-41A0-46E3-B893-36EF4010A3A6}">
      <dgm:prSet/>
      <dgm:spPr/>
      <dgm:t>
        <a:bodyPr/>
        <a:lstStyle/>
        <a:p>
          <a:endParaRPr lang="en-US"/>
        </a:p>
      </dgm:t>
    </dgm:pt>
    <dgm:pt modelId="{ED5D7FD4-35E8-4609-9E90-644561515F79}">
      <dgm:prSet phldrT="[Text]"/>
      <dgm:spPr/>
      <dgm:t>
        <a:bodyPr/>
        <a:lstStyle/>
        <a:p>
          <a:r>
            <a:rPr lang="en-US" dirty="0"/>
            <a:t>24 BILLION vital signs</a:t>
          </a:r>
        </a:p>
      </dgm:t>
    </dgm:pt>
    <dgm:pt modelId="{40C8E47A-6A81-47BD-9259-A6B4A54D8C35}" type="parTrans" cxnId="{B7A07767-D603-4AB5-8913-165C083D7342}">
      <dgm:prSet/>
      <dgm:spPr/>
      <dgm:t>
        <a:bodyPr/>
        <a:lstStyle/>
        <a:p>
          <a:endParaRPr lang="en-US"/>
        </a:p>
      </dgm:t>
    </dgm:pt>
    <dgm:pt modelId="{5D105973-0B6B-462D-B20A-7B4CDA6B93D2}" type="sibTrans" cxnId="{B7A07767-D603-4AB5-8913-165C083D7342}">
      <dgm:prSet/>
      <dgm:spPr/>
      <dgm:t>
        <a:bodyPr/>
        <a:lstStyle/>
        <a:p>
          <a:endParaRPr lang="en-US"/>
        </a:p>
      </dgm:t>
    </dgm:pt>
    <dgm:pt modelId="{F0693C15-EE6E-4354-8906-A3C849ED0E93}">
      <dgm:prSet/>
      <dgm:spPr/>
      <dgm:t>
        <a:bodyPr/>
        <a:lstStyle/>
        <a:p>
          <a:r>
            <a:rPr lang="en-US" dirty="0"/>
            <a:t>50 institutions, 5 EHR vendors</a:t>
          </a:r>
        </a:p>
      </dgm:t>
    </dgm:pt>
    <dgm:pt modelId="{3E223A1F-D20C-4004-AAC2-1F26E8C44A0F}" type="parTrans" cxnId="{F95D4D24-94A9-44E7-9865-AD4ABBA500E6}">
      <dgm:prSet/>
      <dgm:spPr/>
      <dgm:t>
        <a:bodyPr/>
        <a:lstStyle/>
        <a:p>
          <a:endParaRPr lang="en-US"/>
        </a:p>
      </dgm:t>
    </dgm:pt>
    <dgm:pt modelId="{C2C3B7BA-B930-4E65-AF5A-04C9F1ABC088}" type="sibTrans" cxnId="{F95D4D24-94A9-44E7-9865-AD4ABBA500E6}">
      <dgm:prSet/>
      <dgm:spPr/>
      <dgm:t>
        <a:bodyPr/>
        <a:lstStyle/>
        <a:p>
          <a:endParaRPr lang="en-US"/>
        </a:p>
      </dgm:t>
    </dgm:pt>
    <dgm:pt modelId="{551CDEB0-D1BD-46FE-881D-5F31A91F6C6C}" type="pres">
      <dgm:prSet presAssocID="{096CAF52-12BB-4E8E-808D-978CFFF2E331}" presName="compositeShape" presStyleCnt="0">
        <dgm:presLayoutVars>
          <dgm:dir/>
          <dgm:resizeHandles/>
        </dgm:presLayoutVars>
      </dgm:prSet>
      <dgm:spPr/>
    </dgm:pt>
    <dgm:pt modelId="{641A1E83-805F-4311-8E8D-EFFEEC62D1E0}" type="pres">
      <dgm:prSet presAssocID="{096CAF52-12BB-4E8E-808D-978CFFF2E331}" presName="pyramid" presStyleLbl="node1" presStyleIdx="0" presStyleCnt="1" custScaleX="116303" custLinFactNeighborX="10967" custLinFactNeighborY="-176"/>
      <dgm:spPr>
        <a:solidFill>
          <a:srgbClr val="002060"/>
        </a:solidFill>
      </dgm:spPr>
    </dgm:pt>
    <dgm:pt modelId="{115B7185-14E7-4BF3-92E0-982C162A5A5D}" type="pres">
      <dgm:prSet presAssocID="{096CAF52-12BB-4E8E-808D-978CFFF2E331}" presName="theList" presStyleCnt="0"/>
      <dgm:spPr/>
    </dgm:pt>
    <dgm:pt modelId="{D8992E3B-EAA4-4DC0-A051-E511EB060408}" type="pres">
      <dgm:prSet presAssocID="{F0693C15-EE6E-4354-8906-A3C849ED0E93}" presName="aNode" presStyleLbl="fgAcc1" presStyleIdx="0" presStyleCnt="4">
        <dgm:presLayoutVars>
          <dgm:bulletEnabled val="1"/>
        </dgm:presLayoutVars>
      </dgm:prSet>
      <dgm:spPr/>
    </dgm:pt>
    <dgm:pt modelId="{B301A206-1172-405C-9674-B8038A763DBC}" type="pres">
      <dgm:prSet presAssocID="{F0693C15-EE6E-4354-8906-A3C849ED0E93}" presName="aSpace" presStyleCnt="0"/>
      <dgm:spPr/>
    </dgm:pt>
    <dgm:pt modelId="{15A0F5AC-7A46-4D2F-B9D1-E41B2E8944D5}" type="pres">
      <dgm:prSet presAssocID="{0A877C94-5DEE-4440-87AB-81FACA959257}" presName="aNode" presStyleLbl="fgAcc1" presStyleIdx="1" presStyleCnt="4">
        <dgm:presLayoutVars>
          <dgm:bulletEnabled val="1"/>
        </dgm:presLayoutVars>
      </dgm:prSet>
      <dgm:spPr/>
    </dgm:pt>
    <dgm:pt modelId="{4E29728B-1E56-4102-A00D-2A7B280EF6E7}" type="pres">
      <dgm:prSet presAssocID="{0A877C94-5DEE-4440-87AB-81FACA959257}" presName="aSpace" presStyleCnt="0"/>
      <dgm:spPr/>
    </dgm:pt>
    <dgm:pt modelId="{874B10F6-8804-488A-90E4-0FDC8DA6B59C}" type="pres">
      <dgm:prSet presAssocID="{4032EFE9-EA94-4983-9844-8FBF26CA08D6}" presName="aNode" presStyleLbl="fgAcc1" presStyleIdx="2" presStyleCnt="4">
        <dgm:presLayoutVars>
          <dgm:bulletEnabled val="1"/>
        </dgm:presLayoutVars>
      </dgm:prSet>
      <dgm:spPr/>
    </dgm:pt>
    <dgm:pt modelId="{C1AF76A9-FEB8-4467-AF2C-F5EF414441EE}" type="pres">
      <dgm:prSet presAssocID="{4032EFE9-EA94-4983-9844-8FBF26CA08D6}" presName="aSpace" presStyleCnt="0"/>
      <dgm:spPr/>
    </dgm:pt>
    <dgm:pt modelId="{03D6FDE8-1DDC-4844-9C08-124717DEAD42}" type="pres">
      <dgm:prSet presAssocID="{ED5D7FD4-35E8-4609-9E90-644561515F79}" presName="aNode" presStyleLbl="fgAcc1" presStyleIdx="3" presStyleCnt="4">
        <dgm:presLayoutVars>
          <dgm:bulletEnabled val="1"/>
        </dgm:presLayoutVars>
      </dgm:prSet>
      <dgm:spPr/>
    </dgm:pt>
    <dgm:pt modelId="{5AF61091-A32E-4138-868B-DEA745C6BFE8}" type="pres">
      <dgm:prSet presAssocID="{ED5D7FD4-35E8-4609-9E90-644561515F79}" presName="aSpace" presStyleCnt="0"/>
      <dgm:spPr/>
    </dgm:pt>
  </dgm:ptLst>
  <dgm:cxnLst>
    <dgm:cxn modelId="{F95D4D24-94A9-44E7-9865-AD4ABBA500E6}" srcId="{096CAF52-12BB-4E8E-808D-978CFFF2E331}" destId="{F0693C15-EE6E-4354-8906-A3C849ED0E93}" srcOrd="0" destOrd="0" parTransId="{3E223A1F-D20C-4004-AAC2-1F26E8C44A0F}" sibTransId="{C2C3B7BA-B930-4E65-AF5A-04C9F1ABC088}"/>
    <dgm:cxn modelId="{38451C2F-41A0-46E3-B893-36EF4010A3A6}" srcId="{096CAF52-12BB-4E8E-808D-978CFFF2E331}" destId="{4032EFE9-EA94-4983-9844-8FBF26CA08D6}" srcOrd="2" destOrd="0" parTransId="{F88AE4A9-007D-4800-9D98-45DEBD195A9F}" sibTransId="{143DCF00-A44D-41FA-9FB9-DFDBDD54F3B6}"/>
    <dgm:cxn modelId="{B7A07767-D603-4AB5-8913-165C083D7342}" srcId="{096CAF52-12BB-4E8E-808D-978CFFF2E331}" destId="{ED5D7FD4-35E8-4609-9E90-644561515F79}" srcOrd="3" destOrd="0" parTransId="{40C8E47A-6A81-47BD-9259-A6B4A54D8C35}" sibTransId="{5D105973-0B6B-462D-B20A-7B4CDA6B93D2}"/>
    <dgm:cxn modelId="{57775B7E-E489-4291-8D9E-6019D73A7F1E}" type="presOf" srcId="{0A877C94-5DEE-4440-87AB-81FACA959257}" destId="{15A0F5AC-7A46-4D2F-B9D1-E41B2E8944D5}" srcOrd="0" destOrd="0" presId="urn:microsoft.com/office/officeart/2005/8/layout/pyramid2"/>
    <dgm:cxn modelId="{B2D4289B-0EB2-4ECE-BA7B-6B32609E4963}" type="presOf" srcId="{096CAF52-12BB-4E8E-808D-978CFFF2E331}" destId="{551CDEB0-D1BD-46FE-881D-5F31A91F6C6C}" srcOrd="0" destOrd="0" presId="urn:microsoft.com/office/officeart/2005/8/layout/pyramid2"/>
    <dgm:cxn modelId="{118AD0B7-7345-4251-9AF9-F043913AFDD3}" type="presOf" srcId="{4032EFE9-EA94-4983-9844-8FBF26CA08D6}" destId="{874B10F6-8804-488A-90E4-0FDC8DA6B59C}" srcOrd="0" destOrd="0" presId="urn:microsoft.com/office/officeart/2005/8/layout/pyramid2"/>
    <dgm:cxn modelId="{30259CD1-FBED-4DAE-923A-DF6952E2BCE9}" srcId="{096CAF52-12BB-4E8E-808D-978CFFF2E331}" destId="{0A877C94-5DEE-4440-87AB-81FACA959257}" srcOrd="1" destOrd="0" parTransId="{2AA53D50-143C-4C77-8B10-54BD6DC6D769}" sibTransId="{9864B668-D1C4-4376-B361-C8E24968C5B7}"/>
    <dgm:cxn modelId="{C28396F5-16B3-4416-A0BD-4BC992E56D68}" type="presOf" srcId="{ED5D7FD4-35E8-4609-9E90-644561515F79}" destId="{03D6FDE8-1DDC-4844-9C08-124717DEAD42}" srcOrd="0" destOrd="0" presId="urn:microsoft.com/office/officeart/2005/8/layout/pyramid2"/>
    <dgm:cxn modelId="{56D023FB-DA8D-41F3-B85E-B21950608A4B}" type="presOf" srcId="{F0693C15-EE6E-4354-8906-A3C849ED0E93}" destId="{D8992E3B-EAA4-4DC0-A051-E511EB060408}" srcOrd="0" destOrd="0" presId="urn:microsoft.com/office/officeart/2005/8/layout/pyramid2"/>
    <dgm:cxn modelId="{4B516980-0683-4026-96C4-110188394658}" type="presParOf" srcId="{551CDEB0-D1BD-46FE-881D-5F31A91F6C6C}" destId="{641A1E83-805F-4311-8E8D-EFFEEC62D1E0}" srcOrd="0" destOrd="0" presId="urn:microsoft.com/office/officeart/2005/8/layout/pyramid2"/>
    <dgm:cxn modelId="{A5BC0B4B-BA9E-4083-998D-EB7C021A055E}" type="presParOf" srcId="{551CDEB0-D1BD-46FE-881D-5F31A91F6C6C}" destId="{115B7185-14E7-4BF3-92E0-982C162A5A5D}" srcOrd="1" destOrd="0" presId="urn:microsoft.com/office/officeart/2005/8/layout/pyramid2"/>
    <dgm:cxn modelId="{14FC1CAC-0005-4785-832A-D1FEEF3B0ACC}" type="presParOf" srcId="{115B7185-14E7-4BF3-92E0-982C162A5A5D}" destId="{D8992E3B-EAA4-4DC0-A051-E511EB060408}" srcOrd="0" destOrd="0" presId="urn:microsoft.com/office/officeart/2005/8/layout/pyramid2"/>
    <dgm:cxn modelId="{522927D1-38AC-45BC-A6D2-CAC0CF8083C9}" type="presParOf" srcId="{115B7185-14E7-4BF3-92E0-982C162A5A5D}" destId="{B301A206-1172-405C-9674-B8038A763DBC}" srcOrd="1" destOrd="0" presId="urn:microsoft.com/office/officeart/2005/8/layout/pyramid2"/>
    <dgm:cxn modelId="{97E7281E-2E82-46F3-A191-85C018F3CC46}" type="presParOf" srcId="{115B7185-14E7-4BF3-92E0-982C162A5A5D}" destId="{15A0F5AC-7A46-4D2F-B9D1-E41B2E8944D5}" srcOrd="2" destOrd="0" presId="urn:microsoft.com/office/officeart/2005/8/layout/pyramid2"/>
    <dgm:cxn modelId="{EED38D3A-8BBA-45C7-909F-C744BC1C17F1}" type="presParOf" srcId="{115B7185-14E7-4BF3-92E0-982C162A5A5D}" destId="{4E29728B-1E56-4102-A00D-2A7B280EF6E7}" srcOrd="3" destOrd="0" presId="urn:microsoft.com/office/officeart/2005/8/layout/pyramid2"/>
    <dgm:cxn modelId="{D18BDD25-0609-44D9-A21D-022AB35C1472}" type="presParOf" srcId="{115B7185-14E7-4BF3-92E0-982C162A5A5D}" destId="{874B10F6-8804-488A-90E4-0FDC8DA6B59C}" srcOrd="4" destOrd="0" presId="urn:microsoft.com/office/officeart/2005/8/layout/pyramid2"/>
    <dgm:cxn modelId="{386698EA-E758-47F6-8E89-C11290C6C005}" type="presParOf" srcId="{115B7185-14E7-4BF3-92E0-982C162A5A5D}" destId="{C1AF76A9-FEB8-4467-AF2C-F5EF414441EE}" srcOrd="5" destOrd="0" presId="urn:microsoft.com/office/officeart/2005/8/layout/pyramid2"/>
    <dgm:cxn modelId="{CD2F478A-08D2-4890-8971-21FA50A36DBD}" type="presParOf" srcId="{115B7185-14E7-4BF3-92E0-982C162A5A5D}" destId="{03D6FDE8-1DDC-4844-9C08-124717DEAD42}" srcOrd="6" destOrd="0" presId="urn:microsoft.com/office/officeart/2005/8/layout/pyramid2"/>
    <dgm:cxn modelId="{66B97E28-0C6F-4C01-AE32-083B50C7B214}" type="presParOf" srcId="{115B7185-14E7-4BF3-92E0-982C162A5A5D}" destId="{5AF61091-A32E-4138-868B-DEA745C6BFE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4157F8-6C08-468A-9D7C-2CDEB8E21BA8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064AF2-341E-4B7B-A0E1-FC5DD49EB38B}">
      <dgm:prSet phldrT="[Text]" custT="1"/>
      <dgm:spPr>
        <a:solidFill>
          <a:srgbClr val="002060">
            <a:alpha val="87000"/>
          </a:srgbClr>
        </a:solidFill>
      </dgm:spPr>
      <dgm:t>
        <a:bodyPr/>
        <a:lstStyle/>
        <a:p>
          <a:r>
            <a:rPr lang="en-US" sz="4400" dirty="0"/>
            <a:t>MPOG</a:t>
          </a:r>
        </a:p>
      </dgm:t>
    </dgm:pt>
    <dgm:pt modelId="{4562742C-385D-40E9-898E-461583C70DDA}" type="parTrans" cxnId="{E7D93CC4-548C-41CD-B392-01CC1FD3384A}">
      <dgm:prSet/>
      <dgm:spPr/>
      <dgm:t>
        <a:bodyPr/>
        <a:lstStyle/>
        <a:p>
          <a:endParaRPr lang="en-US"/>
        </a:p>
      </dgm:t>
    </dgm:pt>
    <dgm:pt modelId="{C657A862-C78A-4DC7-8489-886117416D99}" type="sibTrans" cxnId="{E7D93CC4-548C-41CD-B392-01CC1FD3384A}">
      <dgm:prSet/>
      <dgm:spPr/>
      <dgm:t>
        <a:bodyPr/>
        <a:lstStyle/>
        <a:p>
          <a:endParaRPr lang="en-US"/>
        </a:p>
      </dgm:t>
    </dgm:pt>
    <dgm:pt modelId="{4CC21BF5-EF1B-435C-BBDF-324208C4749B}">
      <dgm:prSet phldrT="[Text]" custT="1"/>
      <dgm:spPr>
        <a:solidFill>
          <a:srgbClr val="92D050">
            <a:alpha val="78000"/>
          </a:srgbClr>
        </a:solidFill>
      </dgm:spPr>
      <dgm:t>
        <a:bodyPr/>
        <a:lstStyle/>
        <a:p>
          <a:r>
            <a:rPr lang="en-US" sz="2000" dirty="0"/>
            <a:t>Research</a:t>
          </a:r>
          <a:endParaRPr lang="en-US" sz="1100" dirty="0"/>
        </a:p>
      </dgm:t>
    </dgm:pt>
    <dgm:pt modelId="{2D67C57C-47FB-4D08-BF89-9A1B16931E9E}" type="parTrans" cxnId="{04DDEC0E-7A74-4606-91E2-6C9E81AA0D47}">
      <dgm:prSet/>
      <dgm:spPr/>
      <dgm:t>
        <a:bodyPr/>
        <a:lstStyle/>
        <a:p>
          <a:endParaRPr lang="en-US"/>
        </a:p>
      </dgm:t>
    </dgm:pt>
    <dgm:pt modelId="{8AF16795-DDEE-4E34-968C-BA2E9AC3CE7D}" type="sibTrans" cxnId="{04DDEC0E-7A74-4606-91E2-6C9E81AA0D47}">
      <dgm:prSet/>
      <dgm:spPr/>
      <dgm:t>
        <a:bodyPr/>
        <a:lstStyle/>
        <a:p>
          <a:endParaRPr lang="en-US"/>
        </a:p>
      </dgm:t>
    </dgm:pt>
    <dgm:pt modelId="{7B28550E-2DC7-48C8-8116-D69D06A9A1B2}">
      <dgm:prSet phldrT="[Text]" custT="1"/>
      <dgm:spPr>
        <a:solidFill>
          <a:srgbClr val="2F5597">
            <a:alpha val="50196"/>
          </a:srgbClr>
        </a:solidFill>
      </dgm:spPr>
      <dgm:t>
        <a:bodyPr/>
        <a:lstStyle/>
        <a:p>
          <a:r>
            <a:rPr lang="en-US" sz="1600" dirty="0"/>
            <a:t>BCBSM funded program</a:t>
          </a:r>
        </a:p>
      </dgm:t>
    </dgm:pt>
    <dgm:pt modelId="{E02115BA-0140-4DA6-8AB4-994D7FBE614C}" type="parTrans" cxnId="{1771F17A-86E3-4DD8-8F46-8C6F86CDBFD8}">
      <dgm:prSet/>
      <dgm:spPr/>
      <dgm:t>
        <a:bodyPr/>
        <a:lstStyle/>
        <a:p>
          <a:endParaRPr lang="en-US"/>
        </a:p>
      </dgm:t>
    </dgm:pt>
    <dgm:pt modelId="{CFF21D30-466A-4218-A54B-67FD7F3CE72C}" type="sibTrans" cxnId="{1771F17A-86E3-4DD8-8F46-8C6F86CDBFD8}">
      <dgm:prSet/>
      <dgm:spPr/>
      <dgm:t>
        <a:bodyPr/>
        <a:lstStyle/>
        <a:p>
          <a:endParaRPr lang="en-US"/>
        </a:p>
      </dgm:t>
    </dgm:pt>
    <dgm:pt modelId="{8D8AE522-58C2-46D9-B2DB-524165556C6B}">
      <dgm:prSet phldrT="[Text]" custT="1"/>
      <dgm:spPr>
        <a:solidFill>
          <a:srgbClr val="FF9900">
            <a:alpha val="82000"/>
          </a:srgbClr>
        </a:solidFill>
      </dgm:spPr>
      <dgm:t>
        <a:bodyPr/>
        <a:lstStyle/>
        <a:p>
          <a:r>
            <a:rPr lang="en-US" sz="2000" dirty="0"/>
            <a:t>Quality </a:t>
          </a:r>
        </a:p>
        <a:p>
          <a:r>
            <a:rPr lang="en-US" sz="2000" dirty="0"/>
            <a:t>(ASPIRE)</a:t>
          </a:r>
        </a:p>
      </dgm:t>
    </dgm:pt>
    <dgm:pt modelId="{B971638C-A22F-46D2-A56D-1D47214F2979}" type="parTrans" cxnId="{E8FA2C16-D311-4919-BE93-E634E78C9226}">
      <dgm:prSet/>
      <dgm:spPr/>
      <dgm:t>
        <a:bodyPr/>
        <a:lstStyle/>
        <a:p>
          <a:endParaRPr lang="en-US"/>
        </a:p>
      </dgm:t>
    </dgm:pt>
    <dgm:pt modelId="{DCF01D30-4618-4AA0-A449-027994293787}" type="sibTrans" cxnId="{E8FA2C16-D311-4919-BE93-E634E78C9226}">
      <dgm:prSet/>
      <dgm:spPr/>
      <dgm:t>
        <a:bodyPr/>
        <a:lstStyle/>
        <a:p>
          <a:endParaRPr lang="en-US"/>
        </a:p>
      </dgm:t>
    </dgm:pt>
    <dgm:pt modelId="{1C37B96C-791C-4196-8631-12F954EA86F6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17162B03-372D-40EB-B629-D672DD8B8E8E}" type="sibTrans" cxnId="{E9B6C8E1-BF45-4615-89F3-FBB399D01A1E}">
      <dgm:prSet/>
      <dgm:spPr/>
      <dgm:t>
        <a:bodyPr/>
        <a:lstStyle/>
        <a:p>
          <a:endParaRPr lang="en-US"/>
        </a:p>
      </dgm:t>
    </dgm:pt>
    <dgm:pt modelId="{B2A646C2-7ED7-4E8D-8AD2-57477AAA68E5}" type="parTrans" cxnId="{E9B6C8E1-BF45-4615-89F3-FBB399D01A1E}">
      <dgm:prSet/>
      <dgm:spPr/>
      <dgm:t>
        <a:bodyPr/>
        <a:lstStyle/>
        <a:p>
          <a:endParaRPr lang="en-US"/>
        </a:p>
      </dgm:t>
    </dgm:pt>
    <dgm:pt modelId="{C5B3A586-F89C-4E44-90B6-A8C6CCFB2A43}" type="pres">
      <dgm:prSet presAssocID="{964157F8-6C08-468A-9D7C-2CDEB8E21BA8}" presName="Name0" presStyleCnt="0">
        <dgm:presLayoutVars>
          <dgm:chMax val="7"/>
          <dgm:resizeHandles val="exact"/>
        </dgm:presLayoutVars>
      </dgm:prSet>
      <dgm:spPr/>
    </dgm:pt>
    <dgm:pt modelId="{C4529177-2F47-4ADD-91CC-CC2E970D4E89}" type="pres">
      <dgm:prSet presAssocID="{964157F8-6C08-468A-9D7C-2CDEB8E21BA8}" presName="comp1" presStyleCnt="0"/>
      <dgm:spPr/>
    </dgm:pt>
    <dgm:pt modelId="{EB0DD34D-97F8-445B-9393-BAD7E58FD115}" type="pres">
      <dgm:prSet presAssocID="{964157F8-6C08-468A-9D7C-2CDEB8E21BA8}" presName="circle1" presStyleLbl="node1" presStyleIdx="0" presStyleCnt="5" custScaleX="150795" custLinFactNeighborX="524" custLinFactNeighborY="-155"/>
      <dgm:spPr/>
    </dgm:pt>
    <dgm:pt modelId="{A5EBAB11-7622-43BD-8C7F-A1DE835AE571}" type="pres">
      <dgm:prSet presAssocID="{964157F8-6C08-468A-9D7C-2CDEB8E21BA8}" presName="c1text" presStyleLbl="node1" presStyleIdx="0" presStyleCnt="5">
        <dgm:presLayoutVars>
          <dgm:bulletEnabled val="1"/>
        </dgm:presLayoutVars>
      </dgm:prSet>
      <dgm:spPr/>
    </dgm:pt>
    <dgm:pt modelId="{FE1051C0-4C7A-40EC-BBC6-2D4F58C5F14E}" type="pres">
      <dgm:prSet presAssocID="{964157F8-6C08-468A-9D7C-2CDEB8E21BA8}" presName="comp2" presStyleCnt="0"/>
      <dgm:spPr/>
    </dgm:pt>
    <dgm:pt modelId="{60657045-765E-4091-B6C5-B7BA3BFB7263}" type="pres">
      <dgm:prSet presAssocID="{964157F8-6C08-468A-9D7C-2CDEB8E21BA8}" presName="circle2" presStyleLbl="node1" presStyleIdx="1" presStyleCnt="5" custScaleX="118097" custScaleY="65350" custLinFactNeighborX="-29245" custLinFactNeighborY="-7039"/>
      <dgm:spPr/>
    </dgm:pt>
    <dgm:pt modelId="{6353777B-B602-4B3D-AC6F-250D81673C54}" type="pres">
      <dgm:prSet presAssocID="{964157F8-6C08-468A-9D7C-2CDEB8E21BA8}" presName="c2text" presStyleLbl="node1" presStyleIdx="1" presStyleCnt="5">
        <dgm:presLayoutVars>
          <dgm:bulletEnabled val="1"/>
        </dgm:presLayoutVars>
      </dgm:prSet>
      <dgm:spPr/>
    </dgm:pt>
    <dgm:pt modelId="{98C8A8B3-43AC-43D8-8164-455F85B8241B}" type="pres">
      <dgm:prSet presAssocID="{964157F8-6C08-468A-9D7C-2CDEB8E21BA8}" presName="comp3" presStyleCnt="0"/>
      <dgm:spPr/>
    </dgm:pt>
    <dgm:pt modelId="{9B4E6D8B-2205-4E42-99C2-612BDCDBC91C}" type="pres">
      <dgm:prSet presAssocID="{964157F8-6C08-468A-9D7C-2CDEB8E21BA8}" presName="circle3" presStyleLbl="node1" presStyleIdx="2" presStyleCnt="5" custScaleX="4553" custScaleY="2736" custLinFactNeighborX="-75054" custLinFactNeighborY="-2650"/>
      <dgm:spPr/>
    </dgm:pt>
    <dgm:pt modelId="{4B5F8D67-1E7F-4210-9FC9-D4F4C27234D9}" type="pres">
      <dgm:prSet presAssocID="{964157F8-6C08-468A-9D7C-2CDEB8E21BA8}" presName="c3text" presStyleLbl="node1" presStyleIdx="2" presStyleCnt="5">
        <dgm:presLayoutVars>
          <dgm:bulletEnabled val="1"/>
        </dgm:presLayoutVars>
      </dgm:prSet>
      <dgm:spPr/>
    </dgm:pt>
    <dgm:pt modelId="{817E452D-A9C7-42FA-A9AA-28F31785022E}" type="pres">
      <dgm:prSet presAssocID="{964157F8-6C08-468A-9D7C-2CDEB8E21BA8}" presName="comp4" presStyleCnt="0"/>
      <dgm:spPr/>
    </dgm:pt>
    <dgm:pt modelId="{CC8BD27C-B01D-40F1-93AF-781E1F46CA65}" type="pres">
      <dgm:prSet presAssocID="{964157F8-6C08-468A-9D7C-2CDEB8E21BA8}" presName="circle4" presStyleLbl="node1" presStyleIdx="3" presStyleCnt="5" custScaleX="182667" custLinFactNeighborX="46515" custLinFactNeighborY="-38354"/>
      <dgm:spPr/>
    </dgm:pt>
    <dgm:pt modelId="{9CB66075-9AAB-416A-A601-EA40BFB78A33}" type="pres">
      <dgm:prSet presAssocID="{964157F8-6C08-468A-9D7C-2CDEB8E21BA8}" presName="c4text" presStyleLbl="node1" presStyleIdx="3" presStyleCnt="5">
        <dgm:presLayoutVars>
          <dgm:bulletEnabled val="1"/>
        </dgm:presLayoutVars>
      </dgm:prSet>
      <dgm:spPr/>
    </dgm:pt>
    <dgm:pt modelId="{06317157-9474-4410-9A0C-F7E3763D38C2}" type="pres">
      <dgm:prSet presAssocID="{964157F8-6C08-468A-9D7C-2CDEB8E21BA8}" presName="comp5" presStyleCnt="0"/>
      <dgm:spPr/>
    </dgm:pt>
    <dgm:pt modelId="{FA9603D7-FA1D-44CC-A3B5-EB3F23EFD8F2}" type="pres">
      <dgm:prSet presAssocID="{964157F8-6C08-468A-9D7C-2CDEB8E21BA8}" presName="circle5" presStyleLbl="node1" presStyleIdx="4" presStyleCnt="5" custScaleX="131651" custScaleY="90564" custLinFactX="18531" custLinFactNeighborX="100000" custLinFactNeighborY="-62044"/>
      <dgm:spPr/>
    </dgm:pt>
    <dgm:pt modelId="{D03398BD-310A-4A3B-B785-2F31483865DE}" type="pres">
      <dgm:prSet presAssocID="{964157F8-6C08-468A-9D7C-2CDEB8E21BA8}" presName="c5text" presStyleLbl="node1" presStyleIdx="4" presStyleCnt="5">
        <dgm:presLayoutVars>
          <dgm:bulletEnabled val="1"/>
        </dgm:presLayoutVars>
      </dgm:prSet>
      <dgm:spPr/>
    </dgm:pt>
  </dgm:ptLst>
  <dgm:cxnLst>
    <dgm:cxn modelId="{EB503902-2E81-4090-B5E5-44E3309E01B7}" type="presOf" srcId="{1C37B96C-791C-4196-8631-12F954EA86F6}" destId="{4B5F8D67-1E7F-4210-9FC9-D4F4C27234D9}" srcOrd="1" destOrd="0" presId="urn:microsoft.com/office/officeart/2005/8/layout/venn2"/>
    <dgm:cxn modelId="{F05FDB0B-0E5F-4685-86F1-AB0A5D40928A}" type="presOf" srcId="{7B28550E-2DC7-48C8-8116-D69D06A9A1B2}" destId="{D03398BD-310A-4A3B-B785-2F31483865DE}" srcOrd="1" destOrd="0" presId="urn:microsoft.com/office/officeart/2005/8/layout/venn2"/>
    <dgm:cxn modelId="{04DDEC0E-7A74-4606-91E2-6C9E81AA0D47}" srcId="{964157F8-6C08-468A-9D7C-2CDEB8E21BA8}" destId="{4CC21BF5-EF1B-435C-BBDF-324208C4749B}" srcOrd="1" destOrd="0" parTransId="{2D67C57C-47FB-4D08-BF89-9A1B16931E9E}" sibTransId="{8AF16795-DDEE-4E34-968C-BA2E9AC3CE7D}"/>
    <dgm:cxn modelId="{E8FA2C16-D311-4919-BE93-E634E78C9226}" srcId="{964157F8-6C08-468A-9D7C-2CDEB8E21BA8}" destId="{8D8AE522-58C2-46D9-B2DB-524165556C6B}" srcOrd="3" destOrd="0" parTransId="{B971638C-A22F-46D2-A56D-1D47214F2979}" sibTransId="{DCF01D30-4618-4AA0-A449-027994293787}"/>
    <dgm:cxn modelId="{41A0F23B-F945-4762-9ADA-D8115DF89232}" type="presOf" srcId="{8D8AE522-58C2-46D9-B2DB-524165556C6B}" destId="{CC8BD27C-B01D-40F1-93AF-781E1F46CA65}" srcOrd="0" destOrd="0" presId="urn:microsoft.com/office/officeart/2005/8/layout/venn2"/>
    <dgm:cxn modelId="{8B665C5E-0B22-4F89-BFC4-38F5C0516D3B}" type="presOf" srcId="{964157F8-6C08-468A-9D7C-2CDEB8E21BA8}" destId="{C5B3A586-F89C-4E44-90B6-A8C6CCFB2A43}" srcOrd="0" destOrd="0" presId="urn:microsoft.com/office/officeart/2005/8/layout/venn2"/>
    <dgm:cxn modelId="{D286DB50-1646-40B8-BBEF-665F052C5C3D}" type="presOf" srcId="{7B28550E-2DC7-48C8-8116-D69D06A9A1B2}" destId="{FA9603D7-FA1D-44CC-A3B5-EB3F23EFD8F2}" srcOrd="0" destOrd="0" presId="urn:microsoft.com/office/officeart/2005/8/layout/venn2"/>
    <dgm:cxn modelId="{29277971-9098-4174-B1AF-E0620482B3FF}" type="presOf" srcId="{4CC21BF5-EF1B-435C-BBDF-324208C4749B}" destId="{6353777B-B602-4B3D-AC6F-250D81673C54}" srcOrd="1" destOrd="0" presId="urn:microsoft.com/office/officeart/2005/8/layout/venn2"/>
    <dgm:cxn modelId="{7C8E035A-3CF9-4B13-813E-3610B643AE3F}" type="presOf" srcId="{F8064AF2-341E-4B7B-A0E1-FC5DD49EB38B}" destId="{A5EBAB11-7622-43BD-8C7F-A1DE835AE571}" srcOrd="1" destOrd="0" presId="urn:microsoft.com/office/officeart/2005/8/layout/venn2"/>
    <dgm:cxn modelId="{1771F17A-86E3-4DD8-8F46-8C6F86CDBFD8}" srcId="{964157F8-6C08-468A-9D7C-2CDEB8E21BA8}" destId="{7B28550E-2DC7-48C8-8116-D69D06A9A1B2}" srcOrd="4" destOrd="0" parTransId="{E02115BA-0140-4DA6-8AB4-994D7FBE614C}" sibTransId="{CFF21D30-466A-4218-A54B-67FD7F3CE72C}"/>
    <dgm:cxn modelId="{66A5F4A6-A54A-4FF2-AAE4-339A34CC134B}" type="presOf" srcId="{8D8AE522-58C2-46D9-B2DB-524165556C6B}" destId="{9CB66075-9AAB-416A-A601-EA40BFB78A33}" srcOrd="1" destOrd="0" presId="urn:microsoft.com/office/officeart/2005/8/layout/venn2"/>
    <dgm:cxn modelId="{E7D93CC4-548C-41CD-B392-01CC1FD3384A}" srcId="{964157F8-6C08-468A-9D7C-2CDEB8E21BA8}" destId="{F8064AF2-341E-4B7B-A0E1-FC5DD49EB38B}" srcOrd="0" destOrd="0" parTransId="{4562742C-385D-40E9-898E-461583C70DDA}" sibTransId="{C657A862-C78A-4DC7-8489-886117416D99}"/>
    <dgm:cxn modelId="{CBEF60C7-801F-4D44-93FC-7AEF2AE81AC0}" type="presOf" srcId="{4CC21BF5-EF1B-435C-BBDF-324208C4749B}" destId="{60657045-765E-4091-B6C5-B7BA3BFB7263}" srcOrd="0" destOrd="0" presId="urn:microsoft.com/office/officeart/2005/8/layout/venn2"/>
    <dgm:cxn modelId="{7DB973CE-2E33-4C0C-9447-AE4B379C7326}" type="presOf" srcId="{1C37B96C-791C-4196-8631-12F954EA86F6}" destId="{9B4E6D8B-2205-4E42-99C2-612BDCDBC91C}" srcOrd="0" destOrd="0" presId="urn:microsoft.com/office/officeart/2005/8/layout/venn2"/>
    <dgm:cxn modelId="{E9B6C8E1-BF45-4615-89F3-FBB399D01A1E}" srcId="{964157F8-6C08-468A-9D7C-2CDEB8E21BA8}" destId="{1C37B96C-791C-4196-8631-12F954EA86F6}" srcOrd="2" destOrd="0" parTransId="{B2A646C2-7ED7-4E8D-8AD2-57477AAA68E5}" sibTransId="{17162B03-372D-40EB-B629-D672DD8B8E8E}"/>
    <dgm:cxn modelId="{A777B0ED-CE00-4B36-8CE9-EE2497B9F6F9}" type="presOf" srcId="{F8064AF2-341E-4B7B-A0E1-FC5DD49EB38B}" destId="{EB0DD34D-97F8-445B-9393-BAD7E58FD115}" srcOrd="0" destOrd="0" presId="urn:microsoft.com/office/officeart/2005/8/layout/venn2"/>
    <dgm:cxn modelId="{5E11CB4E-0F37-4C3F-A212-D01FA6FB6C0C}" type="presParOf" srcId="{C5B3A586-F89C-4E44-90B6-A8C6CCFB2A43}" destId="{C4529177-2F47-4ADD-91CC-CC2E970D4E89}" srcOrd="0" destOrd="0" presId="urn:microsoft.com/office/officeart/2005/8/layout/venn2"/>
    <dgm:cxn modelId="{66CFCBDD-8F58-42C3-926A-4B7E0C4A2FEF}" type="presParOf" srcId="{C4529177-2F47-4ADD-91CC-CC2E970D4E89}" destId="{EB0DD34D-97F8-445B-9393-BAD7E58FD115}" srcOrd="0" destOrd="0" presId="urn:microsoft.com/office/officeart/2005/8/layout/venn2"/>
    <dgm:cxn modelId="{D8A84A02-3CA0-49F9-B0D2-94B098AED879}" type="presParOf" srcId="{C4529177-2F47-4ADD-91CC-CC2E970D4E89}" destId="{A5EBAB11-7622-43BD-8C7F-A1DE835AE571}" srcOrd="1" destOrd="0" presId="urn:microsoft.com/office/officeart/2005/8/layout/venn2"/>
    <dgm:cxn modelId="{C0AD2029-66E9-4587-84C5-47A7B80A1F06}" type="presParOf" srcId="{C5B3A586-F89C-4E44-90B6-A8C6CCFB2A43}" destId="{FE1051C0-4C7A-40EC-BBC6-2D4F58C5F14E}" srcOrd="1" destOrd="0" presId="urn:microsoft.com/office/officeart/2005/8/layout/venn2"/>
    <dgm:cxn modelId="{3CA5C5E3-0096-46FE-B925-86EEC66424E2}" type="presParOf" srcId="{FE1051C0-4C7A-40EC-BBC6-2D4F58C5F14E}" destId="{60657045-765E-4091-B6C5-B7BA3BFB7263}" srcOrd="0" destOrd="0" presId="urn:microsoft.com/office/officeart/2005/8/layout/venn2"/>
    <dgm:cxn modelId="{A72F3164-11DF-4A5E-B13B-8D1039761F2A}" type="presParOf" srcId="{FE1051C0-4C7A-40EC-BBC6-2D4F58C5F14E}" destId="{6353777B-B602-4B3D-AC6F-250D81673C54}" srcOrd="1" destOrd="0" presId="urn:microsoft.com/office/officeart/2005/8/layout/venn2"/>
    <dgm:cxn modelId="{7ED936A7-C619-4FBF-A303-72A9507792FA}" type="presParOf" srcId="{C5B3A586-F89C-4E44-90B6-A8C6CCFB2A43}" destId="{98C8A8B3-43AC-43D8-8164-455F85B8241B}" srcOrd="2" destOrd="0" presId="urn:microsoft.com/office/officeart/2005/8/layout/venn2"/>
    <dgm:cxn modelId="{6BF7033C-6814-4417-8FB1-7121E3349C52}" type="presParOf" srcId="{98C8A8B3-43AC-43D8-8164-455F85B8241B}" destId="{9B4E6D8B-2205-4E42-99C2-612BDCDBC91C}" srcOrd="0" destOrd="0" presId="urn:microsoft.com/office/officeart/2005/8/layout/venn2"/>
    <dgm:cxn modelId="{19C5044A-89D7-409A-A8A7-C048EFD42240}" type="presParOf" srcId="{98C8A8B3-43AC-43D8-8164-455F85B8241B}" destId="{4B5F8D67-1E7F-4210-9FC9-D4F4C27234D9}" srcOrd="1" destOrd="0" presId="urn:microsoft.com/office/officeart/2005/8/layout/venn2"/>
    <dgm:cxn modelId="{773E66FD-E248-4A9F-B757-50C27EC5A903}" type="presParOf" srcId="{C5B3A586-F89C-4E44-90B6-A8C6CCFB2A43}" destId="{817E452D-A9C7-42FA-A9AA-28F31785022E}" srcOrd="3" destOrd="0" presId="urn:microsoft.com/office/officeart/2005/8/layout/venn2"/>
    <dgm:cxn modelId="{9422DEC3-885C-4C18-B65F-588F9A18F4A9}" type="presParOf" srcId="{817E452D-A9C7-42FA-A9AA-28F31785022E}" destId="{CC8BD27C-B01D-40F1-93AF-781E1F46CA65}" srcOrd="0" destOrd="0" presId="urn:microsoft.com/office/officeart/2005/8/layout/venn2"/>
    <dgm:cxn modelId="{84D20BAC-B1CA-46A5-83CC-9FFA71BD38D6}" type="presParOf" srcId="{817E452D-A9C7-42FA-A9AA-28F31785022E}" destId="{9CB66075-9AAB-416A-A601-EA40BFB78A33}" srcOrd="1" destOrd="0" presId="urn:microsoft.com/office/officeart/2005/8/layout/venn2"/>
    <dgm:cxn modelId="{B309AE4F-DDD8-44CC-B184-39D6A78C357D}" type="presParOf" srcId="{C5B3A586-F89C-4E44-90B6-A8C6CCFB2A43}" destId="{06317157-9474-4410-9A0C-F7E3763D38C2}" srcOrd="4" destOrd="0" presId="urn:microsoft.com/office/officeart/2005/8/layout/venn2"/>
    <dgm:cxn modelId="{3446EA10-C55A-4080-A956-5B2CFD06DA29}" type="presParOf" srcId="{06317157-9474-4410-9A0C-F7E3763D38C2}" destId="{FA9603D7-FA1D-44CC-A3B5-EB3F23EFD8F2}" srcOrd="0" destOrd="0" presId="urn:microsoft.com/office/officeart/2005/8/layout/venn2"/>
    <dgm:cxn modelId="{2C46EEDB-A3B0-49B6-BC7D-465D616C099A}" type="presParOf" srcId="{06317157-9474-4410-9A0C-F7E3763D38C2}" destId="{D03398BD-310A-4A3B-B785-2F31483865D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B2BDD1-5864-4292-948B-F1784B46D68B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2702DA-F338-406D-A8A9-F5A9F6EF44F2}">
      <dgm:prSet/>
      <dgm:spPr/>
      <dgm:t>
        <a:bodyPr/>
        <a:lstStyle/>
        <a:p>
          <a:r>
            <a:rPr lang="en-US"/>
            <a:t>Experience-Based Practice</a:t>
          </a:r>
        </a:p>
      </dgm:t>
    </dgm:pt>
    <dgm:pt modelId="{2106045F-5C1A-4E10-8D0C-F5ECE62D0AB5}" type="parTrans" cxnId="{51D0D092-7121-400B-98C4-F8845882125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8A7E48B-90FF-4BBF-9AF9-CE716AD89A86}" type="sibTrans" cxnId="{51D0D092-7121-400B-98C4-F8845882125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96063E6-0701-4D2B-8E99-38647F954C65}">
      <dgm:prSet/>
      <dgm:spPr/>
      <dgm:t>
        <a:bodyPr/>
        <a:lstStyle/>
        <a:p>
          <a:r>
            <a:rPr lang="en-US"/>
            <a:t>Evidence-Based Practice</a:t>
          </a:r>
        </a:p>
      </dgm:t>
    </dgm:pt>
    <dgm:pt modelId="{4003EAEB-DC74-4E27-83B1-117033F2A598}" type="parTrans" cxnId="{D36D1CB2-CBF5-4896-AAAD-CC99E5F14AF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62AB162-ADBD-45B3-A87C-EF75AAC81656}" type="sibTrans" cxnId="{D36D1CB2-CBF5-4896-AAAD-CC99E5F14AF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685A8B8-6F8D-4268-85F8-9849E566000D}" type="pres">
      <dgm:prSet presAssocID="{0DB2BDD1-5864-4292-948B-F1784B46D68B}" presName="Name0" presStyleCnt="0">
        <dgm:presLayoutVars>
          <dgm:dir/>
          <dgm:resizeHandles val="exact"/>
        </dgm:presLayoutVars>
      </dgm:prSet>
      <dgm:spPr/>
    </dgm:pt>
    <dgm:pt modelId="{74D6BE1A-9724-4255-86B4-85AC18054F45}" type="pres">
      <dgm:prSet presAssocID="{152702DA-F338-406D-A8A9-F5A9F6EF44F2}" presName="node" presStyleLbl="node1" presStyleIdx="0" presStyleCnt="2" custLinFactNeighborX="-2546" custLinFactNeighborY="-1016">
        <dgm:presLayoutVars>
          <dgm:bulletEnabled val="1"/>
        </dgm:presLayoutVars>
      </dgm:prSet>
      <dgm:spPr/>
    </dgm:pt>
    <dgm:pt modelId="{F72AF0E3-00FA-4517-838C-3807B4A98C4C}" type="pres">
      <dgm:prSet presAssocID="{E8A7E48B-90FF-4BBF-9AF9-CE716AD89A86}" presName="sibTrans" presStyleLbl="sibTrans2D1" presStyleIdx="0" presStyleCnt="1"/>
      <dgm:spPr/>
    </dgm:pt>
    <dgm:pt modelId="{575C46EC-A727-4D9A-919B-0D3540EDD8AD}" type="pres">
      <dgm:prSet presAssocID="{E8A7E48B-90FF-4BBF-9AF9-CE716AD89A86}" presName="connectorText" presStyleLbl="sibTrans2D1" presStyleIdx="0" presStyleCnt="1"/>
      <dgm:spPr/>
    </dgm:pt>
    <dgm:pt modelId="{5EBB3895-DCC9-496E-A25E-470365DE6F1B}" type="pres">
      <dgm:prSet presAssocID="{496063E6-0701-4D2B-8E99-38647F954C65}" presName="node" presStyleLbl="node1" presStyleIdx="1" presStyleCnt="2">
        <dgm:presLayoutVars>
          <dgm:bulletEnabled val="1"/>
        </dgm:presLayoutVars>
      </dgm:prSet>
      <dgm:spPr/>
    </dgm:pt>
  </dgm:ptLst>
  <dgm:cxnLst>
    <dgm:cxn modelId="{F4699704-9F10-49F7-8F9B-93B3BC85FD17}" type="presOf" srcId="{E8A7E48B-90FF-4BBF-9AF9-CE716AD89A86}" destId="{F72AF0E3-00FA-4517-838C-3807B4A98C4C}" srcOrd="0" destOrd="0" presId="urn:microsoft.com/office/officeart/2005/8/layout/process1"/>
    <dgm:cxn modelId="{F712ED48-DB64-4A40-AB2E-4B08E048E47C}" type="presOf" srcId="{496063E6-0701-4D2B-8E99-38647F954C65}" destId="{5EBB3895-DCC9-496E-A25E-470365DE6F1B}" srcOrd="0" destOrd="0" presId="urn:microsoft.com/office/officeart/2005/8/layout/process1"/>
    <dgm:cxn modelId="{4FB6708E-C8CB-4FB4-9BEC-F59363C38978}" type="presOf" srcId="{E8A7E48B-90FF-4BBF-9AF9-CE716AD89A86}" destId="{575C46EC-A727-4D9A-919B-0D3540EDD8AD}" srcOrd="1" destOrd="0" presId="urn:microsoft.com/office/officeart/2005/8/layout/process1"/>
    <dgm:cxn modelId="{51D0D092-7121-400B-98C4-F8845882125D}" srcId="{0DB2BDD1-5864-4292-948B-F1784B46D68B}" destId="{152702DA-F338-406D-A8A9-F5A9F6EF44F2}" srcOrd="0" destOrd="0" parTransId="{2106045F-5C1A-4E10-8D0C-F5ECE62D0AB5}" sibTransId="{E8A7E48B-90FF-4BBF-9AF9-CE716AD89A86}"/>
    <dgm:cxn modelId="{7F49F1A4-F06B-4886-A008-D73E6512BADF}" type="presOf" srcId="{0DB2BDD1-5864-4292-948B-F1784B46D68B}" destId="{8685A8B8-6F8D-4268-85F8-9849E566000D}" srcOrd="0" destOrd="0" presId="urn:microsoft.com/office/officeart/2005/8/layout/process1"/>
    <dgm:cxn modelId="{D36D1CB2-CBF5-4896-AAAD-CC99E5F14AF5}" srcId="{0DB2BDD1-5864-4292-948B-F1784B46D68B}" destId="{496063E6-0701-4D2B-8E99-38647F954C65}" srcOrd="1" destOrd="0" parTransId="{4003EAEB-DC74-4E27-83B1-117033F2A598}" sibTransId="{B62AB162-ADBD-45B3-A87C-EF75AAC81656}"/>
    <dgm:cxn modelId="{F5586CB2-D109-4850-8762-F5A6185CBFA3}" type="presOf" srcId="{152702DA-F338-406D-A8A9-F5A9F6EF44F2}" destId="{74D6BE1A-9724-4255-86B4-85AC18054F45}" srcOrd="0" destOrd="0" presId="urn:microsoft.com/office/officeart/2005/8/layout/process1"/>
    <dgm:cxn modelId="{EF28C404-6F6E-46C8-8555-CBC0AC535339}" type="presParOf" srcId="{8685A8B8-6F8D-4268-85F8-9849E566000D}" destId="{74D6BE1A-9724-4255-86B4-85AC18054F45}" srcOrd="0" destOrd="0" presId="urn:microsoft.com/office/officeart/2005/8/layout/process1"/>
    <dgm:cxn modelId="{F2BDC397-0894-4843-B218-53A8DF51F827}" type="presParOf" srcId="{8685A8B8-6F8D-4268-85F8-9849E566000D}" destId="{F72AF0E3-00FA-4517-838C-3807B4A98C4C}" srcOrd="1" destOrd="0" presId="urn:microsoft.com/office/officeart/2005/8/layout/process1"/>
    <dgm:cxn modelId="{F082D352-7F6F-4551-98D6-5978DFEA99E1}" type="presParOf" srcId="{F72AF0E3-00FA-4517-838C-3807B4A98C4C}" destId="{575C46EC-A727-4D9A-919B-0D3540EDD8AD}" srcOrd="0" destOrd="0" presId="urn:microsoft.com/office/officeart/2005/8/layout/process1"/>
    <dgm:cxn modelId="{F4A6A2AA-3453-4F87-996B-2598C10A9FE0}" type="presParOf" srcId="{8685A8B8-6F8D-4268-85F8-9849E566000D}" destId="{5EBB3895-DCC9-496E-A25E-470365DE6F1B}" srcOrd="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7FA08F-E93B-4EC5-86ED-EED7EA12823A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82D66BE-FD3E-40B2-B623-CBC087800F5B}">
      <dgm:prSet custT="1"/>
      <dgm:spPr/>
      <dgm:t>
        <a:bodyPr/>
        <a:lstStyle/>
        <a:p>
          <a:r>
            <a:rPr lang="en-US" sz="1600"/>
            <a:t>Finger on the pulse</a:t>
          </a:r>
        </a:p>
      </dgm:t>
    </dgm:pt>
    <dgm:pt modelId="{AB708E60-2C4D-4FBD-BA41-E5966F6E876E}" type="parTrans" cxnId="{C24493AB-7C26-4E13-B420-0FB615C046B6}">
      <dgm:prSet/>
      <dgm:spPr/>
      <dgm:t>
        <a:bodyPr/>
        <a:lstStyle/>
        <a:p>
          <a:endParaRPr lang="en-US" sz="2400">
            <a:solidFill>
              <a:schemeClr val="accent1">
                <a:lumMod val="50000"/>
              </a:schemeClr>
            </a:solidFill>
          </a:endParaRPr>
        </a:p>
      </dgm:t>
    </dgm:pt>
    <dgm:pt modelId="{9C323F76-1CB6-44E8-92CC-CCEE655AEEE1}" type="sibTrans" cxnId="{C24493AB-7C26-4E13-B420-0FB615C046B6}">
      <dgm:prSet/>
      <dgm:spPr/>
      <dgm:t>
        <a:bodyPr/>
        <a:lstStyle/>
        <a:p>
          <a:endParaRPr lang="en-US" sz="2400">
            <a:solidFill>
              <a:schemeClr val="accent1">
                <a:lumMod val="50000"/>
              </a:schemeClr>
            </a:solidFill>
          </a:endParaRPr>
        </a:p>
      </dgm:t>
    </dgm:pt>
    <dgm:pt modelId="{4028D85A-8FDB-4521-8909-AA902E7D743F}">
      <dgm:prSet custT="1"/>
      <dgm:spPr/>
      <dgm:t>
        <a:bodyPr/>
        <a:lstStyle/>
        <a:p>
          <a:r>
            <a:rPr lang="en-US" sz="1600"/>
            <a:t>Understand proven elements that contribute to better patient outcomes</a:t>
          </a:r>
        </a:p>
      </dgm:t>
    </dgm:pt>
    <dgm:pt modelId="{C6E1BED5-E0DD-4156-9957-A3C3C6D79794}" type="parTrans" cxnId="{082CE8E4-AFBE-4DD8-8102-A08D48C549DC}">
      <dgm:prSet/>
      <dgm:spPr/>
      <dgm:t>
        <a:bodyPr/>
        <a:lstStyle/>
        <a:p>
          <a:endParaRPr lang="en-US" sz="2400">
            <a:solidFill>
              <a:schemeClr val="accent1">
                <a:lumMod val="50000"/>
              </a:schemeClr>
            </a:solidFill>
          </a:endParaRPr>
        </a:p>
      </dgm:t>
    </dgm:pt>
    <dgm:pt modelId="{D2788512-FCC1-40CC-A0F0-86BD5F08584F}" type="sibTrans" cxnId="{082CE8E4-AFBE-4DD8-8102-A08D48C549DC}">
      <dgm:prSet/>
      <dgm:spPr/>
      <dgm:t>
        <a:bodyPr/>
        <a:lstStyle/>
        <a:p>
          <a:endParaRPr lang="en-US" sz="2400">
            <a:solidFill>
              <a:schemeClr val="accent1">
                <a:lumMod val="50000"/>
              </a:schemeClr>
            </a:solidFill>
          </a:endParaRPr>
        </a:p>
      </dgm:t>
    </dgm:pt>
    <dgm:pt modelId="{35050F49-67E9-4B6C-A4F1-CB6A6AA26AF8}">
      <dgm:prSet custT="1"/>
      <dgm:spPr/>
      <dgm:t>
        <a:bodyPr/>
        <a:lstStyle/>
        <a:p>
          <a:r>
            <a:rPr lang="en-US" sz="1600"/>
            <a:t>Execute on them</a:t>
          </a:r>
        </a:p>
      </dgm:t>
    </dgm:pt>
    <dgm:pt modelId="{725A0390-74D5-4963-A4DA-8CA939F62BE7}" type="parTrans" cxnId="{F07B3CBC-61DE-44AB-8A32-19CB2C758DCE}">
      <dgm:prSet/>
      <dgm:spPr/>
      <dgm:t>
        <a:bodyPr/>
        <a:lstStyle/>
        <a:p>
          <a:endParaRPr lang="en-US" sz="2400">
            <a:solidFill>
              <a:schemeClr val="accent1">
                <a:lumMod val="50000"/>
              </a:schemeClr>
            </a:solidFill>
          </a:endParaRPr>
        </a:p>
      </dgm:t>
    </dgm:pt>
    <dgm:pt modelId="{2F32DB88-8270-4B18-8D7A-E567659F7BD6}" type="sibTrans" cxnId="{F07B3CBC-61DE-44AB-8A32-19CB2C758DCE}">
      <dgm:prSet/>
      <dgm:spPr/>
      <dgm:t>
        <a:bodyPr/>
        <a:lstStyle/>
        <a:p>
          <a:endParaRPr lang="en-US" sz="2400">
            <a:solidFill>
              <a:schemeClr val="accent1">
                <a:lumMod val="50000"/>
              </a:schemeClr>
            </a:solidFill>
          </a:endParaRPr>
        </a:p>
      </dgm:t>
    </dgm:pt>
    <dgm:pt modelId="{53CC36E9-0EFF-4767-99C7-9D037E9AADDD}">
      <dgm:prSet custT="1"/>
      <dgm:spPr/>
      <dgm:t>
        <a:bodyPr/>
        <a:lstStyle/>
        <a:p>
          <a:r>
            <a:rPr lang="en-US" sz="1600"/>
            <a:t>Feedback loop</a:t>
          </a:r>
        </a:p>
      </dgm:t>
    </dgm:pt>
    <dgm:pt modelId="{394263DA-99EB-41A3-901C-4F99D3D1D830}" type="parTrans" cxnId="{9436BA4B-4379-4A73-B4AD-F7E861D1C052}">
      <dgm:prSet/>
      <dgm:spPr/>
      <dgm:t>
        <a:bodyPr/>
        <a:lstStyle/>
        <a:p>
          <a:endParaRPr lang="en-US" sz="2400">
            <a:solidFill>
              <a:schemeClr val="accent1">
                <a:lumMod val="50000"/>
              </a:schemeClr>
            </a:solidFill>
          </a:endParaRPr>
        </a:p>
      </dgm:t>
    </dgm:pt>
    <dgm:pt modelId="{C3DB1468-7B58-4C06-918D-019C8611AC94}" type="sibTrans" cxnId="{9436BA4B-4379-4A73-B4AD-F7E861D1C052}">
      <dgm:prSet/>
      <dgm:spPr/>
      <dgm:t>
        <a:bodyPr/>
        <a:lstStyle/>
        <a:p>
          <a:endParaRPr lang="en-US" sz="2400">
            <a:solidFill>
              <a:schemeClr val="accent1">
                <a:lumMod val="50000"/>
              </a:schemeClr>
            </a:solidFill>
          </a:endParaRPr>
        </a:p>
      </dgm:t>
    </dgm:pt>
    <dgm:pt modelId="{2BD9B9E7-0321-4949-935B-9B0E1A44CEEB}">
      <dgm:prSet custT="1"/>
      <dgm:spPr/>
      <dgm:t>
        <a:bodyPr/>
        <a:lstStyle/>
        <a:p>
          <a:r>
            <a:rPr lang="en-US" sz="1600"/>
            <a:t>Enhance VUMC brand strength</a:t>
          </a:r>
        </a:p>
      </dgm:t>
    </dgm:pt>
    <dgm:pt modelId="{B83A1D64-934A-42D4-8853-F5D2B0CE3269}" type="parTrans" cxnId="{E42D0BE8-6064-4B2A-AA3E-693DE14BE342}">
      <dgm:prSet/>
      <dgm:spPr/>
      <dgm:t>
        <a:bodyPr/>
        <a:lstStyle/>
        <a:p>
          <a:endParaRPr lang="en-US" sz="2400">
            <a:solidFill>
              <a:schemeClr val="accent1">
                <a:lumMod val="50000"/>
              </a:schemeClr>
            </a:solidFill>
          </a:endParaRPr>
        </a:p>
      </dgm:t>
    </dgm:pt>
    <dgm:pt modelId="{A2256679-3CDB-4191-AD7C-3BB63FF3E372}" type="sibTrans" cxnId="{E42D0BE8-6064-4B2A-AA3E-693DE14BE342}">
      <dgm:prSet/>
      <dgm:spPr/>
      <dgm:t>
        <a:bodyPr/>
        <a:lstStyle/>
        <a:p>
          <a:endParaRPr lang="en-US" sz="2400">
            <a:solidFill>
              <a:schemeClr val="accent1">
                <a:lumMod val="50000"/>
              </a:schemeClr>
            </a:solidFill>
          </a:endParaRPr>
        </a:p>
      </dgm:t>
    </dgm:pt>
    <dgm:pt modelId="{7AE62987-6663-487A-8E18-70A1D9506454}" type="pres">
      <dgm:prSet presAssocID="{597FA08F-E93B-4EC5-86ED-EED7EA12823A}" presName="linearFlow" presStyleCnt="0">
        <dgm:presLayoutVars>
          <dgm:dir/>
          <dgm:resizeHandles val="exact"/>
        </dgm:presLayoutVars>
      </dgm:prSet>
      <dgm:spPr/>
    </dgm:pt>
    <dgm:pt modelId="{A1E451F9-0BD9-43B3-86FC-BFA3530F4C86}" type="pres">
      <dgm:prSet presAssocID="{182D66BE-FD3E-40B2-B623-CBC087800F5B}" presName="composite" presStyleCnt="0"/>
      <dgm:spPr/>
    </dgm:pt>
    <dgm:pt modelId="{EC984BDB-B9AD-45BC-9A88-BA742E0A0228}" type="pres">
      <dgm:prSet presAssocID="{182D66BE-FD3E-40B2-B623-CBC087800F5B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AEEB0064-54BF-4083-A81B-F4B698B1F293}" type="pres">
      <dgm:prSet presAssocID="{182D66BE-FD3E-40B2-B623-CBC087800F5B}" presName="txShp" presStyleLbl="node1" presStyleIdx="0" presStyleCnt="5">
        <dgm:presLayoutVars>
          <dgm:bulletEnabled val="1"/>
        </dgm:presLayoutVars>
      </dgm:prSet>
      <dgm:spPr/>
    </dgm:pt>
    <dgm:pt modelId="{C1B1D3B8-BF69-4FEB-969C-B29074E1F150}" type="pres">
      <dgm:prSet presAssocID="{9C323F76-1CB6-44E8-92CC-CCEE655AEEE1}" presName="spacing" presStyleCnt="0"/>
      <dgm:spPr/>
    </dgm:pt>
    <dgm:pt modelId="{1923F4EF-92AA-43C6-89A5-BE72AEBF38E0}" type="pres">
      <dgm:prSet presAssocID="{4028D85A-8FDB-4521-8909-AA902E7D743F}" presName="composite" presStyleCnt="0"/>
      <dgm:spPr/>
    </dgm:pt>
    <dgm:pt modelId="{E2B5C147-126A-41D6-8BE8-E0F496F8045F}" type="pres">
      <dgm:prSet presAssocID="{4028D85A-8FDB-4521-8909-AA902E7D743F}" presName="imgShp" presStyleLbl="fgImgPlac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31EC7523-084D-4EFD-915E-60F3DB6649AD}" type="pres">
      <dgm:prSet presAssocID="{4028D85A-8FDB-4521-8909-AA902E7D743F}" presName="txShp" presStyleLbl="node1" presStyleIdx="1" presStyleCnt="5">
        <dgm:presLayoutVars>
          <dgm:bulletEnabled val="1"/>
        </dgm:presLayoutVars>
      </dgm:prSet>
      <dgm:spPr/>
    </dgm:pt>
    <dgm:pt modelId="{9B72F687-4FE0-40B2-B79D-1031E75FD96B}" type="pres">
      <dgm:prSet presAssocID="{D2788512-FCC1-40CC-A0F0-86BD5F08584F}" presName="spacing" presStyleCnt="0"/>
      <dgm:spPr/>
    </dgm:pt>
    <dgm:pt modelId="{88E35D68-7FBD-4141-9927-877BF5974429}" type="pres">
      <dgm:prSet presAssocID="{35050F49-67E9-4B6C-A4F1-CB6A6AA26AF8}" presName="composite" presStyleCnt="0"/>
      <dgm:spPr/>
    </dgm:pt>
    <dgm:pt modelId="{5B25F04C-E770-4D06-AE92-7B2AE97A39E6}" type="pres">
      <dgm:prSet presAssocID="{35050F49-67E9-4B6C-A4F1-CB6A6AA26AF8}" presName="imgShp" presStyleLbl="fgImgPlac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749CA9A3-F851-4558-BFAA-24ADB30F16D3}" type="pres">
      <dgm:prSet presAssocID="{35050F49-67E9-4B6C-A4F1-CB6A6AA26AF8}" presName="txShp" presStyleLbl="node1" presStyleIdx="2" presStyleCnt="5">
        <dgm:presLayoutVars>
          <dgm:bulletEnabled val="1"/>
        </dgm:presLayoutVars>
      </dgm:prSet>
      <dgm:spPr/>
    </dgm:pt>
    <dgm:pt modelId="{1787D057-018C-4966-B649-B5BC6BE6FF44}" type="pres">
      <dgm:prSet presAssocID="{2F32DB88-8270-4B18-8D7A-E567659F7BD6}" presName="spacing" presStyleCnt="0"/>
      <dgm:spPr/>
    </dgm:pt>
    <dgm:pt modelId="{8F754793-0C60-482C-BA52-D56AA2DEF5A9}" type="pres">
      <dgm:prSet presAssocID="{53CC36E9-0EFF-4767-99C7-9D037E9AADDD}" presName="composite" presStyleCnt="0"/>
      <dgm:spPr/>
    </dgm:pt>
    <dgm:pt modelId="{7A6C4146-5FFC-44B7-BFAE-5C162E26E0E6}" type="pres">
      <dgm:prSet presAssocID="{53CC36E9-0EFF-4767-99C7-9D037E9AADDD}" presName="imgShp" presStyleLbl="fgImgPlac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6B833BB3-5EDD-43F4-9596-FBB296B7CF5D}" type="pres">
      <dgm:prSet presAssocID="{53CC36E9-0EFF-4767-99C7-9D037E9AADDD}" presName="txShp" presStyleLbl="node1" presStyleIdx="3" presStyleCnt="5">
        <dgm:presLayoutVars>
          <dgm:bulletEnabled val="1"/>
        </dgm:presLayoutVars>
      </dgm:prSet>
      <dgm:spPr/>
    </dgm:pt>
    <dgm:pt modelId="{50E86FB9-019F-493E-BFF0-5E747680AF3F}" type="pres">
      <dgm:prSet presAssocID="{C3DB1468-7B58-4C06-918D-019C8611AC94}" presName="spacing" presStyleCnt="0"/>
      <dgm:spPr/>
    </dgm:pt>
    <dgm:pt modelId="{82DA2C35-A452-455D-A7BD-274F6461FF0A}" type="pres">
      <dgm:prSet presAssocID="{2BD9B9E7-0321-4949-935B-9B0E1A44CEEB}" presName="composite" presStyleCnt="0"/>
      <dgm:spPr/>
    </dgm:pt>
    <dgm:pt modelId="{A469698E-C51C-4000-82DB-91655BAE0032}" type="pres">
      <dgm:prSet presAssocID="{2BD9B9E7-0321-4949-935B-9B0E1A44CEEB}" presName="imgShp" presStyleLbl="fgImgPlac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2F3567C2-3468-432A-B20E-E30A02CD2594}" type="pres">
      <dgm:prSet presAssocID="{2BD9B9E7-0321-4949-935B-9B0E1A44CEEB}" presName="txShp" presStyleLbl="node1" presStyleIdx="4" presStyleCnt="5">
        <dgm:presLayoutVars>
          <dgm:bulletEnabled val="1"/>
        </dgm:presLayoutVars>
      </dgm:prSet>
      <dgm:spPr/>
    </dgm:pt>
  </dgm:ptLst>
  <dgm:cxnLst>
    <dgm:cxn modelId="{D435452E-AA06-48B4-917B-A39CB4AAF1D1}" type="presOf" srcId="{597FA08F-E93B-4EC5-86ED-EED7EA12823A}" destId="{7AE62987-6663-487A-8E18-70A1D9506454}" srcOrd="0" destOrd="0" presId="urn:microsoft.com/office/officeart/2005/8/layout/vList3"/>
    <dgm:cxn modelId="{9436BA4B-4379-4A73-B4AD-F7E861D1C052}" srcId="{597FA08F-E93B-4EC5-86ED-EED7EA12823A}" destId="{53CC36E9-0EFF-4767-99C7-9D037E9AADDD}" srcOrd="3" destOrd="0" parTransId="{394263DA-99EB-41A3-901C-4F99D3D1D830}" sibTransId="{C3DB1468-7B58-4C06-918D-019C8611AC94}"/>
    <dgm:cxn modelId="{4A67697D-165D-4A93-804A-CD1ACB9BA914}" type="presOf" srcId="{182D66BE-FD3E-40B2-B623-CBC087800F5B}" destId="{AEEB0064-54BF-4083-A81B-F4B698B1F293}" srcOrd="0" destOrd="0" presId="urn:microsoft.com/office/officeart/2005/8/layout/vList3"/>
    <dgm:cxn modelId="{C24493AB-7C26-4E13-B420-0FB615C046B6}" srcId="{597FA08F-E93B-4EC5-86ED-EED7EA12823A}" destId="{182D66BE-FD3E-40B2-B623-CBC087800F5B}" srcOrd="0" destOrd="0" parTransId="{AB708E60-2C4D-4FBD-BA41-E5966F6E876E}" sibTransId="{9C323F76-1CB6-44E8-92CC-CCEE655AEEE1}"/>
    <dgm:cxn modelId="{F07B3CBC-61DE-44AB-8A32-19CB2C758DCE}" srcId="{597FA08F-E93B-4EC5-86ED-EED7EA12823A}" destId="{35050F49-67E9-4B6C-A4F1-CB6A6AA26AF8}" srcOrd="2" destOrd="0" parTransId="{725A0390-74D5-4963-A4DA-8CA939F62BE7}" sibTransId="{2F32DB88-8270-4B18-8D7A-E567659F7BD6}"/>
    <dgm:cxn modelId="{86A076C0-16DA-4E45-9849-D1133412C4E5}" type="presOf" srcId="{4028D85A-8FDB-4521-8909-AA902E7D743F}" destId="{31EC7523-084D-4EFD-915E-60F3DB6649AD}" srcOrd="0" destOrd="0" presId="urn:microsoft.com/office/officeart/2005/8/layout/vList3"/>
    <dgm:cxn modelId="{B205E3C2-0A04-4A35-BE4F-5D954F61CD1A}" type="presOf" srcId="{2BD9B9E7-0321-4949-935B-9B0E1A44CEEB}" destId="{2F3567C2-3468-432A-B20E-E30A02CD2594}" srcOrd="0" destOrd="0" presId="urn:microsoft.com/office/officeart/2005/8/layout/vList3"/>
    <dgm:cxn modelId="{082CE8E4-AFBE-4DD8-8102-A08D48C549DC}" srcId="{597FA08F-E93B-4EC5-86ED-EED7EA12823A}" destId="{4028D85A-8FDB-4521-8909-AA902E7D743F}" srcOrd="1" destOrd="0" parTransId="{C6E1BED5-E0DD-4156-9957-A3C3C6D79794}" sibTransId="{D2788512-FCC1-40CC-A0F0-86BD5F08584F}"/>
    <dgm:cxn modelId="{E42D0BE8-6064-4B2A-AA3E-693DE14BE342}" srcId="{597FA08F-E93B-4EC5-86ED-EED7EA12823A}" destId="{2BD9B9E7-0321-4949-935B-9B0E1A44CEEB}" srcOrd="4" destOrd="0" parTransId="{B83A1D64-934A-42D4-8853-F5D2B0CE3269}" sibTransId="{A2256679-3CDB-4191-AD7C-3BB63FF3E372}"/>
    <dgm:cxn modelId="{883A96E9-ACB8-4749-968E-04A0FD75A387}" type="presOf" srcId="{53CC36E9-0EFF-4767-99C7-9D037E9AADDD}" destId="{6B833BB3-5EDD-43F4-9596-FBB296B7CF5D}" srcOrd="0" destOrd="0" presId="urn:microsoft.com/office/officeart/2005/8/layout/vList3"/>
    <dgm:cxn modelId="{14C305FF-02B6-4227-98AA-878449A1E961}" type="presOf" srcId="{35050F49-67E9-4B6C-A4F1-CB6A6AA26AF8}" destId="{749CA9A3-F851-4558-BFAA-24ADB30F16D3}" srcOrd="0" destOrd="0" presId="urn:microsoft.com/office/officeart/2005/8/layout/vList3"/>
    <dgm:cxn modelId="{03E52D4A-0464-4E60-809A-D67D1FB7BFC2}" type="presParOf" srcId="{7AE62987-6663-487A-8E18-70A1D9506454}" destId="{A1E451F9-0BD9-43B3-86FC-BFA3530F4C86}" srcOrd="0" destOrd="0" presId="urn:microsoft.com/office/officeart/2005/8/layout/vList3"/>
    <dgm:cxn modelId="{3D000064-6104-4C52-9295-283A7E754B16}" type="presParOf" srcId="{A1E451F9-0BD9-43B3-86FC-BFA3530F4C86}" destId="{EC984BDB-B9AD-45BC-9A88-BA742E0A0228}" srcOrd="0" destOrd="0" presId="urn:microsoft.com/office/officeart/2005/8/layout/vList3"/>
    <dgm:cxn modelId="{DD368D69-3EE4-4ADA-B6BA-F92F15548405}" type="presParOf" srcId="{A1E451F9-0BD9-43B3-86FC-BFA3530F4C86}" destId="{AEEB0064-54BF-4083-A81B-F4B698B1F293}" srcOrd="1" destOrd="0" presId="urn:microsoft.com/office/officeart/2005/8/layout/vList3"/>
    <dgm:cxn modelId="{26AC7567-750D-41CC-8E45-ECA950872A18}" type="presParOf" srcId="{7AE62987-6663-487A-8E18-70A1D9506454}" destId="{C1B1D3B8-BF69-4FEB-969C-B29074E1F150}" srcOrd="1" destOrd="0" presId="urn:microsoft.com/office/officeart/2005/8/layout/vList3"/>
    <dgm:cxn modelId="{14DF8C49-E794-4900-AD66-3416A9E9E7B7}" type="presParOf" srcId="{7AE62987-6663-487A-8E18-70A1D9506454}" destId="{1923F4EF-92AA-43C6-89A5-BE72AEBF38E0}" srcOrd="2" destOrd="0" presId="urn:microsoft.com/office/officeart/2005/8/layout/vList3"/>
    <dgm:cxn modelId="{F0F7FEAA-F28C-43DB-B19B-C13A9A2FC166}" type="presParOf" srcId="{1923F4EF-92AA-43C6-89A5-BE72AEBF38E0}" destId="{E2B5C147-126A-41D6-8BE8-E0F496F8045F}" srcOrd="0" destOrd="0" presId="urn:microsoft.com/office/officeart/2005/8/layout/vList3"/>
    <dgm:cxn modelId="{B43CA071-F10E-4BE9-8DC4-DEF93F2EB914}" type="presParOf" srcId="{1923F4EF-92AA-43C6-89A5-BE72AEBF38E0}" destId="{31EC7523-084D-4EFD-915E-60F3DB6649AD}" srcOrd="1" destOrd="0" presId="urn:microsoft.com/office/officeart/2005/8/layout/vList3"/>
    <dgm:cxn modelId="{14DB57B2-B9C2-4174-A414-68D26FE170AD}" type="presParOf" srcId="{7AE62987-6663-487A-8E18-70A1D9506454}" destId="{9B72F687-4FE0-40B2-B79D-1031E75FD96B}" srcOrd="3" destOrd="0" presId="urn:microsoft.com/office/officeart/2005/8/layout/vList3"/>
    <dgm:cxn modelId="{5A13F153-5E1F-4214-8D74-A552603BAEDB}" type="presParOf" srcId="{7AE62987-6663-487A-8E18-70A1D9506454}" destId="{88E35D68-7FBD-4141-9927-877BF5974429}" srcOrd="4" destOrd="0" presId="urn:microsoft.com/office/officeart/2005/8/layout/vList3"/>
    <dgm:cxn modelId="{2D8274C0-07FF-45B4-AA70-D19F692E09E8}" type="presParOf" srcId="{88E35D68-7FBD-4141-9927-877BF5974429}" destId="{5B25F04C-E770-4D06-AE92-7B2AE97A39E6}" srcOrd="0" destOrd="0" presId="urn:microsoft.com/office/officeart/2005/8/layout/vList3"/>
    <dgm:cxn modelId="{7877F375-8025-4DD9-94FC-B15EF2AE3090}" type="presParOf" srcId="{88E35D68-7FBD-4141-9927-877BF5974429}" destId="{749CA9A3-F851-4558-BFAA-24ADB30F16D3}" srcOrd="1" destOrd="0" presId="urn:microsoft.com/office/officeart/2005/8/layout/vList3"/>
    <dgm:cxn modelId="{362D4869-C0BA-4257-94CE-1B4511841C25}" type="presParOf" srcId="{7AE62987-6663-487A-8E18-70A1D9506454}" destId="{1787D057-018C-4966-B649-B5BC6BE6FF44}" srcOrd="5" destOrd="0" presId="urn:microsoft.com/office/officeart/2005/8/layout/vList3"/>
    <dgm:cxn modelId="{494E7EB8-0329-4BE7-AA1C-344E2551B671}" type="presParOf" srcId="{7AE62987-6663-487A-8E18-70A1D9506454}" destId="{8F754793-0C60-482C-BA52-D56AA2DEF5A9}" srcOrd="6" destOrd="0" presId="urn:microsoft.com/office/officeart/2005/8/layout/vList3"/>
    <dgm:cxn modelId="{CF36BBD1-9B6A-440B-85AA-FEF7E12DB212}" type="presParOf" srcId="{8F754793-0C60-482C-BA52-D56AA2DEF5A9}" destId="{7A6C4146-5FFC-44B7-BFAE-5C162E26E0E6}" srcOrd="0" destOrd="0" presId="urn:microsoft.com/office/officeart/2005/8/layout/vList3"/>
    <dgm:cxn modelId="{A6F0C8A8-787A-4906-8F37-09849C94F5F6}" type="presParOf" srcId="{8F754793-0C60-482C-BA52-D56AA2DEF5A9}" destId="{6B833BB3-5EDD-43F4-9596-FBB296B7CF5D}" srcOrd="1" destOrd="0" presId="urn:microsoft.com/office/officeart/2005/8/layout/vList3"/>
    <dgm:cxn modelId="{50282800-65BF-4AAE-89DB-813F116647AA}" type="presParOf" srcId="{7AE62987-6663-487A-8E18-70A1D9506454}" destId="{50E86FB9-019F-493E-BFF0-5E747680AF3F}" srcOrd="7" destOrd="0" presId="urn:microsoft.com/office/officeart/2005/8/layout/vList3"/>
    <dgm:cxn modelId="{AFB53D66-AF56-42A8-914F-CAEE071F6139}" type="presParOf" srcId="{7AE62987-6663-487A-8E18-70A1D9506454}" destId="{82DA2C35-A452-455D-A7BD-274F6461FF0A}" srcOrd="8" destOrd="0" presId="urn:microsoft.com/office/officeart/2005/8/layout/vList3"/>
    <dgm:cxn modelId="{40AA8F93-BFC8-46A1-B19A-05D1E61000E4}" type="presParOf" srcId="{82DA2C35-A452-455D-A7BD-274F6461FF0A}" destId="{A469698E-C51C-4000-82DB-91655BAE0032}" srcOrd="0" destOrd="0" presId="urn:microsoft.com/office/officeart/2005/8/layout/vList3"/>
    <dgm:cxn modelId="{C67475D8-1ED8-4DAB-B7FC-63A751939857}" type="presParOf" srcId="{82DA2C35-A452-455D-A7BD-274F6461FF0A}" destId="{2F3567C2-3468-432A-B20E-E30A02CD259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F22866-336C-4451-B611-BB746025413F}" type="doc">
      <dgm:prSet loTypeId="urn:microsoft.com/office/officeart/2005/8/layout/arrow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56FDDC9-EBEE-4C97-825C-1886E0B78BA1}">
      <dgm:prSet phldrT="[Text]"/>
      <dgm:spPr/>
      <dgm:t>
        <a:bodyPr/>
        <a:lstStyle/>
        <a:p>
          <a:r>
            <a:rPr lang="en-US">
              <a:solidFill>
                <a:schemeClr val="accent2">
                  <a:lumMod val="75000"/>
                </a:schemeClr>
              </a:solidFill>
            </a:rPr>
            <a:t>Short-Term</a:t>
          </a:r>
        </a:p>
      </dgm:t>
    </dgm:pt>
    <dgm:pt modelId="{20E1F464-9A25-42ED-A614-2C51E366A20C}" type="parTrans" cxnId="{81B56C7F-EEBF-4CEB-B70B-A8000D89168D}">
      <dgm:prSet/>
      <dgm:spPr/>
      <dgm:t>
        <a:bodyPr/>
        <a:lstStyle/>
        <a:p>
          <a:endParaRPr lang="en-US"/>
        </a:p>
      </dgm:t>
    </dgm:pt>
    <dgm:pt modelId="{947B27B0-0067-4EA1-B88D-56B33CA5C854}" type="sibTrans" cxnId="{81B56C7F-EEBF-4CEB-B70B-A8000D89168D}">
      <dgm:prSet/>
      <dgm:spPr/>
      <dgm:t>
        <a:bodyPr/>
        <a:lstStyle/>
        <a:p>
          <a:endParaRPr lang="en-US"/>
        </a:p>
      </dgm:t>
    </dgm:pt>
    <dgm:pt modelId="{EA3DB3BF-6389-43DB-A178-3D2FFF127D71}">
      <dgm:prSet phldrT="[Text]"/>
      <dgm:spPr/>
      <dgm:t>
        <a:bodyPr/>
        <a:lstStyle/>
        <a:p>
          <a:r>
            <a:rPr lang="en-US"/>
            <a:t>Identify workflow enhancements</a:t>
          </a:r>
        </a:p>
      </dgm:t>
    </dgm:pt>
    <dgm:pt modelId="{3E4B2DB2-9227-4BB9-A3C6-34E0B5E58A92}" type="parTrans" cxnId="{649EB7FE-3D5F-48BF-9C22-7317AC2559F3}">
      <dgm:prSet/>
      <dgm:spPr/>
      <dgm:t>
        <a:bodyPr/>
        <a:lstStyle/>
        <a:p>
          <a:endParaRPr lang="en-US"/>
        </a:p>
      </dgm:t>
    </dgm:pt>
    <dgm:pt modelId="{CFE4BC70-A2B8-4B92-8BA5-8B6983E9BBD5}" type="sibTrans" cxnId="{649EB7FE-3D5F-48BF-9C22-7317AC2559F3}">
      <dgm:prSet/>
      <dgm:spPr/>
      <dgm:t>
        <a:bodyPr/>
        <a:lstStyle/>
        <a:p>
          <a:endParaRPr lang="en-US"/>
        </a:p>
      </dgm:t>
    </dgm:pt>
    <dgm:pt modelId="{60A61DBC-823E-4973-B624-A83B0838E6CD}">
      <dgm:prSet phldrT="[Text]"/>
      <dgm:spPr/>
      <dgm:t>
        <a:bodyPr/>
        <a:lstStyle/>
        <a:p>
          <a:r>
            <a:rPr lang="en-US">
              <a:solidFill>
                <a:schemeClr val="accent5">
                  <a:lumMod val="75000"/>
                </a:schemeClr>
              </a:solidFill>
            </a:rPr>
            <a:t>Long-Term</a:t>
          </a:r>
        </a:p>
      </dgm:t>
    </dgm:pt>
    <dgm:pt modelId="{217FFD9E-B2F7-42F3-AF73-CF307CC874CB}" type="parTrans" cxnId="{A8CB0423-246A-44EF-B956-C39E6114C96A}">
      <dgm:prSet/>
      <dgm:spPr/>
      <dgm:t>
        <a:bodyPr/>
        <a:lstStyle/>
        <a:p>
          <a:endParaRPr lang="en-US"/>
        </a:p>
      </dgm:t>
    </dgm:pt>
    <dgm:pt modelId="{A66C876A-D6CB-4BBE-9332-269B895EC581}" type="sibTrans" cxnId="{A8CB0423-246A-44EF-B956-C39E6114C96A}">
      <dgm:prSet/>
      <dgm:spPr/>
      <dgm:t>
        <a:bodyPr/>
        <a:lstStyle/>
        <a:p>
          <a:endParaRPr lang="en-US"/>
        </a:p>
      </dgm:t>
    </dgm:pt>
    <dgm:pt modelId="{761481BE-E61A-4840-9012-BEFC9217F82B}">
      <dgm:prSet phldrT="[Text]"/>
      <dgm:spPr/>
      <dgm:t>
        <a:bodyPr/>
        <a:lstStyle/>
        <a:p>
          <a:r>
            <a:rPr lang="en-US"/>
            <a:t>Improved patient outcomes</a:t>
          </a:r>
        </a:p>
      </dgm:t>
    </dgm:pt>
    <dgm:pt modelId="{4391FBD8-4C6B-45D3-B75A-EDABBBF46855}" type="parTrans" cxnId="{6A027162-CA62-4E10-BF26-352115B94783}">
      <dgm:prSet/>
      <dgm:spPr/>
      <dgm:t>
        <a:bodyPr/>
        <a:lstStyle/>
        <a:p>
          <a:endParaRPr lang="en-US"/>
        </a:p>
      </dgm:t>
    </dgm:pt>
    <dgm:pt modelId="{13F2148D-535F-4516-ACE3-A9806B383E7F}" type="sibTrans" cxnId="{6A027162-CA62-4E10-BF26-352115B94783}">
      <dgm:prSet/>
      <dgm:spPr/>
      <dgm:t>
        <a:bodyPr/>
        <a:lstStyle/>
        <a:p>
          <a:endParaRPr lang="en-US"/>
        </a:p>
      </dgm:t>
    </dgm:pt>
    <dgm:pt modelId="{331E1E75-B63B-4558-8B5E-AC280E31356D}">
      <dgm:prSet phldrT="[Text]"/>
      <dgm:spPr/>
      <dgm:t>
        <a:bodyPr/>
        <a:lstStyle/>
        <a:p>
          <a:r>
            <a:rPr lang="en-US">
              <a:solidFill>
                <a:schemeClr val="accent6">
                  <a:lumMod val="75000"/>
                </a:schemeClr>
              </a:solidFill>
            </a:rPr>
            <a:t>Benefits</a:t>
          </a:r>
        </a:p>
      </dgm:t>
    </dgm:pt>
    <dgm:pt modelId="{B94C2D0D-C558-489B-BB3B-CE31A7D8BA5F}" type="parTrans" cxnId="{87B86131-4901-4F51-9EFB-0707BC03684A}">
      <dgm:prSet/>
      <dgm:spPr/>
      <dgm:t>
        <a:bodyPr/>
        <a:lstStyle/>
        <a:p>
          <a:endParaRPr lang="en-US"/>
        </a:p>
      </dgm:t>
    </dgm:pt>
    <dgm:pt modelId="{AA960592-B41B-4AF3-8564-73F1F4790411}" type="sibTrans" cxnId="{87B86131-4901-4F51-9EFB-0707BC03684A}">
      <dgm:prSet/>
      <dgm:spPr/>
      <dgm:t>
        <a:bodyPr/>
        <a:lstStyle/>
        <a:p>
          <a:endParaRPr lang="en-US"/>
        </a:p>
      </dgm:t>
    </dgm:pt>
    <dgm:pt modelId="{EAA42267-DCDD-4E5E-B70F-80591EE0EBA0}">
      <dgm:prSet phldrT="[Text]"/>
      <dgm:spPr/>
      <dgm:t>
        <a:bodyPr/>
        <a:lstStyle/>
        <a:p>
          <a:r>
            <a:rPr lang="en-US"/>
            <a:t>Identify barriers</a:t>
          </a:r>
        </a:p>
      </dgm:t>
    </dgm:pt>
    <dgm:pt modelId="{C8708360-7812-4CD6-97F0-3F513F538FDB}" type="parTrans" cxnId="{85443532-05C2-4CB2-91C1-2AD7C2FBDD9E}">
      <dgm:prSet/>
      <dgm:spPr/>
      <dgm:t>
        <a:bodyPr/>
        <a:lstStyle/>
        <a:p>
          <a:endParaRPr lang="en-US"/>
        </a:p>
      </dgm:t>
    </dgm:pt>
    <dgm:pt modelId="{E91F9C13-7592-4962-B80B-EF416C879D94}" type="sibTrans" cxnId="{85443532-05C2-4CB2-91C1-2AD7C2FBDD9E}">
      <dgm:prSet/>
      <dgm:spPr/>
      <dgm:t>
        <a:bodyPr/>
        <a:lstStyle/>
        <a:p>
          <a:endParaRPr lang="en-US"/>
        </a:p>
      </dgm:t>
    </dgm:pt>
    <dgm:pt modelId="{B2828EFD-83DF-4C2F-83A6-3DCC3402414E}">
      <dgm:prSet phldrT="[Text]"/>
      <dgm:spPr/>
      <dgm:t>
        <a:bodyPr/>
        <a:lstStyle/>
        <a:p>
          <a:r>
            <a:rPr lang="en-US"/>
            <a:t>World leader</a:t>
          </a:r>
        </a:p>
      </dgm:t>
    </dgm:pt>
    <dgm:pt modelId="{D48BB244-58BD-4202-9858-F435EB329BF7}" type="parTrans" cxnId="{AC22CE05-DCBD-4395-9F8F-64084C916C23}">
      <dgm:prSet/>
      <dgm:spPr/>
      <dgm:t>
        <a:bodyPr/>
        <a:lstStyle/>
        <a:p>
          <a:endParaRPr lang="en-US"/>
        </a:p>
      </dgm:t>
    </dgm:pt>
    <dgm:pt modelId="{8270C5A5-B73F-4760-BB04-7E98371DD257}" type="sibTrans" cxnId="{AC22CE05-DCBD-4395-9F8F-64084C916C23}">
      <dgm:prSet/>
      <dgm:spPr/>
      <dgm:t>
        <a:bodyPr/>
        <a:lstStyle/>
        <a:p>
          <a:endParaRPr lang="en-US"/>
        </a:p>
      </dgm:t>
    </dgm:pt>
    <dgm:pt modelId="{59173B59-524C-4DDB-8D1E-2D535DC8C99B}">
      <dgm:prSet phldrT="[Text]"/>
      <dgm:spPr/>
      <dgm:t>
        <a:bodyPr/>
        <a:lstStyle/>
        <a:p>
          <a:r>
            <a:rPr lang="en-US"/>
            <a:t>Serve as exemplar to other institutions</a:t>
          </a:r>
        </a:p>
      </dgm:t>
    </dgm:pt>
    <dgm:pt modelId="{ACD4715D-3091-4F91-B676-5D3BAF6D2E62}" type="parTrans" cxnId="{01F98932-7238-44B8-BAC0-70AA697D295A}">
      <dgm:prSet/>
      <dgm:spPr/>
      <dgm:t>
        <a:bodyPr/>
        <a:lstStyle/>
        <a:p>
          <a:endParaRPr lang="en-US"/>
        </a:p>
      </dgm:t>
    </dgm:pt>
    <dgm:pt modelId="{2A958871-E701-48F5-AFEB-E98C18D167B2}" type="sibTrans" cxnId="{01F98932-7238-44B8-BAC0-70AA697D295A}">
      <dgm:prSet/>
      <dgm:spPr/>
      <dgm:t>
        <a:bodyPr/>
        <a:lstStyle/>
        <a:p>
          <a:endParaRPr lang="en-US"/>
        </a:p>
      </dgm:t>
    </dgm:pt>
    <dgm:pt modelId="{A0DCC579-A45D-4E96-B769-5FFC737A56F0}">
      <dgm:prSet phldrT="[Text]"/>
      <dgm:spPr/>
      <dgm:t>
        <a:bodyPr/>
        <a:lstStyle/>
        <a:p>
          <a:r>
            <a:rPr lang="en-US"/>
            <a:t>QI opportunities</a:t>
          </a:r>
        </a:p>
      </dgm:t>
    </dgm:pt>
    <dgm:pt modelId="{790D6B70-CB91-4915-B9E5-625AD27BCAA0}" type="parTrans" cxnId="{6080F3F3-3D6D-4B3F-ADC0-22526D774D83}">
      <dgm:prSet/>
      <dgm:spPr/>
      <dgm:t>
        <a:bodyPr/>
        <a:lstStyle/>
        <a:p>
          <a:endParaRPr lang="en-US"/>
        </a:p>
      </dgm:t>
    </dgm:pt>
    <dgm:pt modelId="{AF132B12-4986-48AA-93B6-A3D95B38535C}" type="sibTrans" cxnId="{6080F3F3-3D6D-4B3F-ADC0-22526D774D83}">
      <dgm:prSet/>
      <dgm:spPr/>
      <dgm:t>
        <a:bodyPr/>
        <a:lstStyle/>
        <a:p>
          <a:endParaRPr lang="en-US"/>
        </a:p>
      </dgm:t>
    </dgm:pt>
    <dgm:pt modelId="{ACFC5117-0055-48FB-8130-B832034ABAEA}">
      <dgm:prSet phldrT="[Text]"/>
      <dgm:spPr/>
      <dgm:t>
        <a:bodyPr/>
        <a:lstStyle/>
        <a:p>
          <a:r>
            <a:rPr lang="en-US"/>
            <a:t>Outcome-based research opportunities</a:t>
          </a:r>
        </a:p>
      </dgm:t>
    </dgm:pt>
    <dgm:pt modelId="{BDA4EE0E-58DC-4824-8FA5-B4DF64E6D7E9}" type="parTrans" cxnId="{1B4A504F-F952-4622-9B42-5B5A101AD3B6}">
      <dgm:prSet/>
      <dgm:spPr/>
      <dgm:t>
        <a:bodyPr/>
        <a:lstStyle/>
        <a:p>
          <a:endParaRPr lang="en-US"/>
        </a:p>
      </dgm:t>
    </dgm:pt>
    <dgm:pt modelId="{B03A2471-0890-4453-B46D-A6CA7D9628F7}" type="sibTrans" cxnId="{1B4A504F-F952-4622-9B42-5B5A101AD3B6}">
      <dgm:prSet/>
      <dgm:spPr/>
      <dgm:t>
        <a:bodyPr/>
        <a:lstStyle/>
        <a:p>
          <a:endParaRPr lang="en-US"/>
        </a:p>
      </dgm:t>
    </dgm:pt>
    <dgm:pt modelId="{1F73BD08-56D0-4609-875D-B5FE0AE5A0A4}">
      <dgm:prSet phldrT="[Text]"/>
      <dgm:spPr/>
      <dgm:t>
        <a:bodyPr/>
        <a:lstStyle/>
        <a:p>
          <a:r>
            <a:rPr lang="en-US"/>
            <a:t>Make the day smoother</a:t>
          </a:r>
        </a:p>
      </dgm:t>
    </dgm:pt>
    <dgm:pt modelId="{654E92DD-5EE5-4736-A832-85F60F44D785}" type="parTrans" cxnId="{985A27F9-F081-4F6E-89B1-22920E73496E}">
      <dgm:prSet/>
      <dgm:spPr/>
      <dgm:t>
        <a:bodyPr/>
        <a:lstStyle/>
        <a:p>
          <a:endParaRPr lang="en-US"/>
        </a:p>
      </dgm:t>
    </dgm:pt>
    <dgm:pt modelId="{131AFD97-E4AA-40F7-B0F2-06796A45956E}" type="sibTrans" cxnId="{985A27F9-F081-4F6E-89B1-22920E73496E}">
      <dgm:prSet/>
      <dgm:spPr/>
      <dgm:t>
        <a:bodyPr/>
        <a:lstStyle/>
        <a:p>
          <a:endParaRPr lang="en-US"/>
        </a:p>
      </dgm:t>
    </dgm:pt>
    <dgm:pt modelId="{1B5A31E3-A9A7-421C-8F74-26778F1625FB}">
      <dgm:prSet phldrT="[Text]"/>
      <dgm:spPr/>
      <dgm:t>
        <a:bodyPr/>
        <a:lstStyle/>
        <a:p>
          <a:r>
            <a:rPr lang="en-US"/>
            <a:t>Hard-wired excellence</a:t>
          </a:r>
        </a:p>
      </dgm:t>
    </dgm:pt>
    <dgm:pt modelId="{0AF97947-97EB-4093-876E-4714CFD2A2D5}" type="parTrans" cxnId="{AA88C6CE-8A24-440F-A57F-80AD8D3FD826}">
      <dgm:prSet/>
      <dgm:spPr/>
      <dgm:t>
        <a:bodyPr/>
        <a:lstStyle/>
        <a:p>
          <a:endParaRPr lang="en-US"/>
        </a:p>
      </dgm:t>
    </dgm:pt>
    <dgm:pt modelId="{54816C34-CF25-4916-98AD-89C1EE1DA647}" type="sibTrans" cxnId="{AA88C6CE-8A24-440F-A57F-80AD8D3FD826}">
      <dgm:prSet/>
      <dgm:spPr/>
      <dgm:t>
        <a:bodyPr/>
        <a:lstStyle/>
        <a:p>
          <a:endParaRPr lang="en-US"/>
        </a:p>
      </dgm:t>
    </dgm:pt>
    <dgm:pt modelId="{95A0FAA6-80E4-487A-8BAD-C0D4DB519F84}" type="pres">
      <dgm:prSet presAssocID="{D3F22866-336C-4451-B611-BB746025413F}" presName="arrowDiagram" presStyleCnt="0">
        <dgm:presLayoutVars>
          <dgm:chMax val="5"/>
          <dgm:dir/>
          <dgm:resizeHandles val="exact"/>
        </dgm:presLayoutVars>
      </dgm:prSet>
      <dgm:spPr/>
    </dgm:pt>
    <dgm:pt modelId="{BAE105E6-5965-465B-9F73-5B2B89451974}" type="pres">
      <dgm:prSet presAssocID="{D3F22866-336C-4451-B611-BB746025413F}" presName="arrow" presStyleLbl="bgShp" presStyleIdx="0" presStyleCnt="1"/>
      <dgm:spPr/>
    </dgm:pt>
    <dgm:pt modelId="{629C52DD-65E1-4264-96E1-1DD37E2B3768}" type="pres">
      <dgm:prSet presAssocID="{D3F22866-336C-4451-B611-BB746025413F}" presName="arrowDiagram3" presStyleCnt="0"/>
      <dgm:spPr/>
    </dgm:pt>
    <dgm:pt modelId="{8C7E19C8-027C-4172-878E-A4555ECB5C25}" type="pres">
      <dgm:prSet presAssocID="{056FDDC9-EBEE-4C97-825C-1886E0B78BA1}" presName="bullet3a" presStyleLbl="node1" presStyleIdx="0" presStyleCnt="3"/>
      <dgm:spPr/>
    </dgm:pt>
    <dgm:pt modelId="{C6CD6A43-38AD-4B9A-95BB-678B054709F0}" type="pres">
      <dgm:prSet presAssocID="{056FDDC9-EBEE-4C97-825C-1886E0B78BA1}" presName="textBox3a" presStyleLbl="revTx" presStyleIdx="0" presStyleCnt="3" custScaleX="137237" custLinFactNeighborX="21420">
        <dgm:presLayoutVars>
          <dgm:bulletEnabled val="1"/>
        </dgm:presLayoutVars>
      </dgm:prSet>
      <dgm:spPr/>
    </dgm:pt>
    <dgm:pt modelId="{8DC9FF61-FC11-4A4A-8B83-52DFF56964D3}" type="pres">
      <dgm:prSet presAssocID="{60A61DBC-823E-4973-B624-A83B0838E6CD}" presName="bullet3b" presStyleLbl="node1" presStyleIdx="1" presStyleCnt="3"/>
      <dgm:spPr/>
    </dgm:pt>
    <dgm:pt modelId="{2D5C6FB7-3319-49AE-AD00-57D49A2E61D4}" type="pres">
      <dgm:prSet presAssocID="{60A61DBC-823E-4973-B624-A83B0838E6CD}" presName="textBox3b" presStyleLbl="revTx" presStyleIdx="1" presStyleCnt="3" custScaleX="119665" custLinFactNeighborX="20248" custLinFactNeighborY="2704">
        <dgm:presLayoutVars>
          <dgm:bulletEnabled val="1"/>
        </dgm:presLayoutVars>
      </dgm:prSet>
      <dgm:spPr/>
    </dgm:pt>
    <dgm:pt modelId="{363789A1-79AD-45FD-9933-D3AA6FBC1C74}" type="pres">
      <dgm:prSet presAssocID="{331E1E75-B63B-4558-8B5E-AC280E31356D}" presName="bullet3c" presStyleLbl="node1" presStyleIdx="2" presStyleCnt="3"/>
      <dgm:spPr/>
    </dgm:pt>
    <dgm:pt modelId="{187245EA-842B-4BD2-8A10-17A40FA012AE}" type="pres">
      <dgm:prSet presAssocID="{331E1E75-B63B-4558-8B5E-AC280E31356D}" presName="textBox3c" presStyleLbl="revTx" presStyleIdx="2" presStyleCnt="3" custScaleX="152504" custLinFactNeighborX="26268" custLinFactNeighborY="907">
        <dgm:presLayoutVars>
          <dgm:bulletEnabled val="1"/>
        </dgm:presLayoutVars>
      </dgm:prSet>
      <dgm:spPr/>
    </dgm:pt>
  </dgm:ptLst>
  <dgm:cxnLst>
    <dgm:cxn modelId="{AC22CE05-DCBD-4395-9F8F-64084C916C23}" srcId="{60A61DBC-823E-4973-B624-A83B0838E6CD}" destId="{B2828EFD-83DF-4C2F-83A6-3DCC3402414E}" srcOrd="2" destOrd="0" parTransId="{D48BB244-58BD-4202-9858-F435EB329BF7}" sibTransId="{8270C5A5-B73F-4760-BB04-7E98371DD257}"/>
    <dgm:cxn modelId="{4FCD5915-9A1D-4E2A-9F49-858D2ED56C74}" type="presOf" srcId="{59173B59-524C-4DDB-8D1E-2D535DC8C99B}" destId="{187245EA-842B-4BD2-8A10-17A40FA012AE}" srcOrd="0" destOrd="1" presId="urn:microsoft.com/office/officeart/2005/8/layout/arrow2"/>
    <dgm:cxn modelId="{11B3A51F-F5EC-491D-AA5C-AA0B1261D063}" type="presOf" srcId="{A0DCC579-A45D-4E96-B769-5FFC737A56F0}" destId="{187245EA-842B-4BD2-8A10-17A40FA012AE}" srcOrd="0" destOrd="2" presId="urn:microsoft.com/office/officeart/2005/8/layout/arrow2"/>
    <dgm:cxn modelId="{A8CB0423-246A-44EF-B956-C39E6114C96A}" srcId="{D3F22866-336C-4451-B611-BB746025413F}" destId="{60A61DBC-823E-4973-B624-A83B0838E6CD}" srcOrd="1" destOrd="0" parTransId="{217FFD9E-B2F7-42F3-AF73-CF307CC874CB}" sibTransId="{A66C876A-D6CB-4BBE-9332-269B895EC581}"/>
    <dgm:cxn modelId="{73711D31-3696-4DE3-A9A9-24AB58993756}" type="presOf" srcId="{B2828EFD-83DF-4C2F-83A6-3DCC3402414E}" destId="{2D5C6FB7-3319-49AE-AD00-57D49A2E61D4}" srcOrd="0" destOrd="3" presId="urn:microsoft.com/office/officeart/2005/8/layout/arrow2"/>
    <dgm:cxn modelId="{87B86131-4901-4F51-9EFB-0707BC03684A}" srcId="{D3F22866-336C-4451-B611-BB746025413F}" destId="{331E1E75-B63B-4558-8B5E-AC280E31356D}" srcOrd="2" destOrd="0" parTransId="{B94C2D0D-C558-489B-BB3B-CE31A7D8BA5F}" sibTransId="{AA960592-B41B-4AF3-8564-73F1F4790411}"/>
    <dgm:cxn modelId="{85443532-05C2-4CB2-91C1-2AD7C2FBDD9E}" srcId="{056FDDC9-EBEE-4C97-825C-1886E0B78BA1}" destId="{EAA42267-DCDD-4E5E-B70F-80591EE0EBA0}" srcOrd="1" destOrd="0" parTransId="{C8708360-7812-4CD6-97F0-3F513F538FDB}" sibTransId="{E91F9C13-7592-4962-B80B-EF416C879D94}"/>
    <dgm:cxn modelId="{01F98932-7238-44B8-BAC0-70AA697D295A}" srcId="{331E1E75-B63B-4558-8B5E-AC280E31356D}" destId="{59173B59-524C-4DDB-8D1E-2D535DC8C99B}" srcOrd="0" destOrd="0" parTransId="{ACD4715D-3091-4F91-B676-5D3BAF6D2E62}" sibTransId="{2A958871-E701-48F5-AFEB-E98C18D167B2}"/>
    <dgm:cxn modelId="{40745B61-B162-411C-981D-D528ACCDCE6D}" type="presOf" srcId="{761481BE-E61A-4840-9012-BEFC9217F82B}" destId="{2D5C6FB7-3319-49AE-AD00-57D49A2E61D4}" srcOrd="0" destOrd="1" presId="urn:microsoft.com/office/officeart/2005/8/layout/arrow2"/>
    <dgm:cxn modelId="{6A027162-CA62-4E10-BF26-352115B94783}" srcId="{60A61DBC-823E-4973-B624-A83B0838E6CD}" destId="{761481BE-E61A-4840-9012-BEFC9217F82B}" srcOrd="0" destOrd="0" parTransId="{4391FBD8-4C6B-45D3-B75A-EDABBBF46855}" sibTransId="{13F2148D-535F-4516-ACE3-A9806B383E7F}"/>
    <dgm:cxn modelId="{97268364-67EE-4320-A42D-9F35A4270BF4}" type="presOf" srcId="{60A61DBC-823E-4973-B624-A83B0838E6CD}" destId="{2D5C6FB7-3319-49AE-AD00-57D49A2E61D4}" srcOrd="0" destOrd="0" presId="urn:microsoft.com/office/officeart/2005/8/layout/arrow2"/>
    <dgm:cxn modelId="{42BCF56A-8DDC-4C26-8554-EC3152FEBD74}" type="presOf" srcId="{D3F22866-336C-4451-B611-BB746025413F}" destId="{95A0FAA6-80E4-487A-8BAD-C0D4DB519F84}" srcOrd="0" destOrd="0" presId="urn:microsoft.com/office/officeart/2005/8/layout/arrow2"/>
    <dgm:cxn modelId="{1B4A504F-F952-4622-9B42-5B5A101AD3B6}" srcId="{331E1E75-B63B-4558-8B5E-AC280E31356D}" destId="{ACFC5117-0055-48FB-8130-B832034ABAEA}" srcOrd="2" destOrd="0" parTransId="{BDA4EE0E-58DC-4824-8FA5-B4DF64E6D7E9}" sibTransId="{B03A2471-0890-4453-B46D-A6CA7D9628F7}"/>
    <dgm:cxn modelId="{5E3ACF75-05CB-4CFB-978E-2520E4F40C1C}" type="presOf" srcId="{1B5A31E3-A9A7-421C-8F74-26778F1625FB}" destId="{2D5C6FB7-3319-49AE-AD00-57D49A2E61D4}" srcOrd="0" destOrd="2" presId="urn:microsoft.com/office/officeart/2005/8/layout/arrow2"/>
    <dgm:cxn modelId="{BAC5EB55-C5C3-4F74-9108-C9F43E0418FA}" type="presOf" srcId="{EA3DB3BF-6389-43DB-A178-3D2FFF127D71}" destId="{C6CD6A43-38AD-4B9A-95BB-678B054709F0}" srcOrd="0" destOrd="1" presId="urn:microsoft.com/office/officeart/2005/8/layout/arrow2"/>
    <dgm:cxn modelId="{81B56C7F-EEBF-4CEB-B70B-A8000D89168D}" srcId="{D3F22866-336C-4451-B611-BB746025413F}" destId="{056FDDC9-EBEE-4C97-825C-1886E0B78BA1}" srcOrd="0" destOrd="0" parTransId="{20E1F464-9A25-42ED-A614-2C51E366A20C}" sibTransId="{947B27B0-0067-4EA1-B88D-56B33CA5C854}"/>
    <dgm:cxn modelId="{BD20C586-A4D3-4005-A4EC-96A6B3E7D54F}" type="presOf" srcId="{1F73BD08-56D0-4609-875D-B5FE0AE5A0A4}" destId="{C6CD6A43-38AD-4B9A-95BB-678B054709F0}" srcOrd="0" destOrd="3" presId="urn:microsoft.com/office/officeart/2005/8/layout/arrow2"/>
    <dgm:cxn modelId="{3F6CB5BD-58B8-487A-BAEA-53DDBE8D767A}" type="presOf" srcId="{056FDDC9-EBEE-4C97-825C-1886E0B78BA1}" destId="{C6CD6A43-38AD-4B9A-95BB-678B054709F0}" srcOrd="0" destOrd="0" presId="urn:microsoft.com/office/officeart/2005/8/layout/arrow2"/>
    <dgm:cxn modelId="{AA88C6CE-8A24-440F-A57F-80AD8D3FD826}" srcId="{60A61DBC-823E-4973-B624-A83B0838E6CD}" destId="{1B5A31E3-A9A7-421C-8F74-26778F1625FB}" srcOrd="1" destOrd="0" parTransId="{0AF97947-97EB-4093-876E-4714CFD2A2D5}" sibTransId="{54816C34-CF25-4916-98AD-89C1EE1DA647}"/>
    <dgm:cxn modelId="{D322C0D9-8F11-43A9-B395-AAE23765382B}" type="presOf" srcId="{331E1E75-B63B-4558-8B5E-AC280E31356D}" destId="{187245EA-842B-4BD2-8A10-17A40FA012AE}" srcOrd="0" destOrd="0" presId="urn:microsoft.com/office/officeart/2005/8/layout/arrow2"/>
    <dgm:cxn modelId="{6080F3F3-3D6D-4B3F-ADC0-22526D774D83}" srcId="{331E1E75-B63B-4558-8B5E-AC280E31356D}" destId="{A0DCC579-A45D-4E96-B769-5FFC737A56F0}" srcOrd="1" destOrd="0" parTransId="{790D6B70-CB91-4915-B9E5-625AD27BCAA0}" sibTransId="{AF132B12-4986-48AA-93B6-A3D95B38535C}"/>
    <dgm:cxn modelId="{985A27F9-F081-4F6E-89B1-22920E73496E}" srcId="{056FDDC9-EBEE-4C97-825C-1886E0B78BA1}" destId="{1F73BD08-56D0-4609-875D-B5FE0AE5A0A4}" srcOrd="2" destOrd="0" parTransId="{654E92DD-5EE5-4736-A832-85F60F44D785}" sibTransId="{131AFD97-E4AA-40F7-B0F2-06796A45956E}"/>
    <dgm:cxn modelId="{524D60F9-E9AA-47B0-B1EC-45D90F7B946F}" type="presOf" srcId="{ACFC5117-0055-48FB-8130-B832034ABAEA}" destId="{187245EA-842B-4BD2-8A10-17A40FA012AE}" srcOrd="0" destOrd="3" presId="urn:microsoft.com/office/officeart/2005/8/layout/arrow2"/>
    <dgm:cxn modelId="{92F0D6F9-4483-4CD3-85EA-EC4BAF8F7BD9}" type="presOf" srcId="{EAA42267-DCDD-4E5E-B70F-80591EE0EBA0}" destId="{C6CD6A43-38AD-4B9A-95BB-678B054709F0}" srcOrd="0" destOrd="2" presId="urn:microsoft.com/office/officeart/2005/8/layout/arrow2"/>
    <dgm:cxn modelId="{649EB7FE-3D5F-48BF-9C22-7317AC2559F3}" srcId="{056FDDC9-EBEE-4C97-825C-1886E0B78BA1}" destId="{EA3DB3BF-6389-43DB-A178-3D2FFF127D71}" srcOrd="0" destOrd="0" parTransId="{3E4B2DB2-9227-4BB9-A3C6-34E0B5E58A92}" sibTransId="{CFE4BC70-A2B8-4B92-8BA5-8B6983E9BBD5}"/>
    <dgm:cxn modelId="{6543421F-8E83-4D60-994C-468DA2CACE24}" type="presParOf" srcId="{95A0FAA6-80E4-487A-8BAD-C0D4DB519F84}" destId="{BAE105E6-5965-465B-9F73-5B2B89451974}" srcOrd="0" destOrd="0" presId="urn:microsoft.com/office/officeart/2005/8/layout/arrow2"/>
    <dgm:cxn modelId="{8E271F9B-7ECF-4807-B749-968116BE4892}" type="presParOf" srcId="{95A0FAA6-80E4-487A-8BAD-C0D4DB519F84}" destId="{629C52DD-65E1-4264-96E1-1DD37E2B3768}" srcOrd="1" destOrd="0" presId="urn:microsoft.com/office/officeart/2005/8/layout/arrow2"/>
    <dgm:cxn modelId="{8CE47FB9-1463-4C21-BF85-1013AC094633}" type="presParOf" srcId="{629C52DD-65E1-4264-96E1-1DD37E2B3768}" destId="{8C7E19C8-027C-4172-878E-A4555ECB5C25}" srcOrd="0" destOrd="0" presId="urn:microsoft.com/office/officeart/2005/8/layout/arrow2"/>
    <dgm:cxn modelId="{8FAF260C-C8B0-4E6A-8EB2-03976A91E511}" type="presParOf" srcId="{629C52DD-65E1-4264-96E1-1DD37E2B3768}" destId="{C6CD6A43-38AD-4B9A-95BB-678B054709F0}" srcOrd="1" destOrd="0" presId="urn:microsoft.com/office/officeart/2005/8/layout/arrow2"/>
    <dgm:cxn modelId="{8DE13DA7-56DE-4B47-B8EF-7E8CAC5E1B2E}" type="presParOf" srcId="{629C52DD-65E1-4264-96E1-1DD37E2B3768}" destId="{8DC9FF61-FC11-4A4A-8B83-52DFF56964D3}" srcOrd="2" destOrd="0" presId="urn:microsoft.com/office/officeart/2005/8/layout/arrow2"/>
    <dgm:cxn modelId="{E46A3499-992A-4246-845B-82A0589CB02C}" type="presParOf" srcId="{629C52DD-65E1-4264-96E1-1DD37E2B3768}" destId="{2D5C6FB7-3319-49AE-AD00-57D49A2E61D4}" srcOrd="3" destOrd="0" presId="urn:microsoft.com/office/officeart/2005/8/layout/arrow2"/>
    <dgm:cxn modelId="{B3DDC671-D46A-4BC5-A6CA-7F92EEF0D3C0}" type="presParOf" srcId="{629C52DD-65E1-4264-96E1-1DD37E2B3768}" destId="{363789A1-79AD-45FD-9933-D3AA6FBC1C74}" srcOrd="4" destOrd="0" presId="urn:microsoft.com/office/officeart/2005/8/layout/arrow2"/>
    <dgm:cxn modelId="{230A4E21-5C38-43DA-8568-0F62C46D989F}" type="presParOf" srcId="{629C52DD-65E1-4264-96E1-1DD37E2B3768}" destId="{187245EA-842B-4BD2-8A10-17A40FA012A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A1E83-805F-4311-8E8D-EFFEEC62D1E0}">
      <dsp:nvSpPr>
        <dsp:cNvPr id="0" name=""/>
        <dsp:cNvSpPr/>
      </dsp:nvSpPr>
      <dsp:spPr>
        <a:xfrm>
          <a:off x="1034660" y="0"/>
          <a:ext cx="6302072" cy="5418667"/>
        </a:xfrm>
        <a:prstGeom prst="triangl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992E3B-EAA4-4DC0-A051-E511EB060408}">
      <dsp:nvSpPr>
        <dsp:cNvPr id="0" name=""/>
        <dsp:cNvSpPr/>
      </dsp:nvSpPr>
      <dsp:spPr>
        <a:xfrm>
          <a:off x="3591431" y="542395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50 institutions, 5 EHR vendors</a:t>
          </a:r>
        </a:p>
      </dsp:txBody>
      <dsp:txXfrm>
        <a:off x="3638445" y="589409"/>
        <a:ext cx="3428105" cy="869055"/>
      </dsp:txXfrm>
    </dsp:sp>
    <dsp:sp modelId="{15A0F5AC-7A46-4D2F-B9D1-E41B2E8944D5}">
      <dsp:nvSpPr>
        <dsp:cNvPr id="0" name=""/>
        <dsp:cNvSpPr/>
      </dsp:nvSpPr>
      <dsp:spPr>
        <a:xfrm>
          <a:off x="3591431" y="1625864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~12 million cases extracted, mapped, de-identified, and available for QI and research</a:t>
          </a:r>
        </a:p>
      </dsp:txBody>
      <dsp:txXfrm>
        <a:off x="3638445" y="1672878"/>
        <a:ext cx="3428105" cy="869055"/>
      </dsp:txXfrm>
    </dsp:sp>
    <dsp:sp modelId="{874B10F6-8804-488A-90E4-0FDC8DA6B59C}">
      <dsp:nvSpPr>
        <dsp:cNvPr id="0" name=""/>
        <dsp:cNvSpPr/>
      </dsp:nvSpPr>
      <dsp:spPr>
        <a:xfrm>
          <a:off x="3591431" y="2709333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~170 million medication doses</a:t>
          </a:r>
        </a:p>
      </dsp:txBody>
      <dsp:txXfrm>
        <a:off x="3638445" y="2756347"/>
        <a:ext cx="3428105" cy="869055"/>
      </dsp:txXfrm>
    </dsp:sp>
    <dsp:sp modelId="{03D6FDE8-1DDC-4844-9C08-124717DEAD42}">
      <dsp:nvSpPr>
        <dsp:cNvPr id="0" name=""/>
        <dsp:cNvSpPr/>
      </dsp:nvSpPr>
      <dsp:spPr>
        <a:xfrm>
          <a:off x="3591431" y="3792802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24 BILLION vital signs</a:t>
          </a:r>
        </a:p>
      </dsp:txBody>
      <dsp:txXfrm>
        <a:off x="3638445" y="3839816"/>
        <a:ext cx="3428105" cy="8690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DD34D-97F8-445B-9393-BAD7E58FD115}">
      <dsp:nvSpPr>
        <dsp:cNvPr id="0" name=""/>
        <dsp:cNvSpPr/>
      </dsp:nvSpPr>
      <dsp:spPr>
        <a:xfrm>
          <a:off x="1193117" y="0"/>
          <a:ext cx="6523996" cy="4326401"/>
        </a:xfrm>
        <a:prstGeom prst="ellipse">
          <a:avLst/>
        </a:prstGeom>
        <a:solidFill>
          <a:srgbClr val="002060">
            <a:alpha val="87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MPOG</a:t>
          </a:r>
        </a:p>
      </dsp:txBody>
      <dsp:txXfrm>
        <a:off x="3231866" y="216320"/>
        <a:ext cx="2446498" cy="432640"/>
      </dsp:txXfrm>
    </dsp:sp>
    <dsp:sp modelId="{60657045-765E-4091-B6C5-B7BA3BFB7263}">
      <dsp:nvSpPr>
        <dsp:cNvPr id="0" name=""/>
        <dsp:cNvSpPr/>
      </dsp:nvSpPr>
      <dsp:spPr>
        <a:xfrm>
          <a:off x="1185503" y="1027221"/>
          <a:ext cx="4342947" cy="2403207"/>
        </a:xfrm>
        <a:prstGeom prst="ellipse">
          <a:avLst/>
        </a:prstGeom>
        <a:solidFill>
          <a:srgbClr val="92D050">
            <a:alpha val="78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Research</a:t>
          </a:r>
          <a:endParaRPr lang="en-US" sz="1100" kern="1200" dirty="0"/>
        </a:p>
      </dsp:txBody>
      <dsp:txXfrm>
        <a:off x="2420529" y="1165406"/>
        <a:ext cx="1872896" cy="276368"/>
      </dsp:txXfrm>
    </dsp:sp>
    <dsp:sp modelId="{9B4E6D8B-2205-4E42-99C2-612BDCDBC91C}">
      <dsp:nvSpPr>
        <dsp:cNvPr id="0" name=""/>
        <dsp:cNvSpPr/>
      </dsp:nvSpPr>
      <dsp:spPr>
        <a:xfrm>
          <a:off x="2090505" y="2690476"/>
          <a:ext cx="137886" cy="82859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123770" y="2696193"/>
        <a:ext cx="71356" cy="11434"/>
      </dsp:txXfrm>
    </dsp:sp>
    <dsp:sp modelId="{CC8BD27C-B01D-40F1-93AF-781E1F46CA65}">
      <dsp:nvSpPr>
        <dsp:cNvPr id="0" name=""/>
        <dsp:cNvSpPr/>
      </dsp:nvSpPr>
      <dsp:spPr>
        <a:xfrm>
          <a:off x="3365979" y="1034239"/>
          <a:ext cx="4346598" cy="2379520"/>
        </a:xfrm>
        <a:prstGeom prst="ellipse">
          <a:avLst/>
        </a:prstGeom>
        <a:solidFill>
          <a:srgbClr val="FF9900">
            <a:alpha val="82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Quality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(ASPIRE)</a:t>
          </a:r>
        </a:p>
      </dsp:txBody>
      <dsp:txXfrm>
        <a:off x="4365697" y="1248395"/>
        <a:ext cx="2347163" cy="428313"/>
      </dsp:txXfrm>
    </dsp:sp>
    <dsp:sp modelId="{FA9603D7-FA1D-44CC-A3B5-EB3F23EFD8F2}">
      <dsp:nvSpPr>
        <dsp:cNvPr id="0" name=""/>
        <dsp:cNvSpPr/>
      </dsp:nvSpPr>
      <dsp:spPr>
        <a:xfrm>
          <a:off x="5344545" y="1603779"/>
          <a:ext cx="2278300" cy="1567264"/>
        </a:xfrm>
        <a:prstGeom prst="ellipse">
          <a:avLst/>
        </a:prstGeom>
        <a:solidFill>
          <a:srgbClr val="2F5597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BCBSM funded program</a:t>
          </a:r>
        </a:p>
      </dsp:txBody>
      <dsp:txXfrm>
        <a:off x="5678194" y="1995595"/>
        <a:ext cx="1611001" cy="7836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6BE1A-9724-4255-86B4-85AC18054F45}">
      <dsp:nvSpPr>
        <dsp:cNvPr id="0" name=""/>
        <dsp:cNvSpPr/>
      </dsp:nvSpPr>
      <dsp:spPr>
        <a:xfrm>
          <a:off x="0" y="0"/>
          <a:ext cx="4379788" cy="2578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Experience-Based Practice</a:t>
          </a:r>
        </a:p>
      </dsp:txBody>
      <dsp:txXfrm>
        <a:off x="75525" y="75525"/>
        <a:ext cx="4228738" cy="2427558"/>
      </dsp:txXfrm>
    </dsp:sp>
    <dsp:sp modelId="{F72AF0E3-00FA-4517-838C-3807B4A98C4C}">
      <dsp:nvSpPr>
        <dsp:cNvPr id="0" name=""/>
        <dsp:cNvSpPr/>
      </dsp:nvSpPr>
      <dsp:spPr>
        <a:xfrm>
          <a:off x="4818280" y="746210"/>
          <a:ext cx="929603" cy="10861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>
            <a:solidFill>
              <a:schemeClr val="tx1"/>
            </a:solidFill>
          </a:endParaRPr>
        </a:p>
      </dsp:txBody>
      <dsp:txXfrm>
        <a:off x="4818280" y="963447"/>
        <a:ext cx="650722" cy="651713"/>
      </dsp:txXfrm>
    </dsp:sp>
    <dsp:sp modelId="{5EBB3895-DCC9-496E-A25E-470365DE6F1B}">
      <dsp:nvSpPr>
        <dsp:cNvPr id="0" name=""/>
        <dsp:cNvSpPr/>
      </dsp:nvSpPr>
      <dsp:spPr>
        <a:xfrm>
          <a:off x="6133757" y="0"/>
          <a:ext cx="4379788" cy="2578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Evidence-Based Practice</a:t>
          </a:r>
        </a:p>
      </dsp:txBody>
      <dsp:txXfrm>
        <a:off x="6209282" y="75525"/>
        <a:ext cx="4228738" cy="24275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B0064-54BF-4083-A81B-F4B698B1F293}">
      <dsp:nvSpPr>
        <dsp:cNvPr id="0" name=""/>
        <dsp:cNvSpPr/>
      </dsp:nvSpPr>
      <dsp:spPr>
        <a:xfrm rot="10800000">
          <a:off x="1158698" y="718"/>
          <a:ext cx="4013301" cy="59131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755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Finger on the pulse</a:t>
          </a:r>
        </a:p>
      </dsp:txBody>
      <dsp:txXfrm rot="10800000">
        <a:off x="1306527" y="718"/>
        <a:ext cx="3865472" cy="591318"/>
      </dsp:txXfrm>
    </dsp:sp>
    <dsp:sp modelId="{EC984BDB-B9AD-45BC-9A88-BA742E0A0228}">
      <dsp:nvSpPr>
        <dsp:cNvPr id="0" name=""/>
        <dsp:cNvSpPr/>
      </dsp:nvSpPr>
      <dsp:spPr>
        <a:xfrm>
          <a:off x="863039" y="718"/>
          <a:ext cx="591318" cy="59131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EC7523-084D-4EFD-915E-60F3DB6649AD}">
      <dsp:nvSpPr>
        <dsp:cNvPr id="0" name=""/>
        <dsp:cNvSpPr/>
      </dsp:nvSpPr>
      <dsp:spPr>
        <a:xfrm rot="10800000">
          <a:off x="1158698" y="768550"/>
          <a:ext cx="4013301" cy="59131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755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Understand proven elements that contribute to better patient outcomes</a:t>
          </a:r>
        </a:p>
      </dsp:txBody>
      <dsp:txXfrm rot="10800000">
        <a:off x="1306527" y="768550"/>
        <a:ext cx="3865472" cy="591318"/>
      </dsp:txXfrm>
    </dsp:sp>
    <dsp:sp modelId="{E2B5C147-126A-41D6-8BE8-E0F496F8045F}">
      <dsp:nvSpPr>
        <dsp:cNvPr id="0" name=""/>
        <dsp:cNvSpPr/>
      </dsp:nvSpPr>
      <dsp:spPr>
        <a:xfrm>
          <a:off x="863039" y="768550"/>
          <a:ext cx="591318" cy="59131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CA9A3-F851-4558-BFAA-24ADB30F16D3}">
      <dsp:nvSpPr>
        <dsp:cNvPr id="0" name=""/>
        <dsp:cNvSpPr/>
      </dsp:nvSpPr>
      <dsp:spPr>
        <a:xfrm rot="10800000">
          <a:off x="1158698" y="1536382"/>
          <a:ext cx="4013301" cy="59131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755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Execute on them</a:t>
          </a:r>
        </a:p>
      </dsp:txBody>
      <dsp:txXfrm rot="10800000">
        <a:off x="1306527" y="1536382"/>
        <a:ext cx="3865472" cy="591318"/>
      </dsp:txXfrm>
    </dsp:sp>
    <dsp:sp modelId="{5B25F04C-E770-4D06-AE92-7B2AE97A39E6}">
      <dsp:nvSpPr>
        <dsp:cNvPr id="0" name=""/>
        <dsp:cNvSpPr/>
      </dsp:nvSpPr>
      <dsp:spPr>
        <a:xfrm>
          <a:off x="863039" y="1536382"/>
          <a:ext cx="591318" cy="59131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33BB3-5EDD-43F4-9596-FBB296B7CF5D}">
      <dsp:nvSpPr>
        <dsp:cNvPr id="0" name=""/>
        <dsp:cNvSpPr/>
      </dsp:nvSpPr>
      <dsp:spPr>
        <a:xfrm rot="10800000">
          <a:off x="1158698" y="2304214"/>
          <a:ext cx="4013301" cy="59131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755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Feedback loop</a:t>
          </a:r>
        </a:p>
      </dsp:txBody>
      <dsp:txXfrm rot="10800000">
        <a:off x="1306527" y="2304214"/>
        <a:ext cx="3865472" cy="591318"/>
      </dsp:txXfrm>
    </dsp:sp>
    <dsp:sp modelId="{7A6C4146-5FFC-44B7-BFAE-5C162E26E0E6}">
      <dsp:nvSpPr>
        <dsp:cNvPr id="0" name=""/>
        <dsp:cNvSpPr/>
      </dsp:nvSpPr>
      <dsp:spPr>
        <a:xfrm>
          <a:off x="863039" y="2304214"/>
          <a:ext cx="591318" cy="591318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3567C2-3468-432A-B20E-E30A02CD2594}">
      <dsp:nvSpPr>
        <dsp:cNvPr id="0" name=""/>
        <dsp:cNvSpPr/>
      </dsp:nvSpPr>
      <dsp:spPr>
        <a:xfrm rot="10800000">
          <a:off x="1158698" y="3072046"/>
          <a:ext cx="4013301" cy="59131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755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Enhance VUMC brand strength</a:t>
          </a:r>
        </a:p>
      </dsp:txBody>
      <dsp:txXfrm rot="10800000">
        <a:off x="1306527" y="3072046"/>
        <a:ext cx="3865472" cy="591318"/>
      </dsp:txXfrm>
    </dsp:sp>
    <dsp:sp modelId="{A469698E-C51C-4000-82DB-91655BAE0032}">
      <dsp:nvSpPr>
        <dsp:cNvPr id="0" name=""/>
        <dsp:cNvSpPr/>
      </dsp:nvSpPr>
      <dsp:spPr>
        <a:xfrm>
          <a:off x="863039" y="3072046"/>
          <a:ext cx="591318" cy="591318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105E6-5965-465B-9F73-5B2B89451974}">
      <dsp:nvSpPr>
        <dsp:cNvPr id="0" name=""/>
        <dsp:cNvSpPr/>
      </dsp:nvSpPr>
      <dsp:spPr>
        <a:xfrm>
          <a:off x="2566263" y="0"/>
          <a:ext cx="7059473" cy="4412171"/>
        </a:xfrm>
        <a:prstGeom prst="swooshArrow">
          <a:avLst>
            <a:gd name="adj1" fmla="val 25000"/>
            <a:gd name="adj2" fmla="val 2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E19C8-027C-4172-878E-A4555ECB5C25}">
      <dsp:nvSpPr>
        <dsp:cNvPr id="0" name=""/>
        <dsp:cNvSpPr/>
      </dsp:nvSpPr>
      <dsp:spPr>
        <a:xfrm>
          <a:off x="3462816" y="3045280"/>
          <a:ext cx="183546" cy="1835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D6A43-38AD-4B9A-95BB-678B054709F0}">
      <dsp:nvSpPr>
        <dsp:cNvPr id="0" name=""/>
        <dsp:cNvSpPr/>
      </dsp:nvSpPr>
      <dsp:spPr>
        <a:xfrm>
          <a:off x="3600670" y="3137053"/>
          <a:ext cx="2257352" cy="1275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57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accent2">
                  <a:lumMod val="75000"/>
                </a:schemeClr>
              </a:solidFill>
            </a:rPr>
            <a:t>Short-Term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Identify workflow enhancements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Identify barriers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Make the day smoother</a:t>
          </a:r>
        </a:p>
      </dsp:txBody>
      <dsp:txXfrm>
        <a:off x="3600670" y="3137053"/>
        <a:ext cx="2257352" cy="1275117"/>
      </dsp:txXfrm>
    </dsp:sp>
    <dsp:sp modelId="{8DC9FF61-FC11-4A4A-8B83-52DFF56964D3}">
      <dsp:nvSpPr>
        <dsp:cNvPr id="0" name=""/>
        <dsp:cNvSpPr/>
      </dsp:nvSpPr>
      <dsp:spPr>
        <a:xfrm>
          <a:off x="5082965" y="1846052"/>
          <a:ext cx="331795" cy="33179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C6FB7-3319-49AE-AD00-57D49A2E61D4}">
      <dsp:nvSpPr>
        <dsp:cNvPr id="0" name=""/>
        <dsp:cNvSpPr/>
      </dsp:nvSpPr>
      <dsp:spPr>
        <a:xfrm>
          <a:off x="5425330" y="2011949"/>
          <a:ext cx="2027452" cy="2400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811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accent5">
                  <a:lumMod val="75000"/>
                </a:schemeClr>
              </a:solidFill>
            </a:rPr>
            <a:t>Long-Term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Improved patient outcomes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Hard-wired excellence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World leader</a:t>
          </a:r>
        </a:p>
      </dsp:txBody>
      <dsp:txXfrm>
        <a:off x="5425330" y="2011949"/>
        <a:ext cx="2027452" cy="2400221"/>
      </dsp:txXfrm>
    </dsp:sp>
    <dsp:sp modelId="{363789A1-79AD-45FD-9933-D3AA6FBC1C74}">
      <dsp:nvSpPr>
        <dsp:cNvPr id="0" name=""/>
        <dsp:cNvSpPr/>
      </dsp:nvSpPr>
      <dsp:spPr>
        <a:xfrm>
          <a:off x="7031380" y="1116279"/>
          <a:ext cx="458865" cy="45886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245EA-842B-4BD2-8A10-17A40FA012AE}">
      <dsp:nvSpPr>
        <dsp:cNvPr id="0" name=""/>
        <dsp:cNvSpPr/>
      </dsp:nvSpPr>
      <dsp:spPr>
        <a:xfrm>
          <a:off x="7261084" y="1345712"/>
          <a:ext cx="2583835" cy="3066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143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accent6">
                  <a:lumMod val="75000"/>
                </a:schemeClr>
              </a:solidFill>
            </a:rPr>
            <a:t>Benefits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Serve as exemplar to other institutions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QI opportunities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Outcome-based research opportunities</a:t>
          </a:r>
        </a:p>
      </dsp:txBody>
      <dsp:txXfrm>
        <a:off x="7261084" y="1345712"/>
        <a:ext cx="2583835" cy="3066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6333D-01A8-42D4-BE9F-44D5E6A2266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AA741-EFE5-41B8-AF74-23C7F79BF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3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A741-EFE5-41B8-AF74-23C7F79BF13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24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Academic and community hospital consortium seeking to improve patient care using data</a:t>
            </a:r>
          </a:p>
          <a:p>
            <a:endParaRPr lang="en-US" sz="1200" dirty="0"/>
          </a:p>
          <a:p>
            <a:r>
              <a:rPr lang="en-US" sz="1200" dirty="0"/>
              <a:t>MPOG aggregates inpatient EHR data, and data from other complementary data sources</a:t>
            </a:r>
          </a:p>
          <a:p>
            <a:endParaRPr lang="en-US" sz="1200" dirty="0"/>
          </a:p>
          <a:p>
            <a:r>
              <a:rPr lang="en-US" sz="1200" dirty="0"/>
              <a:t>Formed in 2008, initial mission to develop the processes and technical infrastructure required for multicenter perioperative outcomes research</a:t>
            </a:r>
          </a:p>
          <a:p>
            <a:endParaRPr lang="en-US" sz="1200" dirty="0"/>
          </a:p>
          <a:p>
            <a:r>
              <a:rPr lang="en-US" sz="1200" dirty="0"/>
              <a:t>Has evolved into dual mission of research and quality improvement over last couple of years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A741-EFE5-41B8-AF74-23C7F79BF13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22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b65cc2fc97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85" name="Google Shape;485;gb65cc2fc97_0_549:notes"/>
          <p:cNvSpPr txBox="1">
            <a:spLocks noGrp="1"/>
          </p:cNvSpPr>
          <p:nvPr>
            <p:ph type="body" idx="1"/>
          </p:nvPr>
        </p:nvSpPr>
        <p:spPr>
          <a:xfrm>
            <a:off x="914711" y="4344025"/>
            <a:ext cx="50286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64 Pediatric Anesthesiologists in total</a:t>
            </a:r>
            <a:endParaRPr sz="1400"/>
          </a:p>
          <a:p>
            <a:pPr marL="177800" lvl="0" indent="-203200" algn="l" rtl="0"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</a:pPr>
            <a:r>
              <a:rPr lang="en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Pediatric Representatives have joined us from around the US and Netherlands!</a:t>
            </a:r>
            <a:endParaRPr sz="1400"/>
          </a:p>
        </p:txBody>
      </p:sp>
      <p:sp>
        <p:nvSpPr>
          <p:cNvPr id="486" name="Google Shape;486;gb65cc2fc97_0_549:notes"/>
          <p:cNvSpPr txBox="1">
            <a:spLocks noGrp="1"/>
          </p:cNvSpPr>
          <p:nvPr>
            <p:ph type="sldNum" idx="12"/>
          </p:nvPr>
        </p:nvSpPr>
        <p:spPr>
          <a:xfrm>
            <a:off x="3885579" y="8686489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12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437849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b65cc2fc97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7" name="Google Shape;537;gb65cc2fc97_0_5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Opportunity</a:t>
            </a:r>
            <a:r>
              <a:rPr lang="en-US" b="1" baseline="0"/>
              <a:t> to lead the way with pediatric metric utilization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baseline="0"/>
              <a:t>Leverage the QI capability and knowledge of division and department to impact future pediatric metric development and improve the quality of the care we provide at VCH </a:t>
            </a:r>
            <a:endParaRPr lang="en-US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2021 Anticipated Sites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Helen - Devos Children’s (Grand Rapids, MI)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Children’s Colorado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Penn State Children’s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Interested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Boston Children’s</a:t>
            </a:r>
            <a:endParaRPr/>
          </a:p>
        </p:txBody>
      </p:sp>
      <p:sp>
        <p:nvSpPr>
          <p:cNvPr id="538" name="Google Shape;538;gb65cc2fc97_0_5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8148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b65cc2fc97_0_6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Some metrics are not validated for use in </a:t>
            </a:r>
            <a:r>
              <a:rPr lang="en-US" err="1"/>
              <a:t>peds</a:t>
            </a:r>
            <a:r>
              <a:rPr lang="en-US"/>
              <a:t> cases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TRAN 02- can be useful is a particular subset of pediatric</a:t>
            </a:r>
            <a:r>
              <a:rPr lang="en-US" baseline="0"/>
              <a:t> cases 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gb65cc2fc97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5367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b65cc2fc97_0_687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since last meeting: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Patients extubated rather than ICU transfer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No responsible provider - cases flagged at departmental level</a:t>
            </a:r>
            <a:endParaRPr/>
          </a:p>
        </p:txBody>
      </p:sp>
      <p:sp>
        <p:nvSpPr>
          <p:cNvPr id="638" name="Google Shape;638;gb65cc2fc97_0_6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4986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b65cc2fc97_0_687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gb65cc2fc97_0_6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7883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b65cc2fc97_0_687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Process measure</a:t>
            </a:r>
            <a:r>
              <a:rPr lang="en-US" baseline="0"/>
              <a:t> </a:t>
            </a:r>
            <a:endParaRPr/>
          </a:p>
        </p:txBody>
      </p:sp>
      <p:sp>
        <p:nvSpPr>
          <p:cNvPr id="638" name="Google Shape;638;gb65cc2fc97_0_6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5524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A741-EFE5-41B8-AF74-23C7F79BF13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07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A741-EFE5-41B8-AF74-23C7F79BF1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55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25D5-0750-44F3-98F3-07AD458E91A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Academic and community hospital consortium seeking to improve patient care using data</a:t>
            </a:r>
          </a:p>
          <a:p>
            <a:endParaRPr lang="en-US" sz="1200" dirty="0"/>
          </a:p>
          <a:p>
            <a:r>
              <a:rPr lang="en-US" sz="1200" dirty="0"/>
              <a:t>MPOG aggregates inpatient EHR data, and data from other complementary data sources</a:t>
            </a:r>
          </a:p>
          <a:p>
            <a:endParaRPr lang="en-US" sz="1200" dirty="0"/>
          </a:p>
          <a:p>
            <a:r>
              <a:rPr lang="en-US" sz="1200" dirty="0"/>
              <a:t>Formed in 2008, initial mission to develop the processes and technical infrastructure required for multicenter perioperative outcomes research</a:t>
            </a:r>
          </a:p>
          <a:p>
            <a:endParaRPr lang="en-US" sz="1200" dirty="0"/>
          </a:p>
          <a:p>
            <a:r>
              <a:rPr lang="en-US" sz="1200" dirty="0"/>
              <a:t>Has evolved into dual mission of research and quality improvement over last couple of years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A741-EFE5-41B8-AF74-23C7F79BF13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746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A741-EFE5-41B8-AF74-23C7F79BF13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58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A741-EFE5-41B8-AF74-23C7F79BF13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39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A741-EFE5-41B8-AF74-23C7F79BF13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910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A741-EFE5-41B8-AF74-23C7F79BF13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910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A741-EFE5-41B8-AF74-23C7F79BF13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05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DF3E563-2452-4B5F-9EE9-DF03ED27A848}" type="slidenum">
              <a:rPr lang="en-US" altLang="en-US">
                <a:solidFill>
                  <a:prstClr val="black"/>
                </a:solidFill>
              </a:rPr>
              <a:pPr/>
              <a:t>31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9483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A741-EFE5-41B8-AF74-23C7F79BF13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040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A741-EFE5-41B8-AF74-23C7F79BF13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635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9E457-5465-4757-A8E9-8C8EE792476E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206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8E8D7FA-4BF9-4F8F-98AF-D6A3D2A9C29E}" type="slidenum">
              <a:rPr lang="en-US" altLang="en-US">
                <a:solidFill>
                  <a:prstClr val="black"/>
                </a:solidFill>
              </a:rPr>
              <a:pPr/>
              <a:t>36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03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A741-EFE5-41B8-AF74-23C7F79BF13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0078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Individual performance reflection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D2822-254E-1140-9C49-1588DEB0DEF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087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combination</a:t>
            </a:r>
            <a:r>
              <a:rPr lang="en-US" baseline="0"/>
              <a:t> of process measures and outcome measures in the MPOG database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D2822-254E-1140-9C49-1588DEB0DEF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488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>
                <a:solidFill>
                  <a:srgbClr val="002060"/>
                </a:solidFill>
              </a:rPr>
              <a:t>Clicking on the measure will result in the specific measure overview, which will include overall performance, case counts, trend graph, and a detailed breakdown of primary cause.</a:t>
            </a:r>
            <a:endParaRPr lang="en" sz="105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D2822-254E-1140-9C49-1588DEB0DEF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653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b65cc2fc97_0_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7" name="Google Shape;437;gb65cc2fc97_0_9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gb65cc2fc97_0_9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03896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b65cc2fc97_0_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7" name="Google Shape;437;gb65cc2fc97_0_9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gb65cc2fc97_0_9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20242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A741-EFE5-41B8-AF74-23C7F79BF13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93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EF6703F-1AC8-419D-B6E6-67A6A8A57A73}" type="slidenum">
              <a:rPr lang="en-US" altLang="en-US">
                <a:solidFill>
                  <a:prstClr val="black"/>
                </a:solidFill>
              </a:rPr>
              <a:pPr/>
              <a:t>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682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A741-EFE5-41B8-AF74-23C7F79BF13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59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A741-EFE5-41B8-AF74-23C7F79BF13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222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Academic and community hospital consortium seeking to improve patient care using data</a:t>
            </a:r>
          </a:p>
          <a:p>
            <a:endParaRPr lang="en-US" sz="1200" dirty="0"/>
          </a:p>
          <a:p>
            <a:r>
              <a:rPr lang="en-US" sz="1200" dirty="0"/>
              <a:t>MPOG aggregates inpatient EHR data, and data from other complementary data sources</a:t>
            </a:r>
          </a:p>
          <a:p>
            <a:endParaRPr lang="en-US" sz="1200" dirty="0"/>
          </a:p>
          <a:p>
            <a:r>
              <a:rPr lang="en-US" sz="1200" dirty="0"/>
              <a:t>Formed in 2008, initial mission to develop the processes and technical infrastructure required for multicenter perioperative outcomes research</a:t>
            </a:r>
          </a:p>
          <a:p>
            <a:endParaRPr lang="en-US" sz="1200" dirty="0"/>
          </a:p>
          <a:p>
            <a:r>
              <a:rPr lang="en-US" sz="1200" dirty="0"/>
              <a:t>Has evolved into dual mission of research and quality improvement over last couple of years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A741-EFE5-41B8-AF74-23C7F79BF13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108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Academic and community hospital consortium seeking to improve patient care using data</a:t>
            </a:r>
          </a:p>
          <a:p>
            <a:endParaRPr lang="en-US" sz="1200" dirty="0"/>
          </a:p>
          <a:p>
            <a:r>
              <a:rPr lang="en-US" sz="1200" dirty="0"/>
              <a:t>MPOG aggregates inpatient EHR data, and data from other complementary data sources</a:t>
            </a:r>
          </a:p>
          <a:p>
            <a:endParaRPr lang="en-US" sz="1200" dirty="0"/>
          </a:p>
          <a:p>
            <a:r>
              <a:rPr lang="en-US" sz="1200" dirty="0"/>
              <a:t>Formed in 2008, initial mission to develop the processes and technical infrastructure required for multicenter perioperative outcomes research</a:t>
            </a:r>
          </a:p>
          <a:p>
            <a:endParaRPr lang="en-US" sz="1200" dirty="0"/>
          </a:p>
          <a:p>
            <a:r>
              <a:rPr lang="en-US" sz="1200" dirty="0"/>
              <a:t>Has evolved into dual mission of research and quality improvement over last couple of years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A741-EFE5-41B8-AF74-23C7F79BF13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05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Academic and community hospital consortium seeking to improve patient care using data</a:t>
            </a:r>
          </a:p>
          <a:p>
            <a:endParaRPr lang="en-US" sz="1200" dirty="0"/>
          </a:p>
          <a:p>
            <a:r>
              <a:rPr lang="en-US" sz="1200" dirty="0"/>
              <a:t>MPOG aggregates inpatient EHR data, and data from other complementary data sources</a:t>
            </a:r>
          </a:p>
          <a:p>
            <a:endParaRPr lang="en-US" sz="1200" dirty="0"/>
          </a:p>
          <a:p>
            <a:r>
              <a:rPr lang="en-US" sz="1200" dirty="0"/>
              <a:t>Formed in 2008, initial mission to develop the processes and technical infrastructure required for multicenter perioperative outcomes research</a:t>
            </a:r>
          </a:p>
          <a:p>
            <a:endParaRPr lang="en-US" sz="1200" dirty="0"/>
          </a:p>
          <a:p>
            <a:r>
              <a:rPr lang="en-US" sz="1200" dirty="0"/>
              <a:t>Has evolved into dual mission of research and quality improvement over last couple of years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AA741-EFE5-41B8-AF74-23C7F79BF13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23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B9406-C7B8-47F5-BEA0-26A7F56244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10972800" cy="646317"/>
          </a:xfrm>
        </p:spPr>
        <p:txBody>
          <a:bodyPr anchor="t"/>
          <a:lstStyle>
            <a:lvl1pPr algn="l"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Line 39">
            <a:extLst>
              <a:ext uri="{FF2B5EF4-FFF2-40B4-BE49-F238E27FC236}">
                <a16:creationId xmlns:a16="http://schemas.microsoft.com/office/drawing/2014/main" id="{FE055A90-BB08-4078-911A-83E55D6148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248400"/>
            <a:ext cx="67056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D645B7-5B24-4B50-B02F-AFF13EEE72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5906085"/>
            <a:ext cx="4165600" cy="72331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69471D-3B37-4227-AB75-FC96AF2187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1" y="4648200"/>
            <a:ext cx="10972799" cy="152400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2625" indent="0">
              <a:buNone/>
              <a:defRPr/>
            </a:lvl3pPr>
            <a:lvl4pPr marL="1027112" indent="0">
              <a:buNone/>
              <a:defRPr/>
            </a:lvl4pPr>
          </a:lstStyle>
          <a:p>
            <a:pPr lvl="0"/>
            <a:r>
              <a:rPr lang="en-US" dirty="0"/>
              <a:t>First Last Name, MD, PhD</a:t>
            </a:r>
            <a:br>
              <a:rPr lang="en-US" dirty="0"/>
            </a:br>
            <a:r>
              <a:rPr lang="en-US" dirty="0"/>
              <a:t>Position/Title</a:t>
            </a:r>
            <a:br>
              <a:rPr lang="en-US" dirty="0"/>
            </a:br>
            <a:r>
              <a:rPr lang="en-US" dirty="0"/>
              <a:t>Department</a:t>
            </a:r>
            <a:br>
              <a:rPr lang="en-US" dirty="0"/>
            </a:br>
            <a:r>
              <a:rPr lang="en-US" dirty="0"/>
              <a:t>Institution</a:t>
            </a:r>
          </a:p>
        </p:txBody>
      </p:sp>
    </p:spTree>
    <p:extLst>
      <p:ext uri="{BB962C8B-B14F-4D97-AF65-F5344CB8AC3E}">
        <p14:creationId xmlns:p14="http://schemas.microsoft.com/office/powerpoint/2010/main" val="189587828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248400"/>
            <a:ext cx="8432801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grpSp>
        <p:nvGrpSpPr>
          <p:cNvPr id="9" name="Group 8"/>
          <p:cNvGrpSpPr/>
          <p:nvPr/>
        </p:nvGrpSpPr>
        <p:grpSpPr>
          <a:xfrm>
            <a:off x="9124656" y="6044920"/>
            <a:ext cx="2442213" cy="406961"/>
            <a:chOff x="5562600" y="5943600"/>
            <a:chExt cx="3127014" cy="69476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8E11358-3C37-4145-B3E5-8D9540B11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5943600"/>
              <a:ext cx="698137" cy="69476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6939" y="6084422"/>
              <a:ext cx="2352675" cy="40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438401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617" y="1265238"/>
            <a:ext cx="569358" cy="4946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5567" y="1265238"/>
            <a:ext cx="8070851" cy="4946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248400"/>
            <a:ext cx="8432801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grpSp>
        <p:nvGrpSpPr>
          <p:cNvPr id="9" name="Group 8"/>
          <p:cNvGrpSpPr/>
          <p:nvPr/>
        </p:nvGrpSpPr>
        <p:grpSpPr>
          <a:xfrm>
            <a:off x="9124656" y="6044920"/>
            <a:ext cx="2442213" cy="406961"/>
            <a:chOff x="5562600" y="5943600"/>
            <a:chExt cx="3127014" cy="69476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8E11358-3C37-4145-B3E5-8D9540B11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5943600"/>
              <a:ext cx="698137" cy="69476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6939" y="6084422"/>
              <a:ext cx="2352675" cy="40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745935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667" y="1265239"/>
            <a:ext cx="10993967" cy="473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35567" y="2176463"/>
            <a:ext cx="9652000" cy="4035425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8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248400"/>
            <a:ext cx="8432801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grpSp>
        <p:nvGrpSpPr>
          <p:cNvPr id="9" name="Group 8"/>
          <p:cNvGrpSpPr/>
          <p:nvPr/>
        </p:nvGrpSpPr>
        <p:grpSpPr>
          <a:xfrm>
            <a:off x="9124656" y="6044920"/>
            <a:ext cx="2442213" cy="406961"/>
            <a:chOff x="5562600" y="5943600"/>
            <a:chExt cx="3127014" cy="69476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8E11358-3C37-4145-B3E5-8D9540B11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5943600"/>
              <a:ext cx="698137" cy="69476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6939" y="6084422"/>
              <a:ext cx="2352675" cy="40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04912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667" y="1265239"/>
            <a:ext cx="10993967" cy="473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35567" y="2176463"/>
            <a:ext cx="4724400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167" y="2176463"/>
            <a:ext cx="4724400" cy="4035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248400"/>
            <a:ext cx="8432801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grpSp>
        <p:nvGrpSpPr>
          <p:cNvPr id="10" name="Group 9"/>
          <p:cNvGrpSpPr/>
          <p:nvPr/>
        </p:nvGrpSpPr>
        <p:grpSpPr>
          <a:xfrm>
            <a:off x="9124656" y="6044920"/>
            <a:ext cx="2442213" cy="406961"/>
            <a:chOff x="5562600" y="5943600"/>
            <a:chExt cx="3127014" cy="69476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8E11358-3C37-4145-B3E5-8D9540B11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5943600"/>
              <a:ext cx="698137" cy="69476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6939" y="6084422"/>
              <a:ext cx="2352675" cy="40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351499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000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925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77246"/>
            <a:ext cx="10363200" cy="523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C00E-9D4B-5C43-B4AC-392493C09FE4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3B6F-A91D-A94E-A13E-18D255C79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43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87836-9B35-4CEB-99AE-7AC1AA30E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98B99F-B172-4374-9DFB-9D2B36861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47976-DD99-443C-A0A7-EEF08B480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0D9E-DBEA-4B4E-BDE3-BD927E20FB31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1F553-4103-4F8C-ACAA-2B3A96968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11E36-36D8-4E3A-B390-C8E2EE90E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D762-5ADF-40E3-9380-A6967FC77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47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5776A-3059-48B2-9295-9AC928763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30E66-4553-48E3-BDFF-CA907843D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A29BE-0F24-4F24-AC57-5CAB3C63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0D9E-DBEA-4B4E-BDE3-BD927E20FB31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AF85E-1191-43C1-9271-EE7C55343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DD2A7-1B32-41D6-9030-EF1876116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D762-5ADF-40E3-9380-A6967FC77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56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22501-1EBF-4A1F-BD81-0A06CEC6A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5AA36-B1B8-4C99-9065-A2943BCFA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25C49-3A4F-44E3-94A8-D4DE3FD7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0D9E-DBEA-4B4E-BDE3-BD927E20FB31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DE779-22C5-4A18-AD6A-068DC2F3F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A2CB2-B3FC-47B8-A51C-F72CB9A1E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D762-5ADF-40E3-9380-A6967FC77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4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248400"/>
            <a:ext cx="8432801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grpSp>
        <p:nvGrpSpPr>
          <p:cNvPr id="6" name="Group 5"/>
          <p:cNvGrpSpPr/>
          <p:nvPr/>
        </p:nvGrpSpPr>
        <p:grpSpPr>
          <a:xfrm>
            <a:off x="9124656" y="6044920"/>
            <a:ext cx="2442213" cy="406961"/>
            <a:chOff x="5562600" y="5943600"/>
            <a:chExt cx="3127014" cy="6947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8E11358-3C37-4145-B3E5-8D9540B11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5943600"/>
              <a:ext cx="698137" cy="69476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6939" y="6084422"/>
              <a:ext cx="2352675" cy="40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7579605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30A65-25C7-4D2D-B0D7-6F1E26FDE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CE021-982A-4433-AE8A-3CF86E58B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6394E-582A-4FC2-A864-F49B40A29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8F2FF3-BC54-4543-BFFD-02F7465C1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0D9E-DBEA-4B4E-BDE3-BD927E20FB31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DEEEE-6D98-4712-9A61-5A945C71B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361F0-24D2-46C0-B7A5-5D74E85C8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D762-5ADF-40E3-9380-A6967FC77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57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01BDF-EBC3-4CC4-8495-CD98D0DDA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A9485-0002-44A1-84A5-EF9A95939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E0754-EA0B-4A14-B2F4-69C40ECC4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8231A-3509-4B7A-AB4B-C99E84452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8A3E6E-0BB8-48D6-A1F6-65FE1307CB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BAD5A-46EE-4FF5-B0C7-1AA0D061C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0D9E-DBEA-4B4E-BDE3-BD927E20FB31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2EDB72-07C2-4535-9E5C-CAE20D276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4759B-BC47-4204-BE76-4414BDEB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D762-5ADF-40E3-9380-A6967FC77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45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8EB1D-93E3-4B7F-A74F-649E3AE51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1C80BA-C115-4027-95DD-22176FE57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0D9E-DBEA-4B4E-BDE3-BD927E20FB31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0F3CB0-8042-4DA5-86B3-1AF87933C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1C92C6-22D7-4D6E-908E-C9DB6FBC5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D762-5ADF-40E3-9380-A6967FC77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40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FF0EA-C53C-4811-BE04-6FF33CCA6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0D9E-DBEA-4B4E-BDE3-BD927E20FB31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60265D-9DC5-490D-9DBE-007BC312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62C7C-EB51-4E55-B167-D2C219EF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D762-5ADF-40E3-9380-A6967FC77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0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11E1F-81DF-4ED0-A305-AF2C0BC52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9A1FE-58A3-4B69-8A9A-4D77A9853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8A1F6-8200-4F58-98A5-E38F51DC2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81CD6-CDF2-4E39-966A-972F52C44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0D9E-DBEA-4B4E-BDE3-BD927E20FB31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9DE06D-E611-430F-8805-5D982911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9FDBD-4BD5-459A-94A3-B51650CE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D762-5ADF-40E3-9380-A6967FC77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37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A790-26DA-41F0-A895-6240A03AB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0BD918-2CA2-4AB9-9F33-8D6C5799A7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849DDB-7E9B-41D1-A463-C11ADD7FC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5705B-2307-46F6-BE16-4D96A3008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0D9E-DBEA-4B4E-BDE3-BD927E20FB31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820EE6-2F0F-42E8-819F-D7BDF95A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969A9-C912-4032-8334-1335E3EA4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D762-5ADF-40E3-9380-A6967FC77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94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78CEA-8673-4618-B744-E56DE2E22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F9429-2199-4463-ACAA-8422928F2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54796-4108-4EF8-9DED-3C30A6480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0D9E-DBEA-4B4E-BDE3-BD927E20FB31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41132-B16D-4966-883E-A3E1E55B5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5E3A3-5618-45C3-AD0D-BA0D0D867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D762-5ADF-40E3-9380-A6967FC77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18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F84216-4784-4B36-A6EA-C574DDB51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1FBD4-4E0F-4627-94CA-0CCC2A9D5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40D35-7B4F-4E06-B499-30997BB42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0D9E-DBEA-4B4E-BDE3-BD927E20FB31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9A9AC-A67C-42FC-B26C-42258B699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7D768-EA8E-4A3F-8767-6F19FF47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D762-5ADF-40E3-9380-A6967FC77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01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0894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87928"/>
            <a:ext cx="10972801" cy="473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219200"/>
            <a:ext cx="10972799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248400"/>
            <a:ext cx="8432801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grpSp>
        <p:nvGrpSpPr>
          <p:cNvPr id="9" name="Group 8"/>
          <p:cNvGrpSpPr/>
          <p:nvPr/>
        </p:nvGrpSpPr>
        <p:grpSpPr>
          <a:xfrm>
            <a:off x="9124656" y="6044920"/>
            <a:ext cx="2442213" cy="406961"/>
            <a:chOff x="5562600" y="5943600"/>
            <a:chExt cx="3127014" cy="69476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8E11358-3C37-4145-B3E5-8D9540B11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5943600"/>
              <a:ext cx="698137" cy="69476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6939" y="6084422"/>
              <a:ext cx="2352675" cy="40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160738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5567" y="2176463"/>
            <a:ext cx="4724400" cy="403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167" y="2176463"/>
            <a:ext cx="4724400" cy="403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248400"/>
            <a:ext cx="8432801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grpSp>
        <p:nvGrpSpPr>
          <p:cNvPr id="10" name="Group 9"/>
          <p:cNvGrpSpPr/>
          <p:nvPr/>
        </p:nvGrpSpPr>
        <p:grpSpPr>
          <a:xfrm>
            <a:off x="9124656" y="6044920"/>
            <a:ext cx="2442213" cy="406961"/>
            <a:chOff x="5562600" y="5943600"/>
            <a:chExt cx="3127014" cy="69476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8E11358-3C37-4145-B3E5-8D9540B11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5943600"/>
              <a:ext cx="698137" cy="69476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6939" y="6084422"/>
              <a:ext cx="2352675" cy="40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60233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40598"/>
            <a:ext cx="10972800" cy="4770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248400"/>
            <a:ext cx="8432801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grpSp>
        <p:nvGrpSpPr>
          <p:cNvPr id="12" name="Group 11"/>
          <p:cNvGrpSpPr/>
          <p:nvPr/>
        </p:nvGrpSpPr>
        <p:grpSpPr>
          <a:xfrm>
            <a:off x="9124656" y="6044920"/>
            <a:ext cx="2442213" cy="406961"/>
            <a:chOff x="5562600" y="5943600"/>
            <a:chExt cx="3127014" cy="69476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8E11358-3C37-4145-B3E5-8D9540B11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5943600"/>
              <a:ext cx="698137" cy="69476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6939" y="6084422"/>
              <a:ext cx="2352675" cy="40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466043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248400"/>
            <a:ext cx="8432801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grpSp>
        <p:nvGrpSpPr>
          <p:cNvPr id="8" name="Group 7"/>
          <p:cNvGrpSpPr/>
          <p:nvPr/>
        </p:nvGrpSpPr>
        <p:grpSpPr>
          <a:xfrm>
            <a:off x="9124656" y="6044920"/>
            <a:ext cx="2442213" cy="406961"/>
            <a:chOff x="5562600" y="5943600"/>
            <a:chExt cx="3127014" cy="69476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8E11358-3C37-4145-B3E5-8D9540B11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5943600"/>
              <a:ext cx="698137" cy="69476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6939" y="6084422"/>
              <a:ext cx="2352675" cy="40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107358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248400"/>
            <a:ext cx="8432801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grpSp>
        <p:nvGrpSpPr>
          <p:cNvPr id="7" name="Group 6"/>
          <p:cNvGrpSpPr/>
          <p:nvPr/>
        </p:nvGrpSpPr>
        <p:grpSpPr>
          <a:xfrm>
            <a:off x="9124656" y="6044920"/>
            <a:ext cx="2442213" cy="406961"/>
            <a:chOff x="5562600" y="5943600"/>
            <a:chExt cx="3127014" cy="69476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8E11358-3C37-4145-B3E5-8D9540B11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5943600"/>
              <a:ext cx="698137" cy="69476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6939" y="6084422"/>
              <a:ext cx="2352675" cy="40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527383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35005"/>
            <a:ext cx="4011084" cy="40009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248400"/>
            <a:ext cx="8432801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grpSp>
        <p:nvGrpSpPr>
          <p:cNvPr id="10" name="Group 9"/>
          <p:cNvGrpSpPr/>
          <p:nvPr/>
        </p:nvGrpSpPr>
        <p:grpSpPr>
          <a:xfrm>
            <a:off x="9124656" y="6044920"/>
            <a:ext cx="2442213" cy="406961"/>
            <a:chOff x="5562600" y="5943600"/>
            <a:chExt cx="3127014" cy="69476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8E11358-3C37-4145-B3E5-8D9540B11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5943600"/>
              <a:ext cx="698137" cy="69476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6939" y="6084422"/>
              <a:ext cx="2352675" cy="40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563488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67243"/>
            <a:ext cx="7315200" cy="40009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248400"/>
            <a:ext cx="8432801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grpSp>
        <p:nvGrpSpPr>
          <p:cNvPr id="10" name="Group 9"/>
          <p:cNvGrpSpPr/>
          <p:nvPr/>
        </p:nvGrpSpPr>
        <p:grpSpPr>
          <a:xfrm>
            <a:off x="9124656" y="6044920"/>
            <a:ext cx="2442213" cy="406961"/>
            <a:chOff x="5562600" y="5943600"/>
            <a:chExt cx="3127014" cy="69476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8E11358-3C37-4145-B3E5-8D9540B11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5943600"/>
              <a:ext cx="698137" cy="69476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6939" y="6084422"/>
              <a:ext cx="2352675" cy="409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678949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3235" y="127188"/>
            <a:ext cx="10972800" cy="52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63235" y="894177"/>
            <a:ext cx="10972800" cy="499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162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3" r:id="rId2"/>
    <p:sldLayoutId id="2147483742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70" r:id="rId16"/>
  </p:sldLayoutIdLst>
  <p:transition spd="med"/>
  <p:txStyles>
    <p:titleStyle>
      <a:lvl1pPr algn="l" rtl="0" eaLnBrk="1" fontAlgn="base" hangingPunct="1">
        <a:spcBef>
          <a:spcPct val="30000"/>
        </a:spcBef>
        <a:spcAft>
          <a:spcPct val="0"/>
        </a:spcAft>
        <a:defRPr sz="2800">
          <a:solidFill>
            <a:srgbClr val="002060"/>
          </a:solidFill>
          <a:latin typeface="Cambria" panose="02040503050406030204" pitchFamily="18" charset="0"/>
          <a:ea typeface="ＭＳ Ｐゴシック" charset="0"/>
          <a:cs typeface="Cambria" panose="02040503050406030204" pitchFamily="18" charset="0"/>
        </a:defRPr>
      </a:lvl1pPr>
      <a:lvl2pPr algn="l" rtl="0" eaLnBrk="1" fontAlgn="base" hangingPunct="1">
        <a:spcBef>
          <a:spcPct val="30000"/>
        </a:spcBef>
        <a:spcAft>
          <a:spcPct val="0"/>
        </a:spcAft>
        <a:defRPr sz="25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30000"/>
        </a:spcBef>
        <a:spcAft>
          <a:spcPct val="0"/>
        </a:spcAft>
        <a:defRPr sz="25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30000"/>
        </a:spcBef>
        <a:spcAft>
          <a:spcPct val="0"/>
        </a:spcAft>
        <a:defRPr sz="25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30000"/>
        </a:spcBef>
        <a:spcAft>
          <a:spcPct val="0"/>
        </a:spcAft>
        <a:defRPr sz="25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3000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3000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3000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3000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1" fontAlgn="base" hangingPunct="1">
        <a:spcBef>
          <a:spcPct val="50000"/>
        </a:spcBef>
        <a:spcAft>
          <a:spcPct val="0"/>
        </a:spcAft>
        <a:buClr>
          <a:srgbClr val="002060"/>
        </a:buClr>
        <a:buSzPct val="100000"/>
        <a:buFont typeface="Arial" pitchFamily="34" charset="0"/>
        <a:buChar char="•"/>
        <a:defRPr sz="2200">
          <a:solidFill>
            <a:srgbClr val="002060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1pPr>
      <a:lvl2pPr marL="568325" indent="-225425" algn="l" rtl="0" eaLnBrk="1" fontAlgn="base" hangingPunct="1">
        <a:spcBef>
          <a:spcPct val="25000"/>
        </a:spcBef>
        <a:spcAft>
          <a:spcPct val="0"/>
        </a:spcAft>
        <a:buClr>
          <a:srgbClr val="002060"/>
        </a:buClr>
        <a:buSzPct val="100000"/>
        <a:buFont typeface="Arial" pitchFamily="34" charset="0"/>
        <a:buChar char="–"/>
        <a:defRPr>
          <a:solidFill>
            <a:srgbClr val="002060"/>
          </a:solidFill>
          <a:latin typeface="Calibri" panose="020F0502020204030204" pitchFamily="34" charset="0"/>
          <a:ea typeface="ＭＳ Ｐゴシック" charset="-128"/>
          <a:cs typeface="Calibri" panose="020F0502020204030204" pitchFamily="34" charset="0"/>
        </a:defRPr>
      </a:lvl2pPr>
      <a:lvl3pPr marL="863600" indent="-180975" algn="l" rtl="0" eaLnBrk="1" fontAlgn="base" hangingPunct="1">
        <a:spcBef>
          <a:spcPct val="25000"/>
        </a:spcBef>
        <a:spcAft>
          <a:spcPct val="0"/>
        </a:spcAft>
        <a:buClr>
          <a:srgbClr val="002060"/>
        </a:buClr>
        <a:buSzPct val="100000"/>
        <a:buChar char="–"/>
        <a:defRPr>
          <a:solidFill>
            <a:srgbClr val="002060"/>
          </a:solidFill>
          <a:latin typeface="Calibri" panose="020F0502020204030204" pitchFamily="34" charset="0"/>
          <a:ea typeface="ＭＳ Ｐゴシック" charset="-128"/>
          <a:cs typeface="Calibri" panose="020F0502020204030204" pitchFamily="34" charset="0"/>
        </a:defRPr>
      </a:lvl3pPr>
      <a:lvl4pPr marL="1206500" indent="-179388" algn="l" rtl="0" eaLnBrk="1" fontAlgn="base" hangingPunct="1">
        <a:spcBef>
          <a:spcPct val="25000"/>
        </a:spcBef>
        <a:spcAft>
          <a:spcPct val="0"/>
        </a:spcAft>
        <a:buClr>
          <a:srgbClr val="002060"/>
        </a:buClr>
        <a:buSzPct val="100000"/>
        <a:buFont typeface="Arial" pitchFamily="34" charset="0"/>
        <a:buChar char="–"/>
        <a:defRPr>
          <a:solidFill>
            <a:srgbClr val="002060"/>
          </a:solidFill>
          <a:latin typeface="Calibri" panose="020F0502020204030204" pitchFamily="34" charset="0"/>
          <a:ea typeface="ＭＳ Ｐゴシック" charset="-128"/>
          <a:cs typeface="Calibri" panose="020F0502020204030204" pitchFamily="34" charset="0"/>
        </a:defRPr>
      </a:lvl4pPr>
      <a:lvl5pPr marL="1598613" indent="-223838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SzPct val="120000"/>
        <a:buFont typeface="Arial" pitchFamily="34" charset="0"/>
        <a:defRPr sz="2000">
          <a:solidFill>
            <a:srgbClr val="002060"/>
          </a:solidFill>
          <a:latin typeface="Calibri" panose="020F0502020204030204" pitchFamily="34" charset="0"/>
          <a:ea typeface="ＭＳ Ｐゴシック" charset="-128"/>
          <a:cs typeface="Calibri" panose="020F0502020204030204" pitchFamily="34" charset="0"/>
        </a:defRPr>
      </a:lvl5pPr>
      <a:lvl6pPr marL="2055813" indent="-223838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SzPct val="120000"/>
        <a:buFont typeface="Arial" charset="0"/>
        <a:defRPr sz="2000">
          <a:solidFill>
            <a:schemeClr val="tx2"/>
          </a:solidFill>
          <a:latin typeface="+mn-lt"/>
        </a:defRPr>
      </a:lvl6pPr>
      <a:lvl7pPr marL="2513013" indent="-223838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SzPct val="120000"/>
        <a:buFont typeface="Arial" charset="0"/>
        <a:defRPr sz="2000">
          <a:solidFill>
            <a:schemeClr val="tx2"/>
          </a:solidFill>
          <a:latin typeface="+mn-lt"/>
        </a:defRPr>
      </a:lvl7pPr>
      <a:lvl8pPr marL="2970213" indent="-223838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SzPct val="120000"/>
        <a:buFont typeface="Arial" charset="0"/>
        <a:defRPr sz="2000">
          <a:solidFill>
            <a:schemeClr val="tx2"/>
          </a:solidFill>
          <a:latin typeface="+mn-lt"/>
        </a:defRPr>
      </a:lvl8pPr>
      <a:lvl9pPr marL="3427413" indent="-223838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SzPct val="120000"/>
        <a:buFont typeface="Arial" charset="0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61CC32-5FD5-4C7C-8E0B-F83A7D8BA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7301D-DE4A-4CC5-A74B-54B408BC1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1E215-7624-4259-ADA8-D0B5A68B6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A0D9E-DBEA-4B4E-BDE3-BD927E20FB31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A915D-552D-4A63-9EEC-3148DA79B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7E3DB-7FAD-4B59-93DD-D4A621BA2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CD762-5ADF-40E3-9380-A6967FC77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5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7.png"/><Relationship Id="rId21" Type="http://schemas.openxmlformats.org/officeDocument/2006/relationships/image" Target="../media/image65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hyperlink" Target="about:blank" TargetMode="External"/><Relationship Id="rId7" Type="http://schemas.openxmlformats.org/officeDocument/2006/relationships/diagramColors" Target="../diagrams/colors4.xml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hyperlink" Target="about:blank" TargetMode="External"/><Relationship Id="rId7" Type="http://schemas.openxmlformats.org/officeDocument/2006/relationships/diagramColors" Target="../diagrams/colors5.xml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88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1.png"/><Relationship Id="rId4" Type="http://schemas.openxmlformats.org/officeDocument/2006/relationships/image" Target="../media/image9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26" Type="http://schemas.openxmlformats.org/officeDocument/2006/relationships/image" Target="../media/image30.jpeg"/><Relationship Id="rId3" Type="http://schemas.openxmlformats.org/officeDocument/2006/relationships/image" Target="../media/image7.jpeg"/><Relationship Id="rId21" Type="http://schemas.openxmlformats.org/officeDocument/2006/relationships/image" Target="../media/image25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5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24" Type="http://schemas.openxmlformats.org/officeDocument/2006/relationships/image" Target="../media/image28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23" Type="http://schemas.openxmlformats.org/officeDocument/2006/relationships/image" Target="../media/image27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416" y="2620371"/>
            <a:ext cx="10222992" cy="1637731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DO LET METRICS IMPORVE AND REINFORCE YOUR PRACTICE: the Multicenter Perioperative Outcomes Group (MPOG)</a:t>
            </a:r>
            <a:br>
              <a:rPr lang="en-US" sz="2400" b="1" dirty="0"/>
            </a:br>
            <a:r>
              <a:rPr lang="en-US" sz="2400" b="1" dirty="0"/>
              <a:t>&amp; The Anesthesiology Performance Improvement and Reporting Exchange (ASPIRE) Measures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039112" y="4398539"/>
            <a:ext cx="8229599" cy="1261490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Brent Dunworth, Leslie Fowler, Robert Freundlich, Miklos D. Kertai, </a:t>
            </a:r>
          </a:p>
          <a:p>
            <a:pPr algn="ctr"/>
            <a:r>
              <a:rPr lang="en-US" sz="2000" dirty="0"/>
              <a:t>Carrie Menser, Paul St. Jacques</a:t>
            </a:r>
          </a:p>
          <a:p>
            <a:pPr algn="ctr"/>
            <a:r>
              <a:rPr lang="en-US" sz="2000" dirty="0"/>
              <a:t>January 29, 2021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275" y="1151908"/>
            <a:ext cx="4709231" cy="109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9519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7190" y="81023"/>
            <a:ext cx="11685837" cy="640612"/>
          </a:xfrm>
        </p:spPr>
        <p:txBody>
          <a:bodyPr/>
          <a:lstStyle/>
          <a:p>
            <a:r>
              <a:rPr lang="en-US" sz="3200" b="1" dirty="0"/>
              <a:t>MPOG ASPIRE MEASURES: VUMC Anesthesiology Department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ECC5AF-B274-674E-B934-51EBF9C69D34}"/>
              </a:ext>
            </a:extLst>
          </p:cNvPr>
          <p:cNvSpPr txBox="1"/>
          <p:nvPr/>
        </p:nvSpPr>
        <p:spPr>
          <a:xfrm>
            <a:off x="520995" y="6324670"/>
            <a:ext cx="24032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mbria" panose="02040503050406030204" pitchFamily="18" charset="0"/>
              </a:rPr>
              <a:t>https://spec.mpog.org/Measures/Public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3FE586-7C5A-6141-8CC7-FE0B64EE6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1" y="1579984"/>
            <a:ext cx="1857190" cy="21652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3C97D1-0C50-ED4F-9593-8A58ECBC98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1" y="3884068"/>
            <a:ext cx="1907716" cy="20030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4EF3EC-F7C9-C140-8142-3856CD2820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381" y="1356772"/>
            <a:ext cx="1795678" cy="23929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435998-B0CC-3244-BB47-464CDA2307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88" y="3859344"/>
            <a:ext cx="1833390" cy="22059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677194-CD15-5E45-A191-D92100ABB6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22" y="1557741"/>
            <a:ext cx="1756104" cy="20191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4DF6E4-9B5E-3A49-93CF-15ED7133CF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712" y="3884067"/>
            <a:ext cx="2166451" cy="2181189"/>
          </a:xfrm>
          <a:prstGeom prst="rect">
            <a:avLst/>
          </a:prstGeom>
        </p:spPr>
      </p:pic>
      <p:sp>
        <p:nvSpPr>
          <p:cNvPr id="19" name="Rectangle 2">
            <a:extLst>
              <a:ext uri="{FF2B5EF4-FFF2-40B4-BE49-F238E27FC236}">
                <a16:creationId xmlns:a16="http://schemas.microsoft.com/office/drawing/2014/main" id="{9796442F-3E47-8541-9B0F-678CE818B5F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20995" y="967208"/>
            <a:ext cx="1510149" cy="52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3000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Cambria" panose="02040503050406030204" pitchFamily="18" charset="0"/>
                <a:ea typeface="ＭＳ Ｐゴシック" charset="0"/>
                <a:cs typeface="Cambria" panose="02040503050406030204" pitchFamily="18" charset="0"/>
              </a:defRPr>
            </a:lvl1pPr>
            <a:lvl2pPr algn="l" rtl="0" eaLnBrk="1" fontAlgn="base" hangingPunct="1">
              <a:spcBef>
                <a:spcPct val="3000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3000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3000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3000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3000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3000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3000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3000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b="1" kern="0" dirty="0"/>
              <a:t>ADULT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5118AFE4-B0DE-084C-9631-5C29AC931EE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641357" y="967208"/>
            <a:ext cx="2123563" cy="52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3000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Cambria" panose="02040503050406030204" pitchFamily="18" charset="0"/>
                <a:ea typeface="ＭＳ Ｐゴシック" charset="0"/>
                <a:cs typeface="Cambria" panose="02040503050406030204" pitchFamily="18" charset="0"/>
              </a:defRPr>
            </a:lvl1pPr>
            <a:lvl2pPr algn="l" rtl="0" eaLnBrk="1" fontAlgn="base" hangingPunct="1">
              <a:spcBef>
                <a:spcPct val="3000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3000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3000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3000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3000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3000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3000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3000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b="1" kern="0" dirty="0"/>
              <a:t>PEDIATRIC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EF76ABF-625F-5A45-979C-AECEDB1574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918" y="1367125"/>
            <a:ext cx="1995276" cy="23934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E410FED-ADCB-7349-BBF7-944FA1CBB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057" y="1441306"/>
            <a:ext cx="2048161" cy="23879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C0731DA-46A8-9D40-9344-EC1DC01547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172" y="3934872"/>
            <a:ext cx="1852848" cy="213038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07BD691-F7DD-1542-9CA0-9C7D5D522EE0}"/>
              </a:ext>
            </a:extLst>
          </p:cNvPr>
          <p:cNvSpPr/>
          <p:nvPr/>
        </p:nvSpPr>
        <p:spPr bwMode="auto">
          <a:xfrm>
            <a:off x="1993956" y="2726423"/>
            <a:ext cx="1603096" cy="694914"/>
          </a:xfrm>
          <a:prstGeom prst="rect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089C05-2594-E446-ABBA-63B1744F8E69}"/>
              </a:ext>
            </a:extLst>
          </p:cNvPr>
          <p:cNvSpPr/>
          <p:nvPr/>
        </p:nvSpPr>
        <p:spPr bwMode="auto">
          <a:xfrm>
            <a:off x="3842374" y="2925094"/>
            <a:ext cx="1489824" cy="161068"/>
          </a:xfrm>
          <a:prstGeom prst="rect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70914D2-7DBD-D143-8DAB-3E3AB08FFA55}"/>
              </a:ext>
            </a:extLst>
          </p:cNvPr>
          <p:cNvSpPr/>
          <p:nvPr/>
        </p:nvSpPr>
        <p:spPr bwMode="auto">
          <a:xfrm>
            <a:off x="349211" y="5616574"/>
            <a:ext cx="1840316" cy="231109"/>
          </a:xfrm>
          <a:prstGeom prst="rect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B622A0-80A2-C049-A874-D1FA9C201947}"/>
              </a:ext>
            </a:extLst>
          </p:cNvPr>
          <p:cNvSpPr/>
          <p:nvPr/>
        </p:nvSpPr>
        <p:spPr bwMode="auto">
          <a:xfrm>
            <a:off x="349211" y="5226342"/>
            <a:ext cx="1840316" cy="230750"/>
          </a:xfrm>
          <a:prstGeom prst="rect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90C8F0-A309-A044-965A-937153BD0005}"/>
              </a:ext>
            </a:extLst>
          </p:cNvPr>
          <p:cNvSpPr/>
          <p:nvPr/>
        </p:nvSpPr>
        <p:spPr bwMode="auto">
          <a:xfrm>
            <a:off x="2655946" y="5720252"/>
            <a:ext cx="1561274" cy="175441"/>
          </a:xfrm>
          <a:prstGeom prst="rect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1DFEA1-3B78-9F4D-9509-91074039D2FE}"/>
              </a:ext>
            </a:extLst>
          </p:cNvPr>
          <p:cNvSpPr/>
          <p:nvPr/>
        </p:nvSpPr>
        <p:spPr bwMode="auto">
          <a:xfrm>
            <a:off x="7737164" y="3386490"/>
            <a:ext cx="1833853" cy="175441"/>
          </a:xfrm>
          <a:prstGeom prst="rect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DFBF9BD-186F-3248-A536-2E0C5DE8E45C}"/>
              </a:ext>
            </a:extLst>
          </p:cNvPr>
          <p:cNvSpPr/>
          <p:nvPr/>
        </p:nvSpPr>
        <p:spPr bwMode="auto">
          <a:xfrm>
            <a:off x="9292266" y="5544811"/>
            <a:ext cx="1421589" cy="350882"/>
          </a:xfrm>
          <a:prstGeom prst="rect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48A410-7AC8-3B44-92C8-B5D9DDD948CD}"/>
              </a:ext>
            </a:extLst>
          </p:cNvPr>
          <p:cNvSpPr/>
          <p:nvPr/>
        </p:nvSpPr>
        <p:spPr bwMode="auto">
          <a:xfrm>
            <a:off x="9933218" y="3398655"/>
            <a:ext cx="1561274" cy="309835"/>
          </a:xfrm>
          <a:prstGeom prst="rect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C16ECC-87A8-5340-B0AD-4152404BED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198" y="1646084"/>
            <a:ext cx="2038789" cy="191584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F3992BC9-9A33-5E44-8D5F-BA0952C4D138}"/>
              </a:ext>
            </a:extLst>
          </p:cNvPr>
          <p:cNvSpPr/>
          <p:nvPr/>
        </p:nvSpPr>
        <p:spPr bwMode="auto">
          <a:xfrm>
            <a:off x="5637618" y="2769539"/>
            <a:ext cx="1656811" cy="155554"/>
          </a:xfrm>
          <a:prstGeom prst="rect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2FEEB70-84A2-AB46-88EB-B916B40064D5}"/>
              </a:ext>
            </a:extLst>
          </p:cNvPr>
          <p:cNvSpPr/>
          <p:nvPr/>
        </p:nvSpPr>
        <p:spPr bwMode="auto">
          <a:xfrm>
            <a:off x="5636223" y="2930607"/>
            <a:ext cx="1656811" cy="155554"/>
          </a:xfrm>
          <a:prstGeom prst="rect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72764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280276"/>
            <a:ext cx="7772400" cy="1446536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rgbClr val="000090"/>
                </a:solidFill>
                <a:latin typeface="Cambria"/>
                <a:cs typeface="Cambria"/>
              </a:rPr>
              <a:t>Utilizing Quality Metrics in Pediatric Anesthesia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726812"/>
            <a:ext cx="6400800" cy="1018827"/>
          </a:xfrm>
        </p:spPr>
        <p:txBody>
          <a:bodyPr>
            <a:normAutofit/>
          </a:bodyPr>
          <a:lstStyle/>
          <a:p>
            <a:r>
              <a:rPr lang="en-US" sz="2000" dirty="0"/>
              <a:t>Carrie Menser, MD</a:t>
            </a:r>
          </a:p>
          <a:p>
            <a:r>
              <a:rPr lang="en-US" sz="2000" dirty="0"/>
              <a:t>Dave Moore, MD</a:t>
            </a:r>
          </a:p>
        </p:txBody>
      </p:sp>
      <p:pic>
        <p:nvPicPr>
          <p:cNvPr id="4" name="Google Shape;238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7438" y="625409"/>
            <a:ext cx="3964723" cy="93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64060"/>
            <a:ext cx="2439680" cy="1742629"/>
          </a:xfrm>
          <a:prstGeom prst="rect">
            <a:avLst/>
          </a:prstGeom>
        </p:spPr>
      </p:pic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8" y="4971713"/>
            <a:ext cx="3964723" cy="1677825"/>
          </a:xfrm>
          <a:prstGeom prst="rect">
            <a:avLst/>
          </a:prstGeom>
        </p:spPr>
      </p:pic>
      <p:pic>
        <p:nvPicPr>
          <p:cNvPr id="8" name="Google Shape;534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04721" y="4771575"/>
            <a:ext cx="3227908" cy="1877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9915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72"/>
          <p:cNvSpPr txBox="1">
            <a:spLocks noGrp="1"/>
          </p:cNvSpPr>
          <p:nvPr>
            <p:ph type="title"/>
          </p:nvPr>
        </p:nvSpPr>
        <p:spPr>
          <a:xfrm>
            <a:off x="251048" y="274267"/>
            <a:ext cx="10858500" cy="6916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numCol="1" anchor="b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sz="3600" b="1" dirty="0">
                <a:latin typeface="Cambria"/>
                <a:ea typeface="Cambria"/>
                <a:cs typeface="Cambria"/>
                <a:sym typeface="Cambria"/>
              </a:rPr>
              <a:t>MPOG/ASPIRE Pediatric Subcommittee Members </a:t>
            </a:r>
            <a:endParaRPr sz="1400" b="1" dirty="0"/>
          </a:p>
        </p:txBody>
      </p:sp>
      <p:grpSp>
        <p:nvGrpSpPr>
          <p:cNvPr id="489" name="Google Shape;489;p72"/>
          <p:cNvGrpSpPr/>
          <p:nvPr/>
        </p:nvGrpSpPr>
        <p:grpSpPr>
          <a:xfrm>
            <a:off x="342900" y="981998"/>
            <a:ext cx="11252199" cy="5224004"/>
            <a:chOff x="28047" y="608550"/>
            <a:chExt cx="9548732" cy="4109075"/>
          </a:xfrm>
        </p:grpSpPr>
        <p:pic>
          <p:nvPicPr>
            <p:cNvPr id="490" name="Google Shape;490;p7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3272" y="793675"/>
              <a:ext cx="792492" cy="4979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1" name="Google Shape;491;p72"/>
            <p:cNvSpPr txBox="1"/>
            <p:nvPr/>
          </p:nvSpPr>
          <p:spPr>
            <a:xfrm>
              <a:off x="1044789" y="730604"/>
              <a:ext cx="1056600" cy="76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sz="700" dirty="0">
                  <a:latin typeface="Calibri"/>
                  <a:ea typeface="Calibri"/>
                  <a:cs typeface="Calibri"/>
                  <a:sym typeface="Calibri"/>
                </a:rPr>
                <a:t>Bishr Haydar, MD</a:t>
              </a:r>
              <a:endParaRPr sz="700" dirty="0"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" sz="700" dirty="0">
                  <a:latin typeface="Calibri"/>
                  <a:ea typeface="Calibri"/>
                  <a:cs typeface="Calibri"/>
                  <a:sym typeface="Calibri"/>
                </a:rPr>
                <a:t>Lisa Vitale, MD</a:t>
              </a:r>
              <a:endParaRPr sz="700" dirty="0"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" sz="700" dirty="0">
                  <a:latin typeface="Calibri"/>
                  <a:ea typeface="Calibri"/>
                  <a:cs typeface="Calibri"/>
                  <a:sym typeface="Calibri"/>
                </a:rPr>
                <a:t>Lori Reigger, MD</a:t>
              </a:r>
              <a:endParaRPr sz="700" dirty="0"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" sz="700" dirty="0">
                  <a:latin typeface="Calibri"/>
                  <a:ea typeface="Calibri"/>
                  <a:cs typeface="Calibri"/>
                  <a:sym typeface="Calibri"/>
                </a:rPr>
                <a:t>Shobha Malviya, MD</a:t>
              </a:r>
              <a:endParaRPr sz="7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2" name="Google Shape;492;p7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52741" y="1553390"/>
              <a:ext cx="1549269" cy="59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3" name="Google Shape;493;p72"/>
            <p:cNvSpPr txBox="1"/>
            <p:nvPr/>
          </p:nvSpPr>
          <p:spPr>
            <a:xfrm>
              <a:off x="3501443" y="1697908"/>
              <a:ext cx="8925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sz="700" dirty="0">
                  <a:latin typeface="Calibri"/>
                  <a:ea typeface="Calibri"/>
                  <a:cs typeface="Calibri"/>
                  <a:sym typeface="Calibri"/>
                </a:rPr>
                <a:t>Brad Taicher, MD</a:t>
              </a:r>
              <a:endParaRPr sz="7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4" name="Google Shape;494;p7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431475" y="795706"/>
              <a:ext cx="991800" cy="5181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5" name="Google Shape;495;p72"/>
            <p:cNvSpPr txBox="1"/>
            <p:nvPr/>
          </p:nvSpPr>
          <p:spPr>
            <a:xfrm>
              <a:off x="3420443" y="798675"/>
              <a:ext cx="11175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sz="700" dirty="0">
                  <a:latin typeface="Calibri"/>
                  <a:ea typeface="Calibri"/>
                  <a:cs typeface="Calibri"/>
                  <a:sym typeface="Calibri"/>
                </a:rPr>
                <a:t>Vikas O’Reilly-Shah, MD</a:t>
              </a:r>
              <a:endParaRPr sz="700" dirty="0"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" sz="700" dirty="0">
                  <a:latin typeface="Calibri"/>
                  <a:ea typeface="Calibri"/>
                  <a:cs typeface="Calibri"/>
                  <a:sym typeface="Calibri"/>
                </a:rPr>
                <a:t>Amber Franz, MD</a:t>
              </a:r>
              <a:endParaRPr sz="7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6" name="Google Shape;496;p7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846003" y="798675"/>
              <a:ext cx="966600" cy="5381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7" name="Google Shape;497;p72"/>
            <p:cNvSpPr txBox="1"/>
            <p:nvPr/>
          </p:nvSpPr>
          <p:spPr>
            <a:xfrm>
              <a:off x="5864472" y="780761"/>
              <a:ext cx="1103100" cy="6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sz="700" dirty="0">
                  <a:latin typeface="Calibri"/>
                  <a:ea typeface="Calibri"/>
                  <a:cs typeface="Calibri"/>
                  <a:sym typeface="Calibri"/>
                </a:rPr>
                <a:t>Joseph Cravero, MD</a:t>
              </a:r>
              <a:endParaRPr sz="700" dirty="0"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" sz="700" dirty="0">
                  <a:latin typeface="Calibri"/>
                  <a:ea typeface="Calibri"/>
                  <a:cs typeface="Calibri"/>
                  <a:sym typeface="Calibri"/>
                </a:rPr>
                <a:t>Morgan Brown, MD</a:t>
              </a:r>
              <a:endParaRPr sz="700" dirty="0"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" sz="700" dirty="0">
                  <a:latin typeface="Calibri"/>
                  <a:ea typeface="Calibri"/>
                  <a:cs typeface="Calibri"/>
                  <a:sym typeface="Calibri"/>
                </a:rPr>
                <a:t>Bob Brustowicz, MD</a:t>
              </a:r>
              <a:endParaRPr sz="700" dirty="0"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" sz="700" dirty="0">
                  <a:latin typeface="Calibri"/>
                  <a:ea typeface="Calibri"/>
                  <a:cs typeface="Calibri"/>
                  <a:sym typeface="Calibri"/>
                </a:rPr>
                <a:t>Steve Zgleszewski, MD</a:t>
              </a:r>
              <a:endParaRPr sz="7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8" name="Google Shape;498;p7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947853" y="3760425"/>
              <a:ext cx="762900" cy="762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9" name="Google Shape;499;p72"/>
            <p:cNvSpPr txBox="1"/>
            <p:nvPr/>
          </p:nvSpPr>
          <p:spPr>
            <a:xfrm>
              <a:off x="5864479" y="1751725"/>
              <a:ext cx="11622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sz="700" dirty="0">
                  <a:latin typeface="Calibri"/>
                  <a:ea typeface="Calibri"/>
                  <a:cs typeface="Calibri"/>
                  <a:sym typeface="Calibri"/>
                </a:rPr>
                <a:t>Lucy Everett, MD</a:t>
              </a:r>
              <a:endParaRPr sz="7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00" name="Google Shape;500;p7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8047" y="1565448"/>
              <a:ext cx="1102943" cy="657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1" name="Google Shape;501;p72"/>
            <p:cNvSpPr txBox="1"/>
            <p:nvPr/>
          </p:nvSpPr>
          <p:spPr>
            <a:xfrm>
              <a:off x="1044789" y="1697897"/>
              <a:ext cx="1038900" cy="39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sz="700" dirty="0">
                  <a:latin typeface="Calibri"/>
                  <a:ea typeface="Calibri"/>
                  <a:cs typeface="Calibri"/>
                  <a:sym typeface="Calibri"/>
                </a:rPr>
                <a:t>Jina </a:t>
              </a:r>
              <a:r>
                <a:rPr lang="en" sz="700" dirty="0" err="1">
                  <a:latin typeface="Calibri"/>
                  <a:ea typeface="Calibri"/>
                  <a:cs typeface="Calibri"/>
                  <a:sym typeface="Calibri"/>
                </a:rPr>
                <a:t>Sinskey</a:t>
              </a:r>
              <a:r>
                <a:rPr lang="en" sz="700" dirty="0">
                  <a:latin typeface="Calibri"/>
                  <a:ea typeface="Calibri"/>
                  <a:cs typeface="Calibri"/>
                  <a:sym typeface="Calibri"/>
                </a:rPr>
                <a:t>, MD</a:t>
              </a:r>
              <a:endParaRPr sz="700" dirty="0"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" sz="700" dirty="0">
                  <a:latin typeface="Calibri"/>
                  <a:ea typeface="Calibri"/>
                  <a:cs typeface="Calibri"/>
                  <a:sym typeface="Calibri"/>
                </a:rPr>
                <a:t>Claudia </a:t>
              </a:r>
              <a:r>
                <a:rPr lang="en" sz="700" dirty="0" err="1">
                  <a:latin typeface="Calibri"/>
                  <a:ea typeface="Calibri"/>
                  <a:cs typeface="Calibri"/>
                  <a:sym typeface="Calibri"/>
                </a:rPr>
                <a:t>Benkwitz</a:t>
              </a:r>
              <a:r>
                <a:rPr lang="en" sz="700" dirty="0">
                  <a:latin typeface="Calibri"/>
                  <a:ea typeface="Calibri"/>
                  <a:cs typeface="Calibri"/>
                  <a:sym typeface="Calibri"/>
                </a:rPr>
                <a:t>, MD</a:t>
              </a:r>
              <a:endParaRPr sz="700" dirty="0">
                <a:latin typeface="Calibri"/>
                <a:ea typeface="Calibri"/>
                <a:cs typeface="Calibri"/>
                <a:sym typeface="Calibri"/>
              </a:endParaRPr>
            </a:p>
            <a:p>
              <a:endParaRPr sz="7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02" name="Google Shape;502;p7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809853" y="1541175"/>
              <a:ext cx="1038900" cy="6772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3" name="Google Shape;503;p72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167510" y="1332149"/>
              <a:ext cx="991800" cy="99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4" name="Google Shape;504;p72"/>
            <p:cNvSpPr txBox="1"/>
            <p:nvPr/>
          </p:nvSpPr>
          <p:spPr>
            <a:xfrm>
              <a:off x="8072886" y="1751713"/>
              <a:ext cx="11622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Louis Tollinche,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72"/>
            <p:cNvSpPr txBox="1"/>
            <p:nvPr/>
          </p:nvSpPr>
          <p:spPr>
            <a:xfrm>
              <a:off x="5864479" y="3974163"/>
              <a:ext cx="11622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Jeana Havidich,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06" name="Google Shape;506;p72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2349945" y="2337898"/>
              <a:ext cx="1135500" cy="3639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7" name="Google Shape;507;p72"/>
            <p:cNvSpPr txBox="1"/>
            <p:nvPr/>
          </p:nvSpPr>
          <p:spPr>
            <a:xfrm>
              <a:off x="3501446" y="2309019"/>
              <a:ext cx="11175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Olga Eydlin,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Liem Pham,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08" name="Google Shape;508;p72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4748203" y="2456768"/>
              <a:ext cx="1162200" cy="2507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9" name="Google Shape;509;p72"/>
            <p:cNvSpPr txBox="1"/>
            <p:nvPr/>
          </p:nvSpPr>
          <p:spPr>
            <a:xfrm>
              <a:off x="5864479" y="2241200"/>
              <a:ext cx="1162200" cy="68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Priti Dalal,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Shannon Grap,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Uma Parekh,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Jonathan Halem,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0" name="Google Shape;510;p72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250868" y="3843425"/>
              <a:ext cx="657300" cy="657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1" name="Google Shape;511;p72"/>
            <p:cNvSpPr txBox="1"/>
            <p:nvPr/>
          </p:nvSpPr>
          <p:spPr>
            <a:xfrm>
              <a:off x="1044789" y="3790627"/>
              <a:ext cx="1218000" cy="76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Jim Fehr,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RJ Ramamurthi,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James Xie,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Julianne Mendoza,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2" name="Google Shape;512;p72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2431475" y="3725825"/>
              <a:ext cx="991800" cy="99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3" name="Google Shape;513;p72"/>
            <p:cNvSpPr txBox="1"/>
            <p:nvPr/>
          </p:nvSpPr>
          <p:spPr>
            <a:xfrm>
              <a:off x="3591964" y="4004379"/>
              <a:ext cx="11175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Christy Crockett,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Carrie Menser, MD</a:t>
              </a:r>
              <a:endParaRPr lang="en-US" sz="700"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-US" sz="700">
                  <a:latin typeface="Calibri"/>
                  <a:ea typeface="Calibri"/>
                  <a:cs typeface="Calibri"/>
                  <a:sym typeface="Calibri"/>
                </a:rPr>
                <a:t>Dave Moore,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4" name="Google Shape;514;p72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4644553" y="3041475"/>
              <a:ext cx="1369499" cy="684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5" name="Google Shape;515;p72"/>
            <p:cNvSpPr txBox="1"/>
            <p:nvPr/>
          </p:nvSpPr>
          <p:spPr>
            <a:xfrm>
              <a:off x="5945475" y="3216157"/>
              <a:ext cx="8925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Phillip Yun,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6" name="Google Shape;516;p72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2446547" y="3054300"/>
              <a:ext cx="1038900" cy="4480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7" name="Google Shape;517;p72"/>
            <p:cNvSpPr txBox="1"/>
            <p:nvPr/>
          </p:nvSpPr>
          <p:spPr>
            <a:xfrm>
              <a:off x="3535185" y="3082132"/>
              <a:ext cx="1135500" cy="39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Anshuman Sharma,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Charles Schrock,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Dan Roke,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8" name="Google Shape;518;p72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83618" y="2313660"/>
              <a:ext cx="991800" cy="6311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9" name="Google Shape;519;p72"/>
            <p:cNvSpPr txBox="1"/>
            <p:nvPr/>
          </p:nvSpPr>
          <p:spPr>
            <a:xfrm>
              <a:off x="1044789" y="2512682"/>
              <a:ext cx="9666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Cheryl Gooden,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20" name="Google Shape;520;p72"/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133268" y="3055275"/>
              <a:ext cx="892500" cy="4480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1" name="Google Shape;521;p72"/>
            <p:cNvSpPr txBox="1"/>
            <p:nvPr/>
          </p:nvSpPr>
          <p:spPr>
            <a:xfrm>
              <a:off x="1044789" y="3151655"/>
              <a:ext cx="8418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Alina Bodas,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22" name="Google Shape;522;p72"/>
            <p:cNvPicPr preferRelativeResize="0"/>
            <p:nvPr/>
          </p:nvPicPr>
          <p:blipFill>
            <a:blip r:embed="rId19">
              <a:alphaModFix/>
            </a:blip>
            <a:stretch>
              <a:fillRect/>
            </a:stretch>
          </p:blipFill>
          <p:spPr>
            <a:xfrm>
              <a:off x="7217160" y="608550"/>
              <a:ext cx="892500" cy="892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3" name="Google Shape;523;p72"/>
            <p:cNvSpPr txBox="1"/>
            <p:nvPr/>
          </p:nvSpPr>
          <p:spPr>
            <a:xfrm>
              <a:off x="8072880" y="848433"/>
              <a:ext cx="12180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Jacques Scharoun,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Anastasia Grivoyannis,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24" name="Google Shape;524;p72"/>
            <p:cNvPicPr preferRelativeResize="0"/>
            <p:nvPr/>
          </p:nvPicPr>
          <p:blipFill>
            <a:blip r:embed="rId20">
              <a:alphaModFix/>
            </a:blip>
            <a:stretch>
              <a:fillRect/>
            </a:stretch>
          </p:blipFill>
          <p:spPr>
            <a:xfrm>
              <a:off x="7281960" y="2404050"/>
              <a:ext cx="762900" cy="373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5" name="Google Shape;525;p72"/>
            <p:cNvSpPr txBox="1"/>
            <p:nvPr/>
          </p:nvSpPr>
          <p:spPr>
            <a:xfrm>
              <a:off x="8072879" y="2396073"/>
              <a:ext cx="15039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Hamid Vahabzadeh-Monshie,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26" name="Google Shape;526;p72"/>
            <p:cNvPicPr preferRelativeResize="0"/>
            <p:nvPr/>
          </p:nvPicPr>
          <p:blipFill>
            <a:blip r:embed="rId21">
              <a:alphaModFix/>
            </a:blip>
            <a:stretch>
              <a:fillRect/>
            </a:stretch>
          </p:blipFill>
          <p:spPr>
            <a:xfrm>
              <a:off x="7180110" y="3071888"/>
              <a:ext cx="966601" cy="6079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7" name="Google Shape;527;p72"/>
            <p:cNvSpPr txBox="1"/>
            <p:nvPr/>
          </p:nvSpPr>
          <p:spPr>
            <a:xfrm>
              <a:off x="8149086" y="3216150"/>
              <a:ext cx="10566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Ronak Patel,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28" name="Google Shape;528;p72"/>
            <p:cNvPicPr preferRelativeResize="0"/>
            <p:nvPr/>
          </p:nvPicPr>
          <p:blipFill>
            <a:blip r:embed="rId22">
              <a:alphaModFix/>
            </a:blip>
            <a:stretch>
              <a:fillRect/>
            </a:stretch>
          </p:blipFill>
          <p:spPr>
            <a:xfrm>
              <a:off x="7173211" y="3974178"/>
              <a:ext cx="980400" cy="2970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9" name="Google Shape;529;p72"/>
            <p:cNvSpPr txBox="1"/>
            <p:nvPr/>
          </p:nvSpPr>
          <p:spPr>
            <a:xfrm>
              <a:off x="8149086" y="3940163"/>
              <a:ext cx="10566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Anna Clebone,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258769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1" name="Google Shape;541;p74"/>
          <p:cNvGraphicFramePr/>
          <p:nvPr>
            <p:extLst>
              <p:ext uri="{D42A27DB-BD31-4B8C-83A1-F6EECF244321}">
                <p14:modId xmlns:p14="http://schemas.microsoft.com/office/powerpoint/2010/main" val="2152894233"/>
              </p:ext>
            </p:extLst>
          </p:nvPr>
        </p:nvGraphicFramePr>
        <p:xfrm>
          <a:off x="723996" y="723900"/>
          <a:ext cx="4586250" cy="530307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8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71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u="none" strike="noStrike" cap="none"/>
                        <a:t>Institution</a:t>
                      </a:r>
                      <a:endParaRPr sz="1500"/>
                    </a:p>
                  </a:txBody>
                  <a:tcPr marL="21425" marR="2142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u="none" strike="noStrike" cap="none"/>
                        <a:t>Age &lt; 18 </a:t>
                      </a:r>
                      <a:endParaRPr sz="1500"/>
                    </a:p>
                  </a:txBody>
                  <a:tcPr marL="21425" marR="2142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71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Monroe Carell Jr. Children’s (</a:t>
                      </a:r>
                      <a:r>
                        <a:rPr lang="en" sz="1500" i="1" u="none" strike="noStrike" cap="none"/>
                        <a:t>Vanderbilt</a:t>
                      </a:r>
                      <a:r>
                        <a:rPr lang="en" sz="1500" u="none" strike="noStrike" cap="none"/>
                        <a:t>) </a:t>
                      </a:r>
                      <a:endParaRPr sz="1500" u="none" strike="noStrike" cap="none"/>
                    </a:p>
                  </a:txBody>
                  <a:tcPr marL="21425" marR="2142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none" strike="noStrike" cap="none"/>
                        <a:t>250,430 </a:t>
                      </a:r>
                      <a:endParaRPr sz="1500"/>
                    </a:p>
                  </a:txBody>
                  <a:tcPr marL="21425" marR="2142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71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Mott Children’s (</a:t>
                      </a:r>
                      <a:r>
                        <a:rPr lang="en" sz="1500" i="1"/>
                        <a:t>Michigan Medicine</a:t>
                      </a:r>
                      <a:r>
                        <a:rPr lang="en" sz="1500"/>
                        <a:t>)</a:t>
                      </a:r>
                      <a:endParaRPr sz="1500" u="none" strike="noStrike" cap="none"/>
                    </a:p>
                  </a:txBody>
                  <a:tcPr marL="21425" marR="2142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none" strike="noStrike" cap="none"/>
                        <a:t>2</a:t>
                      </a:r>
                      <a:r>
                        <a:rPr lang="en" sz="1500"/>
                        <a:t>34</a:t>
                      </a:r>
                      <a:r>
                        <a:rPr lang="en" sz="1500" u="none" strike="noStrike" cap="none"/>
                        <a:t>,</a:t>
                      </a:r>
                      <a:r>
                        <a:rPr lang="en" sz="1500"/>
                        <a:t>243</a:t>
                      </a:r>
                      <a:r>
                        <a:rPr lang="en" sz="1500" u="none" strike="noStrike" cap="none"/>
                        <a:t> </a:t>
                      </a:r>
                      <a:endParaRPr sz="1500"/>
                    </a:p>
                  </a:txBody>
                  <a:tcPr marL="21425" marR="2142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7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none" strike="noStrike" cap="none"/>
                        <a:t>University of Oklahoma Health Sciences Center</a:t>
                      </a:r>
                      <a:endParaRPr sz="1500" u="none" strike="noStrike" cap="none"/>
                    </a:p>
                  </a:txBody>
                  <a:tcPr marL="21425" marR="2142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none" strike="noStrike" cap="none"/>
                        <a:t>1</a:t>
                      </a:r>
                      <a:r>
                        <a:rPr lang="en" sz="1500"/>
                        <a:t>16</a:t>
                      </a:r>
                      <a:r>
                        <a:rPr lang="en" sz="1500" u="none" strike="noStrike" cap="none"/>
                        <a:t>,</a:t>
                      </a:r>
                      <a:r>
                        <a:rPr lang="en" sz="1500"/>
                        <a:t>232</a:t>
                      </a:r>
                      <a:endParaRPr sz="1500"/>
                    </a:p>
                  </a:txBody>
                  <a:tcPr marL="21425" marR="2142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7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St. Louis Children’s (</a:t>
                      </a:r>
                      <a:r>
                        <a:rPr lang="en" sz="1500" i="1"/>
                        <a:t>Washington University</a:t>
                      </a:r>
                      <a:r>
                        <a:rPr lang="en" sz="1500"/>
                        <a:t>)</a:t>
                      </a:r>
                      <a:endParaRPr sz="1500"/>
                    </a:p>
                  </a:txBody>
                  <a:tcPr marL="21425" marR="2142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none" strike="noStrike" cap="none"/>
                        <a:t>87,700 </a:t>
                      </a:r>
                      <a:endParaRPr sz="1500"/>
                    </a:p>
                  </a:txBody>
                  <a:tcPr marL="21425" marR="2142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71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none" strike="noStrike" cap="none"/>
                        <a:t>University Medical Center - Utrecht</a:t>
                      </a:r>
                      <a:endParaRPr sz="1500"/>
                    </a:p>
                  </a:txBody>
                  <a:tcPr marL="21425" marR="2142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none" strike="noStrike" cap="none"/>
                        <a:t>68,266 </a:t>
                      </a:r>
                      <a:endParaRPr sz="1500"/>
                    </a:p>
                  </a:txBody>
                  <a:tcPr marL="21425" marR="2142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71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Doernberger Children’s (</a:t>
                      </a:r>
                      <a:r>
                        <a:rPr lang="en" sz="1500" i="1"/>
                        <a:t>OHSU</a:t>
                      </a:r>
                      <a:r>
                        <a:rPr lang="en" sz="1500"/>
                        <a:t>)</a:t>
                      </a:r>
                      <a:endParaRPr sz="1500" u="none" strike="noStrike" cap="none"/>
                    </a:p>
                  </a:txBody>
                  <a:tcPr marL="21425" marR="2142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none" strike="noStrike" cap="none">
                          <a:solidFill>
                            <a:srgbClr val="000000"/>
                          </a:solidFill>
                        </a:rPr>
                        <a:t>67,276 </a:t>
                      </a:r>
                      <a:endParaRPr sz="1500"/>
                    </a:p>
                  </a:txBody>
                  <a:tcPr marL="21425" marR="2142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71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none" strike="noStrike" cap="none"/>
                        <a:t>Cleveland Clinic Children</a:t>
                      </a:r>
                      <a:r>
                        <a:rPr lang="en" sz="1500"/>
                        <a:t>’s</a:t>
                      </a:r>
                      <a:endParaRPr sz="1500"/>
                    </a:p>
                  </a:txBody>
                  <a:tcPr marL="21425" marR="2142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none" strike="noStrike" cap="none"/>
                        <a:t>5</a:t>
                      </a:r>
                      <a:r>
                        <a:rPr lang="en" sz="1500"/>
                        <a:t>8</a:t>
                      </a:r>
                      <a:r>
                        <a:rPr lang="en" sz="1500" u="none" strike="noStrike" cap="none"/>
                        <a:t>,</a:t>
                      </a:r>
                      <a:r>
                        <a:rPr lang="en" sz="1500"/>
                        <a:t>7</a:t>
                      </a:r>
                      <a:r>
                        <a:rPr lang="en" sz="1500" u="none" strike="noStrike" cap="none"/>
                        <a:t>3</a:t>
                      </a:r>
                      <a:r>
                        <a:rPr lang="en" sz="1500"/>
                        <a:t>3</a:t>
                      </a:r>
                      <a:r>
                        <a:rPr lang="en" sz="1500" u="none" strike="noStrike" cap="none"/>
                        <a:t> </a:t>
                      </a:r>
                      <a:endParaRPr sz="1500"/>
                    </a:p>
                  </a:txBody>
                  <a:tcPr marL="21425" marR="2142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71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Hassenfeld Children’s (</a:t>
                      </a:r>
                      <a:r>
                        <a:rPr lang="en" sz="1500" i="1"/>
                        <a:t>NYU Langone</a:t>
                      </a:r>
                      <a:r>
                        <a:rPr lang="en" sz="1500"/>
                        <a:t>)</a:t>
                      </a:r>
                      <a:endParaRPr sz="1500"/>
                    </a:p>
                  </a:txBody>
                  <a:tcPr marL="21425" marR="2142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57,610</a:t>
                      </a:r>
                      <a:endParaRPr sz="1500"/>
                    </a:p>
                  </a:txBody>
                  <a:tcPr marL="21425" marR="2142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71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Yale New Haven Children’s</a:t>
                      </a:r>
                      <a:endParaRPr sz="1500"/>
                    </a:p>
                  </a:txBody>
                  <a:tcPr marL="21425" marR="2142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46,151</a:t>
                      </a:r>
                      <a:endParaRPr sz="1500"/>
                    </a:p>
                  </a:txBody>
                  <a:tcPr marL="21425" marR="2142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71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Wake Forest Baptist Medical Center</a:t>
                      </a:r>
                      <a:endParaRPr sz="1500"/>
                    </a:p>
                  </a:txBody>
                  <a:tcPr marL="21425" marR="2142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40,149</a:t>
                      </a:r>
                      <a:endParaRPr sz="1500"/>
                    </a:p>
                  </a:txBody>
                  <a:tcPr marL="21425" marR="2142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71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Memorial Sloan Kettering Cancer Center</a:t>
                      </a:r>
                      <a:endParaRPr sz="1500"/>
                    </a:p>
                  </a:txBody>
                  <a:tcPr marL="21425" marR="2142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38,673</a:t>
                      </a:r>
                      <a:endParaRPr sz="1500"/>
                    </a:p>
                  </a:txBody>
                  <a:tcPr marL="21425" marR="2142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571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Weill Cornell Medicine</a:t>
                      </a:r>
                      <a:endParaRPr sz="1500"/>
                    </a:p>
                  </a:txBody>
                  <a:tcPr marL="21425" marR="2142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37,476</a:t>
                      </a:r>
                      <a:endParaRPr sz="1500"/>
                    </a:p>
                  </a:txBody>
                  <a:tcPr marL="21425" marR="2142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571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University of Virginia</a:t>
                      </a:r>
                      <a:endParaRPr sz="1500"/>
                    </a:p>
                  </a:txBody>
                  <a:tcPr marL="21425" marR="2142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32,590</a:t>
                      </a:r>
                      <a:endParaRPr sz="1500"/>
                    </a:p>
                  </a:txBody>
                  <a:tcPr marL="21425" marR="2142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571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Duke University</a:t>
                      </a:r>
                      <a:endParaRPr sz="1500"/>
                    </a:p>
                  </a:txBody>
                  <a:tcPr marL="21425" marR="2142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27,074</a:t>
                      </a:r>
                      <a:endParaRPr sz="1500"/>
                    </a:p>
                  </a:txBody>
                  <a:tcPr marL="21425" marR="2142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571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Benioff Children’s (</a:t>
                      </a:r>
                      <a:r>
                        <a:rPr lang="en" sz="1500" i="1"/>
                        <a:t>UCSF</a:t>
                      </a:r>
                      <a:r>
                        <a:rPr lang="en" sz="1500"/>
                        <a:t>)</a:t>
                      </a:r>
                      <a:endParaRPr sz="1500"/>
                    </a:p>
                  </a:txBody>
                  <a:tcPr marL="21425" marR="2142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23,398</a:t>
                      </a:r>
                      <a:endParaRPr sz="1500"/>
                    </a:p>
                  </a:txBody>
                  <a:tcPr marL="21425" marR="2142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571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Massachusetts General</a:t>
                      </a:r>
                      <a:endParaRPr sz="1500"/>
                    </a:p>
                  </a:txBody>
                  <a:tcPr marL="21425" marR="2142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23,180</a:t>
                      </a:r>
                      <a:endParaRPr sz="1500"/>
                    </a:p>
                  </a:txBody>
                  <a:tcPr marL="21425" marR="2142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307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highlight>
                            <a:srgbClr val="FFF2CC"/>
                          </a:highlight>
                        </a:rPr>
                        <a:t>Children’s Hospital at Dartmouth-Hitchcock</a:t>
                      </a:r>
                      <a:endParaRPr sz="1500">
                        <a:highlight>
                          <a:srgbClr val="FFF2CC"/>
                        </a:highlight>
                      </a:endParaRPr>
                    </a:p>
                  </a:txBody>
                  <a:tcPr marL="21425" marR="2142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highlight>
                            <a:srgbClr val="FFF2CC"/>
                          </a:highlight>
                        </a:rPr>
                        <a:t>18,261</a:t>
                      </a:r>
                      <a:endParaRPr sz="1500">
                        <a:highlight>
                          <a:srgbClr val="FFF2CC"/>
                        </a:highlight>
                      </a:endParaRPr>
                    </a:p>
                  </a:txBody>
                  <a:tcPr marL="21425" marR="2142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571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highlight>
                            <a:srgbClr val="FFF2CC"/>
                          </a:highlight>
                        </a:rPr>
                        <a:t>Comer Children’s (</a:t>
                      </a:r>
                      <a:r>
                        <a:rPr lang="en" sz="1500" i="1">
                          <a:highlight>
                            <a:srgbClr val="FFF2CC"/>
                          </a:highlight>
                        </a:rPr>
                        <a:t>UChicago</a:t>
                      </a:r>
                      <a:r>
                        <a:rPr lang="en" sz="1500">
                          <a:highlight>
                            <a:srgbClr val="FFF2CC"/>
                          </a:highlight>
                        </a:rPr>
                        <a:t>)</a:t>
                      </a:r>
                      <a:endParaRPr sz="1500">
                        <a:highlight>
                          <a:srgbClr val="FFF2CC"/>
                        </a:highlight>
                      </a:endParaRPr>
                    </a:p>
                  </a:txBody>
                  <a:tcPr marL="21425" marR="2142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highlight>
                            <a:srgbClr val="FFF2CC"/>
                          </a:highlight>
                        </a:rPr>
                        <a:t>6,162</a:t>
                      </a:r>
                      <a:endParaRPr sz="1500">
                        <a:highlight>
                          <a:srgbClr val="FFF2CC"/>
                        </a:highlight>
                      </a:endParaRPr>
                    </a:p>
                  </a:txBody>
                  <a:tcPr marL="21425" marR="21425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542" name="Google Shape;542;p74"/>
          <p:cNvSpPr txBox="1">
            <a:spLocks noGrp="1"/>
          </p:cNvSpPr>
          <p:nvPr>
            <p:ph type="body" idx="1"/>
          </p:nvPr>
        </p:nvSpPr>
        <p:spPr>
          <a:xfrm>
            <a:off x="194425" y="118067"/>
            <a:ext cx="8296500" cy="6058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Cambria"/>
                <a:ea typeface="Cambria"/>
                <a:cs typeface="Cambria"/>
                <a:sym typeface="Cambria"/>
              </a:rPr>
              <a:t>Top MPOG Sites Contributing Pediatric Data </a:t>
            </a:r>
            <a:endParaRPr sz="2800" b="1">
              <a:latin typeface="Cambria"/>
              <a:ea typeface="Cambria"/>
              <a:cs typeface="Cambria"/>
              <a:sym typeface="Cambria"/>
            </a:endParaRPr>
          </a:p>
          <a:p>
            <a:pPr marL="177800" indent="-76200" algn="ctr">
              <a:spcBef>
                <a:spcPts val="800"/>
              </a:spcBef>
              <a:spcAft>
                <a:spcPts val="0"/>
              </a:spcAft>
              <a:buSzPts val="1500"/>
              <a:buNone/>
            </a:pPr>
            <a:endParaRPr sz="1500" b="1"/>
          </a:p>
        </p:txBody>
      </p:sp>
      <p:graphicFrame>
        <p:nvGraphicFramePr>
          <p:cNvPr id="543" name="Google Shape;543;p74"/>
          <p:cNvGraphicFramePr/>
          <p:nvPr>
            <p:extLst>
              <p:ext uri="{D42A27DB-BD31-4B8C-83A1-F6EECF244321}">
                <p14:modId xmlns:p14="http://schemas.microsoft.com/office/powerpoint/2010/main" val="1829669721"/>
              </p:ext>
            </p:extLst>
          </p:nvPr>
        </p:nvGraphicFramePr>
        <p:xfrm>
          <a:off x="7917229" y="2269368"/>
          <a:ext cx="3592175" cy="162835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9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28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Total Pediatric cases in MPOG Database:</a:t>
                      </a:r>
                      <a:endParaRPr sz="24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100" b="1">
                          <a:solidFill>
                            <a:srgbClr val="339933"/>
                          </a:solidFill>
                        </a:rPr>
                        <a:t>1,634,829</a:t>
                      </a:r>
                      <a:endParaRPr sz="3100" b="1">
                        <a:solidFill>
                          <a:srgbClr val="339933"/>
                        </a:solidFill>
                      </a:endParaRPr>
                    </a:p>
                  </a:txBody>
                  <a:tcPr marL="91425" marR="91425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05102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203199"/>
            <a:ext cx="8229600" cy="642939"/>
          </a:xfrm>
        </p:spPr>
        <p:txBody>
          <a:bodyPr>
            <a:normAutofit fontScale="90000"/>
          </a:bodyPr>
          <a:lstStyle/>
          <a:p>
            <a:r>
              <a:rPr lang="en-US" sz="3600" b="1">
                <a:latin typeface="Cambria"/>
                <a:cs typeface="Cambria"/>
              </a:rPr>
              <a:t>Metrics with functionality for pediatrics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760012"/>
            <a:ext cx="84323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2400">
                <a:solidFill>
                  <a:srgbClr val="000090"/>
                </a:solidFill>
              </a:rPr>
              <a:t>Current Selected Metrics for VUMC </a:t>
            </a:r>
          </a:p>
          <a:p>
            <a:pPr marL="742950" lvl="1" indent="-285750">
              <a:buFontTx/>
              <a:buChar char="•"/>
            </a:pPr>
            <a:r>
              <a:rPr lang="en-US" sz="2400">
                <a:solidFill>
                  <a:srgbClr val="000090"/>
                </a:solidFill>
              </a:rPr>
              <a:t>PAIN 01 </a:t>
            </a:r>
            <a:r>
              <a:rPr lang="en-US" sz="2400">
                <a:solidFill>
                  <a:srgbClr val="3FADF7"/>
                </a:solidFill>
              </a:rPr>
              <a:t>(Pediatric specific, brand new Dec 2020)</a:t>
            </a:r>
          </a:p>
          <a:p>
            <a:pPr marL="742950" lvl="1" indent="-285750">
              <a:buFontTx/>
              <a:buChar char="•"/>
            </a:pPr>
            <a:r>
              <a:rPr lang="en-US" sz="2400">
                <a:solidFill>
                  <a:srgbClr val="000090"/>
                </a:solidFill>
              </a:rPr>
              <a:t>TEMP 03 </a:t>
            </a:r>
          </a:p>
          <a:p>
            <a:pPr marL="742950" lvl="1" indent="-285750">
              <a:buFontTx/>
              <a:buChar char="•"/>
            </a:pPr>
            <a:r>
              <a:rPr lang="en-US" sz="2400">
                <a:solidFill>
                  <a:srgbClr val="000090"/>
                </a:solidFill>
              </a:rPr>
              <a:t>NMB 02 </a:t>
            </a:r>
          </a:p>
          <a:p>
            <a:pPr marL="742950" lvl="1" indent="-285750">
              <a:buFontTx/>
              <a:buChar char="•"/>
            </a:pPr>
            <a:r>
              <a:rPr lang="en-US" sz="2400">
                <a:solidFill>
                  <a:srgbClr val="000090"/>
                </a:solidFill>
              </a:rPr>
              <a:t>GLUC 02 </a:t>
            </a:r>
          </a:p>
          <a:p>
            <a:pPr marL="1200150" lvl="2" indent="-285750">
              <a:buFontTx/>
              <a:buChar char="•"/>
            </a:pPr>
            <a:r>
              <a:rPr lang="en-US" sz="2400">
                <a:solidFill>
                  <a:srgbClr val="000090"/>
                </a:solidFill>
              </a:rPr>
              <a:t>Tracking “never” events, BG &lt;60</a:t>
            </a:r>
          </a:p>
          <a:p>
            <a:pPr marL="1200150" lvl="2" indent="-285750">
              <a:buFontTx/>
              <a:buChar char="•"/>
            </a:pPr>
            <a:r>
              <a:rPr lang="en-US" sz="2400">
                <a:solidFill>
                  <a:srgbClr val="000090"/>
                </a:solidFill>
              </a:rPr>
              <a:t>Validation in </a:t>
            </a:r>
            <a:r>
              <a:rPr lang="en-US" sz="2400" err="1">
                <a:solidFill>
                  <a:srgbClr val="000090"/>
                </a:solidFill>
              </a:rPr>
              <a:t>peds</a:t>
            </a:r>
            <a:r>
              <a:rPr lang="en-US" sz="2400">
                <a:solidFill>
                  <a:srgbClr val="000090"/>
                </a:solidFill>
              </a:rPr>
              <a:t> ongoing </a:t>
            </a:r>
          </a:p>
          <a:p>
            <a:endParaRPr lang="en-US" sz="2400">
              <a:solidFill>
                <a:srgbClr val="000090"/>
              </a:solidFill>
            </a:endParaRPr>
          </a:p>
          <a:p>
            <a:pPr marL="285750" lvl="1" indent="-285750">
              <a:buFontTx/>
              <a:buChar char="•"/>
            </a:pPr>
            <a:r>
              <a:rPr lang="en-US" sz="2400">
                <a:solidFill>
                  <a:srgbClr val="000090"/>
                </a:solidFill>
              </a:rPr>
              <a:t>Future Metrics on the horizon for pediatrics </a:t>
            </a:r>
            <a:r>
              <a:rPr lang="en-US" sz="2400">
                <a:solidFill>
                  <a:srgbClr val="3FADF7"/>
                </a:solidFill>
              </a:rPr>
              <a:t>(Pediatric specific)</a:t>
            </a:r>
            <a:endParaRPr lang="en-US" sz="2400">
              <a:solidFill>
                <a:srgbClr val="000090"/>
              </a:solidFill>
            </a:endParaRPr>
          </a:p>
          <a:p>
            <a:pPr marL="742950" lvl="1" indent="-285750">
              <a:buFontTx/>
              <a:buChar char="•"/>
            </a:pPr>
            <a:r>
              <a:rPr lang="en-US" sz="2400">
                <a:solidFill>
                  <a:srgbClr val="000090"/>
                </a:solidFill>
              </a:rPr>
              <a:t>PONV 02 </a:t>
            </a:r>
            <a:r>
              <a:rPr lang="mr-IN" sz="2400">
                <a:solidFill>
                  <a:srgbClr val="000090"/>
                </a:solidFill>
              </a:rPr>
              <a:t>–</a:t>
            </a:r>
            <a:r>
              <a:rPr lang="en-US" sz="2400">
                <a:solidFill>
                  <a:srgbClr val="000090"/>
                </a:solidFill>
              </a:rPr>
              <a:t> Metric under revision, release ~ Spring 2021 </a:t>
            </a:r>
          </a:p>
          <a:p>
            <a:pPr marL="742950" lvl="1" indent="-285750">
              <a:buFontTx/>
              <a:buChar char="•"/>
            </a:pPr>
            <a:r>
              <a:rPr lang="en-US" sz="2400">
                <a:solidFill>
                  <a:srgbClr val="000090"/>
                </a:solidFill>
              </a:rPr>
              <a:t>TEMP 04 - MPOG trying to clean up artifact currently</a:t>
            </a:r>
          </a:p>
          <a:p>
            <a:endParaRPr lang="en-US" sz="2400">
              <a:solidFill>
                <a:srgbClr val="000090"/>
              </a:solidFill>
            </a:endParaRPr>
          </a:p>
        </p:txBody>
      </p:sp>
      <p:pic>
        <p:nvPicPr>
          <p:cNvPr id="7" name="Picture 6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5526278"/>
            <a:ext cx="1609301" cy="114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1348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87"/>
          <p:cNvSpPr txBox="1">
            <a:spLocks noGrp="1"/>
          </p:cNvSpPr>
          <p:nvPr>
            <p:ph type="title"/>
          </p:nvPr>
        </p:nvSpPr>
        <p:spPr>
          <a:xfrm>
            <a:off x="647701" y="273628"/>
            <a:ext cx="8229600" cy="47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" sz="3600" b="1">
                <a:solidFill>
                  <a:schemeClr val="dk1"/>
                </a:solidFill>
              </a:rPr>
              <a:t>Multimodal Analgesia</a:t>
            </a:r>
            <a:r>
              <a:rPr lang="en-US" sz="3600" b="1">
                <a:solidFill>
                  <a:schemeClr val="dk1"/>
                </a:solidFill>
              </a:rPr>
              <a:t>: </a:t>
            </a:r>
            <a:r>
              <a:rPr lang="en" sz="2400" b="1">
                <a:solidFill>
                  <a:schemeClr val="dk1"/>
                </a:solidFill>
              </a:rPr>
              <a:t>PAIN-01-Peds</a:t>
            </a:r>
          </a:p>
        </p:txBody>
      </p:sp>
      <p:sp>
        <p:nvSpPr>
          <p:cNvPr id="641" name="Google Shape;641;p87"/>
          <p:cNvSpPr txBox="1">
            <a:spLocks noGrp="1"/>
          </p:cNvSpPr>
          <p:nvPr>
            <p:ph type="body" idx="1"/>
          </p:nvPr>
        </p:nvSpPr>
        <p:spPr>
          <a:xfrm>
            <a:off x="647701" y="852403"/>
            <a:ext cx="9275100" cy="495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numCol="1" anchor="t" anchorCtr="0" compatLnSpc="1">
            <a:prstTxWarp prst="textNoShape">
              <a:avLst/>
            </a:prstTxWarp>
            <a:noAutofit/>
          </a:bodyPr>
          <a:lstStyle/>
          <a:p>
            <a:pPr marL="177800" indent="-184150">
              <a:spcBef>
                <a:spcPts val="0"/>
              </a:spcBef>
              <a:spcAft>
                <a:spcPts val="0"/>
              </a:spcAft>
              <a:buSzPts val="1700"/>
            </a:pPr>
            <a:r>
              <a:rPr lang="en" sz="2400" b="1"/>
              <a:t>Description: </a:t>
            </a:r>
            <a:r>
              <a:rPr lang="en" sz="2400" i="1"/>
              <a:t>Percentage of patients &lt; 18 years old who undergo a surgical or therapeutic procedure and receive a non-opioid adjunct preoperatively and/or intraoperatively. </a:t>
            </a:r>
            <a:endParaRPr sz="2400" i="1"/>
          </a:p>
          <a:p>
            <a:pPr marL="177800" indent="-184150">
              <a:spcBef>
                <a:spcPts val="800"/>
              </a:spcBef>
              <a:spcAft>
                <a:spcPts val="0"/>
              </a:spcAft>
              <a:buSzPts val="1700"/>
            </a:pPr>
            <a:r>
              <a:rPr lang="en" sz="2400" b="1"/>
              <a:t>Success Criteria: </a:t>
            </a:r>
            <a:r>
              <a:rPr lang="en" sz="2400"/>
              <a:t>At least one non-opioid adjunct medication OR regional block was administered to the patient during the preoperative or intraoperative period.</a:t>
            </a:r>
            <a:endParaRPr sz="2400"/>
          </a:p>
          <a:p>
            <a:pPr marL="177800" indent="-184150">
              <a:spcBef>
                <a:spcPts val="800"/>
              </a:spcBef>
              <a:spcAft>
                <a:spcPts val="0"/>
              </a:spcAft>
              <a:buSzPts val="1700"/>
            </a:pPr>
            <a:r>
              <a:rPr lang="en" sz="2400" b="1"/>
              <a:t>Measure Time Period</a:t>
            </a:r>
            <a:r>
              <a:rPr lang="en" sz="2400"/>
              <a:t>: Preop Start → Anesthesia End</a:t>
            </a:r>
            <a:endParaRPr sz="2400"/>
          </a:p>
          <a:p>
            <a:pPr marL="177800" indent="-184150">
              <a:spcBef>
                <a:spcPts val="800"/>
              </a:spcBef>
              <a:spcAft>
                <a:spcPts val="0"/>
              </a:spcAft>
              <a:buSzPts val="1700"/>
            </a:pPr>
            <a:r>
              <a:rPr lang="en" sz="2400" b="1"/>
              <a:t>Exclusions</a:t>
            </a:r>
            <a:endParaRPr sz="2400"/>
          </a:p>
          <a:p>
            <a:pPr marL="431800" lvl="1" indent="-177800">
              <a:spcBef>
                <a:spcPts val="300"/>
              </a:spcBef>
              <a:spcAft>
                <a:spcPts val="0"/>
              </a:spcAft>
              <a:buSzPts val="1400"/>
            </a:pPr>
            <a:r>
              <a:rPr lang="en" sz="2000"/>
              <a:t>ASA 5 and 6; Patients transferred directly to ICU</a:t>
            </a:r>
            <a:endParaRPr sz="2000"/>
          </a:p>
          <a:p>
            <a:pPr marL="431800" lvl="1" indent="-177800">
              <a:spcBef>
                <a:spcPts val="300"/>
              </a:spcBef>
              <a:spcAft>
                <a:spcPts val="0"/>
              </a:spcAft>
              <a:buSzPts val="1400"/>
            </a:pPr>
            <a:r>
              <a:rPr lang="en" sz="2000"/>
              <a:t>Organ Harvest , Cardiac Surgery , Non-operative procedures and Radiology procedures</a:t>
            </a:r>
            <a:endParaRPr sz="2000"/>
          </a:p>
          <a:p>
            <a:pPr marL="431800" lvl="1" indent="-177800">
              <a:spcBef>
                <a:spcPts val="300"/>
              </a:spcBef>
              <a:spcAft>
                <a:spcPts val="0"/>
              </a:spcAft>
              <a:buSzPts val="1400"/>
            </a:pPr>
            <a:r>
              <a:rPr lang="en" sz="2000"/>
              <a:t>Patients that were not extubated in the immediate postoperative period.</a:t>
            </a:r>
            <a:endParaRPr sz="2000"/>
          </a:p>
          <a:p>
            <a:pPr marL="431800" lvl="1" indent="-177800">
              <a:spcBef>
                <a:spcPts val="300"/>
              </a:spcBef>
              <a:spcAft>
                <a:spcPts val="0"/>
              </a:spcAft>
              <a:buSzPts val="1400"/>
            </a:pPr>
            <a:r>
              <a:rPr lang="en" sz="2000"/>
              <a:t>Patients not given opioids or non-opioid adjuncts</a:t>
            </a:r>
            <a:endParaRPr sz="2000"/>
          </a:p>
        </p:txBody>
      </p:sp>
      <p:pic>
        <p:nvPicPr>
          <p:cNvPr id="6" name="Picture 5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99" y="5522953"/>
            <a:ext cx="1609301" cy="114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9891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87"/>
          <p:cNvSpPr txBox="1">
            <a:spLocks noGrp="1"/>
          </p:cNvSpPr>
          <p:nvPr>
            <p:ph type="title"/>
          </p:nvPr>
        </p:nvSpPr>
        <p:spPr>
          <a:xfrm>
            <a:off x="596901" y="300336"/>
            <a:ext cx="8229600" cy="47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</a:rPr>
              <a:t>Perioperative Hypothermia</a:t>
            </a:r>
            <a:r>
              <a:rPr lang="en-US" sz="2400" b="1">
                <a:solidFill>
                  <a:schemeClr val="dk1"/>
                </a:solidFill>
              </a:rPr>
              <a:t>: TEMP</a:t>
            </a:r>
            <a:r>
              <a:rPr lang="en" sz="2400" b="1">
                <a:solidFill>
                  <a:schemeClr val="dk1"/>
                </a:solidFill>
              </a:rPr>
              <a:t>-0</a:t>
            </a:r>
            <a:r>
              <a:rPr lang="en-US" sz="2400" b="1">
                <a:solidFill>
                  <a:schemeClr val="dk1"/>
                </a:solidFill>
              </a:rPr>
              <a:t>3</a:t>
            </a:r>
            <a:endParaRPr lang="en" sz="2400" b="1">
              <a:solidFill>
                <a:schemeClr val="dk1"/>
              </a:solidFill>
            </a:endParaRPr>
          </a:p>
        </p:txBody>
      </p:sp>
      <p:sp>
        <p:nvSpPr>
          <p:cNvPr id="641" name="Google Shape;641;p87"/>
          <p:cNvSpPr txBox="1">
            <a:spLocks noGrp="1"/>
          </p:cNvSpPr>
          <p:nvPr>
            <p:ph type="body" idx="1"/>
          </p:nvPr>
        </p:nvSpPr>
        <p:spPr>
          <a:xfrm>
            <a:off x="596901" y="773536"/>
            <a:ext cx="8132100" cy="495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numCol="1" anchor="t" anchorCtr="0" compatLnSpc="1">
            <a:prstTxWarp prst="textNoShape">
              <a:avLst/>
            </a:prstTxWarp>
            <a:noAutofit/>
          </a:bodyPr>
          <a:lstStyle/>
          <a:p>
            <a:pPr marL="177800" indent="-184150">
              <a:spcBef>
                <a:spcPts val="0"/>
              </a:spcBef>
              <a:buSzPts val="1700"/>
            </a:pPr>
            <a:r>
              <a:rPr lang="en" sz="2400" b="1"/>
              <a:t>Description: </a:t>
            </a:r>
            <a:r>
              <a:rPr lang="en" sz="2400" i="1"/>
              <a:t>Percentage of </a:t>
            </a:r>
            <a:r>
              <a:rPr lang="en-US" sz="2400" i="1"/>
              <a:t>patients with hypothermia (&lt;</a:t>
            </a:r>
            <a:r>
              <a:rPr lang="it-IT" sz="2400" i="1"/>
              <a:t>36</a:t>
            </a:r>
            <a:r>
              <a:rPr lang="it-IT" sz="2400" i="1" baseline="30000"/>
              <a:t>o</a:t>
            </a:r>
            <a:r>
              <a:rPr lang="it-IT" sz="2400" i="1"/>
              <a:t>C</a:t>
            </a:r>
            <a:r>
              <a:rPr lang="en-US" sz="2400" i="1"/>
              <a:t>) at the end of the case</a:t>
            </a:r>
            <a:r>
              <a:rPr lang="en" sz="2400" i="1"/>
              <a:t>. </a:t>
            </a:r>
            <a:endParaRPr sz="2400" i="1"/>
          </a:p>
          <a:p>
            <a:pPr marL="177800" indent="-184150">
              <a:spcBef>
                <a:spcPts val="800"/>
              </a:spcBef>
              <a:spcAft>
                <a:spcPts val="0"/>
              </a:spcAft>
              <a:buSzPts val="1700"/>
            </a:pPr>
            <a:r>
              <a:rPr lang="en" sz="2400" b="1"/>
              <a:t>Success Criteria:</a:t>
            </a:r>
            <a:r>
              <a:rPr lang="en-US" sz="2400" b="1"/>
              <a:t> </a:t>
            </a:r>
            <a:r>
              <a:rPr lang="en-US" sz="2400"/>
              <a:t>At least one body temperature measurement equal to or greater then 36 degrees Celsius achieved within 30 minutes immediately before or the 15 minutes immediately after anesthesia end time. </a:t>
            </a:r>
            <a:endParaRPr sz="2400"/>
          </a:p>
          <a:p>
            <a:pPr marL="0" indent="0">
              <a:spcBef>
                <a:spcPts val="800"/>
              </a:spcBef>
              <a:spcAft>
                <a:spcPts val="0"/>
              </a:spcAft>
              <a:buSzPts val="1700"/>
              <a:buNone/>
            </a:pPr>
            <a:endParaRPr lang="en-US" sz="1050"/>
          </a:p>
          <a:p>
            <a:pPr marL="285750" indent="-285750">
              <a:buFontTx/>
              <a:buChar char="•"/>
            </a:pPr>
            <a:r>
              <a:rPr lang="en-US" sz="2400" b="1">
                <a:solidFill>
                  <a:srgbClr val="000090"/>
                </a:solidFill>
              </a:rPr>
              <a:t>TEMP 04 </a:t>
            </a:r>
            <a:r>
              <a:rPr lang="mr-IN" sz="2400">
                <a:solidFill>
                  <a:srgbClr val="000090"/>
                </a:solidFill>
              </a:rPr>
              <a:t>–</a:t>
            </a:r>
            <a:r>
              <a:rPr lang="en-US" sz="2400">
                <a:solidFill>
                  <a:srgbClr val="000090"/>
                </a:solidFill>
              </a:rPr>
              <a:t> Intraoperative temperature monitoring </a:t>
            </a:r>
          </a:p>
          <a:p>
            <a:pPr marL="742950" lvl="1" indent="-285750">
              <a:buFontTx/>
              <a:buChar char="•"/>
            </a:pPr>
            <a:r>
              <a:rPr lang="en-US" sz="2000">
                <a:solidFill>
                  <a:srgbClr val="000090"/>
                </a:solidFill>
              </a:rPr>
              <a:t>MPOG database management team trying to clean up artifact currently</a:t>
            </a:r>
          </a:p>
          <a:p>
            <a:pPr marL="742950" lvl="1" indent="-285750">
              <a:buFontTx/>
              <a:buChar char="•"/>
            </a:pPr>
            <a:r>
              <a:rPr lang="en-US" sz="2000" b="1"/>
              <a:t>Description: </a:t>
            </a:r>
            <a:r>
              <a:rPr lang="en-US" sz="2000" i="1"/>
              <a:t>Percentage of patients &lt; 18 years old who undergo any procedure greater than 30 minutes whom have a median core/near core body temperature &gt; 36</a:t>
            </a:r>
            <a:r>
              <a:rPr lang="en-US" sz="2000" i="1" baseline="30000"/>
              <a:t>o</a:t>
            </a:r>
            <a:r>
              <a:rPr lang="en-US" sz="2000" i="1"/>
              <a:t>C </a:t>
            </a:r>
            <a:endParaRPr sz="2000"/>
          </a:p>
        </p:txBody>
      </p:sp>
      <p:pic>
        <p:nvPicPr>
          <p:cNvPr id="6" name="Picture 5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26" y="5536236"/>
            <a:ext cx="1609301" cy="10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1262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87"/>
          <p:cNvSpPr txBox="1">
            <a:spLocks noGrp="1"/>
          </p:cNvSpPr>
          <p:nvPr>
            <p:ph type="title"/>
          </p:nvPr>
        </p:nvSpPr>
        <p:spPr>
          <a:xfrm>
            <a:off x="558800" y="387928"/>
            <a:ext cx="9512300" cy="47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</a:rPr>
              <a:t>Neuromuscular Blockade Reversal</a:t>
            </a:r>
            <a:r>
              <a:rPr lang="en-US" sz="2400" b="1">
                <a:solidFill>
                  <a:schemeClr val="dk1"/>
                </a:solidFill>
              </a:rPr>
              <a:t>: NMB-02</a:t>
            </a:r>
            <a:endParaRPr lang="en" sz="2400" b="1">
              <a:solidFill>
                <a:schemeClr val="dk1"/>
              </a:solidFill>
            </a:endParaRPr>
          </a:p>
        </p:txBody>
      </p:sp>
      <p:pic>
        <p:nvPicPr>
          <p:cNvPr id="7" name="Picture 6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5765800"/>
            <a:ext cx="1609301" cy="864964"/>
          </a:xfrm>
          <a:prstGeom prst="rect">
            <a:avLst/>
          </a:prstGeom>
        </p:spPr>
      </p:pic>
      <p:sp>
        <p:nvSpPr>
          <p:cNvPr id="641" name="Google Shape;641;p87"/>
          <p:cNvSpPr txBox="1">
            <a:spLocks noGrp="1"/>
          </p:cNvSpPr>
          <p:nvPr>
            <p:ph type="body" idx="1"/>
          </p:nvPr>
        </p:nvSpPr>
        <p:spPr>
          <a:xfrm>
            <a:off x="558800" y="812600"/>
            <a:ext cx="8132100" cy="495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numCol="1" anchor="t" anchorCtr="0" compatLnSpc="1">
            <a:prstTxWarp prst="textNoShape">
              <a:avLst/>
            </a:prstTxWarp>
            <a:noAutofit/>
          </a:bodyPr>
          <a:lstStyle/>
          <a:p>
            <a:pPr marL="177800" indent="-184150">
              <a:spcBef>
                <a:spcPts val="0"/>
              </a:spcBef>
              <a:spcAft>
                <a:spcPts val="0"/>
              </a:spcAft>
              <a:buSzPts val="1700"/>
            </a:pPr>
            <a:r>
              <a:rPr lang="en" sz="2000" b="1"/>
              <a:t>Description: </a:t>
            </a:r>
            <a:r>
              <a:rPr lang="en" sz="2000" i="1"/>
              <a:t>Percentage of </a:t>
            </a:r>
            <a:r>
              <a:rPr lang="en-US" sz="2000" i="1"/>
              <a:t>cases with appropriate neuromuscular blockade reversal administration.</a:t>
            </a:r>
            <a:endParaRPr sz="2000" i="1"/>
          </a:p>
          <a:p>
            <a:pPr marL="177800" indent="-184150">
              <a:spcBef>
                <a:spcPts val="800"/>
              </a:spcBef>
              <a:spcAft>
                <a:spcPts val="0"/>
              </a:spcAft>
              <a:buSzPts val="1700"/>
            </a:pPr>
            <a:r>
              <a:rPr lang="en" sz="2000" b="1"/>
              <a:t>Success Criteria:</a:t>
            </a:r>
            <a:endParaRPr lang="en-US" sz="2000" b="1"/>
          </a:p>
          <a:p>
            <a:r>
              <a:rPr lang="en-US" sz="1800"/>
              <a:t>Documentation of neostigmine, </a:t>
            </a:r>
            <a:r>
              <a:rPr lang="en-US" sz="1800" err="1"/>
              <a:t>Sugammadex</a:t>
            </a:r>
            <a:r>
              <a:rPr lang="en-US" sz="1800"/>
              <a:t>, and/or </a:t>
            </a:r>
            <a:r>
              <a:rPr lang="en-US" sz="1800" err="1"/>
              <a:t>edrophonium</a:t>
            </a:r>
            <a:r>
              <a:rPr lang="en-US" sz="1800"/>
              <a:t> before earliest </a:t>
            </a:r>
            <a:r>
              <a:rPr lang="en-US" sz="1800" err="1"/>
              <a:t>extubation</a:t>
            </a:r>
            <a:r>
              <a:rPr lang="en-US" sz="1800">
                <a:solidFill>
                  <a:schemeClr val="bg2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1800" i="1">
                <a:solidFill>
                  <a:schemeClr val="bg2">
                    <a:lumMod val="60000"/>
                    <a:lumOff val="40000"/>
                  </a:schemeClr>
                </a:solidFill>
              </a:rPr>
              <a:t>OR</a:t>
            </a:r>
          </a:p>
          <a:p>
            <a:r>
              <a:rPr lang="en-US" sz="1800"/>
              <a:t>A period of greater than 3 hours exists between last dose of non-depolarizing medication and </a:t>
            </a:r>
            <a:r>
              <a:rPr lang="en-US" sz="1800" err="1"/>
              <a:t>extubation</a:t>
            </a:r>
            <a:r>
              <a:rPr lang="en-US" sz="1800"/>
              <a:t> for patients ≥ 12 years old. </a:t>
            </a:r>
            <a:r>
              <a:rPr lang="en-US" sz="1800" i="1">
                <a:solidFill>
                  <a:srgbClr val="3FADF7"/>
                </a:solidFill>
              </a:rPr>
              <a:t>OR</a:t>
            </a:r>
          </a:p>
          <a:p>
            <a:r>
              <a:rPr lang="en-US" sz="1800"/>
              <a:t>A period of greater than 2 hours exists between last dose of non-depolarizing medication and </a:t>
            </a:r>
            <a:r>
              <a:rPr lang="en-US" sz="1800" err="1"/>
              <a:t>extubation</a:t>
            </a:r>
            <a:r>
              <a:rPr lang="en-US" sz="1800"/>
              <a:t> for patients &lt;12 years old.</a:t>
            </a:r>
            <a:r>
              <a:rPr lang="en-US" sz="1800" i="1"/>
              <a:t> </a:t>
            </a:r>
            <a:r>
              <a:rPr lang="en-US" sz="1800" i="1">
                <a:solidFill>
                  <a:srgbClr val="3FADF7"/>
                </a:solidFill>
              </a:rPr>
              <a:t>OR</a:t>
            </a:r>
            <a:r>
              <a:rPr lang="en-US" sz="1800" i="1"/>
              <a:t> </a:t>
            </a:r>
          </a:p>
          <a:p>
            <a:r>
              <a:rPr lang="en-US" sz="1800"/>
              <a:t>An </a:t>
            </a:r>
            <a:r>
              <a:rPr lang="en-US" sz="1800" err="1"/>
              <a:t>acceleromyography</a:t>
            </a:r>
            <a:r>
              <a:rPr lang="en-US" sz="1800"/>
              <a:t> ratio of ≥ 0.9 documented after last dose of NMB and before earliest </a:t>
            </a:r>
            <a:r>
              <a:rPr lang="en-US" sz="1800" err="1"/>
              <a:t>extubation</a:t>
            </a:r>
            <a:r>
              <a:rPr lang="en-US" sz="1800"/>
              <a:t>.</a:t>
            </a:r>
            <a:endParaRPr sz="1800"/>
          </a:p>
          <a:p>
            <a:pPr marL="177800" indent="-184150">
              <a:spcBef>
                <a:spcPts val="800"/>
              </a:spcBef>
              <a:spcAft>
                <a:spcPts val="0"/>
              </a:spcAft>
              <a:buSzPts val="1700"/>
            </a:pPr>
            <a:r>
              <a:rPr lang="en" sz="2000" b="1"/>
              <a:t>Measure Time Period</a:t>
            </a:r>
            <a:r>
              <a:rPr lang="en" sz="2000"/>
              <a:t>: </a:t>
            </a:r>
            <a:r>
              <a:rPr lang="en-US" sz="2000"/>
              <a:t>Anesthesia start</a:t>
            </a:r>
            <a:r>
              <a:rPr lang="en-US" sz="2000">
                <a:sym typeface="Wingdings"/>
              </a:rPr>
              <a:t> </a:t>
            </a:r>
            <a:r>
              <a:rPr lang="en-US" sz="2000" err="1">
                <a:sym typeface="Wingdings"/>
              </a:rPr>
              <a:t>Extubation</a:t>
            </a:r>
            <a:r>
              <a:rPr lang="en-US" sz="2000">
                <a:sym typeface="Wingdings"/>
              </a:rPr>
              <a:t> </a:t>
            </a:r>
            <a:endParaRPr sz="2000"/>
          </a:p>
          <a:p>
            <a:pPr marL="177800" indent="-184150">
              <a:spcBef>
                <a:spcPts val="800"/>
              </a:spcBef>
              <a:spcAft>
                <a:spcPts val="0"/>
              </a:spcAft>
              <a:buSzPts val="1700"/>
            </a:pPr>
            <a:r>
              <a:rPr lang="en-US" sz="2000" b="1"/>
              <a:t>Key </a:t>
            </a:r>
            <a:r>
              <a:rPr lang="en" sz="2000" b="1"/>
              <a:t>Exclusions</a:t>
            </a:r>
            <a:r>
              <a:rPr lang="en-US" sz="2000" b="1"/>
              <a:t>: </a:t>
            </a:r>
          </a:p>
          <a:p>
            <a:pPr marL="635000" lvl="1" indent="-184150">
              <a:spcBef>
                <a:spcPts val="800"/>
              </a:spcBef>
              <a:buSzPts val="1700"/>
              <a:buChar char="•"/>
            </a:pPr>
            <a:r>
              <a:rPr lang="en-US"/>
              <a:t>Patients not </a:t>
            </a:r>
            <a:r>
              <a:rPr lang="en-US" err="1"/>
              <a:t>extubated</a:t>
            </a:r>
            <a:r>
              <a:rPr lang="en-US"/>
              <a:t> at the conclusion of the case. </a:t>
            </a:r>
            <a:endParaRPr/>
          </a:p>
          <a:p>
            <a:pPr marL="177800" indent="-76200">
              <a:spcBef>
                <a:spcPts val="800"/>
              </a:spcBef>
              <a:spcAft>
                <a:spcPts val="0"/>
              </a:spcAft>
              <a:buSzPts val="1700"/>
              <a:buNone/>
            </a:pPr>
            <a:endParaRPr/>
          </a:p>
          <a:p>
            <a:pPr marL="177800" indent="-76200">
              <a:spcBef>
                <a:spcPts val="800"/>
              </a:spcBef>
              <a:spcAft>
                <a:spcPts val="0"/>
              </a:spcAft>
              <a:buSzPts val="17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887089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051" y="2280548"/>
            <a:ext cx="10515600" cy="1200314"/>
          </a:xfrm>
        </p:spPr>
        <p:txBody>
          <a:bodyPr/>
          <a:lstStyle/>
          <a:p>
            <a:pPr algn="ctr"/>
            <a:r>
              <a:rPr lang="en-US" sz="3600"/>
              <a:t>ASPIRE Dashboards:</a:t>
            </a:r>
            <a:br>
              <a:rPr lang="en-US" sz="3600"/>
            </a:br>
            <a:r>
              <a:rPr lang="en-US" sz="3600"/>
              <a:t>Practice Level Feedback</a:t>
            </a:r>
          </a:p>
        </p:txBody>
      </p:sp>
    </p:spTree>
    <p:extLst>
      <p:ext uri="{BB962C8B-B14F-4D97-AF65-F5344CB8AC3E}">
        <p14:creationId xmlns:p14="http://schemas.microsoft.com/office/powerpoint/2010/main" val="75087367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0324" y="852616"/>
            <a:ext cx="9996617" cy="474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04ACFE-50DE-0341-AF05-4A79330BB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615"/>
            <a:ext cx="12192000" cy="5019679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D625B8E5-0476-7643-9589-A9F2DD21E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58" y="77538"/>
            <a:ext cx="7981064" cy="586562"/>
          </a:xfrm>
        </p:spPr>
        <p:txBody>
          <a:bodyPr/>
          <a:lstStyle/>
          <a:p>
            <a:r>
              <a:rPr lang="en-US" sz="3200" b="1" dirty="0"/>
              <a:t>Reporting Dashboard</a:t>
            </a:r>
          </a:p>
        </p:txBody>
      </p:sp>
    </p:spTree>
    <p:extLst>
      <p:ext uri="{BB962C8B-B14F-4D97-AF65-F5344CB8AC3E}">
        <p14:creationId xmlns:p14="http://schemas.microsoft.com/office/powerpoint/2010/main" val="54316489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7191" y="136874"/>
            <a:ext cx="10515600" cy="584761"/>
          </a:xfrm>
        </p:spPr>
        <p:txBody>
          <a:bodyPr/>
          <a:lstStyle/>
          <a:p>
            <a:r>
              <a:rPr lang="en-US" sz="3200" b="1" dirty="0"/>
              <a:t>What is MPOG?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48" y="1091707"/>
            <a:ext cx="5829417" cy="4273273"/>
          </a:xfrm>
        </p:spPr>
        <p:txBody>
          <a:bodyPr>
            <a:noAutofit/>
          </a:bodyPr>
          <a:lstStyle/>
          <a:p>
            <a:r>
              <a:rPr lang="en-US" sz="2400" dirty="0"/>
              <a:t>Formed in 2008</a:t>
            </a:r>
          </a:p>
          <a:p>
            <a:r>
              <a:rPr lang="en-US" sz="2400" dirty="0"/>
              <a:t>Academic and community hospital consortium. Includes over 50 hospitals across the country (and 2 in the Netherlands)</a:t>
            </a:r>
          </a:p>
          <a:p>
            <a:r>
              <a:rPr lang="en-US" sz="2400" dirty="0"/>
              <a:t>MPOG aggregates data</a:t>
            </a:r>
          </a:p>
          <a:p>
            <a:r>
              <a:rPr lang="en-US" sz="2400" dirty="0"/>
              <a:t>Dual mission of research and quality improvement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913" b="1739"/>
          <a:stretch/>
        </p:blipFill>
        <p:spPr>
          <a:xfrm>
            <a:off x="5936265" y="171166"/>
            <a:ext cx="5646135" cy="556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4508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46050"/>
            <a:ext cx="10515600" cy="792163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AB3284-58EF-CD4E-83F6-1949167579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2" y="146050"/>
            <a:ext cx="11993818" cy="644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1394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578AB4-592B-7141-B989-CB3BC879B1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78" b="21538"/>
          <a:stretch/>
        </p:blipFill>
        <p:spPr>
          <a:xfrm>
            <a:off x="-37593" y="673973"/>
            <a:ext cx="6681675" cy="529908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2FAE4BC-2551-974A-A524-00DB6E363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9212"/>
            <a:ext cx="4001549" cy="584761"/>
          </a:xfrm>
        </p:spPr>
        <p:txBody>
          <a:bodyPr/>
          <a:lstStyle/>
          <a:p>
            <a:r>
              <a:rPr lang="en-US" sz="3200" b="1" dirty="0"/>
              <a:t>Excluded Case Lists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41E824-2156-9044-B075-8842A2ADDB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63" b="21903"/>
          <a:stretch/>
        </p:blipFill>
        <p:spPr>
          <a:xfrm>
            <a:off x="6612116" y="673973"/>
            <a:ext cx="5681784" cy="52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7343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4825" y="56834"/>
            <a:ext cx="10515600" cy="584761"/>
          </a:xfrm>
        </p:spPr>
        <p:txBody>
          <a:bodyPr/>
          <a:lstStyle/>
          <a:p>
            <a:r>
              <a:rPr lang="en-US" sz="3200" b="1"/>
              <a:t>Failed/Passed Case Lists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43E884-8EE0-F14E-9936-27CF3A3B04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1422"/>
          <a:stretch/>
        </p:blipFill>
        <p:spPr>
          <a:xfrm>
            <a:off x="-1" y="641594"/>
            <a:ext cx="8060111" cy="54907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5D9E61-AEEE-EA4D-BEE2-3BFF4045E0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2" r="1"/>
          <a:stretch/>
        </p:blipFill>
        <p:spPr>
          <a:xfrm>
            <a:off x="8060110" y="641593"/>
            <a:ext cx="4131890" cy="549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4057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339" y="698159"/>
            <a:ext cx="10515600" cy="4401191"/>
          </a:xfrm>
          <a:noFill/>
        </p:spPr>
        <p:txBody>
          <a:bodyPr/>
          <a:lstStyle/>
          <a:p>
            <a:pPr algn="ctr"/>
            <a:r>
              <a:rPr lang="en-US" sz="4000"/>
              <a:t>CME Code 1.29.21</a:t>
            </a:r>
            <a:br>
              <a:rPr lang="en-US" sz="4000"/>
            </a:br>
            <a:br>
              <a:rPr lang="en-US" sz="4000"/>
            </a:br>
            <a:r>
              <a:rPr lang="en-US" sz="4000"/>
              <a:t>TEXT </a:t>
            </a:r>
            <a:r>
              <a:rPr lang="en-US" sz="4000">
                <a:solidFill>
                  <a:srgbClr val="FF0000"/>
                </a:solidFill>
              </a:rPr>
              <a:t>40089</a:t>
            </a:r>
            <a:br>
              <a:rPr lang="en-US" sz="4000">
                <a:solidFill>
                  <a:schemeClr val="tx1"/>
                </a:solidFill>
              </a:rPr>
            </a:br>
            <a:br>
              <a:rPr lang="en-US" sz="4000">
                <a:solidFill>
                  <a:schemeClr val="tx1"/>
                </a:solidFill>
              </a:rPr>
            </a:br>
            <a:r>
              <a:rPr lang="en-US" sz="4000">
                <a:solidFill>
                  <a:schemeClr val="tx1"/>
                </a:solidFill>
              </a:rPr>
              <a:t>to</a:t>
            </a:r>
            <a:br>
              <a:rPr lang="en-US" sz="4000">
                <a:solidFill>
                  <a:schemeClr val="tx1"/>
                </a:solidFill>
              </a:rPr>
            </a:br>
            <a:br>
              <a:rPr lang="en-US" sz="4000">
                <a:solidFill>
                  <a:schemeClr val="tx1"/>
                </a:solidFill>
              </a:rPr>
            </a:br>
            <a:r>
              <a:rPr lang="en-US" sz="4000">
                <a:solidFill>
                  <a:schemeClr val="tx1"/>
                </a:solidFill>
              </a:rPr>
              <a:t>855-776-6263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77724082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9B98AB-06CF-4E7E-ACB9-8ADC7447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337797"/>
            <a:ext cx="10972801" cy="523206"/>
          </a:xfrm>
        </p:spPr>
        <p:txBody>
          <a:bodyPr/>
          <a:lstStyle/>
          <a:p>
            <a:r>
              <a:rPr lang="en-US" b="1" dirty="0"/>
              <a:t>Scientific Evolution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5B7B9D0-9798-4987-B0E5-CFDF141D115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55200" y="2330137"/>
          <a:ext cx="10515600" cy="2578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2EF05F5-FA4A-4C53-9ADD-973068275D3B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426615" y="1617798"/>
            <a:ext cx="11765385" cy="40032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270243-8889-9E4F-9B30-EA9F45CAB2BA}"/>
              </a:ext>
            </a:extLst>
          </p:cNvPr>
          <p:cNvSpPr txBox="1"/>
          <p:nvPr/>
        </p:nvSpPr>
        <p:spPr>
          <a:xfrm>
            <a:off x="502566" y="633342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ambria" panose="02040503050406030204" pitchFamily="18" charset="0"/>
              </a:rPr>
              <a:t>BD</a:t>
            </a:r>
          </a:p>
        </p:txBody>
      </p:sp>
    </p:spTree>
    <p:extLst>
      <p:ext uri="{BB962C8B-B14F-4D97-AF65-F5344CB8AC3E}">
        <p14:creationId xmlns:p14="http://schemas.microsoft.com/office/powerpoint/2010/main" val="402884932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8A323-14C8-4937-9340-E47D557D3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14686"/>
            <a:ext cx="10972801" cy="646317"/>
          </a:xfrm>
        </p:spPr>
        <p:txBody>
          <a:bodyPr/>
          <a:lstStyle/>
          <a:p>
            <a:r>
              <a:rPr lang="en-US" sz="3600" b="1" dirty="0"/>
              <a:t>Goal</a:t>
            </a:r>
          </a:p>
        </p:txBody>
      </p:sp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37CA8C27-3B06-4817-9153-08F054BE3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87134" y="2861723"/>
            <a:ext cx="4762500" cy="302895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E567FE-0AB1-4C6F-8A2E-17EBA9FF134E}"/>
              </a:ext>
            </a:extLst>
          </p:cNvPr>
          <p:cNvSpPr/>
          <p:nvPr/>
        </p:nvSpPr>
        <p:spPr>
          <a:xfrm>
            <a:off x="1341864" y="2630891"/>
            <a:ext cx="60960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txBody>
          <a:bodyPr>
            <a:spAutoFit/>
          </a:bodyPr>
          <a:lstStyle/>
          <a:p>
            <a:r>
              <a:rPr lang="en-US"/>
              <a:t>Evidence-based practice is a conscientious, problem-solving approach to clinical practice that incorporates the </a:t>
            </a:r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best evidence</a:t>
            </a:r>
            <a:r>
              <a:rPr lang="en-US"/>
              <a:t> from well-designed studies, patient values and preferences, and a </a:t>
            </a:r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clinician's expertise</a:t>
            </a:r>
            <a:r>
              <a:rPr lang="en-US" sz="2000"/>
              <a:t> </a:t>
            </a:r>
            <a:r>
              <a:rPr lang="en-US"/>
              <a:t>in making decisions about a patient's care.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70D1E8-F596-4B1C-930D-387D7C819528}"/>
              </a:ext>
            </a:extLst>
          </p:cNvPr>
          <p:cNvSpPr/>
          <p:nvPr/>
        </p:nvSpPr>
        <p:spPr>
          <a:xfrm rot="19667155">
            <a:off x="7344942" y="3854301"/>
            <a:ext cx="4404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>
                <a:ln/>
                <a:solidFill>
                  <a:schemeClr val="accent4"/>
                </a:solidFill>
                <a:effectLst/>
              </a:rPr>
              <a:t>Improved Care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CB028B-50D3-E648-BEF6-F6228A69682C}"/>
              </a:ext>
            </a:extLst>
          </p:cNvPr>
          <p:cNvSpPr txBox="1"/>
          <p:nvPr/>
        </p:nvSpPr>
        <p:spPr>
          <a:xfrm>
            <a:off x="502566" y="633342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ambria" panose="02040503050406030204" pitchFamily="18" charset="0"/>
              </a:rPr>
              <a:t>BD</a:t>
            </a:r>
          </a:p>
        </p:txBody>
      </p:sp>
    </p:spTree>
    <p:extLst>
      <p:ext uri="{BB962C8B-B14F-4D97-AF65-F5344CB8AC3E}">
        <p14:creationId xmlns:p14="http://schemas.microsoft.com/office/powerpoint/2010/main" val="2459015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D25F02-84E2-4004-BCFD-D6DAB128E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714" r="23733" b="1"/>
          <a:stretch/>
        </p:blipFill>
        <p:spPr>
          <a:xfrm>
            <a:off x="4000501" y="51762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5D3EE5-EB3D-4716-A54C-AF84B442AD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186" r="8686"/>
          <a:stretch/>
        </p:blipFill>
        <p:spPr>
          <a:xfrm>
            <a:off x="95252" y="69502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10" name="Picture 9" descr="A picture containing indoor, hospital room, floor, room&#10;&#10;Description automatically generated">
            <a:extLst>
              <a:ext uri="{FF2B5EF4-FFF2-40B4-BE49-F238E27FC236}">
                <a16:creationId xmlns:a16="http://schemas.microsoft.com/office/drawing/2014/main" id="{ED85E07C-D150-4CE9-9A81-BCD0552D1F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753" r="20630" b="2"/>
          <a:stretch/>
        </p:blipFill>
        <p:spPr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9F7753BE-53A9-4747-9D48-58DE1CEDE815}"/>
              </a:ext>
            </a:extLst>
          </p:cNvPr>
          <p:cNvSpPr/>
          <p:nvPr/>
        </p:nvSpPr>
        <p:spPr>
          <a:xfrm>
            <a:off x="1278199" y="4750420"/>
            <a:ext cx="9445083" cy="117087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1">
                    <a:lumMod val="50000"/>
                  </a:schemeClr>
                </a:solidFill>
              </a:rPr>
              <a:t>17 years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571FC-F8C0-2549-BBC5-B4A476AABB58}"/>
              </a:ext>
            </a:extLst>
          </p:cNvPr>
          <p:cNvSpPr txBox="1"/>
          <p:nvPr/>
        </p:nvSpPr>
        <p:spPr>
          <a:xfrm>
            <a:off x="502566" y="633342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ambria" panose="02040503050406030204" pitchFamily="18" charset="0"/>
              </a:rPr>
              <a:t>BD</a:t>
            </a:r>
          </a:p>
        </p:txBody>
      </p:sp>
    </p:spTree>
    <p:extLst>
      <p:ext uri="{BB962C8B-B14F-4D97-AF65-F5344CB8AC3E}">
        <p14:creationId xmlns:p14="http://schemas.microsoft.com/office/powerpoint/2010/main" val="97304449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54CF8-6FDE-493E-84EF-A0FF2F77A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800" y="448721"/>
            <a:ext cx="4713997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In-Room Providers</a:t>
            </a:r>
          </a:p>
        </p:txBody>
      </p:sp>
      <p:pic>
        <p:nvPicPr>
          <p:cNvPr id="5" name="Content Placeholder 4" descr="A picture containing hospital room, person, person, room&#10;&#10;Description automatically generated">
            <a:extLst>
              <a:ext uri="{FF2B5EF4-FFF2-40B4-BE49-F238E27FC236}">
                <a16:creationId xmlns:a16="http://schemas.microsoft.com/office/drawing/2014/main" id="{F637D7C9-09AB-46BF-9AA9-3A52148A23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1335"/>
          <a:stretch/>
        </p:blipFill>
        <p:spPr>
          <a:xfrm>
            <a:off x="1024502" y="0"/>
            <a:ext cx="4639699" cy="6858000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415739A-4A03-484C-B05B-A329C34552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199971"/>
              </p:ext>
            </p:extLst>
          </p:nvPr>
        </p:nvGraphicFramePr>
        <p:xfrm>
          <a:off x="5867278" y="1596958"/>
          <a:ext cx="6035040" cy="3664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4BE0532-259E-5749-A9B7-AFDA5573BB4B}"/>
              </a:ext>
            </a:extLst>
          </p:cNvPr>
          <p:cNvSpPr txBox="1"/>
          <p:nvPr/>
        </p:nvSpPr>
        <p:spPr>
          <a:xfrm>
            <a:off x="502566" y="633342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ambria" panose="02040503050406030204" pitchFamily="18" charset="0"/>
              </a:rPr>
              <a:t>BD</a:t>
            </a:r>
          </a:p>
        </p:txBody>
      </p:sp>
    </p:spTree>
    <p:extLst>
      <p:ext uri="{BB962C8B-B14F-4D97-AF65-F5344CB8AC3E}">
        <p14:creationId xmlns:p14="http://schemas.microsoft.com/office/powerpoint/2010/main" val="67319741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9B55AC-61C7-462E-B1CA-7D8C7B8ECF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00160" y="-794"/>
            <a:ext cx="3291840" cy="2057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8B9FB5-8857-41F5-8BDF-C67544489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53131"/>
            <a:ext cx="10972801" cy="707872"/>
          </a:xfrm>
        </p:spPr>
        <p:txBody>
          <a:bodyPr/>
          <a:lstStyle/>
          <a:p>
            <a:r>
              <a:rPr lang="en-US" sz="4000" b="1" dirty="0"/>
              <a:t>Outcomes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994E9CD-6EC7-45A3-BBD0-F4ADD7887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457882"/>
              </p:ext>
            </p:extLst>
          </p:nvPr>
        </p:nvGraphicFramePr>
        <p:xfrm>
          <a:off x="0" y="1249725"/>
          <a:ext cx="12192000" cy="4412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 descr="A picture containing furniture, seat, chair&#10;&#10;Description automatically generated">
            <a:extLst>
              <a:ext uri="{FF2B5EF4-FFF2-40B4-BE49-F238E27FC236}">
                <a16:creationId xmlns:a16="http://schemas.microsoft.com/office/drawing/2014/main" id="{FD15C2AD-EEA0-4ADC-A337-C847B73ECC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255265"/>
            <a:ext cx="2199237" cy="15979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1CAA70-AC1B-BD41-A14F-7DA8E18AB6C5}"/>
              </a:ext>
            </a:extLst>
          </p:cNvPr>
          <p:cNvSpPr txBox="1"/>
          <p:nvPr/>
        </p:nvSpPr>
        <p:spPr>
          <a:xfrm>
            <a:off x="2199237" y="6274701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ambria" panose="02040503050406030204" pitchFamily="18" charset="0"/>
              </a:rPr>
              <a:t>BD</a:t>
            </a:r>
          </a:p>
        </p:txBody>
      </p:sp>
    </p:spTree>
    <p:extLst>
      <p:ext uri="{BB962C8B-B14F-4D97-AF65-F5344CB8AC3E}">
        <p14:creationId xmlns:p14="http://schemas.microsoft.com/office/powerpoint/2010/main" val="262641434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051" y="2280548"/>
            <a:ext cx="10515600" cy="1200314"/>
          </a:xfrm>
        </p:spPr>
        <p:txBody>
          <a:bodyPr/>
          <a:lstStyle/>
          <a:p>
            <a:pPr algn="ctr"/>
            <a:r>
              <a:rPr lang="en-US" sz="3600"/>
              <a:t>ASPIRE Emails:</a:t>
            </a:r>
            <a:br>
              <a:rPr lang="en-US" sz="3600"/>
            </a:br>
            <a:r>
              <a:rPr lang="en-US" sz="3600"/>
              <a:t>Provider Level Feedback</a:t>
            </a:r>
          </a:p>
        </p:txBody>
      </p:sp>
    </p:spTree>
    <p:extLst>
      <p:ext uri="{BB962C8B-B14F-4D97-AF65-F5344CB8AC3E}">
        <p14:creationId xmlns:p14="http://schemas.microsoft.com/office/powerpoint/2010/main" val="184413508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163" y="156644"/>
            <a:ext cx="7631957" cy="584761"/>
          </a:xfrm>
        </p:spPr>
        <p:txBody>
          <a:bodyPr/>
          <a:lstStyle/>
          <a:p>
            <a:pPr eaLnBrk="1" hangingPunct="1"/>
            <a:r>
              <a:rPr lang="en-US" sz="3200" b="1" dirty="0"/>
              <a:t>What we have achieved so far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12022" y="1025507"/>
            <a:ext cx="5752347" cy="4111177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Demographic 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Preoperative H&amp;P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Medications / Infusions / Fluids / Outputs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Physiologic values/ Laboratory values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Intraop events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IV Access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Staff in / out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Professional fee CPT codes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Discharge ICD 9/10 codes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Outcome record / Outcome registry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86383581"/>
              </p:ext>
            </p:extLst>
          </p:nvPr>
        </p:nvGraphicFramePr>
        <p:xfrm>
          <a:off x="4350258" y="389678"/>
          <a:ext cx="75539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0785584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1" y="276242"/>
            <a:ext cx="10972801" cy="584761"/>
          </a:xfrm>
        </p:spPr>
        <p:txBody>
          <a:bodyPr/>
          <a:lstStyle/>
          <a:p>
            <a:r>
              <a:rPr lang="en-US" sz="3200" b="1"/>
              <a:t>Individual Provider Feedback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2779" y="1650964"/>
            <a:ext cx="4436994" cy="4351338"/>
          </a:xfrm>
        </p:spPr>
        <p:txBody>
          <a:bodyPr/>
          <a:lstStyle/>
          <a:p>
            <a:endParaRPr lang="en-US"/>
          </a:p>
          <a:p>
            <a:r>
              <a:rPr lang="en-US"/>
              <a:t>Non-punitive</a:t>
            </a:r>
          </a:p>
          <a:p>
            <a:r>
              <a:rPr lang="en-US"/>
              <a:t>Spirit of quality improvement</a:t>
            </a:r>
          </a:p>
          <a:p>
            <a:r>
              <a:rPr lang="en-US"/>
              <a:t>Each hospital/ department chooses measures to focus 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311" y="1391472"/>
            <a:ext cx="6619121" cy="357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1545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 bwMode="auto">
          <a:xfrm>
            <a:off x="139003" y="194470"/>
            <a:ext cx="11766485" cy="14971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The goal is to easily enable anesthesia providers to understand why certain cases did not pass a measure.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018626" y="4182555"/>
            <a:ext cx="325437" cy="4841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86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5" t="46443" r="50810" b="2699"/>
          <a:stretch>
            <a:fillRect/>
          </a:stretch>
        </p:blipFill>
        <p:spPr bwMode="auto">
          <a:xfrm>
            <a:off x="4780655" y="3300985"/>
            <a:ext cx="2692726" cy="224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7712902" y="4197985"/>
            <a:ext cx="325437" cy="4841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861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24"/>
          <a:stretch>
            <a:fillRect/>
          </a:stretch>
        </p:blipFill>
        <p:spPr bwMode="auto">
          <a:xfrm>
            <a:off x="8451595" y="3236977"/>
            <a:ext cx="3285635" cy="23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18172" y="1953199"/>
            <a:ext cx="9683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62504" y="1953199"/>
            <a:ext cx="9699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31600" y="1953199"/>
            <a:ext cx="9699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205" y="3300985"/>
            <a:ext cx="3143135" cy="229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4505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23" y="189292"/>
            <a:ext cx="10515600" cy="616467"/>
          </a:xfrm>
        </p:spPr>
        <p:txBody>
          <a:bodyPr>
            <a:normAutofit/>
          </a:bodyPr>
          <a:lstStyle/>
          <a:p>
            <a:r>
              <a:rPr lang="en-US" sz="3200" b="1"/>
              <a:t>Individual Performance E-mail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18593" y="805759"/>
            <a:ext cx="7241060" cy="5310706"/>
            <a:chOff x="4413035" y="1324872"/>
            <a:chExt cx="7257005" cy="50768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7265" y="1324872"/>
              <a:ext cx="6962775" cy="5076825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4413035" y="4999621"/>
              <a:ext cx="1805354" cy="91440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1021019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/>
          <a:stretch>
            <a:fillRect/>
          </a:stretch>
        </p:blipFill>
        <p:spPr bwMode="auto">
          <a:xfrm>
            <a:off x="385297" y="1143000"/>
            <a:ext cx="11667340" cy="355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076" y="3084979"/>
            <a:ext cx="2611198" cy="3029065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1806584">
            <a:off x="2889251" y="4014281"/>
            <a:ext cx="1908175" cy="479425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45723" y="3591445"/>
            <a:ext cx="1805354" cy="9144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39" y="124968"/>
            <a:ext cx="881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Single click from email to list of failures</a:t>
            </a:r>
          </a:p>
        </p:txBody>
      </p:sp>
    </p:spTree>
    <p:extLst>
      <p:ext uri="{BB962C8B-B14F-4D97-AF65-F5344CB8AC3E}">
        <p14:creationId xmlns:p14="http://schemas.microsoft.com/office/powerpoint/2010/main" val="42081782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" r="1820" b="16225"/>
          <a:stretch>
            <a:fillRect/>
          </a:stretch>
        </p:blipFill>
        <p:spPr bwMode="auto">
          <a:xfrm>
            <a:off x="0" y="1883664"/>
            <a:ext cx="12168330" cy="363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itle 7"/>
          <p:cNvSpPr txBox="1">
            <a:spLocks/>
          </p:cNvSpPr>
          <p:nvPr/>
        </p:nvSpPr>
        <p:spPr bwMode="auto">
          <a:xfrm>
            <a:off x="99898" y="107348"/>
            <a:ext cx="11773218" cy="79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200" b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Easy access to actual intraoperative record</a:t>
            </a:r>
          </a:p>
        </p:txBody>
      </p:sp>
    </p:spTree>
    <p:extLst>
      <p:ext uri="{BB962C8B-B14F-4D97-AF65-F5344CB8AC3E}">
        <p14:creationId xmlns:p14="http://schemas.microsoft.com/office/powerpoint/2010/main" val="38108004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20" y="258184"/>
            <a:ext cx="11545644" cy="639004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7820" y="2935229"/>
            <a:ext cx="900884" cy="2167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02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Title 7"/>
          <p:cNvSpPr>
            <a:spLocks noGrp="1"/>
          </p:cNvSpPr>
          <p:nvPr>
            <p:ph type="title"/>
          </p:nvPr>
        </p:nvSpPr>
        <p:spPr bwMode="auto">
          <a:xfrm>
            <a:off x="98680" y="89417"/>
            <a:ext cx="11386184" cy="606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200" b="1">
                <a:solidFill>
                  <a:schemeClr val="tx2">
                    <a:lumMod val="75000"/>
                  </a:schemeClr>
                </a:solidFill>
                <a:ea typeface="ＭＳ Ｐゴシック" panose="020B0600070205080204" pitchFamily="34" charset="-128"/>
              </a:rPr>
              <a:t>Case Viewer Template per Measure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68464" y="1071822"/>
            <a:ext cx="8923337" cy="4754049"/>
            <a:chOff x="1668464" y="1071822"/>
            <a:chExt cx="8923337" cy="475404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39" b="17183"/>
            <a:stretch>
              <a:fillRect/>
            </a:stretch>
          </p:blipFill>
          <p:spPr bwMode="auto">
            <a:xfrm>
              <a:off x="2471313" y="1071822"/>
              <a:ext cx="3387725" cy="140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1668464" y="2619121"/>
              <a:ext cx="8923337" cy="3206750"/>
              <a:chOff x="144463" y="2079625"/>
              <a:chExt cx="8923337" cy="320675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463" y="2079625"/>
                <a:ext cx="8923337" cy="3206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ounded Rectangle 6"/>
              <p:cNvSpPr/>
              <p:nvPr/>
            </p:nvSpPr>
            <p:spPr>
              <a:xfrm>
                <a:off x="3821723" y="2512453"/>
                <a:ext cx="5112728" cy="723116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9"/>
          <a:stretch>
            <a:fillRect/>
          </a:stretch>
        </p:blipFill>
        <p:spPr bwMode="auto">
          <a:xfrm>
            <a:off x="6372353" y="1767428"/>
            <a:ext cx="4144962" cy="49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7211098" y="2860664"/>
            <a:ext cx="2079205" cy="127242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211098" y="5335195"/>
            <a:ext cx="2079205" cy="127242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752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526" y="306392"/>
            <a:ext cx="10972801" cy="646317"/>
          </a:xfrm>
        </p:spPr>
        <p:txBody>
          <a:bodyPr/>
          <a:lstStyle/>
          <a:p>
            <a:r>
              <a:rPr lang="en-US" sz="3600" b="1"/>
              <a:t>Utilizing Metrics to Improve </a:t>
            </a:r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26" y="5829300"/>
            <a:ext cx="1609301" cy="788764"/>
          </a:xfrm>
          <a:prstGeom prst="rect">
            <a:avLst/>
          </a:prstGeom>
        </p:spPr>
      </p:pic>
      <p:grpSp>
        <p:nvGrpSpPr>
          <p:cNvPr id="5" name="Google Shape;397;p62"/>
          <p:cNvGrpSpPr/>
          <p:nvPr/>
        </p:nvGrpSpPr>
        <p:grpSpPr>
          <a:xfrm>
            <a:off x="1409700" y="1080970"/>
            <a:ext cx="7808612" cy="4748330"/>
            <a:chOff x="6218389" y="1311742"/>
            <a:chExt cx="7307880" cy="5076825"/>
          </a:xfrm>
        </p:grpSpPr>
        <p:pic>
          <p:nvPicPr>
            <p:cNvPr id="6" name="Google Shape;398;p6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563494" y="1311742"/>
              <a:ext cx="6962775" cy="5076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399;p62"/>
            <p:cNvSpPr/>
            <p:nvPr/>
          </p:nvSpPr>
          <p:spPr>
            <a:xfrm>
              <a:off x="6218389" y="4329793"/>
              <a:ext cx="1805354" cy="914400"/>
            </a:xfrm>
            <a:prstGeom prst="roundRect">
              <a:avLst>
                <a:gd name="adj" fmla="val 16667"/>
              </a:avLst>
            </a:pr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/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407;p63"/>
          <p:cNvSpPr/>
          <p:nvPr/>
        </p:nvSpPr>
        <p:spPr>
          <a:xfrm>
            <a:off x="7900725" y="-2087707"/>
            <a:ext cx="754631" cy="108939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245B69-B94A-804F-BA71-6ECBD2917D96}"/>
              </a:ext>
            </a:extLst>
          </p:cNvPr>
          <p:cNvSpPr txBox="1"/>
          <p:nvPr/>
        </p:nvSpPr>
        <p:spPr>
          <a:xfrm>
            <a:off x="2192127" y="6356454"/>
            <a:ext cx="380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ambria" panose="02040503050406030204" pitchFamily="18" charset="0"/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4204447893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3" y="326360"/>
            <a:ext cx="6553198" cy="646317"/>
          </a:xfrm>
        </p:spPr>
        <p:txBody>
          <a:bodyPr/>
          <a:lstStyle/>
          <a:p>
            <a:r>
              <a:rPr lang="en-US" sz="3600" b="1"/>
              <a:t>Utilizing Metrics to Improve </a:t>
            </a:r>
          </a:p>
        </p:txBody>
      </p:sp>
      <p:grpSp>
        <p:nvGrpSpPr>
          <p:cNvPr id="8" name="Google Shape;405;p63"/>
          <p:cNvGrpSpPr/>
          <p:nvPr/>
        </p:nvGrpSpPr>
        <p:grpSpPr>
          <a:xfrm>
            <a:off x="546103" y="1028700"/>
            <a:ext cx="8572658" cy="4383840"/>
            <a:chOff x="307100" y="478000"/>
            <a:chExt cx="7923702" cy="4649514"/>
          </a:xfrm>
        </p:grpSpPr>
        <p:pic>
          <p:nvPicPr>
            <p:cNvPr id="9" name="Google Shape;406;p6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8280" y="1146520"/>
              <a:ext cx="7782522" cy="39809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407;p63"/>
            <p:cNvSpPr/>
            <p:nvPr/>
          </p:nvSpPr>
          <p:spPr>
            <a:xfrm>
              <a:off x="307100" y="478000"/>
              <a:ext cx="736800" cy="102300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6" y="5765800"/>
            <a:ext cx="1609301" cy="9078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FCCDC6-F089-B44E-94AD-69C0778F79BD}"/>
              </a:ext>
            </a:extLst>
          </p:cNvPr>
          <p:cNvSpPr txBox="1"/>
          <p:nvPr/>
        </p:nvSpPr>
        <p:spPr>
          <a:xfrm>
            <a:off x="2192127" y="6356454"/>
            <a:ext cx="380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ambria" panose="02040503050406030204" pitchFamily="18" charset="0"/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4156558639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227387"/>
            <a:ext cx="6261098" cy="646317"/>
          </a:xfrm>
        </p:spPr>
        <p:txBody>
          <a:bodyPr/>
          <a:lstStyle/>
          <a:p>
            <a:r>
              <a:rPr lang="en-US" sz="3600" b="1"/>
              <a:t>Utilizing Metrics to Improve </a:t>
            </a:r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82" y="5753100"/>
            <a:ext cx="1609301" cy="839564"/>
          </a:xfrm>
          <a:prstGeom prst="rect">
            <a:avLst/>
          </a:prstGeom>
        </p:spPr>
      </p:pic>
      <p:pic>
        <p:nvPicPr>
          <p:cNvPr id="12" name="Google Shape;434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382" y="971756"/>
            <a:ext cx="9380118" cy="47813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4664BE-3D87-6741-8303-A921D5089961}"/>
              </a:ext>
            </a:extLst>
          </p:cNvPr>
          <p:cNvSpPr txBox="1"/>
          <p:nvPr/>
        </p:nvSpPr>
        <p:spPr>
          <a:xfrm>
            <a:off x="2192127" y="6356454"/>
            <a:ext cx="380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ambria" panose="02040503050406030204" pitchFamily="18" charset="0"/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245206057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027516"/>
              </p:ext>
            </p:extLst>
          </p:nvPr>
        </p:nvGraphicFramePr>
        <p:xfrm>
          <a:off x="1367516" y="1491342"/>
          <a:ext cx="8864890" cy="4326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9346746" y="4728029"/>
            <a:ext cx="17131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</a:rPr>
              <a:t>Not drawn to scale</a:t>
            </a:r>
          </a:p>
        </p:txBody>
      </p:sp>
      <p:sp>
        <p:nvSpPr>
          <p:cNvPr id="21508" name="Title 5"/>
          <p:cNvSpPr>
            <a:spLocks noGrp="1"/>
          </p:cNvSpPr>
          <p:nvPr>
            <p:ph type="title"/>
          </p:nvPr>
        </p:nvSpPr>
        <p:spPr bwMode="auto">
          <a:xfrm>
            <a:off x="1524000" y="73025"/>
            <a:ext cx="9144000" cy="1206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3600" dirty="0">
                <a:ea typeface="ＭＳ Ｐゴシック" panose="020B0600070205080204" pitchFamily="34" charset="-128"/>
              </a:rPr>
              <a:t>ASPIRE is the quality improvement arm of the Multicenter Perioperative Outcomes Group</a:t>
            </a:r>
          </a:p>
        </p:txBody>
      </p:sp>
      <p:pic>
        <p:nvPicPr>
          <p:cNvPr id="1026" name="Picture 2" descr="http://aspirecqi.org/sites/default/files/bcbsm_bcnwebsite.fw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17" y="5374360"/>
            <a:ext cx="1981199" cy="70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5" y="206119"/>
            <a:ext cx="8229601" cy="1200314"/>
          </a:xfrm>
        </p:spPr>
        <p:txBody>
          <a:bodyPr/>
          <a:lstStyle/>
          <a:p>
            <a:pPr lvl="0"/>
            <a:r>
              <a:rPr lang="en-US" sz="3600"/>
              <a:t>Utilizing Metrics to Improve: 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Benchmarking against other MPOG sites</a:t>
            </a:r>
            <a:endParaRPr lang="en-US" sz="3600"/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26" y="5765800"/>
            <a:ext cx="1609301" cy="852264"/>
          </a:xfrm>
          <a:prstGeom prst="rect">
            <a:avLst/>
          </a:prstGeom>
        </p:spPr>
      </p:pic>
      <p:pic>
        <p:nvPicPr>
          <p:cNvPr id="11" name="Google Shape;441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605" y="1526740"/>
            <a:ext cx="10883895" cy="42390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6AA1A0-14CD-884C-BA62-DF289EA37032}"/>
              </a:ext>
            </a:extLst>
          </p:cNvPr>
          <p:cNvSpPr txBox="1"/>
          <p:nvPr/>
        </p:nvSpPr>
        <p:spPr>
          <a:xfrm>
            <a:off x="2192127" y="6356454"/>
            <a:ext cx="380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ambria" panose="02040503050406030204" pitchFamily="18" charset="0"/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3251032614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654096"/>
            <a:ext cx="1609301" cy="963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52787"/>
            <a:ext cx="10972801" cy="646317"/>
          </a:xfrm>
        </p:spPr>
        <p:txBody>
          <a:bodyPr/>
          <a:lstStyle/>
          <a:p>
            <a:pPr lvl="0"/>
            <a:r>
              <a:rPr lang="en-US" sz="3600" b="1">
                <a:solidFill>
                  <a:schemeClr val="dk1"/>
                </a:solidFill>
                <a:ea typeface="Arial"/>
                <a:sym typeface="Arial"/>
              </a:rPr>
              <a:t>Opportunities for Quality Improvement  </a:t>
            </a:r>
            <a:endParaRPr lang="en-US" sz="3600" b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003300"/>
            <a:ext cx="10972799" cy="4749800"/>
          </a:xfrm>
        </p:spPr>
        <p:txBody>
          <a:bodyPr/>
          <a:lstStyle/>
          <a:p>
            <a:r>
              <a:rPr lang="en-US" sz="2400" dirty="0"/>
              <a:t>Monitoring of institutional performance on individual metrics to identify opportunities for improvement </a:t>
            </a:r>
          </a:p>
          <a:p>
            <a:r>
              <a:rPr lang="en-US" sz="2400" dirty="0"/>
              <a:t>Utilization of QI methodology to produce evidence based change </a:t>
            </a:r>
          </a:p>
          <a:p>
            <a:pPr lvl="1"/>
            <a:r>
              <a:rPr lang="en-US" sz="2400" dirty="0"/>
              <a:t>Process mapping and failure analysis </a:t>
            </a:r>
          </a:p>
          <a:p>
            <a:pPr lvl="1"/>
            <a:r>
              <a:rPr lang="en-US" sz="2400" dirty="0"/>
              <a:t>Data monitoring with control charts </a:t>
            </a:r>
          </a:p>
          <a:p>
            <a:pPr lvl="1"/>
            <a:r>
              <a:rPr lang="en-US" sz="2400" dirty="0"/>
              <a:t>PDSA cycles to test theories for improvement </a:t>
            </a:r>
          </a:p>
          <a:p>
            <a:r>
              <a:rPr lang="en-US" sz="2400" dirty="0"/>
              <a:t>Development of best practices and formalization in new clinical practice guidelines</a:t>
            </a:r>
          </a:p>
          <a:p>
            <a:pPr lvl="1"/>
            <a:r>
              <a:rPr lang="en-US" sz="2400" dirty="0"/>
              <a:t>CEBA protocols </a:t>
            </a:r>
          </a:p>
          <a:p>
            <a:r>
              <a:rPr lang="en-US" sz="2400" dirty="0"/>
              <a:t>Opportunity to help with future metric development to help positively impact our specialty across children’s hospitals nationwide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48E9D5-3559-0D42-A02F-3BC10FF318B7}"/>
              </a:ext>
            </a:extLst>
          </p:cNvPr>
          <p:cNvSpPr txBox="1"/>
          <p:nvPr/>
        </p:nvSpPr>
        <p:spPr>
          <a:xfrm>
            <a:off x="2192127" y="6356454"/>
            <a:ext cx="380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ambria" panose="02040503050406030204" pitchFamily="18" charset="0"/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715718952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52787"/>
            <a:ext cx="10972801" cy="646317"/>
          </a:xfrm>
        </p:spPr>
        <p:txBody>
          <a:bodyPr/>
          <a:lstStyle/>
          <a:p>
            <a:pPr lvl="0"/>
            <a:r>
              <a:rPr lang="en-US" sz="3600" b="1">
                <a:solidFill>
                  <a:schemeClr val="dk1"/>
                </a:solidFill>
                <a:ea typeface="Arial"/>
                <a:sym typeface="Arial"/>
              </a:rPr>
              <a:t>Rollout and timeline for implementation</a:t>
            </a:r>
            <a:endParaRPr lang="en-US" sz="3600" b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003299"/>
            <a:ext cx="10972799" cy="4018405"/>
          </a:xfrm>
        </p:spPr>
        <p:txBody>
          <a:bodyPr/>
          <a:lstStyle/>
          <a:p>
            <a:r>
              <a:rPr lang="en-US" sz="2400"/>
              <a:t>January 18, 2021: Validation of used cases completed</a:t>
            </a:r>
          </a:p>
          <a:p>
            <a:r>
              <a:rPr lang="en-US" sz="2400"/>
              <a:t>January 22, 2021: VUMC data uploaded into the MPOG central database</a:t>
            </a:r>
          </a:p>
          <a:p>
            <a:r>
              <a:rPr lang="en-US" sz="2400"/>
              <a:t>January 27, 2021: a 3-month of pilot rollout started, </a:t>
            </a:r>
            <a:r>
              <a:rPr lang="en-US" sz="2400" err="1"/>
              <a:t>QuizTime</a:t>
            </a:r>
            <a:r>
              <a:rPr lang="en-US" sz="2400"/>
              <a:t> learning modules</a:t>
            </a:r>
          </a:p>
          <a:p>
            <a:r>
              <a:rPr lang="en-US" sz="2400"/>
              <a:t>January 29, 2021: Introduction to ASPIRE Metrics, survey sent out to pilot group</a:t>
            </a:r>
          </a:p>
          <a:p>
            <a:r>
              <a:rPr lang="en-US" sz="2400"/>
              <a:t>March 31, 2021: Pilot rollout will be ending, feedback will analyzed</a:t>
            </a:r>
          </a:p>
          <a:p>
            <a:r>
              <a:rPr lang="en-US" sz="2400"/>
              <a:t>April 28, 2021: Departmental wide rollout to all providers</a:t>
            </a:r>
          </a:p>
          <a:p>
            <a:r>
              <a:rPr lang="en-US" sz="2400"/>
              <a:t>Onwards: performance will be monitored, feedback will be sought and analyzed for facilitators and barriers, QI and research opportunities advertised</a:t>
            </a:r>
          </a:p>
        </p:txBody>
      </p:sp>
    </p:spTree>
    <p:extLst>
      <p:ext uri="{BB962C8B-B14F-4D97-AF65-F5344CB8AC3E}">
        <p14:creationId xmlns:p14="http://schemas.microsoft.com/office/powerpoint/2010/main" val="791201528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9B8A25-11D4-4D87-8FF1-DFA69F198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533481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339" y="698159"/>
            <a:ext cx="10515600" cy="4401191"/>
          </a:xfrm>
          <a:noFill/>
        </p:spPr>
        <p:txBody>
          <a:bodyPr/>
          <a:lstStyle/>
          <a:p>
            <a:pPr algn="ctr"/>
            <a:r>
              <a:rPr lang="en-US" sz="4000"/>
              <a:t>CME Code 1.29.21</a:t>
            </a:r>
            <a:br>
              <a:rPr lang="en-US" sz="4000"/>
            </a:br>
            <a:br>
              <a:rPr lang="en-US" sz="4000"/>
            </a:br>
            <a:r>
              <a:rPr lang="en-US" sz="4000"/>
              <a:t>TEXT </a:t>
            </a:r>
            <a:r>
              <a:rPr lang="en-US" sz="4000">
                <a:solidFill>
                  <a:srgbClr val="FF0000"/>
                </a:solidFill>
              </a:rPr>
              <a:t>40089</a:t>
            </a:r>
            <a:br>
              <a:rPr lang="en-US" sz="4000">
                <a:solidFill>
                  <a:schemeClr val="tx1"/>
                </a:solidFill>
              </a:rPr>
            </a:br>
            <a:br>
              <a:rPr lang="en-US" sz="4000">
                <a:solidFill>
                  <a:schemeClr val="tx1"/>
                </a:solidFill>
              </a:rPr>
            </a:br>
            <a:r>
              <a:rPr lang="en-US" sz="4000">
                <a:solidFill>
                  <a:schemeClr val="tx1"/>
                </a:solidFill>
              </a:rPr>
              <a:t>to</a:t>
            </a:r>
            <a:br>
              <a:rPr lang="en-US" sz="4000">
                <a:solidFill>
                  <a:schemeClr val="tx1"/>
                </a:solidFill>
              </a:rPr>
            </a:br>
            <a:br>
              <a:rPr lang="en-US" sz="4000">
                <a:solidFill>
                  <a:schemeClr val="tx1"/>
                </a:solidFill>
              </a:rPr>
            </a:br>
            <a:r>
              <a:rPr lang="en-US" sz="4000">
                <a:solidFill>
                  <a:schemeClr val="tx1"/>
                </a:solidFill>
              </a:rPr>
              <a:t>855-776-6263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42858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6242"/>
            <a:ext cx="10972801" cy="584761"/>
          </a:xfrm>
        </p:spPr>
        <p:txBody>
          <a:bodyPr/>
          <a:lstStyle/>
          <a:p>
            <a:r>
              <a:rPr lang="en-US" sz="3200" b="1" dirty="0"/>
              <a:t>What Does ASPIRE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Collaboration through monthly Quality Committee meetings (tele-conference)</a:t>
            </a:r>
          </a:p>
          <a:p>
            <a:r>
              <a:rPr lang="en-US" dirty="0"/>
              <a:t>Quarterly in person meetings</a:t>
            </a:r>
          </a:p>
          <a:p>
            <a:r>
              <a:rPr lang="en-US" dirty="0"/>
              <a:t>Annual retreat before ASA</a:t>
            </a:r>
          </a:p>
          <a:p>
            <a:r>
              <a:rPr lang="en-US" dirty="0"/>
              <a:t>Quality Measure Dashboard</a:t>
            </a:r>
          </a:p>
          <a:p>
            <a:r>
              <a:rPr lang="en-US" dirty="0"/>
              <a:t>Individual Provider Feedback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128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Our mission and challenge is to adopt measures and implement programs that improve care </a:t>
            </a:r>
          </a:p>
        </p:txBody>
      </p:sp>
    </p:spTree>
    <p:extLst>
      <p:ext uri="{BB962C8B-B14F-4D97-AF65-F5344CB8AC3E}">
        <p14:creationId xmlns:p14="http://schemas.microsoft.com/office/powerpoint/2010/main" val="272118825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7191" y="136874"/>
            <a:ext cx="10515600" cy="584761"/>
          </a:xfrm>
        </p:spPr>
        <p:txBody>
          <a:bodyPr/>
          <a:lstStyle/>
          <a:p>
            <a:r>
              <a:rPr lang="en-US" sz="3200" b="1" dirty="0"/>
              <a:t>VUMC ASPIRE MEASURES TASK FORCE</a:t>
            </a:r>
          </a:p>
        </p:txBody>
      </p:sp>
      <p:pic>
        <p:nvPicPr>
          <p:cNvPr id="1026" name="Picture 2" descr="https://www.vumc.org/anesthesiology/sites/default/files/people/Canlas.jpg">
            <a:extLst>
              <a:ext uri="{FF2B5EF4-FFF2-40B4-BE49-F238E27FC236}">
                <a16:creationId xmlns:a16="http://schemas.microsoft.com/office/drawing/2014/main" id="{83A44925-CC8B-FF44-A473-1A170BF18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14" y="968334"/>
            <a:ext cx="624298" cy="9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vumc.org/anesthesiology/sites/default/files/people/Pretorius_Mias%205_24_16.jpg">
            <a:extLst>
              <a:ext uri="{FF2B5EF4-FFF2-40B4-BE49-F238E27FC236}">
                <a16:creationId xmlns:a16="http://schemas.microsoft.com/office/drawing/2014/main" id="{B201DFF8-773A-234B-A29E-E190D8A82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615" y="1986240"/>
            <a:ext cx="624298" cy="92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vumc.org/anesthesiology/sites/default/files/people/Dunworth_Brent.jpg">
            <a:extLst>
              <a:ext uri="{FF2B5EF4-FFF2-40B4-BE49-F238E27FC236}">
                <a16:creationId xmlns:a16="http://schemas.microsoft.com/office/drawing/2014/main" id="{FAD4B161-507E-B045-B946-5E8D4DE00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73" y="3994151"/>
            <a:ext cx="624298" cy="94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vumc.org/anesthesiology/sites/default/files/people/Miller_Jordan%283%29.jpg">
            <a:extLst>
              <a:ext uri="{FF2B5EF4-FFF2-40B4-BE49-F238E27FC236}">
                <a16:creationId xmlns:a16="http://schemas.microsoft.com/office/drawing/2014/main" id="{CA6E4425-E509-D64D-9ECA-503709D6F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21" y="3994151"/>
            <a:ext cx="624298" cy="9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vumc.org/anesthesiology/sites/default/files/people/Payne_Laura.jpg">
            <a:extLst>
              <a:ext uri="{FF2B5EF4-FFF2-40B4-BE49-F238E27FC236}">
                <a16:creationId xmlns:a16="http://schemas.microsoft.com/office/drawing/2014/main" id="{DD68FA2D-3C53-F54B-83D8-5A5BD984F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359" y="3994151"/>
            <a:ext cx="624298" cy="9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vumc.org/anesthesiology/sites/default/files/people/Koss_Brad2012.jpg">
            <a:extLst>
              <a:ext uri="{FF2B5EF4-FFF2-40B4-BE49-F238E27FC236}">
                <a16:creationId xmlns:a16="http://schemas.microsoft.com/office/drawing/2014/main" id="{75B1DC7F-35EF-AC4D-878D-62B39BA75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99" y="3994151"/>
            <a:ext cx="607331" cy="94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ww.vumc.org/anesthesiology/sites/default/files/people/Jeremy%20Walco.jpg">
            <a:extLst>
              <a:ext uri="{FF2B5EF4-FFF2-40B4-BE49-F238E27FC236}">
                <a16:creationId xmlns:a16="http://schemas.microsoft.com/office/drawing/2014/main" id="{596D1E17-61DB-8E49-8692-98A350810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73" y="2977014"/>
            <a:ext cx="624298" cy="93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www.vumc.org/anesthesiology/sites/default/files/people/Photo%20Paul%20St%20Jacques.jpg">
            <a:extLst>
              <a:ext uri="{FF2B5EF4-FFF2-40B4-BE49-F238E27FC236}">
                <a16:creationId xmlns:a16="http://schemas.microsoft.com/office/drawing/2014/main" id="{91A0C6C6-3529-DB47-A770-EDA2FE054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454" y="1986240"/>
            <a:ext cx="624298" cy="93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www.vumc.org/anesthesiology/sites/default/files/people/Netterville_Joseph.JPG">
            <a:extLst>
              <a:ext uri="{FF2B5EF4-FFF2-40B4-BE49-F238E27FC236}">
                <a16:creationId xmlns:a16="http://schemas.microsoft.com/office/drawing/2014/main" id="{8632A7E7-261B-004A-A940-62D02EC1D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616" y="1986240"/>
            <a:ext cx="631472" cy="92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www.vumc.org/anesthesiology/sites/default/files/people/McLawhorn_Marc.JPG">
            <a:extLst>
              <a:ext uri="{FF2B5EF4-FFF2-40B4-BE49-F238E27FC236}">
                <a16:creationId xmlns:a16="http://schemas.microsoft.com/office/drawing/2014/main" id="{F4069C10-EC1D-AF4C-80EB-C0BBF0820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201" y="976132"/>
            <a:ext cx="631471" cy="94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www.vumc.org/anesthesiology/sites/default/files/people/Kertai_Miklos%281%29.jpg">
            <a:extLst>
              <a:ext uri="{FF2B5EF4-FFF2-40B4-BE49-F238E27FC236}">
                <a16:creationId xmlns:a16="http://schemas.microsoft.com/office/drawing/2014/main" id="{51FA2B98-17EC-B749-AB88-241116E93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87" y="976133"/>
            <a:ext cx="612126" cy="94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www.vumc.org/anesthesiology/sites/default/files/people/Fowler_Leslie_2.jpg">
            <a:extLst>
              <a:ext uri="{FF2B5EF4-FFF2-40B4-BE49-F238E27FC236}">
                <a16:creationId xmlns:a16="http://schemas.microsoft.com/office/drawing/2014/main" id="{333CED06-541F-9F45-A531-7CDA5595F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711" y="3537417"/>
            <a:ext cx="624298" cy="94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www.vumc.org/anesthesiology/sites/default/files/people/Gelfand%20Headshot.jpg">
            <a:extLst>
              <a:ext uri="{FF2B5EF4-FFF2-40B4-BE49-F238E27FC236}">
                <a16:creationId xmlns:a16="http://schemas.microsoft.com/office/drawing/2014/main" id="{3B801297-31A7-7B4E-B403-F08854AAF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416" y="971846"/>
            <a:ext cx="628996" cy="94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www.vumc.org/anesthesiology/sites/default/files/people/McEvoy_Matt_web%281%29.jpg">
            <a:extLst>
              <a:ext uri="{FF2B5EF4-FFF2-40B4-BE49-F238E27FC236}">
                <a16:creationId xmlns:a16="http://schemas.microsoft.com/office/drawing/2014/main" id="{1A4009EA-1B3F-A74E-A1B8-DCAF5126E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315" y="976388"/>
            <a:ext cx="620417" cy="94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www.vumc.org/anesthesiology/sites/default/files/people/Robertson_Amy.jpg">
            <a:extLst>
              <a:ext uri="{FF2B5EF4-FFF2-40B4-BE49-F238E27FC236}">
                <a16:creationId xmlns:a16="http://schemas.microsoft.com/office/drawing/2014/main" id="{326CD82B-2BFB-5E4D-8CF3-7BD5744CA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635" y="969608"/>
            <a:ext cx="619076" cy="94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www.vumc.org/anesthesiology/sites/default/files/people/Menser.jpg">
            <a:extLst>
              <a:ext uri="{FF2B5EF4-FFF2-40B4-BE49-F238E27FC236}">
                <a16:creationId xmlns:a16="http://schemas.microsoft.com/office/drawing/2014/main" id="{74BAB4A9-03F7-ED45-877D-B1D9CAC3A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14" y="1986240"/>
            <a:ext cx="624298" cy="95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www.vumc.org/anesthesiology/sites/default/files/people/moore_john.jpg">
            <a:extLst>
              <a:ext uri="{FF2B5EF4-FFF2-40B4-BE49-F238E27FC236}">
                <a16:creationId xmlns:a16="http://schemas.microsoft.com/office/drawing/2014/main" id="{370EA444-7313-4D41-A8C5-C2CF97D8C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68" y="1988344"/>
            <a:ext cx="627839" cy="92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www.vumc.org/anesthesiology/sites/default/files/people/Ende_Holly%281%29.jpg">
            <a:extLst>
              <a:ext uri="{FF2B5EF4-FFF2-40B4-BE49-F238E27FC236}">
                <a16:creationId xmlns:a16="http://schemas.microsoft.com/office/drawing/2014/main" id="{62CE4835-CEA6-844E-B759-D1E54E1E8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460" y="976133"/>
            <a:ext cx="627839" cy="94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wag.app.vanderbilt.edu/PhotoServices/api/image/jayaraje/Professional/large/True">
            <a:extLst>
              <a:ext uri="{FF2B5EF4-FFF2-40B4-BE49-F238E27FC236}">
                <a16:creationId xmlns:a16="http://schemas.microsoft.com/office/drawing/2014/main" id="{DE52EE97-3FF7-2F4B-A730-4C912D083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605" y="3537417"/>
            <a:ext cx="627839" cy="94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www.vumc.org/anesthesiology/sites/default/files/people/Moore%2C%20Alexander.jpg">
            <a:extLst>
              <a:ext uri="{FF2B5EF4-FFF2-40B4-BE49-F238E27FC236}">
                <a16:creationId xmlns:a16="http://schemas.microsoft.com/office/drawing/2014/main" id="{72448D61-2FDB-DB47-85A3-FB6EE1F3A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872" y="3544958"/>
            <a:ext cx="627839" cy="94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www.vumc.org/anesthesiology/sites/default/files/people/Freundlich_Robert_E_0.jpg">
            <a:extLst>
              <a:ext uri="{FF2B5EF4-FFF2-40B4-BE49-F238E27FC236}">
                <a16:creationId xmlns:a16="http://schemas.microsoft.com/office/drawing/2014/main" id="{A1592D87-EF27-0946-B4FA-AA7E9FFAE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73" y="5223871"/>
            <a:ext cx="624298" cy="93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3854A2-018A-6443-8111-6842C1DA98B6}"/>
              </a:ext>
            </a:extLst>
          </p:cNvPr>
          <p:cNvSpPr txBox="1"/>
          <p:nvPr/>
        </p:nvSpPr>
        <p:spPr>
          <a:xfrm>
            <a:off x="3657651" y="958388"/>
            <a:ext cx="33665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ambria" panose="02040503050406030204" pitchFamily="18" charset="0"/>
              </a:rPr>
              <a:t>Clinical Divisions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anose="02040503050406030204" pitchFamily="18" charset="0"/>
              </a:rPr>
              <a:t>Ambulatory (Chris Canlas)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anose="02040503050406030204" pitchFamily="18" charset="0"/>
              </a:rPr>
              <a:t>Cardiac (Mias Pretorius and Miklos Kertai)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anose="02040503050406030204" pitchFamily="18" charset="0"/>
              </a:rPr>
              <a:t>Critical Care (Jeremy Walco)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anose="02040503050406030204" pitchFamily="18" charset="0"/>
              </a:rPr>
              <a:t>MSA (David Netterville and Paul St. Jacques)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anose="02040503050406030204" pitchFamily="18" charset="0"/>
              </a:rPr>
              <a:t>Neuro (Marc Mclawhorn)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anose="02040503050406030204" pitchFamily="18" charset="0"/>
              </a:rPr>
              <a:t>OB/GYN (Holly Ende)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anose="02040503050406030204" pitchFamily="18" charset="0"/>
              </a:rPr>
              <a:t>Pediatric (Carrie Menser and Dave Moore)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anose="02040503050406030204" pitchFamily="18" charset="0"/>
              </a:rPr>
              <a:t>Pain (David Edwards)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6B4B14-03B8-C447-8EE5-76FE8FB1B948}"/>
              </a:ext>
            </a:extLst>
          </p:cNvPr>
          <p:cNvSpPr txBox="1"/>
          <p:nvPr/>
        </p:nvSpPr>
        <p:spPr>
          <a:xfrm>
            <a:off x="3657651" y="3925696"/>
            <a:ext cx="3057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mbria" panose="02040503050406030204" pitchFamily="18" charset="0"/>
              </a:rPr>
              <a:t>Certified Registered Nurse Anesthetists: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anose="02040503050406030204" pitchFamily="18" charset="0"/>
              </a:rPr>
              <a:t>Brent Dunworth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anose="02040503050406030204" pitchFamily="18" charset="0"/>
              </a:rPr>
              <a:t>Brad Koss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anose="02040503050406030204" pitchFamily="18" charset="0"/>
              </a:rPr>
              <a:t>Jordan Miller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anose="02040503050406030204" pitchFamily="18" charset="0"/>
              </a:rPr>
              <a:t>Laura Payne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312B11-9CC1-C042-AB0E-A9B8A44C334D}"/>
              </a:ext>
            </a:extLst>
          </p:cNvPr>
          <p:cNvSpPr txBox="1"/>
          <p:nvPr/>
        </p:nvSpPr>
        <p:spPr>
          <a:xfrm>
            <a:off x="3657651" y="4960640"/>
            <a:ext cx="2744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mbria" panose="02040503050406030204" pitchFamily="18" charset="0"/>
              </a:rPr>
              <a:t>Vanderbilt Anesthesiology &amp; Perioperative Informatics Research (VAPIR):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anose="02040503050406030204" pitchFamily="18" charset="0"/>
              </a:rPr>
              <a:t>Robert Freundlich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anose="02040503050406030204" pitchFamily="18" charset="0"/>
              </a:rPr>
              <a:t>Karen McCarthy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anose="02040503050406030204" pitchFamily="18" charset="0"/>
              </a:rPr>
              <a:t>Zameer Lodhi</a:t>
            </a:r>
          </a:p>
        </p:txBody>
      </p:sp>
      <p:pic>
        <p:nvPicPr>
          <p:cNvPr id="1068" name="Picture 44" descr="https://www.vumc.org/anesthesiology/sites/default/files/people/McCarthy_Karen_web.jpg">
            <a:extLst>
              <a:ext uri="{FF2B5EF4-FFF2-40B4-BE49-F238E27FC236}">
                <a16:creationId xmlns:a16="http://schemas.microsoft.com/office/drawing/2014/main" id="{48606B8C-42D3-4F45-8721-B7FD0AFD4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6520" y="5223871"/>
            <a:ext cx="617510" cy="93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6A50AFC-7FF4-FF4A-9627-A6D849E80736}"/>
              </a:ext>
            </a:extLst>
          </p:cNvPr>
          <p:cNvSpPr txBox="1"/>
          <p:nvPr/>
        </p:nvSpPr>
        <p:spPr>
          <a:xfrm>
            <a:off x="9450189" y="903390"/>
            <a:ext cx="2744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mbria" panose="02040503050406030204" pitchFamily="18" charset="0"/>
              </a:rPr>
              <a:t>Departmental Leadership: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anose="02040503050406030204" pitchFamily="18" charset="0"/>
              </a:rPr>
              <a:t>Brian Gelfand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anose="02040503050406030204" pitchFamily="18" charset="0"/>
              </a:rPr>
              <a:t>Matt McEvoy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anose="02040503050406030204" pitchFamily="18" charset="0"/>
              </a:rPr>
              <a:t>Amy Robertson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anose="02040503050406030204" pitchFamily="18" charset="0"/>
              </a:rPr>
              <a:t>Warren Sandberg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0251A4-2FA4-914E-A1F1-D43A4889F1C0}"/>
              </a:ext>
            </a:extLst>
          </p:cNvPr>
          <p:cNvSpPr txBox="1"/>
          <p:nvPr/>
        </p:nvSpPr>
        <p:spPr>
          <a:xfrm>
            <a:off x="9450189" y="3464674"/>
            <a:ext cx="2744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mbria" panose="02040503050406030204" pitchFamily="18" charset="0"/>
              </a:rPr>
              <a:t>Education, ERAS, CEBA: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anose="02040503050406030204" pitchFamily="18" charset="0"/>
              </a:rPr>
              <a:t>Leslie Fowler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anose="02040503050406030204" pitchFamily="18" charset="0"/>
              </a:rPr>
              <a:t>Jen Jayaram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anose="02040503050406030204" pitchFamily="18" charset="0"/>
              </a:rPr>
              <a:t>Alex Moore</a:t>
            </a:r>
          </a:p>
        </p:txBody>
      </p:sp>
      <p:pic>
        <p:nvPicPr>
          <p:cNvPr id="1074" name="Picture 50" descr="https://www.vumc.org/anesthesiology/sites/default/files/people/Edwards_David.JPG">
            <a:extLst>
              <a:ext uri="{FF2B5EF4-FFF2-40B4-BE49-F238E27FC236}">
                <a16:creationId xmlns:a16="http://schemas.microsoft.com/office/drawing/2014/main" id="{093479DC-E3B2-6C4A-94A5-18F7D6451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59" y="979181"/>
            <a:ext cx="620380" cy="92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https://www.vumc.org/anesthesiology/sites/default/files/people/Sandberg_2012_crop.jpg">
            <a:extLst>
              <a:ext uri="{FF2B5EF4-FFF2-40B4-BE49-F238E27FC236}">
                <a16:creationId xmlns:a16="http://schemas.microsoft.com/office/drawing/2014/main" id="{5DC30E72-7FD3-FB45-8213-7DB284899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416" y="1964855"/>
            <a:ext cx="625593" cy="94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0446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7191" y="136874"/>
            <a:ext cx="10515600" cy="584761"/>
          </a:xfrm>
        </p:spPr>
        <p:txBody>
          <a:bodyPr/>
          <a:lstStyle/>
          <a:p>
            <a:r>
              <a:rPr lang="en-US" sz="3200" b="1" dirty="0"/>
              <a:t>MPOG ASPIRE MEASURES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54FDB-4EDA-2C41-8DC8-E45CAB61BC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" t="13229" r="3007" b="62424"/>
          <a:stretch/>
        </p:blipFill>
        <p:spPr>
          <a:xfrm>
            <a:off x="20154" y="813733"/>
            <a:ext cx="12154350" cy="18707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ECC5AF-B274-674E-B934-51EBF9C69D34}"/>
              </a:ext>
            </a:extLst>
          </p:cNvPr>
          <p:cNvSpPr txBox="1"/>
          <p:nvPr/>
        </p:nvSpPr>
        <p:spPr>
          <a:xfrm>
            <a:off x="520995" y="6324670"/>
            <a:ext cx="24032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mbria" panose="02040503050406030204" pitchFamily="18" charset="0"/>
              </a:rPr>
              <a:t>https://spec.mpog.org/Measures/Public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F32A4C-0D74-CB4E-8834-9A418879E7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" t="44612" r="3007" b="34700"/>
          <a:stretch/>
        </p:blipFill>
        <p:spPr>
          <a:xfrm>
            <a:off x="20154" y="2684476"/>
            <a:ext cx="12154350" cy="1887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530110-F2C2-A54C-B3B2-31706604E6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" t="76277" r="3007" b="924"/>
          <a:stretch/>
        </p:blipFill>
        <p:spPr>
          <a:xfrm>
            <a:off x="20154" y="4572000"/>
            <a:ext cx="12154350" cy="148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863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7190" y="138223"/>
            <a:ext cx="11449767" cy="583412"/>
          </a:xfrm>
        </p:spPr>
        <p:txBody>
          <a:bodyPr/>
          <a:lstStyle/>
          <a:p>
            <a:r>
              <a:rPr lang="en-US" sz="3200" b="1" dirty="0"/>
              <a:t>MPOG ASPIRE MEASURES: NMB-01, Train of Four Taken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32812-6132-9947-B70C-E23A601F5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0" y="1780084"/>
            <a:ext cx="2013815" cy="24137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C8506C-4CC4-D347-B6EE-55B7863781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451" y="997801"/>
            <a:ext cx="3352541" cy="49919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B346E6-BBA5-754E-AFA0-5F8333ECD3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253" y="1017607"/>
            <a:ext cx="3498711" cy="49721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7DD6D5-26F1-5F4A-9262-CF3E272256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41" y="997801"/>
            <a:ext cx="3706760" cy="50074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EB2954-BA37-8A42-87C1-F16BC4498ECE}"/>
              </a:ext>
            </a:extLst>
          </p:cNvPr>
          <p:cNvSpPr txBox="1"/>
          <p:nvPr/>
        </p:nvSpPr>
        <p:spPr>
          <a:xfrm>
            <a:off x="520996" y="6275917"/>
            <a:ext cx="22653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mbria" panose="02040503050406030204" pitchFamily="18" charset="0"/>
              </a:rPr>
              <a:t>https://spec.mpog.org/Spec/Public/1</a:t>
            </a:r>
          </a:p>
        </p:txBody>
      </p:sp>
    </p:spTree>
    <p:extLst>
      <p:ext uri="{BB962C8B-B14F-4D97-AF65-F5344CB8AC3E}">
        <p14:creationId xmlns:p14="http://schemas.microsoft.com/office/powerpoint/2010/main" val="44077872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New MPOG Theme">
  <a:themeElements>
    <a:clrScheme name="">
      <a:dk1>
        <a:srgbClr val="000000"/>
      </a:dk1>
      <a:lt1>
        <a:srgbClr val="FFFFFF"/>
      </a:lt1>
      <a:dk2>
        <a:srgbClr val="0768A9"/>
      </a:dk2>
      <a:lt2>
        <a:srgbClr val="016A3A"/>
      </a:lt2>
      <a:accent1>
        <a:srgbClr val="A8034F"/>
      </a:accent1>
      <a:accent2>
        <a:srgbClr val="611759"/>
      </a:accent2>
      <a:accent3>
        <a:srgbClr val="FFFFFF"/>
      </a:accent3>
      <a:accent4>
        <a:srgbClr val="000000"/>
      </a:accent4>
      <a:accent5>
        <a:srgbClr val="D1AAB2"/>
      </a:accent5>
      <a:accent6>
        <a:srgbClr val="571450"/>
      </a:accent6>
      <a:hlink>
        <a:srgbClr val="F27D00"/>
      </a:hlink>
      <a:folHlink>
        <a:srgbClr val="EBB700"/>
      </a:folHlink>
    </a:clrScheme>
    <a:fontScheme name="CC_st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C_std 1">
        <a:dk1>
          <a:srgbClr val="061844"/>
        </a:dk1>
        <a:lt1>
          <a:srgbClr val="FFFFFF"/>
        </a:lt1>
        <a:dk2>
          <a:srgbClr val="474747"/>
        </a:dk2>
        <a:lt2>
          <a:srgbClr val="80A7A5"/>
        </a:lt2>
        <a:accent1>
          <a:srgbClr val="0768A9"/>
        </a:accent1>
        <a:accent2>
          <a:srgbClr val="6EBB1F"/>
        </a:accent2>
        <a:accent3>
          <a:srgbClr val="B1B1B1"/>
        </a:accent3>
        <a:accent4>
          <a:srgbClr val="DADADA"/>
        </a:accent4>
        <a:accent5>
          <a:srgbClr val="AAB9D1"/>
        </a:accent5>
        <a:accent6>
          <a:srgbClr val="63A91B"/>
        </a:accent6>
        <a:hlink>
          <a:srgbClr val="EE014C"/>
        </a:hlink>
        <a:folHlink>
          <a:srgbClr val="FFD1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_std 2">
        <a:dk1>
          <a:srgbClr val="000000"/>
        </a:dk1>
        <a:lt1>
          <a:srgbClr val="FFFFFF"/>
        </a:lt1>
        <a:dk2>
          <a:srgbClr val="B7D30B"/>
        </a:dk2>
        <a:lt2>
          <a:srgbClr val="084887"/>
        </a:lt2>
        <a:accent1>
          <a:srgbClr val="646464"/>
        </a:accent1>
        <a:accent2>
          <a:srgbClr val="2B85BB"/>
        </a:accent2>
        <a:accent3>
          <a:srgbClr val="FFFFFF"/>
        </a:accent3>
        <a:accent4>
          <a:srgbClr val="000000"/>
        </a:accent4>
        <a:accent5>
          <a:srgbClr val="B8B8B8"/>
        </a:accent5>
        <a:accent6>
          <a:srgbClr val="2678A9"/>
        </a:accent6>
        <a:hlink>
          <a:srgbClr val="FFD600"/>
        </a:hlink>
        <a:folHlink>
          <a:srgbClr val="A7AC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_std 3">
        <a:dk1>
          <a:srgbClr val="000000"/>
        </a:dk1>
        <a:lt1>
          <a:srgbClr val="000000"/>
        </a:lt1>
        <a:dk2>
          <a:srgbClr val="FFFFFF"/>
        </a:dk2>
        <a:lt2>
          <a:srgbClr val="9B9C70"/>
        </a:lt2>
        <a:accent1>
          <a:srgbClr val="FFA616"/>
        </a:accent1>
        <a:accent2>
          <a:srgbClr val="666666"/>
        </a:accent2>
        <a:accent3>
          <a:srgbClr val="AAAAAA"/>
        </a:accent3>
        <a:accent4>
          <a:srgbClr val="000000"/>
        </a:accent4>
        <a:accent5>
          <a:srgbClr val="FFD0AB"/>
        </a:accent5>
        <a:accent6>
          <a:srgbClr val="5C5C5C"/>
        </a:accent6>
        <a:hlink>
          <a:srgbClr val="BD3826"/>
        </a:hlink>
        <a:folHlink>
          <a:srgbClr val="4563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w MPOG Theme" id="{9B6DE9FE-1C69-4272-8D42-956AB88A6EEF}" vid="{E4DE0C46-0751-464B-918B-DB2BD47633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20537</TotalTime>
  <Words>2022</Words>
  <Application>Microsoft Office PowerPoint</Application>
  <PresentationFormat>Widescreen</PresentationFormat>
  <Paragraphs>364</Paragraphs>
  <Slides>44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Cambria</vt:lpstr>
      <vt:lpstr>New MPOG Theme</vt:lpstr>
      <vt:lpstr>Office Theme</vt:lpstr>
      <vt:lpstr>DO LET METRICS IMPORVE AND REINFORCE YOUR PRACTICE: the Multicenter Perioperative Outcomes Group (MPOG) &amp; The Anesthesiology Performance Improvement and Reporting Exchange (ASPIRE) Measures</vt:lpstr>
      <vt:lpstr>What is MPOG?</vt:lpstr>
      <vt:lpstr>What we have achieved so far</vt:lpstr>
      <vt:lpstr>ASPIRE is the quality improvement arm of the Multicenter Perioperative Outcomes Group</vt:lpstr>
      <vt:lpstr>What Does ASPIRE do?</vt:lpstr>
      <vt:lpstr>PowerPoint Presentation</vt:lpstr>
      <vt:lpstr>VUMC ASPIRE MEASURES TASK FORCE</vt:lpstr>
      <vt:lpstr>MPOG ASPIRE MEASURES</vt:lpstr>
      <vt:lpstr>MPOG ASPIRE MEASURES: NMB-01, Train of Four Taken</vt:lpstr>
      <vt:lpstr>MPOG ASPIRE MEASURES: VUMC Anesthesiology Department</vt:lpstr>
      <vt:lpstr>Utilizing Quality Metrics in Pediatric Anesthesia</vt:lpstr>
      <vt:lpstr>MPOG/ASPIRE Pediatric Subcommittee Members </vt:lpstr>
      <vt:lpstr>PowerPoint Presentation</vt:lpstr>
      <vt:lpstr>Metrics with functionality for pediatrics</vt:lpstr>
      <vt:lpstr>Multimodal Analgesia: PAIN-01-Peds</vt:lpstr>
      <vt:lpstr>Perioperative Hypothermia: TEMP-03</vt:lpstr>
      <vt:lpstr>Neuromuscular Blockade Reversal: NMB-02</vt:lpstr>
      <vt:lpstr>ASPIRE Dashboards: Practice Level Feedback</vt:lpstr>
      <vt:lpstr>Reporting Dashboard</vt:lpstr>
      <vt:lpstr> </vt:lpstr>
      <vt:lpstr>Excluded Case Lists</vt:lpstr>
      <vt:lpstr>Failed/Passed Case Lists</vt:lpstr>
      <vt:lpstr>CME Code 1.29.21  TEXT 40089  to  855-776-6263</vt:lpstr>
      <vt:lpstr>Scientific Evolution</vt:lpstr>
      <vt:lpstr>Goal</vt:lpstr>
      <vt:lpstr>PowerPoint Presentation</vt:lpstr>
      <vt:lpstr>In-Room Providers</vt:lpstr>
      <vt:lpstr>Outcomes</vt:lpstr>
      <vt:lpstr>ASPIRE Emails: Provider Level Feedback</vt:lpstr>
      <vt:lpstr>Individual Provider Feedback</vt:lpstr>
      <vt:lpstr>The goal is to easily enable anesthesia providers to understand why certain cases did not pass a measure.</vt:lpstr>
      <vt:lpstr>Individual Performance E-mail</vt:lpstr>
      <vt:lpstr>PowerPoint Presentation</vt:lpstr>
      <vt:lpstr>PowerPoint Presentation</vt:lpstr>
      <vt:lpstr>PowerPoint Presentation</vt:lpstr>
      <vt:lpstr>Case Viewer Template per Measure</vt:lpstr>
      <vt:lpstr>Utilizing Metrics to Improve </vt:lpstr>
      <vt:lpstr>Utilizing Metrics to Improve </vt:lpstr>
      <vt:lpstr>Utilizing Metrics to Improve </vt:lpstr>
      <vt:lpstr>Utilizing Metrics to Improve: Benchmarking against other MPOG sites</vt:lpstr>
      <vt:lpstr>Opportunities for Quality Improvement  </vt:lpstr>
      <vt:lpstr>Rollout and timeline for implementation</vt:lpstr>
      <vt:lpstr>Thank you</vt:lpstr>
      <vt:lpstr>CME Code 1.29.21  TEXT 40089  to  855-776-6263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ASPIRE Site Visit - Beaumont</dc:title>
  <dc:creator>Nirav Shah</dc:creator>
  <cp:lastModifiedBy>Dr. Leslie Fowler</cp:lastModifiedBy>
  <cp:revision>268</cp:revision>
  <dcterms:created xsi:type="dcterms:W3CDTF">2015-10-30T14:55:04Z</dcterms:created>
  <dcterms:modified xsi:type="dcterms:W3CDTF">2021-08-17T16:41:43Z</dcterms:modified>
</cp:coreProperties>
</file>