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90" r:id="rId4"/>
    <p:sldId id="266" r:id="rId5"/>
    <p:sldId id="267" r:id="rId6"/>
    <p:sldId id="264" r:id="rId7"/>
    <p:sldId id="265" r:id="rId8"/>
    <p:sldId id="262" r:id="rId9"/>
    <p:sldId id="263" r:id="rId10"/>
    <p:sldId id="259" r:id="rId11"/>
    <p:sldId id="258" r:id="rId12"/>
    <p:sldId id="280" r:id="rId13"/>
    <p:sldId id="270" r:id="rId14"/>
    <p:sldId id="271" r:id="rId15"/>
    <p:sldId id="279" r:id="rId16"/>
    <p:sldId id="272" r:id="rId17"/>
    <p:sldId id="277" r:id="rId18"/>
    <p:sldId id="281" r:id="rId19"/>
    <p:sldId id="278" r:id="rId20"/>
    <p:sldId id="287" r:id="rId21"/>
    <p:sldId id="288" r:id="rId22"/>
    <p:sldId id="285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9">
          <p15:clr>
            <a:srgbClr val="A4A3A4"/>
          </p15:clr>
        </p15:guide>
        <p15:guide id="2" pos="4608" userDrawn="1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11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8282" autoAdjust="0"/>
  </p:normalViewPr>
  <p:slideViewPr>
    <p:cSldViewPr snapToObjects="1" showGuides="1">
      <p:cViewPr varScale="1">
        <p:scale>
          <a:sx n="115" d="100"/>
          <a:sy n="115" d="100"/>
        </p:scale>
        <p:origin x="2104" y="192"/>
      </p:cViewPr>
      <p:guideLst>
        <p:guide orient="horz" pos="1009"/>
        <p:guide pos="4608"/>
        <p:guide orient="horz" pos="2160"/>
        <p:guide pos="1152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0019F-3648-8149-BA23-6464A928DD11}" type="datetimeFigureOut">
              <a:rPr lang="en-US" smtClean="0"/>
              <a:t>9/28/18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7DCA4-8DC1-9B40-B60B-0B8387E8B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50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840EC-8CD5-EA45-A135-690E1559A295}" type="datetimeFigureOut">
              <a:rPr lang="en-US" smtClean="0"/>
              <a:t>9/28/18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8F7B2-A836-BA4C-B699-B8C72E74E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70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81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2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287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49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494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546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92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476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536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3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89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13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50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18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880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9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999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2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4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3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0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16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4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97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5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5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59C36-275B-1940-8EB1-0137CFCBA0B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9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umc.org/faculty/appointments-promotions" TargetMode="External"/><Relationship Id="rId2" Type="http://schemas.openxmlformats.org/officeDocument/2006/relationships/hyperlink" Target="https://www.vumc.org/faculty/academic-track-overvie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fa-web.app.vumc.org/EducatorPortfolio/" TargetMode="External"/><Relationship Id="rId4" Type="http://schemas.openxmlformats.org/officeDocument/2006/relationships/hyperlink" Target="https://www.vumc.org/faculty/investigator-track-basic-sciencephysician-scientist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7079" y="196273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73100"/>
            <a:ext cx="7772400" cy="1767902"/>
          </a:xfrm>
          <a:solidFill>
            <a:srgbClr val="002060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FF99"/>
                </a:solidFill>
              </a:rPr>
              <a:t>Promotions on the Physician Scientist/Basic Science Investigator Track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81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Larry L. Swift, Ph.D.</a:t>
            </a:r>
          </a:p>
          <a:p>
            <a:r>
              <a:rPr lang="en-US" dirty="0">
                <a:solidFill>
                  <a:schemeClr val="tx1"/>
                </a:solidFill>
              </a:rPr>
              <a:t>Vice Chair for Faculty Affairs</a:t>
            </a:r>
          </a:p>
          <a:p>
            <a:r>
              <a:rPr lang="en-US" dirty="0">
                <a:solidFill>
                  <a:schemeClr val="tx1"/>
                </a:solidFill>
              </a:rPr>
              <a:t>Department of Pathology, Microbiology &amp; Immunology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68055" y="5478526"/>
            <a:ext cx="5447145" cy="108527"/>
            <a:chOff x="1955801" y="5504874"/>
            <a:chExt cx="5447145" cy="108527"/>
          </a:xfrm>
        </p:grpSpPr>
        <p:cxnSp>
          <p:nvCxnSpPr>
            <p:cNvPr id="7" name="Straight Connector 6"/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39878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211288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Departmental A&amp;P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016775"/>
            <a:ext cx="7512050" cy="3660732"/>
          </a:xfrm>
        </p:spPr>
        <p:txBody>
          <a:bodyPr>
            <a:normAutofit/>
          </a:bodyPr>
          <a:lstStyle/>
          <a:p>
            <a:pPr>
              <a:buClr>
                <a:srgbClr val="3434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Consists of all tenured full-time faculty within the department</a:t>
            </a:r>
          </a:p>
          <a:p>
            <a:pPr>
              <a:buClr>
                <a:srgbClr val="3434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Agnes </a:t>
            </a:r>
            <a:r>
              <a:rPr lang="en-US" sz="2800" dirty="0" err="1"/>
              <a:t>Fogo</a:t>
            </a:r>
            <a:r>
              <a:rPr lang="en-US" sz="2800" dirty="0"/>
              <a:t> serves as chair</a:t>
            </a:r>
          </a:p>
          <a:p>
            <a:pPr>
              <a:buClr>
                <a:srgbClr val="3434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Reviews all appointments, reappointments, promotions and mentoring committee reports</a:t>
            </a:r>
          </a:p>
          <a:p>
            <a:pPr>
              <a:buClr>
                <a:srgbClr val="3434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Serves in an advisory role to the Chair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0A9F74-452A-C54B-AF1C-1BAB3979BD80}"/>
              </a:ext>
            </a:extLst>
          </p:cNvPr>
          <p:cNvGrpSpPr/>
          <p:nvPr/>
        </p:nvGrpSpPr>
        <p:grpSpPr>
          <a:xfrm>
            <a:off x="1868055" y="57588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484D723-D7C9-5143-9253-262069E88C08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27E2740-2349-6249-95D4-45D968416F0F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68163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182751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School of Medicine A&amp;P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049" y="1988941"/>
            <a:ext cx="8229600" cy="3634816"/>
          </a:xfrm>
        </p:spPr>
        <p:txBody>
          <a:bodyPr>
            <a:normAutofit/>
          </a:bodyPr>
          <a:lstStyle/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10 committee members (Professor)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Diverse disciplines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Both tenure and non-tenured faculty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Ex officio:  John Penn, Ph.D., Associate Dean for Faculty Affairs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Meets bimonthly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08D06B1-6DE3-E740-87C5-F95AA7860263}"/>
              </a:ext>
            </a:extLst>
          </p:cNvPr>
          <p:cNvGrpSpPr/>
          <p:nvPr/>
        </p:nvGrpSpPr>
        <p:grpSpPr>
          <a:xfrm>
            <a:off x="1868055" y="56826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AD7DB51-55AA-4E4A-96F9-137776A6283C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5C9FF90-4C3E-4941-A52C-1F46D499CFBC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00895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182751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Probationary Period to Tenure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049" y="1988941"/>
            <a:ext cx="7518326" cy="3496558"/>
          </a:xfrm>
        </p:spPr>
        <p:txBody>
          <a:bodyPr>
            <a:normAutofit/>
          </a:bodyPr>
          <a:lstStyle/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Assistant Professors – evaluated and approved for tenure within 9 years of initial appointment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Awarding of tenure usually accompanies promotion to Associate Professor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Appointment renewals for Assistant Professors must include departmental statement affirming faculty member’s progress toward promotion and tenure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endParaRPr lang="en-US" sz="28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94F8778-81CF-3A42-84FC-8F0CDCC6EEFF}"/>
              </a:ext>
            </a:extLst>
          </p:cNvPr>
          <p:cNvGrpSpPr/>
          <p:nvPr/>
        </p:nvGrpSpPr>
        <p:grpSpPr>
          <a:xfrm>
            <a:off x="1868055" y="5791200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6F15B13-F181-0E4C-90B7-A591E73EE0CF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9A8DD04-C4A8-7346-8423-E8FEAF0A68FD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72063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210460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113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Criteria for Appointment to Tenured Rank of Associate Professor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645" y="2414011"/>
            <a:ext cx="7398240" cy="2495000"/>
          </a:xfrm>
        </p:spPr>
        <p:txBody>
          <a:bodyPr>
            <a:normAutofit/>
          </a:bodyPr>
          <a:lstStyle/>
          <a:p>
            <a:pPr marL="514350" indent="-514350">
              <a:buClr>
                <a:srgbClr val="003BB0"/>
              </a:buClr>
              <a:buFont typeface="+mj-lt"/>
              <a:buAutoNum type="arabicParenR"/>
            </a:pPr>
            <a:r>
              <a:rPr lang="en-US" sz="2600" dirty="0"/>
              <a:t>Excellence in independent research, scholarship, or creative expression in one’s discipline</a:t>
            </a:r>
          </a:p>
          <a:p>
            <a:pPr marL="514350" indent="-514350">
              <a:buClr>
                <a:srgbClr val="003BB0"/>
              </a:buClr>
              <a:buFont typeface="+mj-lt"/>
              <a:buAutoNum type="arabicParenR"/>
            </a:pPr>
            <a:r>
              <a:rPr lang="en-US" sz="2600" dirty="0"/>
              <a:t>A high level of effectiveness in teaching</a:t>
            </a:r>
          </a:p>
          <a:p>
            <a:pPr marL="514350" indent="-514350">
              <a:buClr>
                <a:srgbClr val="003BB0"/>
              </a:buClr>
              <a:buFont typeface="+mj-lt"/>
              <a:buAutoNum type="arabicParenR"/>
            </a:pPr>
            <a:r>
              <a:rPr lang="en-US" sz="2600" dirty="0"/>
              <a:t>Satisfactory performance in the area of service to the institution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8AC37D6-7235-AC4A-A259-B0364DBC5ECE}"/>
              </a:ext>
            </a:extLst>
          </p:cNvPr>
          <p:cNvGrpSpPr/>
          <p:nvPr/>
        </p:nvGrpSpPr>
        <p:grpSpPr>
          <a:xfrm>
            <a:off x="1868055" y="57588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8A9D89E-2580-5F41-8D20-8A071248D852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F594D32-8FD3-174F-9342-510AE0558B13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4138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5798" y="240146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1) Research, Scholarship or Creative Expression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360" y="2140986"/>
            <a:ext cx="7510464" cy="3012286"/>
          </a:xfrm>
        </p:spPr>
        <p:txBody>
          <a:bodyPr>
            <a:normAutofit/>
          </a:bodyPr>
          <a:lstStyle/>
          <a:p>
            <a:pPr>
              <a:buClr>
                <a:srgbClr val="003FBC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Conduct of meritorious, independent and original research in a sustained fashion</a:t>
            </a:r>
          </a:p>
          <a:p>
            <a:pPr>
              <a:buClr>
                <a:srgbClr val="003FBC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Recognition by peers of quality of research as indicated by extramural funding</a:t>
            </a:r>
          </a:p>
          <a:p>
            <a:pPr>
              <a:buClr>
                <a:srgbClr val="003FBC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Attraction and training of graduate students and postdoctoral fellows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C4B859C-4A06-2C46-90B2-AEA47D64D37A}"/>
              </a:ext>
            </a:extLst>
          </p:cNvPr>
          <p:cNvGrpSpPr/>
          <p:nvPr/>
        </p:nvGrpSpPr>
        <p:grpSpPr>
          <a:xfrm>
            <a:off x="1868055" y="56826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F66331-CADE-7347-90A8-600CBF42E0CA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D48E6D3-9662-7144-BFC5-E63B43C8621A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44951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840" y="46900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1) Research, Scholarship or Creative Expression,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017" y="1966148"/>
            <a:ext cx="7502525" cy="3352770"/>
          </a:xfrm>
        </p:spPr>
        <p:txBody>
          <a:bodyPr>
            <a:normAutofit/>
          </a:bodyPr>
          <a:lstStyle/>
          <a:p>
            <a:pPr>
              <a:buClr>
                <a:srgbClr val="003FBC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Membership on scientific and professional advisory committees at the national and international levels</a:t>
            </a:r>
          </a:p>
          <a:p>
            <a:pPr>
              <a:buClr>
                <a:srgbClr val="003FBC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Editorial activities and peer review for learned or scientific journals</a:t>
            </a:r>
          </a:p>
          <a:p>
            <a:pPr>
              <a:buClr>
                <a:srgbClr val="003FBC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Performance of patient care related activities in a manner that extends beyond routine management, characteristic of scholarly, creative clinician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CEF8E08-80B8-4E40-8C12-C43B9CC21521}"/>
              </a:ext>
            </a:extLst>
          </p:cNvPr>
          <p:cNvGrpSpPr/>
          <p:nvPr/>
        </p:nvGrpSpPr>
        <p:grpSpPr>
          <a:xfrm>
            <a:off x="1868055" y="56826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4714034-7AB1-D947-95FF-3DF8FF8144AE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592D911-E920-D34C-9A00-D68C713216A4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8941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96273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2) Effectiveness in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371" y="1722005"/>
            <a:ext cx="7493000" cy="3764395"/>
          </a:xfrm>
        </p:spPr>
        <p:txBody>
          <a:bodyPr>
            <a:normAutofit/>
          </a:bodyPr>
          <a:lstStyle/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Teaching takes many forms</a:t>
            </a:r>
          </a:p>
          <a:p>
            <a:pPr lvl="1">
              <a:buClr>
                <a:srgbClr val="0037A4"/>
              </a:buClr>
              <a:buFont typeface="Courier New"/>
              <a:buChar char="o"/>
            </a:pPr>
            <a:r>
              <a:rPr lang="en-US" sz="2400" dirty="0"/>
              <a:t>Lectures, small discussion groups, seminars</a:t>
            </a:r>
          </a:p>
          <a:p>
            <a:pPr lvl="1">
              <a:buClr>
                <a:srgbClr val="0037A4"/>
              </a:buClr>
              <a:buFont typeface="Courier New"/>
              <a:buChar char="o"/>
            </a:pPr>
            <a:r>
              <a:rPr lang="en-US" sz="2400" dirty="0"/>
              <a:t>Supervision of students and postdoctoral trainees</a:t>
            </a:r>
          </a:p>
          <a:p>
            <a:pPr lvl="1">
              <a:buClr>
                <a:srgbClr val="0037A4"/>
              </a:buClr>
              <a:buFont typeface="Courier New"/>
              <a:buChar char="o"/>
            </a:pPr>
            <a:r>
              <a:rPr lang="en-US" sz="2400" dirty="0"/>
              <a:t>In the laboratory research setting</a:t>
            </a:r>
          </a:p>
          <a:p>
            <a:pPr lvl="1">
              <a:buClr>
                <a:srgbClr val="0037A4"/>
              </a:buClr>
              <a:buFont typeface="Courier New"/>
              <a:buChar char="o"/>
            </a:pPr>
            <a:r>
              <a:rPr lang="en-US" sz="2400" dirty="0"/>
              <a:t>In the clinical care setting</a:t>
            </a:r>
            <a:endParaRPr lang="en-US" sz="2800" dirty="0"/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To meet tenure standards, candidates must demonstrate high level of effectiveness in at least one of these areas</a:t>
            </a:r>
          </a:p>
          <a:p>
            <a:pPr lvl="1">
              <a:buClr>
                <a:srgbClr val="0037A4"/>
              </a:buClr>
              <a:buFont typeface="Courier New"/>
              <a:buChar char="o"/>
            </a:pPr>
            <a:endParaRPr lang="en-US" sz="2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7B5A5CD-3F1D-1447-B36B-B67F30997DF8}"/>
              </a:ext>
            </a:extLst>
          </p:cNvPr>
          <p:cNvGrpSpPr/>
          <p:nvPr/>
        </p:nvGrpSpPr>
        <p:grpSpPr>
          <a:xfrm>
            <a:off x="1868055" y="5835073"/>
            <a:ext cx="5447145" cy="108527"/>
            <a:chOff x="1955801" y="5504874"/>
            <a:chExt cx="5447145" cy="10852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71D1A32-CFC4-874B-AF80-C1558F752D7A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A4DB98E-F827-7A4F-8ADA-FCCAFCECBEE5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6931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196272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Guidelines for Evaluation  of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232" y="1752600"/>
            <a:ext cx="7538172" cy="4014493"/>
          </a:xfrm>
        </p:spPr>
        <p:txBody>
          <a:bodyPr>
            <a:normAutofit/>
          </a:bodyPr>
          <a:lstStyle/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Record of courses taught over the past several years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Documentation of extent of non-classroom teaching, e.g., supervising trainees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Description of contributions made toward teaching goals of department/medical school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Role in developing and planning current and new courses or new approaches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B06DE8D-6C0B-984E-A43A-2F2A3EB8FD4B}"/>
              </a:ext>
            </a:extLst>
          </p:cNvPr>
          <p:cNvGrpSpPr/>
          <p:nvPr/>
        </p:nvGrpSpPr>
        <p:grpSpPr>
          <a:xfrm>
            <a:off x="1868055" y="59112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D9DE8D-0787-6C42-990C-1DD8B6DE6B80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CA20FF7-DCC1-4543-BA40-E3A81CC69646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095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-50119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Guidelines for Evaluation  of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538172" cy="3931719"/>
          </a:xfrm>
        </p:spPr>
        <p:txBody>
          <a:bodyPr>
            <a:normAutofit lnSpcReduction="10000"/>
          </a:bodyPr>
          <a:lstStyle/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Evaluations of effectiveness as a teacher as assessed by students, graduates, house staff and peers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Invited participation in extramural teaching activities at regional, national and international levels (e.g., workshops, symposia, honorary lectures)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Awards and honors specifically recognizing teaching skills</a:t>
            </a:r>
            <a:endParaRPr lang="en-US" dirty="0"/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DE87223-A770-504E-BB26-005899EF6C82}"/>
              </a:ext>
            </a:extLst>
          </p:cNvPr>
          <p:cNvGrpSpPr/>
          <p:nvPr/>
        </p:nvGrpSpPr>
        <p:grpSpPr>
          <a:xfrm>
            <a:off x="1868055" y="58350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DC0C846-9B3C-894F-B09D-2AE49456010D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290DFEF-37EB-7C40-95B1-6A247BBF6618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71740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200031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3) 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090" y="1657363"/>
            <a:ext cx="7538173" cy="3941114"/>
          </a:xfrm>
        </p:spPr>
        <p:txBody>
          <a:bodyPr>
            <a:normAutofit lnSpcReduction="10000"/>
          </a:bodyPr>
          <a:lstStyle/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Faculty members have obligations in such areas as internal governance, university outreach, and other services to the department, School, University and community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Contributions to professional and learned societies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Affiliations and contributions to non-profits (e.g. AHA, ADA, ACS</a:t>
            </a:r>
            <a:r>
              <a:rPr lang="en-US" sz="2800"/>
              <a:t>, etc.)</a:t>
            </a:r>
            <a:endParaRPr lang="en-US" sz="2800" dirty="0"/>
          </a:p>
          <a:p>
            <a:pPr marL="457200" lvl="1" indent="0">
              <a:buClr>
                <a:srgbClr val="00339A"/>
              </a:buClr>
              <a:buNone/>
            </a:pPr>
            <a:r>
              <a:rPr lang="en-US" dirty="0"/>
              <a:t>	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2887548-8311-EA4D-8AB4-D30F07C419BD}"/>
              </a:ext>
            </a:extLst>
          </p:cNvPr>
          <p:cNvGrpSpPr/>
          <p:nvPr/>
        </p:nvGrpSpPr>
        <p:grpSpPr>
          <a:xfrm>
            <a:off x="1868055" y="59112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FEB3D2-AB48-2246-AF22-127E6C1B1778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F704414-DB1A-7B44-A3E4-B51C46CB6230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0020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4727" y="182750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196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367" y="1601789"/>
            <a:ext cx="6346901" cy="3876738"/>
          </a:xfrm>
        </p:spPr>
        <p:txBody>
          <a:bodyPr>
            <a:normAutofit lnSpcReduction="10000"/>
          </a:bodyPr>
          <a:lstStyle/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Academic Tracks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Basic Scientist/Physician Scientist Investigator Track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Procedures for Promotion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Criteria for Promotion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Promotion on the Research Track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Q&amp;A – Discussion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622B53F-6963-AE4F-B5AF-8112C94E7097}"/>
              </a:ext>
            </a:extLst>
          </p:cNvPr>
          <p:cNvGrpSpPr/>
          <p:nvPr/>
        </p:nvGrpSpPr>
        <p:grpSpPr>
          <a:xfrm>
            <a:off x="1868055" y="5478526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100898D-072F-3247-959C-E9F1AE2EE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8ADBB21-E10F-9347-B756-7ACF83F8482A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51828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200031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Promotion on Research Track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090" y="1657363"/>
            <a:ext cx="7538173" cy="3941114"/>
          </a:xfrm>
        </p:spPr>
        <p:txBody>
          <a:bodyPr>
            <a:normAutofit/>
          </a:bodyPr>
          <a:lstStyle/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dirty="0"/>
              <a:t>Dossier consists of Chair’s letter and letter from Mentor, if appropriate.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dirty="0"/>
              <a:t>Three letters (can all be internal) from faculty who are knowledgeable of the candidate’s accomplishments in research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dirty="0"/>
              <a:t>Standardized Curriculum Vitae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2887548-8311-EA4D-8AB4-D30F07C419BD}"/>
              </a:ext>
            </a:extLst>
          </p:cNvPr>
          <p:cNvGrpSpPr/>
          <p:nvPr/>
        </p:nvGrpSpPr>
        <p:grpSpPr>
          <a:xfrm>
            <a:off x="1868055" y="59112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FEB3D2-AB48-2246-AF22-127E6C1B1778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F704414-DB1A-7B44-A3E4-B51C46CB6230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43561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1408" y="166255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Overall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318" y="1751450"/>
            <a:ext cx="8073482" cy="3887350"/>
          </a:xfrm>
        </p:spPr>
        <p:txBody>
          <a:bodyPr>
            <a:normAutofit/>
          </a:bodyPr>
          <a:lstStyle/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Promotion is initiated within the department by Chair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Dossier is reviewed by departmental A&amp;P committee 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Chair forwards dossier to Office of Faculty Affairs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Promotion is approved by Dean Penn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Letter from Dean’s office is sent to Chair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2ACA30E-8132-FA44-958F-9ADBD715CB50}"/>
              </a:ext>
            </a:extLst>
          </p:cNvPr>
          <p:cNvGrpSpPr/>
          <p:nvPr/>
        </p:nvGrpSpPr>
        <p:grpSpPr>
          <a:xfrm>
            <a:off x="1868055" y="6063673"/>
            <a:ext cx="5447145" cy="108527"/>
            <a:chOff x="1955801" y="5504874"/>
            <a:chExt cx="5447145" cy="10852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820EC38-153B-1242-9653-1BD4FFEDFD14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2E13FE1-18D9-D748-97D3-8CBC57E23B98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0972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" y="152400"/>
            <a:ext cx="8793018" cy="6465454"/>
            <a:chOff x="479685" y="5683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5683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710339" y="6143544"/>
              <a:ext cx="5828145" cy="108527"/>
              <a:chOff x="1745673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745673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745673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Additional Information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726" y="1523999"/>
            <a:ext cx="7916238" cy="410069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Clr>
                <a:srgbClr val="00359E"/>
              </a:buClr>
              <a:buNone/>
            </a:pPr>
            <a:r>
              <a:rPr lang="en-US" sz="4000" dirty="0"/>
              <a:t>Academic Track Overview</a:t>
            </a:r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>
                <a:hlinkClick r:id="rId2"/>
              </a:rPr>
              <a:t>https://www.vumc.org/faculty/academic-track-overview</a:t>
            </a: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/>
              <a:t>Appointments and Promotions</a:t>
            </a:r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>
                <a:hlinkClick r:id="rId3"/>
              </a:rPr>
              <a:t>https://www.vumc.org/faculty/appointments-promotions</a:t>
            </a: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/>
              <a:t>Promotion on the Investigator (Tenure) Track</a:t>
            </a:r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>
                <a:hlinkClick r:id="rId4"/>
              </a:rPr>
              <a:t>https://www.vumc.org/faculty/investigator-track-basic-sciencephysician-scientist</a:t>
            </a: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/>
              <a:t>Educator Portfolio</a:t>
            </a:r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>
                <a:hlinkClick r:id="rId5"/>
              </a:rPr>
              <a:t>https://ofa-web.app.vumc.org/EducatorPortfolio/</a:t>
            </a:r>
            <a:endParaRPr lang="en-US" sz="4000" dirty="0"/>
          </a:p>
          <a:p>
            <a:pPr marL="0" indent="0">
              <a:buClr>
                <a:srgbClr val="00359E"/>
              </a:buClr>
              <a:buNone/>
            </a:pPr>
            <a:endParaRPr lang="en-US" sz="2800" dirty="0"/>
          </a:p>
          <a:p>
            <a:pPr marL="0" indent="0">
              <a:buClr>
                <a:srgbClr val="00359E"/>
              </a:buClr>
              <a:buNone/>
            </a:pPr>
            <a:endParaRPr lang="en-US" sz="3100" dirty="0"/>
          </a:p>
          <a:p>
            <a:pPr marL="0" indent="0">
              <a:buClr>
                <a:srgbClr val="00359E"/>
              </a:buClr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645222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4199" y="304800"/>
            <a:ext cx="8869986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727" y="1481282"/>
            <a:ext cx="6714837" cy="1143000"/>
          </a:xfrm>
          <a:solidFill>
            <a:srgbClr val="002060"/>
          </a:solidFill>
        </p:spPr>
        <p:txBody>
          <a:bodyPr/>
          <a:lstStyle/>
          <a:p>
            <a:r>
              <a:rPr lang="en-US" dirty="0">
                <a:solidFill>
                  <a:srgbClr val="FFFF99"/>
                </a:solidFill>
              </a:rPr>
              <a:t>?QUESTIONS?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CD9BE65-BAA8-EC42-AC5A-91E407D821B5}"/>
              </a:ext>
            </a:extLst>
          </p:cNvPr>
          <p:cNvGrpSpPr/>
          <p:nvPr/>
        </p:nvGrpSpPr>
        <p:grpSpPr>
          <a:xfrm>
            <a:off x="1868055" y="5758873"/>
            <a:ext cx="5447145" cy="108527"/>
            <a:chOff x="1955801" y="5504874"/>
            <a:chExt cx="5447145" cy="10852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797737B-3816-7341-9171-AE9B4B16E2D4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BF98B62-7C13-4442-A8D3-0B857201654F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9386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0BCEC-5BCE-6B41-BAA1-2302C0E0E1D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>
                <a:solidFill>
                  <a:srgbClr val="FFFF99"/>
                </a:solidFill>
              </a:rPr>
              <a:t>Tripartite Mission at VUMC</a:t>
            </a:r>
          </a:p>
        </p:txBody>
      </p:sp>
      <p:sp>
        <p:nvSpPr>
          <p:cNvPr id="3" name="Donut 2">
            <a:extLst>
              <a:ext uri="{FF2B5EF4-FFF2-40B4-BE49-F238E27FC236}">
                <a16:creationId xmlns:a16="http://schemas.microsoft.com/office/drawing/2014/main" id="{F10E964E-9E0E-2E45-A31A-6D50135E1BC0}"/>
              </a:ext>
            </a:extLst>
          </p:cNvPr>
          <p:cNvSpPr/>
          <p:nvPr/>
        </p:nvSpPr>
        <p:spPr>
          <a:xfrm>
            <a:off x="2726295" y="1819175"/>
            <a:ext cx="3664879" cy="3653954"/>
          </a:xfrm>
          <a:prstGeom prst="donut">
            <a:avLst>
              <a:gd name="adj" fmla="val 271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B03C04-7E59-EF4B-ADDC-9ED3A0F2FAB2}"/>
              </a:ext>
            </a:extLst>
          </p:cNvPr>
          <p:cNvCxnSpPr>
            <a:cxnSpLocks/>
          </p:cNvCxnSpPr>
          <p:nvPr/>
        </p:nvCxnSpPr>
        <p:spPr>
          <a:xfrm flipH="1">
            <a:off x="4611422" y="2685911"/>
            <a:ext cx="1463586" cy="976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8EF0FA-209D-2A4A-9DFA-AE597B80EF33}"/>
              </a:ext>
            </a:extLst>
          </p:cNvPr>
          <p:cNvCxnSpPr>
            <a:cxnSpLocks/>
          </p:cNvCxnSpPr>
          <p:nvPr/>
        </p:nvCxnSpPr>
        <p:spPr>
          <a:xfrm>
            <a:off x="3020587" y="2641331"/>
            <a:ext cx="1581209" cy="10535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03C1A84-E1EA-F34E-9549-0D24AA009C01}"/>
              </a:ext>
            </a:extLst>
          </p:cNvPr>
          <p:cNvCxnSpPr>
            <a:cxnSpLocks/>
          </p:cNvCxnSpPr>
          <p:nvPr/>
        </p:nvCxnSpPr>
        <p:spPr>
          <a:xfrm flipH="1">
            <a:off x="4576816" y="3652787"/>
            <a:ext cx="0" cy="1828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7D91462-1D2E-1249-B1D8-5A79D34781E4}"/>
              </a:ext>
            </a:extLst>
          </p:cNvPr>
          <p:cNvSpPr txBox="1"/>
          <p:nvPr/>
        </p:nvSpPr>
        <p:spPr>
          <a:xfrm>
            <a:off x="3828390" y="2384534"/>
            <a:ext cx="1503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Research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A9ED14-BA5D-EF43-9EB7-C4C02ED357E3}"/>
              </a:ext>
            </a:extLst>
          </p:cNvPr>
          <p:cNvSpPr txBox="1"/>
          <p:nvPr/>
        </p:nvSpPr>
        <p:spPr>
          <a:xfrm>
            <a:off x="2876717" y="3833656"/>
            <a:ext cx="16302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Education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34FD90-E751-704F-A557-BFAE8681FB92}"/>
              </a:ext>
            </a:extLst>
          </p:cNvPr>
          <p:cNvSpPr txBox="1"/>
          <p:nvPr/>
        </p:nvSpPr>
        <p:spPr>
          <a:xfrm>
            <a:off x="4835431" y="3830856"/>
            <a:ext cx="122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Service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2D06E72-7A0A-4D4B-B34C-A5A5487988CE}"/>
              </a:ext>
            </a:extLst>
          </p:cNvPr>
          <p:cNvCxnSpPr>
            <a:cxnSpLocks/>
          </p:cNvCxnSpPr>
          <p:nvPr/>
        </p:nvCxnSpPr>
        <p:spPr>
          <a:xfrm>
            <a:off x="1656403" y="6018612"/>
            <a:ext cx="5828145" cy="0"/>
          </a:xfrm>
          <a:prstGeom prst="line">
            <a:avLst/>
          </a:prstGeom>
          <a:ln w="133350">
            <a:solidFill>
              <a:srgbClr val="FFFF99"/>
            </a:solidFill>
          </a:ln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A791805-C39F-4440-993C-26A351527B8D}"/>
              </a:ext>
            </a:extLst>
          </p:cNvPr>
          <p:cNvCxnSpPr>
            <a:cxnSpLocks/>
          </p:cNvCxnSpPr>
          <p:nvPr/>
        </p:nvCxnSpPr>
        <p:spPr>
          <a:xfrm>
            <a:off x="1656403" y="6112529"/>
            <a:ext cx="585130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895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208151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72" y="312955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Faculty Tracks at VU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891388"/>
            <a:ext cx="7502526" cy="3711208"/>
          </a:xfrm>
        </p:spPr>
        <p:txBody>
          <a:bodyPr/>
          <a:lstStyle/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Basic Science Educator/Clinician Educator 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Basic Scientist Investigator/Physician Scientist Investigator (tenure track)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Clinical Practice	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Research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Assistant in/Associate in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D37A2E-4BE9-FA43-9593-44AD472A6AF8}"/>
              </a:ext>
            </a:extLst>
          </p:cNvPr>
          <p:cNvGrpSpPr/>
          <p:nvPr/>
        </p:nvGrpSpPr>
        <p:grpSpPr>
          <a:xfrm>
            <a:off x="1868055" y="5791200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A354577-F8D8-9A4C-BE4A-1E6905CBB71C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39EAFDE-198E-8F43-8799-9D606D788815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04227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6484" y="266861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503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Basic Scientist/Physician Scientist </a:t>
            </a:r>
            <a:br>
              <a:rPr lang="en-US" sz="3600" dirty="0">
                <a:solidFill>
                  <a:srgbClr val="002060"/>
                </a:solidFill>
              </a:rPr>
            </a:br>
            <a:r>
              <a:rPr lang="en-US" sz="3600" dirty="0">
                <a:solidFill>
                  <a:srgbClr val="002060"/>
                </a:solidFill>
              </a:rPr>
              <a:t>Investigator Track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850" y="2108075"/>
            <a:ext cx="7493000" cy="3366200"/>
          </a:xfrm>
        </p:spPr>
        <p:txBody>
          <a:bodyPr>
            <a:normAutofit fontScale="92500"/>
          </a:bodyPr>
          <a:lstStyle/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Faculty with major efforts in research or scholarship and teaching and dedicated to creation and dissemination of knowledge based upon original research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Research can be basic investigations of normal biologic processes or diseases, or translational or clinical research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Engaged in graduate biomedical or medical education</a:t>
            </a:r>
            <a:r>
              <a:rPr lang="en-US" sz="2800" dirty="0"/>
              <a:t>	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0B0B674-B50B-F946-8EED-4337A95FB7CE}"/>
              </a:ext>
            </a:extLst>
          </p:cNvPr>
          <p:cNvGrpSpPr/>
          <p:nvPr/>
        </p:nvGrpSpPr>
        <p:grpSpPr>
          <a:xfrm>
            <a:off x="1868055" y="5791200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3214EB3-DFD3-734B-A989-6FC683400B78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8A96025-5742-804C-A7A7-62422EE2D3AD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945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1408" y="166255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Overall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318" y="1599050"/>
            <a:ext cx="8073482" cy="4500667"/>
          </a:xfrm>
        </p:spPr>
        <p:txBody>
          <a:bodyPr>
            <a:normAutofit/>
          </a:bodyPr>
          <a:lstStyle/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Promotion is initiated within the department by Chair with input from Division Chief, Mentoring Committee and review of Faculty Activity Reports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u="sng" dirty="0"/>
              <a:t>Dossier</a:t>
            </a:r>
            <a:r>
              <a:rPr lang="en-US" sz="2800" dirty="0"/>
              <a:t> is assembled and reviewed by departmental A&amp;P committee 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Forwarded to Office of Faculty Affairs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Reviewed by School of Medicine A&amp;P committee (FAPC)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2ACA30E-8132-FA44-958F-9ADBD715CB50}"/>
              </a:ext>
            </a:extLst>
          </p:cNvPr>
          <p:cNvGrpSpPr/>
          <p:nvPr/>
        </p:nvGrpSpPr>
        <p:grpSpPr>
          <a:xfrm>
            <a:off x="1868055" y="6063673"/>
            <a:ext cx="5447145" cy="108527"/>
            <a:chOff x="1955801" y="5504874"/>
            <a:chExt cx="5447145" cy="10852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820EC38-153B-1242-9653-1BD4FFEDFD14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2E13FE1-18D9-D748-97D3-8CBC57E23B98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2116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7079" y="196273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159" y="48196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Overall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325" y="1841122"/>
            <a:ext cx="7502526" cy="3725443"/>
          </a:xfrm>
        </p:spPr>
        <p:txBody>
          <a:bodyPr>
            <a:normAutofit/>
          </a:bodyPr>
          <a:lstStyle/>
          <a:p>
            <a:pPr>
              <a:buClr>
                <a:srgbClr val="00009A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Recommendation of FAPC is forwarded to Executive Committee of the Executive Faculty </a:t>
            </a:r>
          </a:p>
          <a:p>
            <a:pPr>
              <a:buClr>
                <a:srgbClr val="00009A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Positive recommendations are forwarded to Dean of the School of Medicine</a:t>
            </a:r>
          </a:p>
          <a:p>
            <a:pPr>
              <a:buClr>
                <a:srgbClr val="00009A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Dean forwards the recommendation to the Chancellor, who requests endorsement by the Board of Trust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55FC58D-4E1F-9C41-A478-28C22054B409}"/>
              </a:ext>
            </a:extLst>
          </p:cNvPr>
          <p:cNvGrpSpPr/>
          <p:nvPr/>
        </p:nvGrpSpPr>
        <p:grpSpPr>
          <a:xfrm>
            <a:off x="1868055" y="56826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AABA2AF-15FE-1C41-8C99-89A65E51DB1C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6E74054-B9FB-4544-83D9-97F4D3D2FD8E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2719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182155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Dossier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1698755"/>
            <a:ext cx="7512049" cy="3768729"/>
          </a:xfrm>
        </p:spPr>
        <p:txBody>
          <a:bodyPr>
            <a:normAutofit/>
          </a:bodyPr>
          <a:lstStyle/>
          <a:p>
            <a:pPr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Chair’s letter</a:t>
            </a:r>
          </a:p>
          <a:p>
            <a:pPr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Standardized curriculum vitae</a:t>
            </a:r>
          </a:p>
          <a:p>
            <a:pPr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Educator Portfolio – documents teaching activities</a:t>
            </a:r>
          </a:p>
          <a:p>
            <a:pPr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Critical References Form:</a:t>
            </a:r>
          </a:p>
          <a:p>
            <a:pPr lvl="1"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List of publications (5) representing your most significant work</a:t>
            </a:r>
          </a:p>
          <a:p>
            <a:pPr lvl="1"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Describe the significance of the work and your contribution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386189F-F85B-6840-A211-CBFBCC3AD1E8}"/>
              </a:ext>
            </a:extLst>
          </p:cNvPr>
          <p:cNvGrpSpPr/>
          <p:nvPr/>
        </p:nvGrpSpPr>
        <p:grpSpPr>
          <a:xfrm>
            <a:off x="1868055" y="5911273"/>
            <a:ext cx="5447145" cy="108527"/>
            <a:chOff x="1955801" y="5504874"/>
            <a:chExt cx="5447145" cy="10852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3582733-4B67-0148-92E8-4F920807345B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F17D49C-5FF1-414E-8841-6F148F12D66B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12019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182750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634" y="214441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Dossier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799" y="1456518"/>
            <a:ext cx="7512051" cy="4525963"/>
          </a:xfrm>
        </p:spPr>
        <p:txBody>
          <a:bodyPr>
            <a:normAutofit/>
          </a:bodyPr>
          <a:lstStyle/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Letters of Evaluation</a:t>
            </a:r>
          </a:p>
          <a:p>
            <a:pPr lvl="1"/>
            <a:r>
              <a:rPr lang="en-US" sz="2600" dirty="0"/>
              <a:t>Minimum of 6-8 letters from individuals who are not mentors or close colleagues and who can assess contributions from a national perspective</a:t>
            </a:r>
          </a:p>
          <a:p>
            <a:pPr lvl="1"/>
            <a:r>
              <a:rPr lang="en-US" sz="2600" dirty="0"/>
              <a:t>Unspecified number of letters from previous trainees, to document impact as an educator</a:t>
            </a:r>
          </a:p>
          <a:p>
            <a:pPr lvl="1"/>
            <a:r>
              <a:rPr lang="en-US" sz="2600" dirty="0"/>
              <a:t>All letters received must be submitted</a:t>
            </a:r>
          </a:p>
          <a:p>
            <a:pPr lvl="1"/>
            <a:r>
              <a:rPr lang="en-US" sz="2600" dirty="0"/>
              <a:t>If necessary Chair’s letter can be used to address any issues raised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A4985AD-00C0-AB40-A7E7-F2FB56D13757}"/>
              </a:ext>
            </a:extLst>
          </p:cNvPr>
          <p:cNvGrpSpPr/>
          <p:nvPr/>
        </p:nvGrpSpPr>
        <p:grpSpPr>
          <a:xfrm>
            <a:off x="1868055" y="5835073"/>
            <a:ext cx="5447145" cy="108527"/>
            <a:chOff x="1955801" y="5504874"/>
            <a:chExt cx="5447145" cy="10852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C7B73A7-8A77-9E49-B58B-7AA9F6CDF1F8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504874"/>
              <a:ext cx="5447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DD35D8-F4C8-E448-B768-8E6754C33345}"/>
                </a:ext>
              </a:extLst>
            </p:cNvPr>
            <p:cNvCxnSpPr>
              <a:cxnSpLocks/>
            </p:cNvCxnSpPr>
            <p:nvPr/>
          </p:nvCxnSpPr>
          <p:spPr>
            <a:xfrm>
              <a:off x="1955801" y="5613401"/>
              <a:ext cx="5447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14242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</TotalTime>
  <Words>953</Words>
  <Application>Microsoft Macintosh PowerPoint</Application>
  <PresentationFormat>On-screen Show (4:3)</PresentationFormat>
  <Paragraphs>138</Paragraphs>
  <Slides>23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Wingdings</vt:lpstr>
      <vt:lpstr>Office Theme</vt:lpstr>
      <vt:lpstr>Promotions on the Physician Scientist/Basic Science Investigator Track</vt:lpstr>
      <vt:lpstr>Topics</vt:lpstr>
      <vt:lpstr>Tripartite Mission at VUMC</vt:lpstr>
      <vt:lpstr>Faculty Tracks at VU</vt:lpstr>
      <vt:lpstr>Basic Scientist/Physician Scientist  Investigator Track</vt:lpstr>
      <vt:lpstr>Overall Procedure</vt:lpstr>
      <vt:lpstr>Overall Procedure</vt:lpstr>
      <vt:lpstr>Dossier</vt:lpstr>
      <vt:lpstr>Dossier</vt:lpstr>
      <vt:lpstr>Departmental A&amp;P Committee</vt:lpstr>
      <vt:lpstr>School of Medicine A&amp;P Committee</vt:lpstr>
      <vt:lpstr>Probationary Period to Tenure</vt:lpstr>
      <vt:lpstr>Criteria for Appointment to Tenured Rank of Associate Professor</vt:lpstr>
      <vt:lpstr>1) Research, Scholarship or Creative Expression</vt:lpstr>
      <vt:lpstr>1) Research, Scholarship or Creative Expression, cont.</vt:lpstr>
      <vt:lpstr>2) Effectiveness in Teaching</vt:lpstr>
      <vt:lpstr>Guidelines for Evaluation  of Teaching</vt:lpstr>
      <vt:lpstr>Guidelines for Evaluation  of Teaching</vt:lpstr>
      <vt:lpstr>3)  Service</vt:lpstr>
      <vt:lpstr>Promotion on Research Track</vt:lpstr>
      <vt:lpstr>Overall Procedure</vt:lpstr>
      <vt:lpstr>Additional Information </vt:lpstr>
      <vt:lpstr>?QUESTIONS?</vt:lpstr>
    </vt:vector>
  </TitlesOfParts>
  <Company>Vanderbilt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Promotions on the Clinician Educator Track</dc:title>
  <dc:creator>Larry Swift</dc:creator>
  <cp:lastModifiedBy>Larry Swift</cp:lastModifiedBy>
  <cp:revision>145</cp:revision>
  <cp:lastPrinted>2015-10-22T14:34:20Z</cp:lastPrinted>
  <dcterms:created xsi:type="dcterms:W3CDTF">2015-08-14T22:13:10Z</dcterms:created>
  <dcterms:modified xsi:type="dcterms:W3CDTF">2018-09-28T13:09:51Z</dcterms:modified>
</cp:coreProperties>
</file>