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6" r:id="rId4"/>
    <p:sldId id="283" r:id="rId5"/>
    <p:sldId id="267" r:id="rId6"/>
    <p:sldId id="270" r:id="rId7"/>
    <p:sldId id="271" r:id="rId8"/>
    <p:sldId id="272" r:id="rId9"/>
    <p:sldId id="284" r:id="rId10"/>
    <p:sldId id="285" r:id="rId11"/>
    <p:sldId id="269" r:id="rId12"/>
    <p:sldId id="268" r:id="rId13"/>
    <p:sldId id="279" r:id="rId14"/>
    <p:sldId id="281" r:id="rId15"/>
    <p:sldId id="282" r:id="rId16"/>
    <p:sldId id="264" r:id="rId17"/>
    <p:sldId id="265" r:id="rId18"/>
    <p:sldId id="262" r:id="rId19"/>
    <p:sldId id="263" r:id="rId20"/>
    <p:sldId id="259" r:id="rId21"/>
    <p:sldId id="258" r:id="rId22"/>
    <p:sldId id="280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9">
          <p15:clr>
            <a:srgbClr val="A4A3A4"/>
          </p15:clr>
        </p15:guide>
        <p15:guide id="2" pos="1008" userDrawn="1">
          <p15:clr>
            <a:srgbClr val="A4A3A4"/>
          </p15:clr>
        </p15:guide>
        <p15:guide id="3" pos="47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/>
    <p:restoredTop sz="86684"/>
  </p:normalViewPr>
  <p:slideViewPr>
    <p:cSldViewPr snapToObjects="1" showGuides="1">
      <p:cViewPr varScale="1">
        <p:scale>
          <a:sx n="113" d="100"/>
          <a:sy n="113" d="100"/>
        </p:scale>
        <p:origin x="2176" y="168"/>
      </p:cViewPr>
      <p:guideLst>
        <p:guide orient="horz" pos="1009"/>
        <p:guide pos="1008"/>
        <p:guide pos="475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0019F-3648-8149-BA23-6464A928DD11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7DCA4-8DC1-9B40-B60B-0B8387E8B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50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840EC-8CD5-EA45-A135-690E1559A295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8F7B2-A836-BA4C-B699-B8C72E74E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7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54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565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3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33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12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9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584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2880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7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1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0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50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28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49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959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F7B2-A836-BA4C-B699-B8C72E74ED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36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4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0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1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4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9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5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5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59C36-275B-1940-8EB1-0137CFCBA0B4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E6360-4F35-B249-9293-7900756EA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9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umc.org/faculty/clinical-practice-track" TargetMode="External"/><Relationship Id="rId2" Type="http://schemas.openxmlformats.org/officeDocument/2006/relationships/hyperlink" Target="https://www.vumc.org/faculty/academic-track-overvi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fa-web.app.vumc.org/EducatorPortfolio/" TargetMode="External"/><Relationship Id="rId4" Type="http://schemas.openxmlformats.org/officeDocument/2006/relationships/hyperlink" Target="https://www.vumc.org/faculty/educator-track-basic-scienceclinician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13854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3100"/>
            <a:ext cx="7772400" cy="1470025"/>
          </a:xfrm>
          <a:solidFill>
            <a:srgbClr val="002060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99"/>
                </a:solidFill>
              </a:rPr>
              <a:t>Promotion on the Clinician Educator  and Clinical Practice Tracks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81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Larry L. Swift, Ph.D.</a:t>
            </a:r>
          </a:p>
          <a:p>
            <a:r>
              <a:rPr lang="en-US" dirty="0">
                <a:solidFill>
                  <a:schemeClr val="tx1"/>
                </a:solidFill>
              </a:rPr>
              <a:t>Vice Chair for Faculty Affairs</a:t>
            </a:r>
          </a:p>
          <a:p>
            <a:r>
              <a:rPr lang="en-US" dirty="0">
                <a:solidFill>
                  <a:schemeClr val="tx1"/>
                </a:solidFill>
              </a:rPr>
              <a:t>Department of Pathology, Microbiology &amp; Immunology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57927" y="5478526"/>
            <a:ext cx="5828145" cy="108527"/>
            <a:chOff x="1745673" y="5504874"/>
            <a:chExt cx="5828145" cy="10852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45673" y="5504874"/>
              <a:ext cx="5828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45673" y="5613401"/>
              <a:ext cx="5828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39878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82751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04394" y="6143544"/>
              <a:ext cx="5943600" cy="108527"/>
              <a:chOff x="1939728" y="5504874"/>
              <a:chExt cx="5943600" cy="108527"/>
            </a:xfrm>
          </p:grpSpPr>
          <p:cxnSp>
            <p:nvCxnSpPr>
              <p:cNvPr id="7" name="Straight Connector 6"/>
              <p:cNvCxnSpPr>
                <a:cxnSpLocks/>
              </p:cNvCxnSpPr>
              <p:nvPr/>
            </p:nvCxnSpPr>
            <p:spPr>
              <a:xfrm>
                <a:off x="1939728" y="5504874"/>
                <a:ext cx="5943600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cxnSpLocks/>
              </p:cNvCxnSpPr>
              <p:nvPr/>
            </p:nvCxnSpPr>
            <p:spPr>
              <a:xfrm>
                <a:off x="1939728" y="5613401"/>
                <a:ext cx="5943600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2028031"/>
            <a:ext cx="7624636" cy="3595942"/>
          </a:xfrm>
        </p:spPr>
        <p:txBody>
          <a:bodyPr>
            <a:normAutofit lnSpcReduction="10000"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Direct Teaching in both classroom and non-classroom settings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Curricular or Program Development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Advising and Mentoring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Educational Administration or Leadership</a:t>
            </a:r>
          </a:p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dirty="0"/>
              <a:t>Educational Research</a:t>
            </a:r>
          </a:p>
          <a:p>
            <a:pPr marL="457200" lvl="1" indent="0">
              <a:buClr>
                <a:srgbClr val="00339A"/>
              </a:buClr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4567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8450" y="191987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53268" y="6143544"/>
              <a:ext cx="5828145" cy="108527"/>
              <a:chOff x="1988602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988602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988602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159" y="46900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378" y="1889029"/>
            <a:ext cx="7722496" cy="4062428"/>
          </a:xfrm>
        </p:spPr>
        <p:txBody>
          <a:bodyPr/>
          <a:lstStyle/>
          <a:p>
            <a:pPr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Regional/National/International reputation as an expert in your area</a:t>
            </a:r>
          </a:p>
          <a:p>
            <a:pPr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Leadership in teaching:  awards, creation of teaching programs, course leadership</a:t>
            </a:r>
          </a:p>
          <a:p>
            <a:pPr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Leadership in service:</a:t>
            </a:r>
          </a:p>
          <a:p>
            <a:pPr lvl="1"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How have you made a difference?</a:t>
            </a:r>
          </a:p>
          <a:p>
            <a:pPr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Evidence of scholarly activity (publications)</a:t>
            </a:r>
          </a:p>
          <a:p>
            <a:pPr>
              <a:buClr>
                <a:srgbClr val="002F8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Letters from faculty at peer institutions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4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219696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66227" y="6143544"/>
              <a:ext cx="5828145" cy="108527"/>
              <a:chOff x="2001561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2001561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01561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Doesn’t Count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437" y="1820486"/>
            <a:ext cx="7395780" cy="4525963"/>
          </a:xfrm>
        </p:spPr>
        <p:txBody>
          <a:bodyPr/>
          <a:lstStyle/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“Routine” performance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Time in rank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Filling a slot on a clinical service schedule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Routine teaching activities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Internal talks at VUMC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Letters from former mentors and collaborators have less weight than independent reviewers</a:t>
            </a:r>
          </a:p>
        </p:txBody>
      </p:sp>
    </p:spTree>
    <p:extLst>
      <p:ext uri="{BB962C8B-B14F-4D97-AF65-F5344CB8AC3E}">
        <p14:creationId xmlns:p14="http://schemas.microsoft.com/office/powerpoint/2010/main" val="2533033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05912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62033" y="5791113"/>
            <a:ext cx="5828145" cy="108527"/>
            <a:chOff x="2001561" y="5464743"/>
            <a:chExt cx="5828145" cy="10852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001561" y="5464743"/>
              <a:ext cx="5828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001561" y="5573270"/>
              <a:ext cx="5828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33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Clinical Practice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9512"/>
            <a:ext cx="8229600" cy="4240128"/>
          </a:xfrm>
        </p:spPr>
        <p:txBody>
          <a:bodyPr>
            <a:normAutofit lnSpcReduction="10000"/>
          </a:bodyPr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Faculty whose “contributions center upon patient care, professional service and/or activities in support of patient care”.  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Faculty are expected to “conduct their work in an academic manner, including teaching, which typically occurs in the course of their clinical duties.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Research and scholarship are not a focus of faculty on this track, but are viewed positively.  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Promotion - demonstrated excellence in both clinical performance and professional contributions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5041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7079" y="229711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64639" y="6143544"/>
              <a:ext cx="5828145" cy="108527"/>
              <a:chOff x="1999973" y="5504874"/>
              <a:chExt cx="5828145" cy="108527"/>
            </a:xfrm>
          </p:grpSpPr>
          <p:cxnSp>
            <p:nvCxnSpPr>
              <p:cNvPr id="7" name="Straight Connector 6"/>
              <p:cNvCxnSpPr>
                <a:cxnSpLocks/>
              </p:cNvCxnSpPr>
              <p:nvPr/>
            </p:nvCxnSpPr>
            <p:spPr>
              <a:xfrm>
                <a:off x="19999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9999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275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85" y="1755355"/>
            <a:ext cx="7398240" cy="429894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3BB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Sustained excellence in clinical performance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Peer evaluation of clinical performance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Delivery of high quality clinical care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Performance on measures of patient and/or colleague satisfaction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Outstanding clinical productivity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Contributions to and awards for clinical practice 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Reputation for excellence </a:t>
            </a:r>
          </a:p>
        </p:txBody>
      </p:sp>
    </p:spTree>
    <p:extLst>
      <p:ext uri="{BB962C8B-B14F-4D97-AF65-F5344CB8AC3E}">
        <p14:creationId xmlns:p14="http://schemas.microsoft.com/office/powerpoint/2010/main" val="1215598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228600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89318" y="6143544"/>
              <a:ext cx="5828145" cy="108527"/>
              <a:chOff x="2024652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2024652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24652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564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869" y="1803474"/>
            <a:ext cx="7398240" cy="3881016"/>
          </a:xfrm>
        </p:spPr>
        <p:txBody>
          <a:bodyPr>
            <a:normAutofit/>
          </a:bodyPr>
          <a:lstStyle/>
          <a:p>
            <a:pPr>
              <a:buClr>
                <a:srgbClr val="003BB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Professional contributions that benefit the Department, School, patients or the faculty member’s field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Administration and leadership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Patient outcomes and quality improvement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Education of patients and service to the community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Service to the field</a:t>
            </a:r>
          </a:p>
          <a:p>
            <a:pPr lvl="1">
              <a:buClr>
                <a:srgbClr val="003BB0"/>
              </a:buClr>
              <a:buFont typeface="Wingdings" pitchFamily="2" charset="2"/>
              <a:buChar char="ü"/>
            </a:pPr>
            <a:r>
              <a:rPr lang="en-US" sz="2400" dirty="0"/>
              <a:t>Academic contributions</a:t>
            </a:r>
          </a:p>
        </p:txBody>
      </p:sp>
    </p:spTree>
    <p:extLst>
      <p:ext uri="{BB962C8B-B14F-4D97-AF65-F5344CB8AC3E}">
        <p14:creationId xmlns:p14="http://schemas.microsoft.com/office/powerpoint/2010/main" val="3692512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1408" y="16625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Overall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118" y="1768382"/>
            <a:ext cx="8229600" cy="3634815"/>
          </a:xfrm>
        </p:spPr>
        <p:txBody>
          <a:bodyPr>
            <a:normAutofit lnSpcReduction="10000"/>
          </a:bodyPr>
          <a:lstStyle/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Promotion is initiated within the department by the Chair with input from Division Chief and Mentoring Committee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Meet with Vice Chair to go over the procedures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Dossier is reviewed by departmental A&amp;P committee 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Forwarded to Office of Faculty Affairs</a:t>
            </a:r>
          </a:p>
          <a:p>
            <a:pPr>
              <a:buClr>
                <a:srgbClr val="0035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Reviewed by School of Medicine A&amp;P committee (FAPC)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683845" y="5727419"/>
            <a:ext cx="5828145" cy="108527"/>
            <a:chOff x="1745673" y="5504874"/>
            <a:chExt cx="5828145" cy="10852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745673" y="5504874"/>
              <a:ext cx="5828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745673" y="5613401"/>
              <a:ext cx="5828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2116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8450" y="217278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159" y="481966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Overall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64" y="1815460"/>
            <a:ext cx="8229600" cy="2975111"/>
          </a:xfrm>
        </p:spPr>
        <p:txBody>
          <a:bodyPr>
            <a:normAutofit/>
          </a:bodyPr>
          <a:lstStyle/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Recommendation of FAPC is forwarded to Executive Committee of the Executive Faculty </a:t>
            </a:r>
          </a:p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Promotion letter to faculty member comes from Dr. Penn’s office</a:t>
            </a:r>
          </a:p>
          <a:p>
            <a:pPr>
              <a:buClr>
                <a:srgbClr val="00009A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Tenure appointments must be approved by the Chancellor and by Board of Trust</a:t>
            </a:r>
          </a:p>
        </p:txBody>
      </p:sp>
    </p:spTree>
    <p:extLst>
      <p:ext uri="{BB962C8B-B14F-4D97-AF65-F5344CB8AC3E}">
        <p14:creationId xmlns:p14="http://schemas.microsoft.com/office/powerpoint/2010/main" val="812719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73515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62121" y="6244197"/>
              <a:ext cx="5828145" cy="109474"/>
              <a:chOff x="1997455" y="5605527"/>
              <a:chExt cx="5828145" cy="109474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997455" y="5605527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997455" y="57150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05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Dossier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601" y="1698755"/>
            <a:ext cx="7608744" cy="4525963"/>
          </a:xfrm>
        </p:spPr>
        <p:txBody>
          <a:bodyPr>
            <a:normAutofit/>
          </a:bodyPr>
          <a:lstStyle/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Chair’s letter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Standardized curriculum vitae (Vanderbilt form)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Educator Portfolio – documents teaching activities</a:t>
            </a:r>
          </a:p>
          <a:p>
            <a:pPr>
              <a:buClr>
                <a:srgbClr val="3838A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Critical References Form:</a:t>
            </a:r>
          </a:p>
          <a:p>
            <a:pPr lvl="1">
              <a:buClr>
                <a:srgbClr val="3838AA"/>
              </a:buClr>
              <a:buFont typeface="Wingdings" pitchFamily="2" charset="2"/>
              <a:buChar char="ü"/>
            </a:pPr>
            <a:r>
              <a:rPr lang="en-US" sz="2600" dirty="0"/>
              <a:t>List of publications (5) representing your most significant work</a:t>
            </a:r>
          </a:p>
          <a:p>
            <a:pPr lvl="1">
              <a:buClr>
                <a:srgbClr val="3838AA"/>
              </a:buClr>
              <a:buFont typeface="Wingdings" pitchFamily="2" charset="2"/>
              <a:buChar char="ü"/>
            </a:pPr>
            <a:r>
              <a:rPr lang="en-US" sz="2600" dirty="0"/>
              <a:t>Describe the significance of the work and your contribution</a:t>
            </a:r>
          </a:p>
        </p:txBody>
      </p:sp>
    </p:spTree>
    <p:extLst>
      <p:ext uri="{BB962C8B-B14F-4D97-AF65-F5344CB8AC3E}">
        <p14:creationId xmlns:p14="http://schemas.microsoft.com/office/powerpoint/2010/main" val="1712019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82750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634" y="31351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Dossier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077" y="1456518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Letters of Evaluation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Minimum of 6-8 letters from individuals who are not mentors or close colleagues and who can assess contributions from a national perspective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Unspecified number of letters from previous trainees, to document impact as an educator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All letters received must be submitted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If necessary Chair’s letter can be used to address any issues raised</a:t>
            </a:r>
          </a:p>
        </p:txBody>
      </p:sp>
    </p:spTree>
    <p:extLst>
      <p:ext uri="{BB962C8B-B14F-4D97-AF65-F5344CB8AC3E}">
        <p14:creationId xmlns:p14="http://schemas.microsoft.com/office/powerpoint/2010/main" val="401424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52400"/>
            <a:ext cx="8793018" cy="6465454"/>
            <a:chOff x="470449" y="61421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0449" y="61421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34413" y="6143544"/>
              <a:ext cx="5828145" cy="108527"/>
              <a:chOff x="1969747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969747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969747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196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525" y="1905910"/>
            <a:ext cx="5727757" cy="3168329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Academic Tracks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Clinician Educator Track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Clinical Practice Track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Criteria for Promotion 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Procedures for Promotion</a:t>
            </a:r>
          </a:p>
          <a:p>
            <a:pPr>
              <a:buClr>
                <a:srgbClr val="0038A8"/>
              </a:buClr>
              <a:buFont typeface="Wingdings" panose="05000000000000000000" pitchFamily="2" charset="2"/>
              <a:buChar char="§"/>
            </a:pPr>
            <a:r>
              <a:rPr lang="en-US" dirty="0"/>
              <a:t>Q&amp;A - Discussion</a:t>
            </a:r>
          </a:p>
        </p:txBody>
      </p:sp>
    </p:spTree>
    <p:extLst>
      <p:ext uri="{BB962C8B-B14F-4D97-AF65-F5344CB8AC3E}">
        <p14:creationId xmlns:p14="http://schemas.microsoft.com/office/powerpoint/2010/main" val="1251828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211288"/>
            <a:ext cx="8793018" cy="6465454"/>
            <a:chOff x="479685" y="658838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58838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Departmental A&amp;P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982" y="2016775"/>
            <a:ext cx="8229600" cy="3660732"/>
          </a:xfrm>
        </p:spPr>
        <p:txBody>
          <a:bodyPr>
            <a:normAutofit/>
          </a:bodyPr>
          <a:lstStyle/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Consists of all tenured full-time faculty within the department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Agnes </a:t>
            </a:r>
            <a:r>
              <a:rPr lang="en-US" sz="2800" dirty="0" err="1"/>
              <a:t>Fogo</a:t>
            </a:r>
            <a:r>
              <a:rPr lang="en-US" sz="2800" dirty="0"/>
              <a:t> serves as chair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Reviews all appointments, reappointments, promotions and mentoring committee reports</a:t>
            </a:r>
          </a:p>
          <a:p>
            <a:pPr>
              <a:buClr>
                <a:srgbClr val="34349E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Serves in an advisory role to the Chair</a:t>
            </a:r>
          </a:p>
        </p:txBody>
      </p:sp>
    </p:spTree>
    <p:extLst>
      <p:ext uri="{BB962C8B-B14F-4D97-AF65-F5344CB8AC3E}">
        <p14:creationId xmlns:p14="http://schemas.microsoft.com/office/powerpoint/2010/main" val="2768163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82751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School of Medicine FAPC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049" y="1988941"/>
            <a:ext cx="8229600" cy="3634816"/>
          </a:xfrm>
        </p:spPr>
        <p:txBody>
          <a:bodyPr>
            <a:normAutofit/>
          </a:bodyPr>
          <a:lstStyle/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10 committee members (Professor)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Diverse disciplines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Both tenured and non-tenured faculty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Ex officio:  John Penn, Ph.D., Associate Dean for Faculty Affairs</a:t>
            </a:r>
          </a:p>
          <a:p>
            <a:pPr>
              <a:buClr>
                <a:srgbClr val="0000C4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Meets bimonthly</a:t>
            </a:r>
          </a:p>
        </p:txBody>
      </p:sp>
    </p:spTree>
    <p:extLst>
      <p:ext uri="{BB962C8B-B14F-4D97-AF65-F5344CB8AC3E}">
        <p14:creationId xmlns:p14="http://schemas.microsoft.com/office/powerpoint/2010/main" val="2800895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" y="152400"/>
            <a:ext cx="8793018" cy="6465454"/>
            <a:chOff x="479685" y="5683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5683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10339" y="6143544"/>
              <a:ext cx="5828145" cy="108527"/>
              <a:chOff x="1745673" y="5504874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745673" y="550487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745673" y="561340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Additional Information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726" y="1523999"/>
            <a:ext cx="7916238" cy="410069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Academic Track Overview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2"/>
              </a:rPr>
              <a:t>https://www.vumc.org/faculty/academic-track-overview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Promotion on the Clinical Practice Track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3"/>
              </a:rPr>
              <a:t>https://www.vumc.org/faculty/clinical-practice-track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Promotion on the Clinician Educator Track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4"/>
              </a:rPr>
              <a:t>https://www.vumc.org/faculty/educator-track-basic-scienceclinician</a:t>
            </a: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endParaRPr lang="en-US" sz="4000" dirty="0"/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/>
              <a:t>Educator Portfolio</a:t>
            </a:r>
          </a:p>
          <a:p>
            <a:pPr marL="0" indent="0" algn="ctr">
              <a:buClr>
                <a:srgbClr val="00359E"/>
              </a:buClr>
              <a:buNone/>
            </a:pPr>
            <a:r>
              <a:rPr lang="en-US" sz="4000" dirty="0">
                <a:hlinkClick r:id="rId5"/>
              </a:rPr>
              <a:t>https://ofa-web.app.vumc.org/EducatorPortfolio/</a:t>
            </a:r>
            <a:endParaRPr lang="en-US" sz="4000" dirty="0"/>
          </a:p>
          <a:p>
            <a:pPr marL="0" indent="0">
              <a:buClr>
                <a:srgbClr val="00359E"/>
              </a:buClr>
              <a:buNone/>
            </a:pPr>
            <a:endParaRPr lang="en-US" sz="2800" dirty="0"/>
          </a:p>
          <a:p>
            <a:pPr marL="0" indent="0">
              <a:buClr>
                <a:srgbClr val="00359E"/>
              </a:buClr>
              <a:buNone/>
            </a:pPr>
            <a:endParaRPr lang="en-US" sz="3100" dirty="0"/>
          </a:p>
          <a:p>
            <a:pPr marL="0" indent="0">
              <a:buClr>
                <a:srgbClr val="00359E"/>
              </a:buClr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71304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2199" y="598419"/>
            <a:ext cx="8869986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0" name="Rectangle 9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925034" y="6143544"/>
              <a:ext cx="5892026" cy="108527"/>
              <a:chOff x="1960368" y="5504874"/>
              <a:chExt cx="5892026" cy="108527"/>
            </a:xfrm>
          </p:grpSpPr>
          <p:cxnSp>
            <p:nvCxnSpPr>
              <p:cNvPr id="12" name="Straight Connector 11"/>
              <p:cNvCxnSpPr>
                <a:cxnSpLocks/>
              </p:cNvCxnSpPr>
              <p:nvPr/>
            </p:nvCxnSpPr>
            <p:spPr>
              <a:xfrm>
                <a:off x="1960368" y="5504874"/>
                <a:ext cx="589202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cxnSpLocks/>
              </p:cNvCxnSpPr>
              <p:nvPr/>
            </p:nvCxnSpPr>
            <p:spPr>
              <a:xfrm>
                <a:off x="1960368" y="5613401"/>
                <a:ext cx="5892026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727" y="2438400"/>
            <a:ext cx="6714837" cy="1143000"/>
          </a:xfrm>
          <a:solidFill>
            <a:srgbClr val="002060"/>
          </a:solidFill>
        </p:spPr>
        <p:txBody>
          <a:bodyPr/>
          <a:lstStyle/>
          <a:p>
            <a:r>
              <a:rPr lang="en-US" dirty="0">
                <a:solidFill>
                  <a:srgbClr val="FFFF99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29386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12955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76400" y="5791200"/>
            <a:ext cx="5828145" cy="108527"/>
            <a:chOff x="2015928" y="5480421"/>
            <a:chExt cx="5828145" cy="10852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015928" y="5480421"/>
              <a:ext cx="5828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015928" y="5588948"/>
              <a:ext cx="5828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72" y="312955"/>
            <a:ext cx="8229600" cy="1143000"/>
          </a:xfrm>
        </p:spPr>
        <p:txBody>
          <a:bodyPr/>
          <a:lstStyle/>
          <a:p>
            <a:r>
              <a:rPr lang="en-US" dirty="0"/>
              <a:t>Faculty Tracks at VU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396" y="1891387"/>
            <a:ext cx="7131952" cy="3574465"/>
          </a:xfrm>
        </p:spPr>
        <p:txBody>
          <a:bodyPr/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Investigator (Basic Scientist/Physician Scientist) (tenure track)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Educator (Basic Science/Clinician)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Clinical Practice	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Research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dirty="0"/>
              <a:t>Assistant In/Associate In</a:t>
            </a:r>
          </a:p>
        </p:txBody>
      </p:sp>
    </p:spTree>
    <p:extLst>
      <p:ext uri="{BB962C8B-B14F-4D97-AF65-F5344CB8AC3E}">
        <p14:creationId xmlns:p14="http://schemas.microsoft.com/office/powerpoint/2010/main" val="1904227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BCEC-5BCE-6B41-BAA1-2302C0E0E1D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n-US" dirty="0">
                <a:solidFill>
                  <a:srgbClr val="FFFF99"/>
                </a:solidFill>
              </a:rPr>
              <a:t>Tripartite Mission at VUMC</a:t>
            </a:r>
          </a:p>
        </p:txBody>
      </p:sp>
      <p:sp>
        <p:nvSpPr>
          <p:cNvPr id="3" name="Donut 2">
            <a:extLst>
              <a:ext uri="{FF2B5EF4-FFF2-40B4-BE49-F238E27FC236}">
                <a16:creationId xmlns:a16="http://schemas.microsoft.com/office/drawing/2014/main" id="{F10E964E-9E0E-2E45-A31A-6D50135E1BC0}"/>
              </a:ext>
            </a:extLst>
          </p:cNvPr>
          <p:cNvSpPr/>
          <p:nvPr/>
        </p:nvSpPr>
        <p:spPr>
          <a:xfrm>
            <a:off x="2726295" y="1819175"/>
            <a:ext cx="3664879" cy="3653954"/>
          </a:xfrm>
          <a:prstGeom prst="donut">
            <a:avLst>
              <a:gd name="adj" fmla="val 271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B03C04-7E59-EF4B-ADDC-9ED3A0F2FAB2}"/>
              </a:ext>
            </a:extLst>
          </p:cNvPr>
          <p:cNvCxnSpPr>
            <a:cxnSpLocks/>
          </p:cNvCxnSpPr>
          <p:nvPr/>
        </p:nvCxnSpPr>
        <p:spPr>
          <a:xfrm flipH="1">
            <a:off x="4611422" y="2685911"/>
            <a:ext cx="1463586" cy="976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8EF0FA-209D-2A4A-9DFA-AE597B80EF33}"/>
              </a:ext>
            </a:extLst>
          </p:cNvPr>
          <p:cNvCxnSpPr>
            <a:cxnSpLocks/>
          </p:cNvCxnSpPr>
          <p:nvPr/>
        </p:nvCxnSpPr>
        <p:spPr>
          <a:xfrm>
            <a:off x="3020587" y="2641331"/>
            <a:ext cx="1581209" cy="10535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03C1A84-E1EA-F34E-9549-0D24AA009C01}"/>
              </a:ext>
            </a:extLst>
          </p:cNvPr>
          <p:cNvCxnSpPr>
            <a:cxnSpLocks/>
          </p:cNvCxnSpPr>
          <p:nvPr/>
        </p:nvCxnSpPr>
        <p:spPr>
          <a:xfrm flipH="1">
            <a:off x="4576816" y="3652787"/>
            <a:ext cx="0" cy="1828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7D91462-1D2E-1249-B1D8-5A79D34781E4}"/>
              </a:ext>
            </a:extLst>
          </p:cNvPr>
          <p:cNvSpPr txBox="1"/>
          <p:nvPr/>
        </p:nvSpPr>
        <p:spPr>
          <a:xfrm>
            <a:off x="3828390" y="2384534"/>
            <a:ext cx="1503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Research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A9ED14-BA5D-EF43-9EB7-C4C02ED357E3}"/>
              </a:ext>
            </a:extLst>
          </p:cNvPr>
          <p:cNvSpPr txBox="1"/>
          <p:nvPr/>
        </p:nvSpPr>
        <p:spPr>
          <a:xfrm>
            <a:off x="2876717" y="3833656"/>
            <a:ext cx="1630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Education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34FD90-E751-704F-A557-BFAE8681FB92}"/>
              </a:ext>
            </a:extLst>
          </p:cNvPr>
          <p:cNvSpPr txBox="1"/>
          <p:nvPr/>
        </p:nvSpPr>
        <p:spPr>
          <a:xfrm>
            <a:off x="4835431" y="3830856"/>
            <a:ext cx="122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Service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2D06E72-7A0A-4D4B-B34C-A5A5487988CE}"/>
              </a:ext>
            </a:extLst>
          </p:cNvPr>
          <p:cNvCxnSpPr>
            <a:cxnSpLocks/>
          </p:cNvCxnSpPr>
          <p:nvPr/>
        </p:nvCxnSpPr>
        <p:spPr>
          <a:xfrm>
            <a:off x="1656403" y="6018612"/>
            <a:ext cx="5828145" cy="0"/>
          </a:xfrm>
          <a:prstGeom prst="line">
            <a:avLst/>
          </a:prstGeom>
          <a:ln w="133350">
            <a:solidFill>
              <a:srgbClr val="FFFF99"/>
            </a:solidFill>
          </a:ln>
          <a:effectLst>
            <a:outerShdw blurRad="50800" dist="381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A791805-C39F-4440-993C-26A351527B8D}"/>
              </a:ext>
            </a:extLst>
          </p:cNvPr>
          <p:cNvCxnSpPr>
            <a:cxnSpLocks/>
          </p:cNvCxnSpPr>
          <p:nvPr/>
        </p:nvCxnSpPr>
        <p:spPr>
          <a:xfrm>
            <a:off x="1656403" y="6112529"/>
            <a:ext cx="585130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215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5491" y="217201"/>
            <a:ext cx="8793018" cy="64654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39455" y="5791113"/>
            <a:ext cx="5828145" cy="108527"/>
            <a:chOff x="1978983" y="5464743"/>
            <a:chExt cx="5828145" cy="108527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978983" y="5464743"/>
              <a:ext cx="5828145" cy="0"/>
            </a:xfrm>
            <a:prstGeom prst="line">
              <a:avLst/>
            </a:prstGeom>
            <a:ln w="133350">
              <a:solidFill>
                <a:srgbClr val="FFFF99"/>
              </a:solidFill>
            </a:ln>
            <a:effectLst>
              <a:outerShdw blurRad="50800" dist="38100" dir="5400000" algn="t" rotWithShape="0">
                <a:schemeClr val="bg1">
                  <a:alpha val="40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78983" y="5573270"/>
              <a:ext cx="5828145" cy="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33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Clinician Educator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758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Faculty whose teaching and professional service contributions are essential to the academic mission of the school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Significant achievement in teaching and/or service form major basis for promotion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Promotion – exemplary accomplishments in one area, competency in the other</a:t>
            </a:r>
          </a:p>
          <a:p>
            <a:pPr>
              <a:buClr>
                <a:srgbClr val="00339A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Academic contributions must be pursued in documented scholarly manner</a:t>
            </a: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4945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0335" y="244326"/>
            <a:ext cx="8793018" cy="6465454"/>
            <a:chOff x="434529" y="678435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34529" y="678435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80594" y="6256434"/>
              <a:ext cx="5828145" cy="108527"/>
              <a:chOff x="2015928" y="5617764"/>
              <a:chExt cx="5828145" cy="108527"/>
            </a:xfrm>
          </p:grpSpPr>
          <p:cxnSp>
            <p:nvCxnSpPr>
              <p:cNvPr id="7" name="Straight Connector 6"/>
              <p:cNvCxnSpPr>
                <a:cxnSpLocks/>
              </p:cNvCxnSpPr>
              <p:nvPr/>
            </p:nvCxnSpPr>
            <p:spPr>
              <a:xfrm>
                <a:off x="2015928" y="5617764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>
                <a:cxnSpLocks/>
              </p:cNvCxnSpPr>
              <p:nvPr/>
            </p:nvCxnSpPr>
            <p:spPr>
              <a:xfrm>
                <a:off x="2015928" y="5726291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Criteria for Promotion</a:t>
            </a:r>
            <a:r>
              <a:rPr lang="en-US" dirty="0">
                <a:solidFill>
                  <a:srgbClr val="002060"/>
                </a:solidFill>
              </a:rPr>
              <a:t>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869" y="1601787"/>
            <a:ext cx="7398240" cy="4332959"/>
          </a:xfrm>
        </p:spPr>
        <p:txBody>
          <a:bodyPr>
            <a:normAutofit/>
          </a:bodyPr>
          <a:lstStyle/>
          <a:p>
            <a:pPr>
              <a:buClr>
                <a:srgbClr val="003BB0"/>
              </a:buClr>
              <a:buFont typeface="Wingdings" panose="05000000000000000000" pitchFamily="2" charset="2"/>
              <a:buChar char="§"/>
            </a:pPr>
            <a:r>
              <a:rPr lang="en-US" sz="2800" b="1" dirty="0"/>
              <a:t>Provision of exemplary clinical care of such nature as to serve as an excellent role model for students and residents.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Letters from recognized leaders in the field	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Invited participation in clinical conferences, rounds, or seminars outside the institution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Case reports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Evidence of influence on practice within the institution and at regional and national levels</a:t>
            </a:r>
          </a:p>
        </p:txBody>
      </p:sp>
    </p:spTree>
    <p:extLst>
      <p:ext uri="{BB962C8B-B14F-4D97-AF65-F5344CB8AC3E}">
        <p14:creationId xmlns:p14="http://schemas.microsoft.com/office/powerpoint/2010/main" val="354413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75491" y="152400"/>
            <a:ext cx="8793018" cy="6465454"/>
            <a:chOff x="479685" y="626533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Rectangle 4"/>
            <p:cNvSpPr/>
            <p:nvPr/>
          </p:nvSpPr>
          <p:spPr>
            <a:xfrm>
              <a:off x="479685" y="626533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43649" y="6493503"/>
              <a:ext cx="5828145" cy="108527"/>
              <a:chOff x="1978983" y="5854833"/>
              <a:chExt cx="5828145" cy="10852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1978983" y="5854833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978983" y="5963360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413" y="1601788"/>
            <a:ext cx="7735174" cy="4569326"/>
          </a:xfrm>
        </p:spPr>
        <p:txBody>
          <a:bodyPr>
            <a:normAutofit/>
          </a:bodyPr>
          <a:lstStyle/>
          <a:p>
            <a:pPr>
              <a:buClr>
                <a:srgbClr val="003FBC"/>
              </a:buClr>
              <a:buFont typeface="Wingdings" panose="05000000000000000000" pitchFamily="2" charset="2"/>
              <a:buChar char="§"/>
            </a:pPr>
            <a:r>
              <a:rPr lang="en-US" sz="2600" b="1" dirty="0"/>
              <a:t>Performance of patient care related activities in a manner that extends beyond routine management and is characteristic of the academic clinician.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Publications that review the clinical literature for other clinicians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Introduction of innovative approaches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Participation in establishing standards of care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Participation in clinical trials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Achievements in quality improvement projects</a:t>
            </a:r>
          </a:p>
        </p:txBody>
      </p:sp>
    </p:spTree>
    <p:extLst>
      <p:ext uri="{BB962C8B-B14F-4D97-AF65-F5344CB8AC3E}">
        <p14:creationId xmlns:p14="http://schemas.microsoft.com/office/powerpoint/2010/main" val="204495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5491" y="152400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938261" y="6135670"/>
              <a:ext cx="5828145" cy="108527"/>
              <a:chOff x="1973595" y="5497000"/>
              <a:chExt cx="5828145" cy="108527"/>
            </a:xfrm>
          </p:grpSpPr>
          <p:cxnSp>
            <p:nvCxnSpPr>
              <p:cNvPr id="8" name="Straight Connector 7"/>
              <p:cNvCxnSpPr>
                <a:cxnSpLocks/>
              </p:cNvCxnSpPr>
              <p:nvPr/>
            </p:nvCxnSpPr>
            <p:spPr>
              <a:xfrm>
                <a:off x="1973595" y="5497000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cxnSpLocks/>
              </p:cNvCxnSpPr>
              <p:nvPr/>
            </p:nvCxnSpPr>
            <p:spPr>
              <a:xfrm>
                <a:off x="1973595" y="5605527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199" y="2025859"/>
            <a:ext cx="7811911" cy="2568720"/>
          </a:xfrm>
        </p:spPr>
        <p:txBody>
          <a:bodyPr>
            <a:normAutofit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b="1" dirty="0"/>
              <a:t>Development of new programs or significant enhancement of existing programs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Includes not only clinical programs, but also programs of importance to other missions of the institution.  </a:t>
            </a:r>
          </a:p>
        </p:txBody>
      </p:sp>
    </p:spTree>
    <p:extLst>
      <p:ext uri="{BB962C8B-B14F-4D97-AF65-F5344CB8AC3E}">
        <p14:creationId xmlns:p14="http://schemas.microsoft.com/office/powerpoint/2010/main" val="357693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5491" y="182751"/>
            <a:ext cx="8793018" cy="6465454"/>
            <a:chOff x="479685" y="644569"/>
            <a:chExt cx="8793018" cy="646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Rectangle 5"/>
            <p:cNvSpPr/>
            <p:nvPr/>
          </p:nvSpPr>
          <p:spPr>
            <a:xfrm>
              <a:off x="479685" y="644569"/>
              <a:ext cx="8793018" cy="64654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960839" y="6135670"/>
              <a:ext cx="5828145" cy="108527"/>
              <a:chOff x="1996173" y="5497000"/>
              <a:chExt cx="5828145" cy="108527"/>
            </a:xfrm>
          </p:grpSpPr>
          <p:cxnSp>
            <p:nvCxnSpPr>
              <p:cNvPr id="8" name="Straight Connector 7"/>
              <p:cNvCxnSpPr>
                <a:cxnSpLocks/>
              </p:cNvCxnSpPr>
              <p:nvPr/>
            </p:nvCxnSpPr>
            <p:spPr>
              <a:xfrm>
                <a:off x="1996173" y="5497000"/>
                <a:ext cx="5828145" cy="0"/>
              </a:xfrm>
              <a:prstGeom prst="line">
                <a:avLst/>
              </a:prstGeom>
              <a:ln w="133350">
                <a:solidFill>
                  <a:srgbClr val="FFFF99"/>
                </a:soli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cxnSpLocks/>
              </p:cNvCxnSpPr>
              <p:nvPr/>
            </p:nvCxnSpPr>
            <p:spPr>
              <a:xfrm>
                <a:off x="1996173" y="5605527"/>
                <a:ext cx="5828145" cy="0"/>
              </a:xfrm>
              <a:prstGeom prst="line">
                <a:avLst/>
              </a:prstGeom>
              <a:ln>
                <a:solidFill>
                  <a:srgbClr val="00206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00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Criteria for Promotion: 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511" y="1991991"/>
            <a:ext cx="7721600" cy="3945965"/>
          </a:xfrm>
        </p:spPr>
        <p:txBody>
          <a:bodyPr>
            <a:normAutofit/>
          </a:bodyPr>
          <a:lstStyle/>
          <a:p>
            <a:pPr>
              <a:buClr>
                <a:srgbClr val="0037A4"/>
              </a:buClr>
              <a:buFont typeface="Wingdings" panose="05000000000000000000" pitchFamily="2" charset="2"/>
              <a:buChar char="§"/>
            </a:pPr>
            <a:r>
              <a:rPr lang="en-US" sz="2800" b="1" dirty="0"/>
              <a:t>Special contributions to the institution in such areas as internal governance, policy development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Service on important policy-making committees of the Medical Center and University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Extramural consultation and activities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/>
              <a:t>Service in community organizations related to one’s academic activities</a:t>
            </a:r>
          </a:p>
        </p:txBody>
      </p:sp>
    </p:spTree>
    <p:extLst>
      <p:ext uri="{BB962C8B-B14F-4D97-AF65-F5344CB8AC3E}">
        <p14:creationId xmlns:p14="http://schemas.microsoft.com/office/powerpoint/2010/main" val="136134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2255</TotalTime>
  <Words>925</Words>
  <Application>Microsoft Macintosh PowerPoint</Application>
  <PresentationFormat>On-screen Show (4:3)</PresentationFormat>
  <Paragraphs>153</Paragraphs>
  <Slides>23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Office Theme</vt:lpstr>
      <vt:lpstr>Promotion on the Clinician Educator  and Clinical Practice Tracks</vt:lpstr>
      <vt:lpstr>Topics</vt:lpstr>
      <vt:lpstr>Faculty Tracks at VU</vt:lpstr>
      <vt:lpstr>Tripartite Mission at VUMC</vt:lpstr>
      <vt:lpstr>Clinician Educator Track</vt:lpstr>
      <vt:lpstr>Criteria for Promotion:  Service</vt:lpstr>
      <vt:lpstr>Criteria for Promotion:  Service</vt:lpstr>
      <vt:lpstr>Criteria for Promotion:  Service</vt:lpstr>
      <vt:lpstr>Criteria for Promotion:  Service</vt:lpstr>
      <vt:lpstr>Criteria for Promotion:  Teaching</vt:lpstr>
      <vt:lpstr>What Counts</vt:lpstr>
      <vt:lpstr>What Doesn’t Count </vt:lpstr>
      <vt:lpstr>Clinical Practice Track</vt:lpstr>
      <vt:lpstr>Criteria for Promotion:  Service</vt:lpstr>
      <vt:lpstr>Criteria for Promotion:  Service</vt:lpstr>
      <vt:lpstr>Overall Procedure</vt:lpstr>
      <vt:lpstr>Overall Procedure</vt:lpstr>
      <vt:lpstr>Dossier</vt:lpstr>
      <vt:lpstr>Dossier</vt:lpstr>
      <vt:lpstr>Departmental A&amp;P Committee</vt:lpstr>
      <vt:lpstr>School of Medicine FAPC</vt:lpstr>
      <vt:lpstr>Additional Information </vt:lpstr>
      <vt:lpstr>QUESTIONS?</vt:lpstr>
    </vt:vector>
  </TitlesOfParts>
  <Company>Vanderbilt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Promotions on the Clinician Educator Track</dc:title>
  <dc:creator>Larry Swift</dc:creator>
  <cp:lastModifiedBy>Larry Swift</cp:lastModifiedBy>
  <cp:revision>140</cp:revision>
  <cp:lastPrinted>2018-09-20T18:50:50Z</cp:lastPrinted>
  <dcterms:created xsi:type="dcterms:W3CDTF">2015-08-14T22:13:10Z</dcterms:created>
  <dcterms:modified xsi:type="dcterms:W3CDTF">2018-09-21T13:06:58Z</dcterms:modified>
</cp:coreProperties>
</file>