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63" r:id="rId6"/>
    <p:sldId id="260" r:id="rId7"/>
    <p:sldId id="270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92154B9-ED95-413A-97E1-2B3A5B73F6F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125D9C-21D8-45F8-9C57-DDB82158C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4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12139">
              <a:defRPr/>
            </a:pPr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 located on the OOR site. Existing users can request additional roles by submitting a request on a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A4AB-5E9C-4F1C-AE04-882BBBD94DA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01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A4AB-5E9C-4F1C-AE04-882BBBD94DA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77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“Add Attachments”</a:t>
            </a:r>
            <a:r>
              <a:rPr lang="en-US" baseline="0" dirty="0" smtClean="0"/>
              <a:t> and view Archived Tickets.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A4AB-5E9C-4F1C-AE04-882BBBD94DA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2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12139">
              <a:defRPr/>
            </a:pPr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 located on the OOR site. Existing users can request additional roles by submitting a request on a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A4AB-5E9C-4F1C-AE04-882BBBD94DA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75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12139">
              <a:defRPr/>
            </a:pPr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 located on the OOR site. Existing users can request additional roles by submitting a request on a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A4AB-5E9C-4F1C-AE04-882BBBD94DA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47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12139">
              <a:defRPr/>
            </a:pPr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 located on the OOR site. Existing users can request additional roles by submitting a request on a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A4AB-5E9C-4F1C-AE04-882BBBD94DA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01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12139">
              <a:defRPr/>
            </a:pPr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 located on the OOR site. Existing users can request additional roles by submitting a request on a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A4AB-5E9C-4F1C-AE04-882BBBD94DA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89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12139">
              <a:defRPr/>
            </a:pPr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 located on the OOR site. Existing users can request additional roles by submitting a request on a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A4AB-5E9C-4F1C-AE04-882BBBD94DA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76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A4AB-5E9C-4F1C-AE04-882BBBD94DA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A4AB-5E9C-4F1C-AE04-882BBBD94DA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7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12139">
              <a:defRPr/>
            </a:pPr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 located on the OOR site. Existing users can request additional roles by submitting a request on a </a:t>
            </a:r>
            <a:r>
              <a:rPr lang="en-US" baseline="0" dirty="0" err="1" smtClean="0"/>
              <a:t>webform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6A4AB-5E9C-4F1C-AE04-882BBBD94DA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3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9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2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7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0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8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3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3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8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2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5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68C57-0E1A-4F67-AAC2-3431205EA0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64D16-A035-4164-8EEE-10713903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7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umc.org/oo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UMCcores@vumc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UMCcores@vumc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resVU@vanderbilt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mc.org/oor/vumc-cores-ilab-solutions-transi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mc.org/oor/vu-billing-number-change-use-vumc-core-groups-ilab-vumc-core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UMCcores@vum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3582" y="1927035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mbria" pitchFamily="18" charset="0"/>
              </a:rPr>
              <a:t>VUMC Core Manager  </a:t>
            </a:r>
            <a:br>
              <a:rPr lang="en-US" b="1" dirty="0">
                <a:latin typeface="Cambria" pitchFamily="18" charset="0"/>
              </a:rPr>
            </a:br>
            <a:r>
              <a:rPr lang="en-US" b="1" dirty="0">
                <a:latin typeface="Cambria" pitchFamily="18" charset="0"/>
              </a:rPr>
              <a:t>Customer Support Guide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37463" y="92120"/>
            <a:ext cx="6400800" cy="439895"/>
          </a:xfrm>
        </p:spPr>
        <p:txBody>
          <a:bodyPr/>
          <a:lstStyle/>
          <a:p>
            <a:r>
              <a:rPr lang="en-US" dirty="0" smtClean="0"/>
              <a:t>VUMC Office of Research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85037" y="6177147"/>
            <a:ext cx="6400800" cy="439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2"/>
              </a:rPr>
              <a:t>https://www.vumc.org/oor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207134" y="6570791"/>
            <a:ext cx="1820985" cy="287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/>
              <a:t>Revised Dec. 5, 2018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45251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7772400" cy="524608"/>
          </a:xfrm>
        </p:spPr>
        <p:txBody>
          <a:bodyPr/>
          <a:lstStyle/>
          <a:p>
            <a:pPr algn="l"/>
            <a:r>
              <a:rPr lang="en-US" sz="3000" b="1" dirty="0" smtClean="0">
                <a:latin typeface="Cambria" pitchFamily="18" charset="0"/>
              </a:rPr>
              <a:t>Invoices</a:t>
            </a:r>
            <a:endParaRPr lang="en-US" sz="30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073" y="770312"/>
            <a:ext cx="8448673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Customers or the core can view all invoices</a:t>
            </a:r>
            <a:endParaRPr lang="en-US" sz="1400" b="1" dirty="0" smtClean="0">
              <a:latin typeface="Calibri"/>
              <a:ea typeface="ＭＳ Ｐゴシック" charset="0"/>
              <a:cs typeface="Calibri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Click “invoices” in the left-hand menu.</a:t>
            </a:r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Refund request should be directed to core directly. 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b="1" dirty="0" smtClean="0">
                <a:latin typeface="Calibri"/>
                <a:ea typeface="ＭＳ Ｐゴシック" charset="0"/>
                <a:cs typeface="Calibri"/>
              </a:rPr>
              <a:t>The email address for the core is listed on the invoice.</a:t>
            </a:r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External customers will need to submit payment via wire transfer or check to our Finance lockbox address.</a:t>
            </a:r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Payment of VUMC and VU invoices are managed my our office.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b="1" dirty="0" smtClean="0">
                <a:latin typeface="Calibri"/>
                <a:ea typeface="ＭＳ Ｐゴシック" charset="0"/>
                <a:cs typeface="Calibri"/>
              </a:rPr>
              <a:t>VUMC invoice payments posts to the core’s ledger the same month the invoice is created.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b="1" dirty="0" smtClean="0">
                <a:latin typeface="Calibri"/>
                <a:ea typeface="ＭＳ Ｐゴシック" charset="0"/>
                <a:cs typeface="Calibri"/>
              </a:rPr>
              <a:t>VU invoice payments posts to the core’s ledger 1 month after the invoice is created.</a:t>
            </a:r>
          </a:p>
          <a:p>
            <a:endParaRPr lang="en-US" sz="2000" b="1" dirty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876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7829" y="140138"/>
            <a:ext cx="2667000" cy="178782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b="1" u="sng" dirty="0" smtClean="0">
                <a:latin typeface="Calibri"/>
                <a:ea typeface="ＭＳ Ｐゴシック" charset="0"/>
                <a:cs typeface="Calibri"/>
              </a:rPr>
              <a:t>Office of Research Website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Link to iLab 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Registration Instructions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User Guides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FAQs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VU Billing Number Update Webform Request</a:t>
            </a:r>
          </a:p>
          <a:p>
            <a:pPr marL="457200" lvl="1" indent="0">
              <a:buNone/>
            </a:pPr>
            <a:endParaRPr lang="en-US" sz="22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7829" y="6325984"/>
            <a:ext cx="2888230" cy="46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b="1" dirty="0"/>
              <a:t>https://www.vumc.org/oor/ilab-user-support-user-guides-users-vumc-core-groups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7829" y="2237072"/>
            <a:ext cx="3016911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u="sng" dirty="0" smtClean="0">
                <a:ea typeface="ＭＳ Ｐゴシック" charset="0"/>
                <a:cs typeface="Calibri"/>
              </a:rPr>
              <a:t>Monthly iLab User Trainings:</a:t>
            </a:r>
            <a:endParaRPr lang="en-US" sz="1200" b="1" u="sng" dirty="0">
              <a:ea typeface="ＭＳ Ｐゴシック" charset="0"/>
              <a:cs typeface="Calibri"/>
            </a:endParaRPr>
          </a:p>
          <a:p>
            <a:r>
              <a:rPr lang="en-US" sz="1200" dirty="0" smtClean="0">
                <a:ea typeface="ＭＳ Ｐゴシック" charset="0"/>
                <a:cs typeface="Calibri"/>
              </a:rPr>
              <a:t>General customer support topics covered.</a:t>
            </a:r>
          </a:p>
          <a:p>
            <a:r>
              <a:rPr lang="en-US" sz="1200" dirty="0" smtClean="0">
                <a:ea typeface="ＭＳ Ｐゴシック" charset="0"/>
                <a:cs typeface="Calibri"/>
              </a:rPr>
              <a:t>Schedule available on our website.</a:t>
            </a:r>
            <a:endParaRPr lang="en-US" sz="1200" dirty="0">
              <a:ea typeface="ＭＳ Ｐゴシック" charset="0"/>
              <a:cs typeface="Calibri"/>
            </a:endParaRPr>
          </a:p>
          <a:p>
            <a:endParaRPr lang="en-US" sz="1200" b="1" u="sng" dirty="0" smtClean="0">
              <a:ea typeface="ＭＳ Ｐゴシック" charset="0"/>
              <a:cs typeface="Calibri"/>
            </a:endParaRPr>
          </a:p>
          <a:p>
            <a:endParaRPr lang="en-US" sz="1200" b="1" u="sng" dirty="0" smtClean="0">
              <a:ea typeface="ＭＳ Ｐゴシック" charset="0"/>
              <a:cs typeface="Calibri"/>
            </a:endParaRPr>
          </a:p>
          <a:p>
            <a:r>
              <a:rPr lang="en-US" sz="1200" b="1" u="sng" dirty="0" smtClean="0">
                <a:ea typeface="ＭＳ Ｐゴシック" charset="0"/>
                <a:cs typeface="Calibri"/>
              </a:rPr>
              <a:t>iLab/VUMC </a:t>
            </a:r>
            <a:r>
              <a:rPr lang="en-US" sz="1200" b="1" u="sng" dirty="0">
                <a:ea typeface="ＭＳ Ｐゴシック" charset="0"/>
                <a:cs typeface="Calibri"/>
              </a:rPr>
              <a:t>C.O.R.E.S Office </a:t>
            </a:r>
            <a:r>
              <a:rPr lang="en-US" sz="1200" b="1" u="sng" dirty="0" smtClean="0">
                <a:ea typeface="ＭＳ Ｐゴシック" charset="0"/>
                <a:cs typeface="Calibri"/>
              </a:rPr>
              <a:t>Hours:</a:t>
            </a:r>
          </a:p>
          <a:p>
            <a:r>
              <a:rPr lang="en-US" sz="1200" dirty="0" smtClean="0">
                <a:ea typeface="ＭＳ Ｐゴシック" charset="0"/>
                <a:cs typeface="Calibri"/>
              </a:rPr>
              <a:t>10:00am </a:t>
            </a:r>
            <a:r>
              <a:rPr lang="en-US" sz="1200" dirty="0">
                <a:ea typeface="ＭＳ Ｐゴシック" charset="0"/>
                <a:cs typeface="Calibri"/>
              </a:rPr>
              <a:t>to 11:00am on </a:t>
            </a:r>
            <a:r>
              <a:rPr lang="en-US" sz="1200" dirty="0" smtClean="0">
                <a:ea typeface="ＭＳ Ｐゴシック" charset="0"/>
                <a:cs typeface="Calibri"/>
              </a:rPr>
              <a:t>Thursdays</a:t>
            </a:r>
          </a:p>
          <a:p>
            <a:r>
              <a:rPr lang="en-US" sz="1200" dirty="0" smtClean="0">
                <a:ea typeface="ＭＳ Ｐゴシック" charset="0"/>
                <a:cs typeface="Calibri"/>
              </a:rPr>
              <a:t>Reservations </a:t>
            </a:r>
            <a:r>
              <a:rPr lang="en-US" sz="1200" dirty="0">
                <a:ea typeface="ＭＳ Ｐゴシック" charset="0"/>
                <a:cs typeface="Calibri"/>
              </a:rPr>
              <a:t>required</a:t>
            </a:r>
            <a:r>
              <a:rPr lang="en-US" sz="1200" dirty="0" smtClean="0">
                <a:ea typeface="ＭＳ Ｐゴシック" charset="0"/>
                <a:cs typeface="Calibri"/>
              </a:rPr>
              <a:t>.</a:t>
            </a:r>
          </a:p>
          <a:p>
            <a:pPr marL="800100" lvl="2" indent="0">
              <a:buNone/>
            </a:pPr>
            <a:endParaRPr lang="en-US" sz="1200" dirty="0">
              <a:ea typeface="ＭＳ Ｐゴシック" charset="0"/>
              <a:cs typeface="Calibri"/>
            </a:endParaRPr>
          </a:p>
          <a:p>
            <a:pPr marL="800100" lvl="2" indent="0">
              <a:buNone/>
            </a:pPr>
            <a:endParaRPr lang="en-US" sz="1200" dirty="0" smtClean="0">
              <a:ea typeface="ＭＳ Ｐゴシック" charset="0"/>
              <a:cs typeface="Calibri"/>
            </a:endParaRPr>
          </a:p>
          <a:p>
            <a:r>
              <a:rPr lang="en-US" sz="1200" b="1" u="sng" dirty="0">
                <a:solidFill>
                  <a:srgbClr val="FF0000"/>
                </a:solidFill>
                <a:ea typeface="ＭＳ Ｐゴシック" charset="0"/>
                <a:cs typeface="Calibri"/>
              </a:rPr>
              <a:t>VUMC Office of Research Support Email </a:t>
            </a:r>
            <a:r>
              <a:rPr lang="en-US" sz="1200" b="1" u="sng" dirty="0" smtClean="0">
                <a:solidFill>
                  <a:srgbClr val="FF0000"/>
                </a:solidFill>
                <a:ea typeface="ＭＳ Ｐゴシック" charset="0"/>
                <a:cs typeface="Calibri"/>
              </a:rPr>
              <a:t>Address:</a:t>
            </a:r>
          </a:p>
          <a:p>
            <a:r>
              <a:rPr lang="en-US" sz="1200" dirty="0" smtClean="0">
                <a:ea typeface="ＭＳ Ｐゴシック" charset="0"/>
                <a:cs typeface="Calibri"/>
                <a:hlinkClick r:id="rId3"/>
              </a:rPr>
              <a:t>VUMCcores@vumc.org</a:t>
            </a:r>
            <a:r>
              <a:rPr lang="en-US" sz="1200" dirty="0" smtClean="0">
                <a:ea typeface="ＭＳ Ｐゴシック" charset="0"/>
                <a:cs typeface="Calibri"/>
              </a:rPr>
              <a:t> </a:t>
            </a:r>
            <a:endParaRPr lang="en-US" sz="1200" dirty="0">
              <a:ea typeface="ＭＳ Ｐゴシック" charset="0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1200" u="sng" dirty="0" smtClean="0"/>
          </a:p>
          <a:p>
            <a:pPr>
              <a:lnSpc>
                <a:spcPct val="150000"/>
              </a:lnSpc>
            </a:pPr>
            <a:r>
              <a:rPr lang="en-US" sz="1000" b="1" u="sng" dirty="0" smtClean="0"/>
              <a:t>VUMC </a:t>
            </a:r>
            <a:r>
              <a:rPr lang="en-US" sz="1000" b="1" u="sng" dirty="0"/>
              <a:t>Core </a:t>
            </a:r>
            <a:r>
              <a:rPr lang="en-US" sz="1000" b="1" u="sng" dirty="0" smtClean="0"/>
              <a:t>List:</a:t>
            </a:r>
          </a:p>
          <a:p>
            <a:pPr>
              <a:lnSpc>
                <a:spcPct val="150000"/>
              </a:lnSpc>
            </a:pPr>
            <a:r>
              <a:rPr lang="en-US" sz="1000" dirty="0" smtClean="0"/>
              <a:t>https</a:t>
            </a:r>
            <a:r>
              <a:rPr lang="en-US" sz="1000" dirty="0"/>
              <a:t>://www.vumc.org/oor/full-listing-vanderbilt-research-cores-and-shared-resources</a:t>
            </a:r>
          </a:p>
          <a:p>
            <a:pPr marL="800100" lvl="2" indent="0">
              <a:buNone/>
            </a:pPr>
            <a:endParaRPr lang="en-US" sz="1200" dirty="0" smtClean="0">
              <a:ea typeface="ＭＳ Ｐゴシック" charset="0"/>
              <a:cs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160" y="140138"/>
            <a:ext cx="5867195" cy="65349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96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7700" y="173469"/>
            <a:ext cx="7772400" cy="1470025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b="1" dirty="0">
                <a:latin typeface="Cambria" pitchFamily="18" charset="0"/>
              </a:rPr>
              <a:t>i</a:t>
            </a:r>
            <a:r>
              <a:rPr lang="en-US" b="1" dirty="0" smtClean="0">
                <a:latin typeface="Cambria" pitchFamily="18" charset="0"/>
              </a:rPr>
              <a:t>Lab Support</a:t>
            </a:r>
            <a:endParaRPr lang="en-US" b="1" dirty="0">
              <a:latin typeface="Cambria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149475"/>
            <a:ext cx="8305800" cy="22489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Oval Callout 5"/>
          <p:cNvSpPr/>
          <p:nvPr/>
        </p:nvSpPr>
        <p:spPr>
          <a:xfrm>
            <a:off x="4343400" y="1441938"/>
            <a:ext cx="2127738" cy="914400"/>
          </a:xfrm>
          <a:prstGeom prst="wedgeEllipseCallout">
            <a:avLst>
              <a:gd name="adj1" fmla="val 99279"/>
              <a:gd name="adj2" fmla="val 3016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Select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HELP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2667000"/>
            <a:ext cx="2944550" cy="3707423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228600" y="4723733"/>
            <a:ext cx="3352800" cy="1449266"/>
          </a:xfrm>
          <a:prstGeom prst="wedgeEllipseCallout">
            <a:avLst>
              <a:gd name="adj1" fmla="val 58133"/>
              <a:gd name="adj2" fmla="val -8704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Complete the questionnaire and select Submit Ticket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35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7772400" cy="524608"/>
          </a:xfrm>
        </p:spPr>
        <p:txBody>
          <a:bodyPr/>
          <a:lstStyle/>
          <a:p>
            <a:pPr algn="l"/>
            <a:r>
              <a:rPr lang="en-US" sz="3000" b="1" dirty="0" smtClean="0">
                <a:latin typeface="Cambria" pitchFamily="18" charset="0"/>
              </a:rPr>
              <a:t>User Registration &amp; Accounts</a:t>
            </a:r>
            <a:endParaRPr lang="en-US" sz="30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949" y="762000"/>
            <a:ext cx="8448673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All users </a:t>
            </a:r>
            <a:r>
              <a:rPr lang="en-US" sz="2000" dirty="0" smtClean="0">
                <a:latin typeface="Calibri"/>
                <a:ea typeface="ＭＳ Ｐゴシック" charset="0"/>
                <a:cs typeface="Calibri"/>
              </a:rPr>
              <a:t>will need to register.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>
                <a:latin typeface="Calibri"/>
                <a:ea typeface="ＭＳ Ｐゴシック" charset="0"/>
                <a:cs typeface="Calibri"/>
              </a:rPr>
              <a:t>Registration instructions </a:t>
            </a: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available on the Office of Research website.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Once registered, all VUMC and VU users will access the application using their </a:t>
            </a:r>
            <a:r>
              <a:rPr lang="en-US" sz="1600" b="1" dirty="0" smtClean="0">
                <a:latin typeface="Calibri"/>
                <a:ea typeface="ＭＳ Ｐゴシック" charset="0"/>
                <a:cs typeface="Calibri"/>
              </a:rPr>
              <a:t>VUNet ID and </a:t>
            </a:r>
            <a:r>
              <a:rPr lang="en-US" sz="1600" b="1" dirty="0" err="1" smtClean="0">
                <a:latin typeface="Calibri"/>
                <a:ea typeface="ＭＳ Ｐゴシック" charset="0"/>
                <a:cs typeface="Calibri"/>
              </a:rPr>
              <a:t>ePassword</a:t>
            </a:r>
            <a:r>
              <a:rPr lang="en-US" sz="1600" b="1" dirty="0" smtClean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VUMC Users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Requested accounts approved within 24-48 business hours by VUMC Office of </a:t>
            </a: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Research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Help:  Contact </a:t>
            </a:r>
            <a:r>
              <a:rPr lang="en-US" sz="1600" dirty="0" smtClean="0">
                <a:latin typeface="Calibri"/>
                <a:ea typeface="ＭＳ Ｐゴシック" charset="0"/>
                <a:cs typeface="Calibri"/>
                <a:hlinkClick r:id="rId3"/>
              </a:rPr>
              <a:t>VUMCcores@vumc.org</a:t>
            </a: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 </a:t>
            </a:r>
            <a:endParaRPr lang="en-US" sz="1600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VU Users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Requested accounts approved by VU Office of Contracts &amp; Grant </a:t>
            </a: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Accounting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Help:  Contact </a:t>
            </a:r>
            <a:r>
              <a:rPr lang="en-US" sz="1600" dirty="0" smtClean="0">
                <a:latin typeface="Calibri"/>
                <a:ea typeface="ＭＳ Ｐゴシック" charset="0"/>
                <a:cs typeface="Calibri"/>
                <a:hlinkClick r:id="rId4"/>
              </a:rPr>
              <a:t>CoresVU@vanderbilt.edu</a:t>
            </a:r>
            <a:r>
              <a:rPr lang="en-US" sz="1600" dirty="0" smtClean="0">
                <a:latin typeface="Calibri"/>
                <a:ea typeface="ＭＳ Ｐゴシック" charset="0"/>
                <a:cs typeface="Calibri"/>
              </a:rPr>
              <a:t> </a:t>
            </a:r>
            <a:endParaRPr lang="en-US" sz="1600" dirty="0" smtClean="0">
              <a:latin typeface="Calibri"/>
              <a:ea typeface="ＭＳ Ｐゴシック" charset="0"/>
              <a:cs typeface="Calibri"/>
            </a:endParaRPr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alibri"/>
                <a:ea typeface="ＭＳ Ｐゴシック" charset="0"/>
                <a:cs typeface="Calibri"/>
              </a:rPr>
              <a:t>The VUMC or VU PI also can approve the request directly in iLab.</a:t>
            </a:r>
          </a:p>
          <a:p>
            <a:pPr lvl="1"/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08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7772400" cy="524608"/>
          </a:xfrm>
        </p:spPr>
        <p:txBody>
          <a:bodyPr/>
          <a:lstStyle/>
          <a:p>
            <a:pPr algn="l"/>
            <a:r>
              <a:rPr lang="en-US" sz="3000" b="1" dirty="0" smtClean="0">
                <a:latin typeface="Cambria" pitchFamily="18" charset="0"/>
              </a:rPr>
              <a:t>VUMC Payment Number Management</a:t>
            </a:r>
            <a:endParaRPr lang="en-US" sz="30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949" y="762000"/>
            <a:ext cx="844867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VUMC users pay with a cost center.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(1) Cost centers are added by the department administrator.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(2) PI or Lab Manager grants access to the activated cost center to other lab members.</a:t>
            </a:r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VUMC users can also pay with scholarship or VICTR voucher.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(1) Scholarship or VICTR voucher activated systematically by OOR.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(2) </a:t>
            </a:r>
            <a:r>
              <a:rPr lang="en-US" sz="1400" b="1" dirty="0">
                <a:ea typeface="ＭＳ Ｐゴシック" charset="0"/>
                <a:cs typeface="Calibri"/>
              </a:rPr>
              <a:t>PI or Lab Manager grants access to the activated </a:t>
            </a:r>
            <a:r>
              <a:rPr lang="en-US" sz="1400" b="1" dirty="0" smtClean="0">
                <a:ea typeface="ＭＳ Ｐゴシック" charset="0"/>
                <a:cs typeface="Calibri"/>
              </a:rPr>
              <a:t>number to </a:t>
            </a:r>
            <a:r>
              <a:rPr lang="en-US" sz="1400" b="1" dirty="0">
                <a:ea typeface="ＭＳ Ｐゴシック" charset="0"/>
                <a:cs typeface="Calibri"/>
              </a:rPr>
              <a:t>other lab members.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000" b="1" dirty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User SOPs available on the Office of Research website.</a:t>
            </a:r>
          </a:p>
        </p:txBody>
      </p:sp>
    </p:spTree>
    <p:extLst>
      <p:ext uri="{BB962C8B-B14F-4D97-AF65-F5344CB8AC3E}">
        <p14:creationId xmlns:p14="http://schemas.microsoft.com/office/powerpoint/2010/main" val="17672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7772400" cy="524608"/>
          </a:xfrm>
        </p:spPr>
        <p:txBody>
          <a:bodyPr/>
          <a:lstStyle/>
          <a:p>
            <a:pPr algn="l"/>
            <a:r>
              <a:rPr lang="en-US" sz="3000" b="1" dirty="0" smtClean="0">
                <a:latin typeface="Cambria" pitchFamily="18" charset="0"/>
              </a:rPr>
              <a:t>VU Payment Number Management</a:t>
            </a:r>
            <a:endParaRPr lang="en-US" sz="30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949" y="762000"/>
            <a:ext cx="8448673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VU users pay with a Standing PO  CoA or POET numbers.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VU users are considered external users. iLab uses the term ‘standing </a:t>
            </a:r>
            <a:r>
              <a:rPr lang="en-US" sz="1400" b="1" dirty="0" err="1" smtClean="0">
                <a:latin typeface="Calibri"/>
                <a:ea typeface="ＭＳ Ｐゴシック" charset="0"/>
                <a:cs typeface="Calibri"/>
              </a:rPr>
              <a:t>po</a:t>
            </a: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’ when referring to external billing numbers. </a:t>
            </a:r>
          </a:p>
          <a:p>
            <a:pPr lvl="1"/>
            <a:endParaRPr lang="en-US" sz="1400" b="1" dirty="0" smtClean="0">
              <a:latin typeface="Calibri"/>
              <a:ea typeface="ＭＳ Ｐゴシック" charset="0"/>
              <a:cs typeface="Calibri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(1) VU department, PI, or staff will submit a webform to add a new VU standing PO to iLab for use in VUMC core groups.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The VU users are instructed to request their “CoA or POET” number completing the webform.</a:t>
            </a:r>
          </a:p>
          <a:p>
            <a:pPr lvl="1"/>
            <a:endParaRPr lang="en-US" sz="1400" b="1" dirty="0" smtClean="0">
              <a:latin typeface="Calibri"/>
              <a:ea typeface="ＭＳ Ｐゴシック" charset="0"/>
              <a:cs typeface="Calibri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(2) VU Finance will review and approve any </a:t>
            </a: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web forms </a:t>
            </a: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submitted to ensure the number is valid.</a:t>
            </a:r>
          </a:p>
          <a:p>
            <a:pPr lvl="1"/>
            <a:endParaRPr lang="en-US" sz="1400" b="1" dirty="0" smtClean="0">
              <a:latin typeface="Calibri"/>
              <a:ea typeface="ＭＳ Ｐゴシック" charset="0"/>
              <a:cs typeface="Calibri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(3) OOR will activate and assign access to the Standing </a:t>
            </a: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PO under the existing “VU Lab Group”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Example:   </a:t>
            </a:r>
            <a:r>
              <a:rPr lang="en-US" sz="1400" b="1" u="sng" dirty="0" smtClean="0">
                <a:latin typeface="Calibri"/>
                <a:ea typeface="ＭＳ Ｐゴシック" charset="0"/>
                <a:cs typeface="Calibri"/>
              </a:rPr>
              <a:t>Smith, John (VU) Lab</a:t>
            </a:r>
            <a:endParaRPr lang="en-US" sz="1400" b="1" u="sng" dirty="0" smtClean="0">
              <a:latin typeface="Calibri"/>
              <a:ea typeface="ＭＳ Ｐゴシック" charset="0"/>
              <a:cs typeface="Calibri"/>
            </a:endParaRPr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VU users can also pay with scholarship or VICTR voucher.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(1) Scholarship or VICTR voucher activated systematically by OOR.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b="1" dirty="0">
                <a:ea typeface="ＭＳ Ｐゴシック" charset="0"/>
                <a:cs typeface="Calibri"/>
              </a:rPr>
              <a:t>These numbers are considered internal funding sources.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All VU users with scholarship or VICTR voucher funds will be assigned a special lab group.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Example:  </a:t>
            </a:r>
            <a:r>
              <a:rPr lang="en-US" sz="1400" b="1" u="sng" dirty="0" smtClean="0">
                <a:latin typeface="Calibri"/>
                <a:ea typeface="ＭＳ Ｐゴシック" charset="0"/>
                <a:cs typeface="Calibri"/>
              </a:rPr>
              <a:t>Smith, John (VUMC Scholarship &amp; Voucher Lab)</a:t>
            </a:r>
          </a:p>
          <a:p>
            <a:pPr lvl="1"/>
            <a:endParaRPr lang="en-US" sz="1400" b="1" dirty="0" smtClean="0">
              <a:latin typeface="Calibri"/>
              <a:ea typeface="ＭＳ Ｐゴシック" charset="0"/>
              <a:cs typeface="Calibri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(2) </a:t>
            </a:r>
            <a:r>
              <a:rPr lang="en-US" sz="1400" b="1" dirty="0">
                <a:ea typeface="ＭＳ Ｐゴシック" charset="0"/>
                <a:cs typeface="Calibri"/>
              </a:rPr>
              <a:t>PI or Lab Manager grants access to the activated </a:t>
            </a:r>
            <a:r>
              <a:rPr lang="en-US" sz="1400" b="1" dirty="0" smtClean="0">
                <a:ea typeface="ＭＳ Ｐゴシック" charset="0"/>
                <a:cs typeface="Calibri"/>
              </a:rPr>
              <a:t>number to </a:t>
            </a:r>
            <a:r>
              <a:rPr lang="en-US" sz="1400" b="1" dirty="0">
                <a:ea typeface="ＭＳ Ｐゴシック" charset="0"/>
                <a:cs typeface="Calibri"/>
              </a:rPr>
              <a:t>other lab members.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000" b="1" dirty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User SOPs available on the Office of Research website.</a:t>
            </a:r>
          </a:p>
        </p:txBody>
      </p:sp>
    </p:spTree>
    <p:extLst>
      <p:ext uri="{BB962C8B-B14F-4D97-AF65-F5344CB8AC3E}">
        <p14:creationId xmlns:p14="http://schemas.microsoft.com/office/powerpoint/2010/main" val="5642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7772400" cy="524608"/>
          </a:xfrm>
        </p:spPr>
        <p:txBody>
          <a:bodyPr/>
          <a:lstStyle/>
          <a:p>
            <a:pPr algn="l"/>
            <a:r>
              <a:rPr lang="en-US" sz="3000" b="1" dirty="0" smtClean="0">
                <a:latin typeface="Cambria" pitchFamily="18" charset="0"/>
              </a:rPr>
              <a:t>VA Payment Number Management</a:t>
            </a:r>
            <a:endParaRPr lang="en-US" sz="30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949" y="762000"/>
            <a:ext cx="844867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Some VUMC or VU faculty members may have VA funding.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VA funding is considered external funding source.</a:t>
            </a:r>
          </a:p>
          <a:p>
            <a:pPr lvl="1"/>
            <a:endParaRPr lang="en-US" sz="1400" b="1" dirty="0" smtClean="0">
              <a:latin typeface="Calibri"/>
              <a:ea typeface="ＭＳ Ｐゴシック" charset="0"/>
              <a:cs typeface="Calibri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Faculty members with this funding is assigned a special lab group.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Example:  Smith, John (VA-TVHS) Lab</a:t>
            </a:r>
          </a:p>
          <a:p>
            <a:pPr lvl="1"/>
            <a:endParaRPr lang="en-US" sz="1400" b="1" dirty="0" smtClean="0">
              <a:latin typeface="Calibri"/>
              <a:ea typeface="ＭＳ Ｐゴシック" charset="0"/>
              <a:cs typeface="Calibri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OOR will activate and manage the VA standing POs in coordination with Mike Walsh.</a:t>
            </a:r>
            <a:endParaRPr lang="en-US" sz="2000" b="1" dirty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User SOPs available on the Office of Research website.</a:t>
            </a:r>
          </a:p>
        </p:txBody>
      </p:sp>
    </p:spTree>
    <p:extLst>
      <p:ext uri="{BB962C8B-B14F-4D97-AF65-F5344CB8AC3E}">
        <p14:creationId xmlns:p14="http://schemas.microsoft.com/office/powerpoint/2010/main" val="242499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7772400" cy="524608"/>
          </a:xfrm>
        </p:spPr>
        <p:txBody>
          <a:bodyPr/>
          <a:lstStyle/>
          <a:p>
            <a:pPr algn="l"/>
            <a:r>
              <a:rPr lang="en-US" sz="3000" b="1" dirty="0" smtClean="0">
                <a:latin typeface="Cambria" pitchFamily="18" charset="0"/>
              </a:rPr>
              <a:t>External User Notes</a:t>
            </a:r>
            <a:endParaRPr lang="en-US" sz="30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636" y="639121"/>
            <a:ext cx="8448673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Step 1: Complete “Request a new External User for your iLab site” webform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u="sng" dirty="0">
                <a:hlinkClick r:id="rId3"/>
              </a:rPr>
              <a:t>https://www.vumc.org/oor/vumc-cores-ilab-solutions-transition</a:t>
            </a:r>
            <a:r>
              <a:rPr lang="en-US" sz="1200" dirty="0"/>
              <a:t> </a:t>
            </a:r>
            <a:endParaRPr lang="en-US" sz="12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b="1" dirty="0" smtClean="0">
                <a:latin typeface="Calibri"/>
                <a:ea typeface="ＭＳ Ｐゴシック" charset="0"/>
                <a:cs typeface="Calibri"/>
              </a:rPr>
              <a:t>VUMC Office of Research will: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200" b="1" dirty="0" smtClean="0">
                <a:latin typeface="Calibri"/>
                <a:ea typeface="ＭＳ Ｐゴシック" charset="0"/>
                <a:cs typeface="Calibri"/>
              </a:rPr>
              <a:t>(1) Register on behalf of the external PI (or verify he/she has an active iLab account)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200" b="1" dirty="0" smtClean="0">
                <a:latin typeface="Calibri"/>
                <a:ea typeface="ＭＳ Ｐゴシック" charset="0"/>
                <a:cs typeface="Calibri"/>
              </a:rPr>
              <a:t>(2) Once the external account is active, OOR will add the institution to the core’s pricing panel and assign the applicable pricing group.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200" b="1" dirty="0" smtClean="0">
                <a:latin typeface="Calibri"/>
                <a:ea typeface="ＭＳ Ｐゴシック" charset="0"/>
                <a:cs typeface="Calibri"/>
              </a:rPr>
              <a:t>(3) Add a PO or billing reference number to the core’s site.</a:t>
            </a:r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ea typeface="ＭＳ Ｐゴシック" charset="0"/>
                <a:cs typeface="Calibri"/>
              </a:rPr>
              <a:t>Step 2: Provide user with instructions on using iLab.</a:t>
            </a:r>
            <a:endParaRPr lang="en-US" sz="2000" dirty="0" smtClean="0">
              <a:latin typeface="Calibri"/>
              <a:ea typeface="ＭＳ Ｐゴシック" charset="0"/>
              <a:cs typeface="Calibri"/>
            </a:endParaRPr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Step 3: Invoice Distribution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dirty="0" smtClean="0"/>
              <a:t>All </a:t>
            </a:r>
            <a:r>
              <a:rPr lang="en-US" sz="1200" dirty="0"/>
              <a:t>external invoices are distributed to the invoice owner and financial managers monthly during the closing process. </a:t>
            </a:r>
            <a:r>
              <a:rPr lang="en-US" sz="1200" dirty="0" smtClean="0"/>
              <a:t> (Typically </a:t>
            </a:r>
            <a:r>
              <a:rPr lang="en-US" sz="1200" dirty="0"/>
              <a:t>completed by the 10</a:t>
            </a:r>
            <a:r>
              <a:rPr lang="en-US" sz="1200" baseline="30000" dirty="0"/>
              <a:t>th </a:t>
            </a:r>
            <a:r>
              <a:rPr lang="en-US" sz="1200" dirty="0"/>
              <a:t>business day the following </a:t>
            </a:r>
            <a:r>
              <a:rPr lang="en-US" sz="1200" dirty="0" smtClean="0"/>
              <a:t>month)</a:t>
            </a:r>
            <a:endParaRPr lang="en-US" sz="1200" b="1" dirty="0"/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Step 4: Work with your Core Administrative Officer to monitor the aging report and mark invoices as paid.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dirty="0" smtClean="0">
                <a:latin typeface="Calibri"/>
                <a:ea typeface="ＭＳ Ｐゴシック" charset="0"/>
                <a:cs typeface="Calibri"/>
              </a:rPr>
              <a:t>Payment remittance instructions are stated on the invoice.</a:t>
            </a:r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An SOP for external customer management is available on the OOR website.</a:t>
            </a:r>
          </a:p>
        </p:txBody>
      </p:sp>
    </p:spTree>
    <p:extLst>
      <p:ext uri="{BB962C8B-B14F-4D97-AF65-F5344CB8AC3E}">
        <p14:creationId xmlns:p14="http://schemas.microsoft.com/office/powerpoint/2010/main" val="201408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7772400" cy="524608"/>
          </a:xfrm>
        </p:spPr>
        <p:txBody>
          <a:bodyPr/>
          <a:lstStyle/>
          <a:p>
            <a:pPr algn="l"/>
            <a:r>
              <a:rPr lang="en-US" sz="3000" b="1" dirty="0" smtClean="0">
                <a:latin typeface="Cambria" pitchFamily="18" charset="0"/>
              </a:rPr>
              <a:t>External User Notes</a:t>
            </a:r>
            <a:endParaRPr lang="en-US" sz="30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636" y="639121"/>
            <a:ext cx="8448673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Updates </a:t>
            </a: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to External Lab Groups: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If your external customer requests new financial contacts, email address, or address a HELP ticket will need to be submitted.</a:t>
            </a:r>
          </a:p>
          <a:p>
            <a:pPr lvl="1"/>
            <a:endParaRPr lang="en-US" sz="1400" b="1" dirty="0" smtClean="0">
              <a:latin typeface="Calibri"/>
              <a:ea typeface="ＭＳ Ｐゴシック" charset="0"/>
              <a:cs typeface="Calibri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The </a:t>
            </a: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user can do this directly. Or, the core can submit on their behalf</a:t>
            </a: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endParaRPr lang="en-US" sz="14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PO Numbers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External Users may add a new billing number as a “Purchase Order” when submitting a request.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The core will need to approve this request before the charges can be billed to the customer preferred PO number.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>
                <a:latin typeface="Calibri"/>
                <a:ea typeface="ＭＳ Ｐゴシック" charset="0"/>
                <a:cs typeface="Calibri"/>
              </a:rPr>
              <a:t>NOTE: The PO number displays on the customer’s invoice</a:t>
            </a:r>
            <a:endParaRPr lang="en-US" sz="1400" b="1" dirty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>
              <a:latin typeface="Calibri"/>
              <a:ea typeface="ＭＳ Ｐゴシック" charset="0"/>
              <a:cs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Calibri"/>
              <a:ea typeface="ＭＳ Ｐゴシック" charset="0"/>
              <a:cs typeface="Calibri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ea typeface="ＭＳ Ｐゴシック" charset="0"/>
                <a:cs typeface="Calibri"/>
              </a:rPr>
              <a:t>Do not approve PO numbers for VU Lab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Do not approve PO numbers for VA Lab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/>
                <a:ea typeface="ＭＳ Ｐゴシック" charset="0"/>
                <a:cs typeface="Calibri"/>
              </a:rPr>
              <a:t>The Office of Research will manage the activation of all VU and VA billing numbers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.</a:t>
            </a:r>
            <a:endParaRPr lang="en-US" sz="2000" b="1" dirty="0" smtClean="0">
              <a:solidFill>
                <a:srgbClr val="FF0000"/>
              </a:solidFill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00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"/>
            <a:ext cx="8763000" cy="57912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000" b="1" dirty="0">
                <a:latin typeface="Cambria" pitchFamily="18" charset="0"/>
              </a:rPr>
              <a:t>Lab groups available for VUMC Faculty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3696" y="914400"/>
            <a:ext cx="4400204" cy="5867397"/>
            <a:chOff x="4637116" y="1219200"/>
            <a:chExt cx="4400204" cy="4131970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4637116" y="1638299"/>
              <a:ext cx="4400204" cy="3712871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endParaRPr lang="en-US" sz="1000" b="1" dirty="0" smtClean="0">
                <a:latin typeface="Calibri"/>
                <a:ea typeface="ＭＳ Ｐゴシック" charset="0"/>
                <a:cs typeface="Calibri"/>
              </a:endParaRPr>
            </a:p>
            <a:p>
              <a:pPr marL="0" indent="0">
                <a:buNone/>
              </a:pPr>
              <a:r>
                <a:rPr lang="en-US" sz="1200" b="1" dirty="0"/>
                <a:t>Fund </a:t>
              </a:r>
              <a:r>
                <a:rPr lang="en-US" sz="1200" b="1" dirty="0" smtClean="0"/>
                <a:t>Type:</a:t>
              </a:r>
            </a:p>
            <a:p>
              <a:r>
                <a:rPr lang="en-US" sz="1000" dirty="0" smtClean="0"/>
                <a:t>Select </a:t>
              </a:r>
              <a:r>
                <a:rPr lang="en-US" sz="1000" dirty="0"/>
                <a:t>this lab when you want to make core purchases/ reservations using your </a:t>
              </a:r>
              <a:r>
                <a:rPr lang="en-US" sz="1000" dirty="0" smtClean="0"/>
                <a:t>   </a:t>
              </a:r>
              <a:r>
                <a:rPr lang="en-US" sz="1000" u="sng" dirty="0" smtClean="0"/>
                <a:t>VUMC </a:t>
              </a:r>
              <a:r>
                <a:rPr lang="en-US" sz="1000" u="sng" dirty="0"/>
                <a:t>cost </a:t>
              </a:r>
              <a:r>
                <a:rPr lang="en-US" sz="1000" u="sng" dirty="0" smtClean="0"/>
                <a:t>centers</a:t>
              </a:r>
              <a:r>
                <a:rPr lang="en-US" sz="1000" dirty="0" smtClean="0"/>
                <a:t>.</a:t>
              </a:r>
            </a:p>
            <a:p>
              <a:r>
                <a:rPr lang="en-US" sz="1000" dirty="0" smtClean="0"/>
                <a:t>Select </a:t>
              </a:r>
              <a:r>
                <a:rPr lang="en-US" sz="1000" dirty="0"/>
                <a:t>this lab when you want to make core purchases/ reservations using your </a:t>
              </a:r>
              <a:r>
                <a:rPr lang="en-US" sz="1000" u="sng" dirty="0"/>
                <a:t>scholarship or voucher </a:t>
              </a:r>
              <a:r>
                <a:rPr lang="en-US" sz="1000" u="sng" dirty="0" smtClean="0"/>
                <a:t>funds</a:t>
              </a:r>
              <a:r>
                <a:rPr lang="en-US" sz="1000" dirty="0" smtClean="0"/>
                <a:t>.</a:t>
              </a:r>
            </a:p>
            <a:p>
              <a:pPr marL="0" indent="0">
                <a:buNone/>
              </a:pPr>
              <a:endParaRPr lang="en-US" sz="1000" u="sng" dirty="0"/>
            </a:p>
            <a:p>
              <a:pPr marL="0" indent="0">
                <a:buNone/>
              </a:pPr>
              <a:r>
                <a:rPr lang="en-US" sz="1200" b="1" u="sng" dirty="0" smtClean="0"/>
                <a:t>VUMC </a:t>
              </a:r>
              <a:r>
                <a:rPr lang="en-US" sz="1200" b="1" u="sng" dirty="0"/>
                <a:t>Cost </a:t>
              </a:r>
              <a:r>
                <a:rPr lang="en-US" sz="1200" b="1" u="sng" dirty="0" smtClean="0"/>
                <a:t>Centers</a:t>
              </a:r>
              <a:endParaRPr lang="en-US" sz="1200" b="1" dirty="0"/>
            </a:p>
            <a:p>
              <a:r>
                <a:rPr lang="en-US" sz="1000" dirty="0" smtClean="0"/>
                <a:t>VUMC </a:t>
              </a:r>
              <a:r>
                <a:rPr lang="en-US" sz="1000" dirty="0"/>
                <a:t>Cost </a:t>
              </a:r>
              <a:r>
                <a:rPr lang="en-US" sz="1000" dirty="0" smtClean="0"/>
                <a:t>Centers are </a:t>
              </a:r>
              <a:r>
                <a:rPr lang="en-US" sz="1000" b="1" dirty="0" smtClean="0"/>
                <a:t>activated</a:t>
              </a:r>
              <a:r>
                <a:rPr lang="en-US" sz="1000" dirty="0" smtClean="0"/>
                <a:t> </a:t>
              </a:r>
              <a:r>
                <a:rPr lang="en-US" sz="1000" dirty="0"/>
                <a:t>by the </a:t>
              </a:r>
              <a:r>
                <a:rPr lang="en-US" sz="1000" u="sng" dirty="0"/>
                <a:t>department </a:t>
              </a:r>
              <a:r>
                <a:rPr lang="en-US" sz="1000" u="sng" dirty="0" smtClean="0"/>
                <a:t>administrato</a:t>
              </a:r>
              <a:r>
                <a:rPr lang="en-US" sz="1000" dirty="0" smtClean="0"/>
                <a:t>r.</a:t>
              </a:r>
            </a:p>
            <a:p>
              <a:r>
                <a:rPr lang="en-US" sz="1000" b="1" dirty="0" smtClean="0"/>
                <a:t>Access</a:t>
              </a:r>
              <a:r>
                <a:rPr lang="en-US" sz="1000" dirty="0" smtClean="0"/>
                <a:t> </a:t>
              </a:r>
              <a:r>
                <a:rPr lang="en-US" sz="1000" dirty="0"/>
                <a:t>to VUMC Cost </a:t>
              </a:r>
              <a:r>
                <a:rPr lang="en-US" sz="1000" dirty="0" smtClean="0"/>
                <a:t>Centers</a:t>
              </a:r>
            </a:p>
            <a:p>
              <a:pPr lvl="1"/>
              <a:r>
                <a:rPr lang="en-US" sz="1000" dirty="0" smtClean="0"/>
                <a:t>The </a:t>
              </a:r>
              <a:r>
                <a:rPr lang="en-US" sz="1000" dirty="0"/>
                <a:t>PI has automatic access to the VUMC cost center once activated by the </a:t>
              </a:r>
              <a:r>
                <a:rPr lang="en-US" sz="1000" dirty="0" smtClean="0"/>
                <a:t>department.</a:t>
              </a:r>
            </a:p>
            <a:p>
              <a:pPr lvl="1"/>
              <a:r>
                <a:rPr lang="en-US" sz="1000" dirty="0" smtClean="0"/>
                <a:t>The </a:t>
              </a:r>
              <a:r>
                <a:rPr lang="en-US" sz="1000" dirty="0"/>
                <a:t>PI or Lab Manager </a:t>
              </a:r>
              <a:r>
                <a:rPr lang="en-US" sz="1000" i="1" dirty="0"/>
                <a:t>will need to grant access for specific users </a:t>
              </a:r>
              <a:r>
                <a:rPr lang="en-US" sz="1000" dirty="0"/>
                <a:t>to specific cost centers via the PI’s fund </a:t>
              </a:r>
              <a:r>
                <a:rPr lang="en-US" sz="1000" dirty="0" smtClean="0"/>
                <a:t>grid.</a:t>
              </a:r>
            </a:p>
            <a:p>
              <a:pPr marL="0" indent="0">
                <a:buNone/>
              </a:pPr>
              <a:endParaRPr lang="en-US" sz="1200" b="1" u="sng" dirty="0" smtClean="0"/>
            </a:p>
            <a:p>
              <a:pPr marL="0" indent="0">
                <a:buNone/>
              </a:pPr>
              <a:r>
                <a:rPr lang="en-US" sz="1200" b="1" u="sng" dirty="0" smtClean="0"/>
                <a:t>Vouchers </a:t>
              </a:r>
              <a:r>
                <a:rPr lang="en-US" sz="1200" b="1" u="sng" dirty="0"/>
                <a:t>&amp; </a:t>
              </a:r>
              <a:r>
                <a:rPr lang="en-US" sz="1200" b="1" u="sng" dirty="0" smtClean="0"/>
                <a:t>Scholarships</a:t>
              </a:r>
              <a:endParaRPr lang="en-US" sz="1200" b="1" dirty="0"/>
            </a:p>
            <a:p>
              <a:r>
                <a:rPr lang="en-US" sz="1000" dirty="0" smtClean="0"/>
                <a:t>Vouchers </a:t>
              </a:r>
              <a:r>
                <a:rPr lang="en-US" sz="1000" dirty="0"/>
                <a:t>&amp; </a:t>
              </a:r>
              <a:r>
                <a:rPr lang="en-US" sz="1000" dirty="0" smtClean="0"/>
                <a:t>Scholarships funds are </a:t>
              </a:r>
              <a:r>
                <a:rPr lang="en-US" sz="1000" b="1" dirty="0" smtClean="0"/>
                <a:t>activated</a:t>
              </a:r>
              <a:r>
                <a:rPr lang="en-US" sz="1000" dirty="0" smtClean="0"/>
                <a:t> in iLab </a:t>
              </a:r>
              <a:r>
                <a:rPr lang="en-US" sz="1000" u="sng" dirty="0" smtClean="0"/>
                <a:t>via an outside process.</a:t>
              </a:r>
              <a:endParaRPr lang="en-US" sz="1000" dirty="0" smtClean="0"/>
            </a:p>
            <a:p>
              <a:r>
                <a:rPr lang="en-US" sz="1000" b="1" dirty="0" smtClean="0"/>
                <a:t>Access</a:t>
              </a:r>
              <a:r>
                <a:rPr lang="en-US" sz="1000" dirty="0" smtClean="0"/>
                <a:t> to Voucher &amp; Scholarship Funds</a:t>
              </a:r>
            </a:p>
            <a:p>
              <a:pPr lvl="1"/>
              <a:r>
                <a:rPr lang="en-US" sz="1000" dirty="0" smtClean="0"/>
                <a:t>The </a:t>
              </a:r>
              <a:r>
                <a:rPr lang="en-US" sz="1000" dirty="0"/>
                <a:t>PI will have automatic access to these </a:t>
              </a:r>
              <a:r>
                <a:rPr lang="en-US" sz="1000" dirty="0" smtClean="0"/>
                <a:t>funds once activated</a:t>
              </a:r>
            </a:p>
            <a:p>
              <a:pPr lvl="1"/>
              <a:r>
                <a:rPr lang="en-US" sz="1000" dirty="0" smtClean="0"/>
                <a:t>The </a:t>
              </a:r>
              <a:r>
                <a:rPr lang="en-US" sz="1000" dirty="0"/>
                <a:t>PI or Lab Manager will </a:t>
              </a:r>
              <a:r>
                <a:rPr lang="en-US" sz="1000" i="1" dirty="0"/>
                <a:t>need to grant access for specific users </a:t>
              </a:r>
              <a:r>
                <a:rPr lang="en-US" sz="1000" dirty="0"/>
                <a:t>to specific cost centers via the PI’s fund grid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 bwMode="auto">
            <a:xfrm>
              <a:off x="5943600" y="1219200"/>
              <a:ext cx="1981200" cy="533400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2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144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3716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8288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Cambria" pitchFamily="18" charset="0"/>
                </a:rPr>
                <a:t>Smith, John (VUMC) Lab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86300" y="914400"/>
            <a:ext cx="4400204" cy="5867397"/>
            <a:chOff x="4637116" y="1219200"/>
            <a:chExt cx="4400204" cy="4131970"/>
          </a:xfrm>
        </p:grpSpPr>
        <p:sp>
          <p:nvSpPr>
            <p:cNvPr id="14" name="Content Placeholder 2"/>
            <p:cNvSpPr txBox="1">
              <a:spLocks/>
            </p:cNvSpPr>
            <p:nvPr/>
          </p:nvSpPr>
          <p:spPr bwMode="auto">
            <a:xfrm>
              <a:off x="4637116" y="1638299"/>
              <a:ext cx="4400204" cy="3712871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endParaRPr lang="en-US" sz="1000" b="1" dirty="0" smtClean="0">
                <a:latin typeface="Calibri"/>
                <a:ea typeface="ＭＳ Ｐゴシック" charset="0"/>
                <a:cs typeface="Calibri"/>
              </a:endParaRPr>
            </a:p>
            <a:p>
              <a:pPr marL="0" indent="0">
                <a:buNone/>
              </a:pPr>
              <a:r>
                <a:rPr lang="en-US" sz="1200" b="1" dirty="0"/>
                <a:t>Fund </a:t>
              </a:r>
              <a:r>
                <a:rPr lang="en-US" sz="1200" b="1" dirty="0" smtClean="0"/>
                <a:t>Type:</a:t>
              </a:r>
            </a:p>
            <a:p>
              <a:r>
                <a:rPr lang="en-US" sz="1000" dirty="0" smtClean="0"/>
                <a:t>Select </a:t>
              </a:r>
              <a:r>
                <a:rPr lang="en-US" sz="1000" dirty="0"/>
                <a:t>this lab when you want to make core purchases/ reservations using </a:t>
              </a:r>
              <a:r>
                <a:rPr lang="en-US" sz="1000" dirty="0" smtClean="0"/>
                <a:t>your </a:t>
              </a:r>
              <a:r>
                <a:rPr lang="en-US" sz="1000" u="sng" dirty="0" smtClean="0"/>
                <a:t>VA Funds (99999XXXX)</a:t>
              </a:r>
              <a:endParaRPr lang="en-US" sz="1000" dirty="0" smtClean="0"/>
            </a:p>
            <a:p>
              <a:pPr marL="0" indent="0">
                <a:buNone/>
              </a:pPr>
              <a:endParaRPr lang="en-US" sz="1000" u="sng" dirty="0"/>
            </a:p>
            <a:p>
              <a:pPr marL="0" indent="0">
                <a:buNone/>
              </a:pPr>
              <a:r>
                <a:rPr lang="en-US" sz="1200" b="1" u="sng" dirty="0" smtClean="0"/>
                <a:t>VA Funds (999999xxxx)</a:t>
              </a:r>
              <a:endParaRPr lang="en-US" sz="1200" b="1" dirty="0"/>
            </a:p>
            <a:p>
              <a:r>
                <a:rPr lang="en-US" sz="1000" dirty="0" smtClean="0"/>
                <a:t>VA funds are considered external funds.</a:t>
              </a:r>
            </a:p>
            <a:p>
              <a:r>
                <a:rPr lang="en-US" sz="1000" dirty="0" smtClean="0"/>
                <a:t>VA funds are added as a ‘Standing PO’ number to each VUMC core facility that will  be used.</a:t>
              </a:r>
            </a:p>
            <a:p>
              <a:r>
                <a:rPr lang="en-US" sz="1000" dirty="0" smtClean="0"/>
                <a:t>The VA fund must be added for each individual lab member at each core facility.</a:t>
              </a:r>
            </a:p>
            <a:p>
              <a:pPr marL="0" indent="0">
                <a:buNone/>
              </a:pPr>
              <a:endParaRPr lang="en-US" sz="1200" b="1" u="sng" dirty="0" smtClean="0"/>
            </a:p>
            <a:p>
              <a:pPr marL="0" indent="0">
                <a:buNone/>
              </a:pPr>
              <a:r>
                <a:rPr lang="en-US" sz="1200" b="1" u="sng" dirty="0" smtClean="0"/>
                <a:t>Activating </a:t>
              </a:r>
              <a:r>
                <a:rPr lang="en-US" sz="1200" b="1" u="sng" dirty="0"/>
                <a:t>VA </a:t>
              </a:r>
              <a:r>
                <a:rPr lang="en-US" sz="1200" b="1" u="sng" dirty="0" smtClean="0"/>
                <a:t>Funds</a:t>
              </a:r>
            </a:p>
            <a:p>
              <a:r>
                <a:rPr lang="en-US" sz="1000" dirty="0" smtClean="0"/>
                <a:t>Contact the Office of Research to activate VA funds for each of the lab members.</a:t>
              </a:r>
            </a:p>
            <a:p>
              <a:pPr lvl="1"/>
              <a:r>
                <a:rPr lang="en-US" sz="1000" dirty="0" smtClean="0"/>
                <a:t>NOTE: This is a manual process, and we will activate upon request. Please provide the VUMC core name and the name of the lab member.</a:t>
              </a:r>
            </a:p>
            <a:p>
              <a:pPr marL="457200" lvl="1" indent="0">
                <a:buNone/>
              </a:pPr>
              <a:endParaRPr lang="en-US" sz="1200" b="1" dirty="0"/>
            </a:p>
            <a:p>
              <a:pPr marL="0" indent="0">
                <a:buNone/>
              </a:pPr>
              <a:r>
                <a:rPr lang="en-US" sz="1200" b="1" u="sng" dirty="0" smtClean="0"/>
                <a:t>Access to VA Funds</a:t>
              </a:r>
              <a:endParaRPr lang="en-US" sz="1200" b="1" dirty="0"/>
            </a:p>
            <a:p>
              <a:r>
                <a:rPr lang="en-US" sz="1000" dirty="0" smtClean="0"/>
                <a:t>Once the VA fund has been added to the requested core site as a “Standing PO’, the user will have access to the fund.</a:t>
              </a:r>
              <a:endParaRPr lang="en-US" sz="1000" dirty="0"/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5943600" y="1219200"/>
              <a:ext cx="1981200" cy="533400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2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144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3716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8288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Cambria" pitchFamily="18" charset="0"/>
                </a:rPr>
                <a:t>Smith, John (VA) Lab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39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"/>
            <a:ext cx="8763000" cy="57912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000" b="1" dirty="0">
                <a:latin typeface="Cambria" pitchFamily="18" charset="0"/>
              </a:rPr>
              <a:t>Lab groups available for </a:t>
            </a:r>
            <a:r>
              <a:rPr lang="en-US" sz="2000" b="1" dirty="0" smtClean="0">
                <a:latin typeface="Cambria" pitchFamily="18" charset="0"/>
              </a:rPr>
              <a:t>VU </a:t>
            </a:r>
            <a:r>
              <a:rPr lang="en-US" sz="2000" b="1" dirty="0">
                <a:latin typeface="Cambria" pitchFamily="18" charset="0"/>
              </a:rPr>
              <a:t>Faculty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1586" y="914397"/>
            <a:ext cx="2813020" cy="5839692"/>
            <a:chOff x="4637116" y="1219200"/>
            <a:chExt cx="4400204" cy="4131970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4637116" y="1638299"/>
              <a:ext cx="4400204" cy="3712871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endParaRPr lang="en-US" sz="1000" b="1" dirty="0" smtClean="0">
                <a:latin typeface="Calibri"/>
                <a:ea typeface="ＭＳ Ｐゴシック" charset="0"/>
                <a:cs typeface="Calibri"/>
              </a:endParaRPr>
            </a:p>
            <a:p>
              <a:pPr marL="0" indent="0">
                <a:buNone/>
              </a:pPr>
              <a:r>
                <a:rPr lang="en-US" sz="1200" b="1" dirty="0"/>
                <a:t>Fund </a:t>
              </a:r>
              <a:r>
                <a:rPr lang="en-US" sz="1200" b="1" dirty="0" smtClean="0"/>
                <a:t>Type:</a:t>
              </a:r>
            </a:p>
            <a:p>
              <a:r>
                <a:rPr lang="en-US" sz="1000" dirty="0" smtClean="0"/>
                <a:t>Select </a:t>
              </a:r>
              <a:r>
                <a:rPr lang="en-US" sz="1000" dirty="0"/>
                <a:t>this lab when you want to make core purchases/ reservations using your </a:t>
              </a:r>
              <a:r>
                <a:rPr lang="en-US" sz="1000" dirty="0" smtClean="0"/>
                <a:t>   </a:t>
              </a:r>
              <a:r>
                <a:rPr lang="en-US" sz="1000" u="sng" dirty="0" smtClean="0"/>
                <a:t>VU billing number</a:t>
              </a:r>
              <a:r>
                <a:rPr lang="en-US" sz="1000" dirty="0" smtClean="0"/>
                <a:t>.</a:t>
              </a:r>
            </a:p>
            <a:p>
              <a:pPr marL="0" indent="0">
                <a:buNone/>
              </a:pPr>
              <a:endParaRPr lang="en-US" sz="1000" u="sng" dirty="0"/>
            </a:p>
            <a:p>
              <a:pPr marL="0" indent="0">
                <a:buNone/>
              </a:pPr>
              <a:r>
                <a:rPr lang="en-US" sz="1200" b="1" u="sng" dirty="0" smtClean="0"/>
                <a:t>Activating VU Cost Centers</a:t>
              </a:r>
              <a:endParaRPr lang="en-US" sz="1200" b="1" dirty="0"/>
            </a:p>
            <a:p>
              <a:r>
                <a:rPr lang="en-US" sz="1000" dirty="0" smtClean="0"/>
                <a:t>VU Billing Numbers are </a:t>
              </a:r>
              <a:r>
                <a:rPr lang="en-US" sz="1000" b="1" dirty="0" smtClean="0"/>
                <a:t>added</a:t>
              </a:r>
              <a:r>
                <a:rPr lang="en-US" sz="1000" dirty="0" smtClean="0"/>
                <a:t> as Standing POs</a:t>
              </a:r>
            </a:p>
            <a:p>
              <a:r>
                <a:rPr lang="en-US" sz="1000" dirty="0" smtClean="0"/>
                <a:t>To request </a:t>
              </a:r>
              <a:r>
                <a:rPr lang="en-US" sz="1000" b="1" dirty="0" smtClean="0"/>
                <a:t>activation or updates</a:t>
              </a:r>
              <a:r>
                <a:rPr lang="en-US" sz="1000" dirty="0" smtClean="0"/>
                <a:t> of a VU billing number submit the OOR Webform</a:t>
              </a:r>
            </a:p>
            <a:p>
              <a:pPr lvl="1"/>
              <a:r>
                <a:rPr lang="en-US" sz="1000" dirty="0" smtClean="0"/>
                <a:t>OOR will add and approve POs as requested via the webform.</a:t>
              </a:r>
            </a:p>
            <a:p>
              <a:pPr lvl="1"/>
              <a:r>
                <a:rPr lang="en-US" sz="1000" dirty="0">
                  <a:hlinkClick r:id="rId3"/>
                </a:rPr>
                <a:t>https://</a:t>
              </a:r>
              <a:r>
                <a:rPr lang="en-US" sz="1000" dirty="0" smtClean="0">
                  <a:hlinkClick r:id="rId3"/>
                </a:rPr>
                <a:t>www.vumc.org/oor/vu-billing-number-change-use-vumc-core-groups-ilab-vumc-cores</a:t>
              </a:r>
              <a:r>
                <a:rPr lang="en-US" sz="1000" dirty="0" smtClean="0"/>
                <a:t> </a:t>
              </a:r>
            </a:p>
            <a:p>
              <a:endParaRPr lang="en-US" sz="1000" dirty="0" smtClean="0"/>
            </a:p>
            <a:p>
              <a:pPr marL="0" indent="0">
                <a:buNone/>
              </a:pPr>
              <a:endParaRPr lang="en-US" sz="1200" b="1" u="sng" dirty="0" smtClean="0"/>
            </a:p>
            <a:p>
              <a:pPr marL="0" indent="0">
                <a:buNone/>
              </a:pPr>
              <a:r>
                <a:rPr lang="en-US" sz="1200" b="1" u="sng" dirty="0" smtClean="0"/>
                <a:t>Access </a:t>
              </a:r>
              <a:r>
                <a:rPr lang="en-US" sz="1200" b="1" u="sng" dirty="0"/>
                <a:t>to </a:t>
              </a:r>
              <a:r>
                <a:rPr lang="en-US" sz="1200" b="1" u="sng" dirty="0" smtClean="0"/>
                <a:t>VU </a:t>
              </a:r>
              <a:r>
                <a:rPr lang="en-US" sz="1200" b="1" u="sng" dirty="0"/>
                <a:t>Funds</a:t>
              </a:r>
              <a:endParaRPr lang="en-US" sz="1200" b="1" dirty="0"/>
            </a:p>
            <a:p>
              <a:r>
                <a:rPr lang="en-US" sz="1000" dirty="0"/>
                <a:t>Once the </a:t>
              </a:r>
              <a:r>
                <a:rPr lang="en-US" sz="1000" dirty="0" smtClean="0"/>
                <a:t>VU billing number </a:t>
              </a:r>
              <a:r>
                <a:rPr lang="en-US" sz="1000" dirty="0"/>
                <a:t>has been added to the requested core site as a “Standing PO’, the user will have access to the fund.</a:t>
              </a: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 bwMode="auto">
            <a:xfrm>
              <a:off x="5943600" y="1219200"/>
              <a:ext cx="1981200" cy="5334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2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144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3716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8288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Cambria" pitchFamily="18" charset="0"/>
                </a:rPr>
                <a:t>Smith, John (VU) Lab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52375" y="886692"/>
            <a:ext cx="2813925" cy="5867397"/>
            <a:chOff x="4637116" y="1219200"/>
            <a:chExt cx="4400204" cy="4131970"/>
          </a:xfrm>
        </p:grpSpPr>
        <p:sp>
          <p:nvSpPr>
            <p:cNvPr id="14" name="Content Placeholder 2"/>
            <p:cNvSpPr txBox="1">
              <a:spLocks/>
            </p:cNvSpPr>
            <p:nvPr/>
          </p:nvSpPr>
          <p:spPr bwMode="auto">
            <a:xfrm>
              <a:off x="4637116" y="1638299"/>
              <a:ext cx="4400204" cy="3712871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endParaRPr lang="en-US" sz="1000" b="1" dirty="0" smtClean="0">
                <a:latin typeface="Calibri"/>
                <a:ea typeface="ＭＳ Ｐゴシック" charset="0"/>
                <a:cs typeface="Calibri"/>
              </a:endParaRPr>
            </a:p>
            <a:p>
              <a:pPr marL="0" indent="0">
                <a:buNone/>
              </a:pPr>
              <a:r>
                <a:rPr lang="en-US" sz="1200" b="1" dirty="0"/>
                <a:t>Fund </a:t>
              </a:r>
              <a:r>
                <a:rPr lang="en-US" sz="1200" b="1" dirty="0" smtClean="0"/>
                <a:t>Type:</a:t>
              </a:r>
            </a:p>
            <a:p>
              <a:r>
                <a:rPr lang="en-US" sz="1000" dirty="0" smtClean="0"/>
                <a:t>Select </a:t>
              </a:r>
              <a:r>
                <a:rPr lang="en-US" sz="1000" dirty="0"/>
                <a:t>this lab when you want to make core purchases/ reservations using </a:t>
              </a:r>
              <a:r>
                <a:rPr lang="en-US" sz="1000" dirty="0" smtClean="0"/>
                <a:t>your </a:t>
              </a:r>
              <a:r>
                <a:rPr lang="en-US" sz="1000" u="sng" dirty="0" smtClean="0"/>
                <a:t>VA Funds (99999XXXX)</a:t>
              </a:r>
              <a:endParaRPr lang="en-US" sz="1000" dirty="0" smtClean="0"/>
            </a:p>
            <a:p>
              <a:pPr marL="0" indent="0">
                <a:buNone/>
              </a:pPr>
              <a:endParaRPr lang="en-US" sz="1000" u="sng" dirty="0"/>
            </a:p>
            <a:p>
              <a:pPr marL="0" indent="0">
                <a:buNone/>
              </a:pPr>
              <a:r>
                <a:rPr lang="en-US" sz="1200" b="1" u="sng" dirty="0" smtClean="0"/>
                <a:t>VA Funds (999999xxxx)</a:t>
              </a:r>
              <a:endParaRPr lang="en-US" sz="1200" b="1" dirty="0" smtClean="0"/>
            </a:p>
            <a:p>
              <a:r>
                <a:rPr lang="en-US" sz="1000" dirty="0"/>
                <a:t>VA funds are considered an external fund source; therefore, are added as a ‘Standing PO’ </a:t>
              </a:r>
            </a:p>
            <a:p>
              <a:pPr marL="0" indent="0">
                <a:buNone/>
              </a:pPr>
              <a:endParaRPr lang="en-US" sz="1200" b="1" u="sng" dirty="0" smtClean="0"/>
            </a:p>
            <a:p>
              <a:pPr marL="0" indent="0">
                <a:buNone/>
              </a:pPr>
              <a:r>
                <a:rPr lang="en-US" sz="1200" b="1" u="sng" dirty="0"/>
                <a:t>Activating VA Funds</a:t>
              </a:r>
            </a:p>
            <a:p>
              <a:r>
                <a:rPr lang="en-US" sz="1000" dirty="0"/>
                <a:t>Contact the Office of Research to activate VA funds.</a:t>
              </a:r>
            </a:p>
            <a:p>
              <a:pPr lvl="1"/>
              <a:r>
                <a:rPr lang="en-US" sz="1000" dirty="0"/>
                <a:t>Email </a:t>
              </a:r>
              <a:r>
                <a:rPr lang="en-US" sz="1000" dirty="0">
                  <a:hlinkClick r:id="rId4"/>
                </a:rPr>
                <a:t>VUMCcores@vumc.org</a:t>
              </a:r>
              <a:r>
                <a:rPr lang="en-US" sz="1000" dirty="0"/>
                <a:t> </a:t>
              </a:r>
              <a:r>
                <a:rPr lang="en-US" sz="1000" b="1" dirty="0"/>
                <a:t> </a:t>
              </a:r>
              <a:endParaRPr lang="en-US" sz="1000" b="1" dirty="0" smtClean="0"/>
            </a:p>
            <a:p>
              <a:r>
                <a:rPr lang="en-US" sz="1000" dirty="0"/>
                <a:t>VUMC </a:t>
              </a:r>
              <a:r>
                <a:rPr lang="en-US" sz="1000" dirty="0" smtClean="0"/>
                <a:t>OOR coordinates </a:t>
              </a:r>
              <a:r>
                <a:rPr lang="en-US" sz="1000" dirty="0"/>
                <a:t>management of VA funding with Mike Walsh at the VA.</a:t>
              </a:r>
            </a:p>
            <a:p>
              <a:endParaRPr lang="en-US" sz="1400" dirty="0" smtClean="0"/>
            </a:p>
            <a:p>
              <a:pPr marL="457200" lvl="1" indent="0">
                <a:buNone/>
              </a:pPr>
              <a:endParaRPr lang="en-US" sz="1200" b="1" dirty="0"/>
            </a:p>
            <a:p>
              <a:pPr marL="0" indent="0">
                <a:buNone/>
              </a:pPr>
              <a:r>
                <a:rPr lang="en-US" sz="1200" b="1" u="sng" dirty="0"/>
                <a:t>Access to VA Funds</a:t>
              </a:r>
              <a:endParaRPr lang="en-US" sz="1200" b="1" dirty="0"/>
            </a:p>
            <a:p>
              <a:r>
                <a:rPr lang="en-US" sz="1000" dirty="0"/>
                <a:t>Once the VA fund has been added to the requested core site as a “Standing PO’, the user will have access to the fund</a:t>
              </a:r>
              <a:r>
                <a:rPr lang="en-US" sz="1000" dirty="0" smtClean="0"/>
                <a:t>.</a:t>
              </a:r>
            </a:p>
            <a:p>
              <a:r>
                <a:rPr lang="en-US" sz="1000" dirty="0"/>
                <a:t>Contact the VUMC Office of Research to grant access to the VA billing number for new lab members.</a:t>
              </a:r>
            </a:p>
            <a:p>
              <a:pPr marL="0" indent="0">
                <a:buNone/>
              </a:pPr>
              <a:endParaRPr lang="en-US" sz="1000" dirty="0"/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5943600" y="1219200"/>
              <a:ext cx="1981200" cy="5334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2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144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3716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8288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Cambria" pitchFamily="18" charset="0"/>
                </a:rPr>
                <a:t>Smith, John (VA) Lab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44069" y="886692"/>
            <a:ext cx="2997310" cy="5867397"/>
            <a:chOff x="4637116" y="1219200"/>
            <a:chExt cx="4400204" cy="4131970"/>
          </a:xfrm>
        </p:grpSpPr>
        <p:sp>
          <p:nvSpPr>
            <p:cNvPr id="19" name="Content Placeholder 2"/>
            <p:cNvSpPr txBox="1">
              <a:spLocks/>
            </p:cNvSpPr>
            <p:nvPr/>
          </p:nvSpPr>
          <p:spPr bwMode="auto">
            <a:xfrm>
              <a:off x="4637116" y="1638299"/>
              <a:ext cx="4400204" cy="3712871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endParaRPr lang="en-US" sz="1000" b="1" dirty="0" smtClean="0">
                <a:latin typeface="Calibri"/>
                <a:ea typeface="ＭＳ Ｐゴシック" charset="0"/>
                <a:cs typeface="Calibri"/>
              </a:endParaRPr>
            </a:p>
            <a:p>
              <a:pPr marL="0" indent="0">
                <a:buNone/>
              </a:pPr>
              <a:r>
                <a:rPr lang="en-US" sz="1200" b="1" dirty="0"/>
                <a:t>Fund </a:t>
              </a:r>
              <a:r>
                <a:rPr lang="en-US" sz="1200" b="1" dirty="0" smtClean="0"/>
                <a:t>Type:</a:t>
              </a:r>
            </a:p>
            <a:p>
              <a:r>
                <a:rPr lang="en-US" sz="1000" dirty="0" smtClean="0"/>
                <a:t>Select </a:t>
              </a:r>
              <a:r>
                <a:rPr lang="en-US" sz="1000" dirty="0"/>
                <a:t>this lab when you want to make core purchases/ reservations using your </a:t>
              </a:r>
              <a:r>
                <a:rPr lang="en-US" sz="1000" u="sng" dirty="0"/>
                <a:t>scholarship or voucher </a:t>
              </a:r>
              <a:r>
                <a:rPr lang="en-US" sz="1000" u="sng" dirty="0" smtClean="0"/>
                <a:t>funds</a:t>
              </a:r>
              <a:r>
                <a:rPr lang="en-US" sz="1000" dirty="0" smtClean="0"/>
                <a:t>.</a:t>
              </a:r>
            </a:p>
            <a:p>
              <a:pPr marL="0" indent="0">
                <a:buNone/>
              </a:pPr>
              <a:endParaRPr lang="en-US" sz="1000" u="sng" dirty="0"/>
            </a:p>
            <a:p>
              <a:pPr marL="0" indent="0">
                <a:buNone/>
              </a:pPr>
              <a:r>
                <a:rPr lang="en-US" sz="1200" b="1" u="sng" dirty="0" smtClean="0"/>
                <a:t>Scholarship and Voucher Funds</a:t>
              </a:r>
              <a:endParaRPr lang="en-US" sz="1200" b="1" dirty="0"/>
            </a:p>
            <a:p>
              <a:r>
                <a:rPr lang="en-US" sz="1000" dirty="0" smtClean="0"/>
                <a:t>These funds </a:t>
              </a:r>
              <a:r>
                <a:rPr lang="en-US" sz="1000" dirty="0"/>
                <a:t>are considered </a:t>
              </a:r>
              <a:r>
                <a:rPr lang="en-US" sz="1000" dirty="0" smtClean="0"/>
                <a:t>internal </a:t>
              </a:r>
              <a:r>
                <a:rPr lang="en-US" sz="1000" dirty="0"/>
                <a:t>funds.</a:t>
              </a:r>
            </a:p>
            <a:p>
              <a:pPr marL="0" indent="0">
                <a:buNone/>
              </a:pPr>
              <a:endParaRPr lang="en-US" sz="1000" b="1" u="sng" dirty="0" smtClean="0"/>
            </a:p>
            <a:p>
              <a:pPr marL="0" indent="0">
                <a:buNone/>
              </a:pPr>
              <a:r>
                <a:rPr lang="en-US" sz="1200" b="1" u="sng" dirty="0" smtClean="0"/>
                <a:t>Activating Scholarship &amp; Voucher Funds</a:t>
              </a:r>
              <a:endParaRPr lang="en-US" sz="1200" b="1" u="sng" dirty="0"/>
            </a:p>
            <a:p>
              <a:r>
                <a:rPr lang="en-US" sz="1000" dirty="0" smtClean="0"/>
                <a:t>These funds are </a:t>
              </a:r>
              <a:r>
                <a:rPr lang="en-US" sz="1000" b="1" dirty="0" smtClean="0"/>
                <a:t>activated</a:t>
              </a:r>
              <a:r>
                <a:rPr lang="en-US" sz="1000" dirty="0" smtClean="0"/>
                <a:t> via an outside process.</a:t>
              </a:r>
            </a:p>
            <a:p>
              <a:pPr lvl="1"/>
              <a:r>
                <a:rPr lang="en-US" sz="900" dirty="0"/>
                <a:t>Scholarships:  Office of Research Allocation Process</a:t>
              </a:r>
            </a:p>
            <a:p>
              <a:pPr lvl="1"/>
              <a:r>
                <a:rPr lang="en-US" sz="900" dirty="0" smtClean="0"/>
                <a:t>Voucher: </a:t>
              </a:r>
              <a:r>
                <a:rPr lang="en-US" sz="900" dirty="0" err="1" smtClean="0"/>
                <a:t>StarBRITE</a:t>
              </a:r>
              <a:r>
                <a:rPr lang="en-US" sz="900" dirty="0" smtClean="0"/>
                <a:t> Feed</a:t>
              </a:r>
            </a:p>
            <a:p>
              <a:pPr marL="0" indent="0">
                <a:buNone/>
              </a:pPr>
              <a:endParaRPr lang="en-US" sz="1000" b="1" dirty="0" smtClean="0"/>
            </a:p>
            <a:p>
              <a:pPr marL="0" indent="0">
                <a:buNone/>
              </a:pPr>
              <a:r>
                <a:rPr lang="en-US" sz="1200" b="1" u="sng" dirty="0" smtClean="0"/>
                <a:t>Access to Voucher &amp; Scholarship Funds</a:t>
              </a:r>
            </a:p>
            <a:p>
              <a:r>
                <a:rPr lang="en-US" sz="1000" dirty="0" smtClean="0"/>
                <a:t>The </a:t>
              </a:r>
              <a:r>
                <a:rPr lang="en-US" sz="1000" dirty="0"/>
                <a:t>PI will have automatic access to these </a:t>
              </a:r>
              <a:r>
                <a:rPr lang="en-US" sz="1000" dirty="0" smtClean="0"/>
                <a:t>funds once activated</a:t>
              </a:r>
            </a:p>
            <a:p>
              <a:r>
                <a:rPr lang="en-US" sz="1000" dirty="0" smtClean="0"/>
                <a:t>The </a:t>
              </a:r>
              <a:r>
                <a:rPr lang="en-US" sz="1000" dirty="0"/>
                <a:t>PI or Lab Manager will </a:t>
              </a:r>
              <a:r>
                <a:rPr lang="en-US" sz="1000" i="1" dirty="0"/>
                <a:t>need to grant access for specific users </a:t>
              </a:r>
              <a:r>
                <a:rPr lang="en-US" sz="1000" dirty="0"/>
                <a:t>to specific cost centers via the PI’s fund grid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 bwMode="auto">
            <a:xfrm>
              <a:off x="5943600" y="1219200"/>
              <a:ext cx="1981200" cy="5334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2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9144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3716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8288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Cambria" pitchFamily="18" charset="0"/>
                </a:rPr>
                <a:t>Smith, John (VUMC Scholarship &amp; Voucher) Lab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608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1840</Words>
  <Application>Microsoft Office PowerPoint</Application>
  <PresentationFormat>On-screen Show (4:3)</PresentationFormat>
  <Paragraphs>234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Calibri Light</vt:lpstr>
      <vt:lpstr>Cambria</vt:lpstr>
      <vt:lpstr>Office Theme</vt:lpstr>
      <vt:lpstr>VUMC Core Manager   Customer Support Guide</vt:lpstr>
      <vt:lpstr>User Registration &amp; Accounts</vt:lpstr>
      <vt:lpstr>VUMC Payment Number Management</vt:lpstr>
      <vt:lpstr>VU Payment Number Management</vt:lpstr>
      <vt:lpstr>VA Payment Number Management</vt:lpstr>
      <vt:lpstr>External User Notes</vt:lpstr>
      <vt:lpstr>External User Notes</vt:lpstr>
      <vt:lpstr>Lab groups available for VUMC Faculty</vt:lpstr>
      <vt:lpstr>Lab groups available for VU Faculty</vt:lpstr>
      <vt:lpstr>Invoices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VUMC Core Manager   Customer Support Guide</dc:title>
  <dc:creator>Pirtle, Jessie</dc:creator>
  <cp:lastModifiedBy>Pirtle, Jessie</cp:lastModifiedBy>
  <cp:revision>10</cp:revision>
  <cp:lastPrinted>2018-10-31T18:00:09Z</cp:lastPrinted>
  <dcterms:created xsi:type="dcterms:W3CDTF">2018-10-31T17:29:11Z</dcterms:created>
  <dcterms:modified xsi:type="dcterms:W3CDTF">2018-12-05T19:22:28Z</dcterms:modified>
</cp:coreProperties>
</file>