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4" r:id="rId2"/>
    <p:sldId id="275" r:id="rId3"/>
    <p:sldId id="258" r:id="rId4"/>
    <p:sldId id="259" r:id="rId5"/>
    <p:sldId id="260" r:id="rId6"/>
    <p:sldId id="263" r:id="rId7"/>
    <p:sldId id="271" r:id="rId8"/>
    <p:sldId id="262" r:id="rId9"/>
    <p:sldId id="272" r:id="rId10"/>
    <p:sldId id="269" r:id="rId11"/>
    <p:sldId id="264" r:id="rId12"/>
    <p:sldId id="266" r:id="rId13"/>
    <p:sldId id="267" r:id="rId14"/>
    <p:sldId id="270" r:id="rId15"/>
    <p:sldId id="257" r:id="rId16"/>
    <p:sldId id="256" r:id="rId17"/>
    <p:sldId id="519" r:id="rId18"/>
    <p:sldId id="278" r:id="rId19"/>
    <p:sldId id="516" r:id="rId20"/>
    <p:sldId id="504" r:id="rId21"/>
    <p:sldId id="509" r:id="rId22"/>
    <p:sldId id="282" r:id="rId23"/>
    <p:sldId id="506" r:id="rId24"/>
    <p:sldId id="505" r:id="rId25"/>
    <p:sldId id="512" r:id="rId26"/>
    <p:sldId id="508" r:id="rId27"/>
    <p:sldId id="513" r:id="rId28"/>
    <p:sldId id="520" r:id="rId29"/>
    <p:sldId id="521" r:id="rId30"/>
    <p:sldId id="522" r:id="rId31"/>
    <p:sldId id="524" r:id="rId32"/>
    <p:sldId id="261" r:id="rId33"/>
    <p:sldId id="532" r:id="rId34"/>
    <p:sldId id="533" r:id="rId35"/>
    <p:sldId id="530" r:id="rId36"/>
    <p:sldId id="531" r:id="rId37"/>
    <p:sldId id="52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333FF"/>
    <a:srgbClr val="0000FF"/>
    <a:srgbClr val="000000"/>
    <a:srgbClr val="E1B9E9"/>
    <a:srgbClr val="FFAFCF"/>
    <a:srgbClr val="FABED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94660"/>
  </p:normalViewPr>
  <p:slideViewPr>
    <p:cSldViewPr snapToGrid="0">
      <p:cViewPr varScale="1">
        <p:scale>
          <a:sx n="121" d="100"/>
          <a:sy n="121" d="100"/>
        </p:scale>
        <p:origin x="13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31C65-BDE3-4458-8BC1-0B002A536A34}"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1A2C2619-F8DA-4CE0-BC6A-19530B1C4626}">
      <dgm:prSet/>
      <dgm:spPr/>
      <dgm:t>
        <a:bodyPr/>
        <a:lstStyle/>
        <a:p>
          <a:r>
            <a:rPr lang="en-US"/>
            <a:t>Institutional Review Entity for Dual Use Research of Concern (DURC) </a:t>
          </a:r>
        </a:p>
      </dgm:t>
    </dgm:pt>
    <dgm:pt modelId="{53FD4A22-EF6D-4A28-9177-32E53EC87B4D}" type="parTrans" cxnId="{12E9ACA7-785B-49BD-82B5-E3933AB4BEB6}">
      <dgm:prSet/>
      <dgm:spPr/>
      <dgm:t>
        <a:bodyPr/>
        <a:lstStyle/>
        <a:p>
          <a:endParaRPr lang="en-US"/>
        </a:p>
      </dgm:t>
    </dgm:pt>
    <dgm:pt modelId="{E8069486-B8FE-4E76-9D25-5F23CC3E77EF}" type="sibTrans" cxnId="{12E9ACA7-785B-49BD-82B5-E3933AB4BEB6}">
      <dgm:prSet/>
      <dgm:spPr/>
      <dgm:t>
        <a:bodyPr/>
        <a:lstStyle/>
        <a:p>
          <a:endParaRPr lang="en-US"/>
        </a:p>
      </dgm:t>
    </dgm:pt>
    <dgm:pt modelId="{B2F69FE9-1567-4FB1-9FED-82E8E12F77B5}">
      <dgm:prSet/>
      <dgm:spPr/>
      <dgm:t>
        <a:bodyPr/>
        <a:lstStyle/>
        <a:p>
          <a:r>
            <a:rPr lang="en-US"/>
            <a:t>Rigor, Reproducibility and Transparency </a:t>
          </a:r>
        </a:p>
      </dgm:t>
    </dgm:pt>
    <dgm:pt modelId="{3BB3D383-D418-40F7-9E1B-F44A63BEF26A}" type="parTrans" cxnId="{FF369E0E-D99F-4D5E-83B6-E49A74ADE545}">
      <dgm:prSet/>
      <dgm:spPr/>
      <dgm:t>
        <a:bodyPr/>
        <a:lstStyle/>
        <a:p>
          <a:endParaRPr lang="en-US"/>
        </a:p>
      </dgm:t>
    </dgm:pt>
    <dgm:pt modelId="{4A4D2B97-941A-41FA-8305-2E29B84CCB56}" type="sibTrans" cxnId="{FF369E0E-D99F-4D5E-83B6-E49A74ADE545}">
      <dgm:prSet/>
      <dgm:spPr/>
      <dgm:t>
        <a:bodyPr/>
        <a:lstStyle/>
        <a:p>
          <a:endParaRPr lang="en-US"/>
        </a:p>
      </dgm:t>
    </dgm:pt>
    <dgm:pt modelId="{CDAA99F9-2AB5-4620-B560-B56F91F59E2A}">
      <dgm:prSet/>
      <dgm:spPr/>
      <dgm:t>
        <a:bodyPr/>
        <a:lstStyle/>
        <a:p>
          <a:r>
            <a:rPr lang="en-US"/>
            <a:t>StrategyShare 2019 </a:t>
          </a:r>
        </a:p>
      </dgm:t>
    </dgm:pt>
    <dgm:pt modelId="{264ACBD2-B4CC-4820-A915-ADAEF4F8B10D}" type="parTrans" cxnId="{18041A1E-25D5-4B4E-B26B-23FC5C897639}">
      <dgm:prSet/>
      <dgm:spPr/>
      <dgm:t>
        <a:bodyPr/>
        <a:lstStyle/>
        <a:p>
          <a:endParaRPr lang="en-US"/>
        </a:p>
      </dgm:t>
    </dgm:pt>
    <dgm:pt modelId="{0F2F0D33-3794-41FE-A097-F5178724D2F9}" type="sibTrans" cxnId="{18041A1E-25D5-4B4E-B26B-23FC5C897639}">
      <dgm:prSet/>
      <dgm:spPr/>
      <dgm:t>
        <a:bodyPr/>
        <a:lstStyle/>
        <a:p>
          <a:endParaRPr lang="en-US"/>
        </a:p>
      </dgm:t>
    </dgm:pt>
    <dgm:pt modelId="{E520FEA9-C950-4479-9D5E-01259E456458}">
      <dgm:prSet/>
      <dgm:spPr/>
      <dgm:t>
        <a:bodyPr/>
        <a:lstStyle/>
        <a:p>
          <a:r>
            <a:rPr lang="en-US"/>
            <a:t>Upcoming Events </a:t>
          </a:r>
        </a:p>
      </dgm:t>
    </dgm:pt>
    <dgm:pt modelId="{CAB838DC-0C71-487C-8E1D-36BD4B14ADEE}" type="parTrans" cxnId="{CB32060F-DBDC-42BB-A05C-55004CDDD10C}">
      <dgm:prSet/>
      <dgm:spPr/>
      <dgm:t>
        <a:bodyPr/>
        <a:lstStyle/>
        <a:p>
          <a:endParaRPr lang="en-US"/>
        </a:p>
      </dgm:t>
    </dgm:pt>
    <dgm:pt modelId="{7C3DCE14-9D43-4225-A0BE-076AD5AA999E}" type="sibTrans" cxnId="{CB32060F-DBDC-42BB-A05C-55004CDDD10C}">
      <dgm:prSet/>
      <dgm:spPr/>
      <dgm:t>
        <a:bodyPr/>
        <a:lstStyle/>
        <a:p>
          <a:endParaRPr lang="en-US"/>
        </a:p>
      </dgm:t>
    </dgm:pt>
    <dgm:pt modelId="{9FC67CFC-2AE4-4228-BEB3-52DC050EAE17}">
      <dgm:prSet/>
      <dgm:spPr/>
      <dgm:t>
        <a:bodyPr/>
        <a:lstStyle/>
        <a:p>
          <a:r>
            <a:rPr lang="en-US"/>
            <a:t>Q&amp;A</a:t>
          </a:r>
        </a:p>
      </dgm:t>
    </dgm:pt>
    <dgm:pt modelId="{6EEA8D3D-64D1-4857-947C-365812FB72A3}" type="parTrans" cxnId="{C8B0A627-A1FA-4AD8-A9A2-924BC51A6202}">
      <dgm:prSet/>
      <dgm:spPr/>
      <dgm:t>
        <a:bodyPr/>
        <a:lstStyle/>
        <a:p>
          <a:endParaRPr lang="en-US"/>
        </a:p>
      </dgm:t>
    </dgm:pt>
    <dgm:pt modelId="{1C689A0F-5170-4785-BA46-94AB5F36176B}" type="sibTrans" cxnId="{C8B0A627-A1FA-4AD8-A9A2-924BC51A6202}">
      <dgm:prSet/>
      <dgm:spPr/>
      <dgm:t>
        <a:bodyPr/>
        <a:lstStyle/>
        <a:p>
          <a:endParaRPr lang="en-US"/>
        </a:p>
      </dgm:t>
    </dgm:pt>
    <dgm:pt modelId="{7FD47C04-E50A-413D-9D93-24F39EF35B80}" type="pres">
      <dgm:prSet presAssocID="{BD031C65-BDE3-4458-8BC1-0B002A536A34}" presName="vert0" presStyleCnt="0">
        <dgm:presLayoutVars>
          <dgm:dir/>
          <dgm:animOne val="branch"/>
          <dgm:animLvl val="lvl"/>
        </dgm:presLayoutVars>
      </dgm:prSet>
      <dgm:spPr/>
    </dgm:pt>
    <dgm:pt modelId="{C93B8AA1-088F-41F8-B287-21AF116870DA}" type="pres">
      <dgm:prSet presAssocID="{1A2C2619-F8DA-4CE0-BC6A-19530B1C4626}" presName="thickLine" presStyleLbl="alignNode1" presStyleIdx="0" presStyleCnt="5"/>
      <dgm:spPr/>
    </dgm:pt>
    <dgm:pt modelId="{220E0A70-7753-4C9A-9A9B-577EC335E1B5}" type="pres">
      <dgm:prSet presAssocID="{1A2C2619-F8DA-4CE0-BC6A-19530B1C4626}" presName="horz1" presStyleCnt="0"/>
      <dgm:spPr/>
    </dgm:pt>
    <dgm:pt modelId="{2D0FC8EA-C273-475A-A527-5F8F718EC438}" type="pres">
      <dgm:prSet presAssocID="{1A2C2619-F8DA-4CE0-BC6A-19530B1C4626}" presName="tx1" presStyleLbl="revTx" presStyleIdx="0" presStyleCnt="5"/>
      <dgm:spPr/>
    </dgm:pt>
    <dgm:pt modelId="{799C69F3-FC85-4101-A9E1-469B1DE06B1D}" type="pres">
      <dgm:prSet presAssocID="{1A2C2619-F8DA-4CE0-BC6A-19530B1C4626}" presName="vert1" presStyleCnt="0"/>
      <dgm:spPr/>
    </dgm:pt>
    <dgm:pt modelId="{7ADF4836-3BA4-4793-BC6E-C63E2D4ADBEE}" type="pres">
      <dgm:prSet presAssocID="{B2F69FE9-1567-4FB1-9FED-82E8E12F77B5}" presName="thickLine" presStyleLbl="alignNode1" presStyleIdx="1" presStyleCnt="5"/>
      <dgm:spPr/>
    </dgm:pt>
    <dgm:pt modelId="{82B4970D-2115-4F18-A3B4-6AE4280B944A}" type="pres">
      <dgm:prSet presAssocID="{B2F69FE9-1567-4FB1-9FED-82E8E12F77B5}" presName="horz1" presStyleCnt="0"/>
      <dgm:spPr/>
    </dgm:pt>
    <dgm:pt modelId="{337274CE-74BC-42EE-B089-EE9541242129}" type="pres">
      <dgm:prSet presAssocID="{B2F69FE9-1567-4FB1-9FED-82E8E12F77B5}" presName="tx1" presStyleLbl="revTx" presStyleIdx="1" presStyleCnt="5"/>
      <dgm:spPr/>
    </dgm:pt>
    <dgm:pt modelId="{C360E4FD-BF26-4B89-A56C-7064D54C70D5}" type="pres">
      <dgm:prSet presAssocID="{B2F69FE9-1567-4FB1-9FED-82E8E12F77B5}" presName="vert1" presStyleCnt="0"/>
      <dgm:spPr/>
    </dgm:pt>
    <dgm:pt modelId="{A535E6D0-BDB4-4070-8105-F3B09DD00B92}" type="pres">
      <dgm:prSet presAssocID="{CDAA99F9-2AB5-4620-B560-B56F91F59E2A}" presName="thickLine" presStyleLbl="alignNode1" presStyleIdx="2" presStyleCnt="5"/>
      <dgm:spPr/>
    </dgm:pt>
    <dgm:pt modelId="{79ECD2A5-1E7F-4AED-B776-8ED0863281B2}" type="pres">
      <dgm:prSet presAssocID="{CDAA99F9-2AB5-4620-B560-B56F91F59E2A}" presName="horz1" presStyleCnt="0"/>
      <dgm:spPr/>
    </dgm:pt>
    <dgm:pt modelId="{65950220-DC4D-45C6-9232-2967ED618728}" type="pres">
      <dgm:prSet presAssocID="{CDAA99F9-2AB5-4620-B560-B56F91F59E2A}" presName="tx1" presStyleLbl="revTx" presStyleIdx="2" presStyleCnt="5"/>
      <dgm:spPr/>
    </dgm:pt>
    <dgm:pt modelId="{D6D7E2E3-4A69-433A-B94B-E9212E91B856}" type="pres">
      <dgm:prSet presAssocID="{CDAA99F9-2AB5-4620-B560-B56F91F59E2A}" presName="vert1" presStyleCnt="0"/>
      <dgm:spPr/>
    </dgm:pt>
    <dgm:pt modelId="{54293333-16F6-45A0-9E51-40BAA19334B1}" type="pres">
      <dgm:prSet presAssocID="{E520FEA9-C950-4479-9D5E-01259E456458}" presName="thickLine" presStyleLbl="alignNode1" presStyleIdx="3" presStyleCnt="5"/>
      <dgm:spPr/>
    </dgm:pt>
    <dgm:pt modelId="{81A877AA-9D99-4CC4-9507-7FD5203B40FD}" type="pres">
      <dgm:prSet presAssocID="{E520FEA9-C950-4479-9D5E-01259E456458}" presName="horz1" presStyleCnt="0"/>
      <dgm:spPr/>
    </dgm:pt>
    <dgm:pt modelId="{BF9330CF-6DF9-4827-B07C-418DCDC37580}" type="pres">
      <dgm:prSet presAssocID="{E520FEA9-C950-4479-9D5E-01259E456458}" presName="tx1" presStyleLbl="revTx" presStyleIdx="3" presStyleCnt="5"/>
      <dgm:spPr/>
    </dgm:pt>
    <dgm:pt modelId="{B678DA06-0605-4CBC-A0F2-D644AF5A10F2}" type="pres">
      <dgm:prSet presAssocID="{E520FEA9-C950-4479-9D5E-01259E456458}" presName="vert1" presStyleCnt="0"/>
      <dgm:spPr/>
    </dgm:pt>
    <dgm:pt modelId="{88B5E252-CF66-4795-9C69-4F8EAAC0B479}" type="pres">
      <dgm:prSet presAssocID="{9FC67CFC-2AE4-4228-BEB3-52DC050EAE17}" presName="thickLine" presStyleLbl="alignNode1" presStyleIdx="4" presStyleCnt="5"/>
      <dgm:spPr/>
    </dgm:pt>
    <dgm:pt modelId="{DCD6AD48-57B2-4731-91AD-4122ABB53354}" type="pres">
      <dgm:prSet presAssocID="{9FC67CFC-2AE4-4228-BEB3-52DC050EAE17}" presName="horz1" presStyleCnt="0"/>
      <dgm:spPr/>
    </dgm:pt>
    <dgm:pt modelId="{9E184880-C826-4CC0-A7C9-AEDE29F51B11}" type="pres">
      <dgm:prSet presAssocID="{9FC67CFC-2AE4-4228-BEB3-52DC050EAE17}" presName="tx1" presStyleLbl="revTx" presStyleIdx="4" presStyleCnt="5"/>
      <dgm:spPr/>
    </dgm:pt>
    <dgm:pt modelId="{4032B48D-26BC-4FDD-8C22-04B301A33265}" type="pres">
      <dgm:prSet presAssocID="{9FC67CFC-2AE4-4228-BEB3-52DC050EAE17}" presName="vert1" presStyleCnt="0"/>
      <dgm:spPr/>
    </dgm:pt>
  </dgm:ptLst>
  <dgm:cxnLst>
    <dgm:cxn modelId="{FF369E0E-D99F-4D5E-83B6-E49A74ADE545}" srcId="{BD031C65-BDE3-4458-8BC1-0B002A536A34}" destId="{B2F69FE9-1567-4FB1-9FED-82E8E12F77B5}" srcOrd="1" destOrd="0" parTransId="{3BB3D383-D418-40F7-9E1B-F44A63BEF26A}" sibTransId="{4A4D2B97-941A-41FA-8305-2E29B84CCB56}"/>
    <dgm:cxn modelId="{CB32060F-DBDC-42BB-A05C-55004CDDD10C}" srcId="{BD031C65-BDE3-4458-8BC1-0B002A536A34}" destId="{E520FEA9-C950-4479-9D5E-01259E456458}" srcOrd="3" destOrd="0" parTransId="{CAB838DC-0C71-487C-8E1D-36BD4B14ADEE}" sibTransId="{7C3DCE14-9D43-4225-A0BE-076AD5AA999E}"/>
    <dgm:cxn modelId="{F31F7B1C-803C-4136-81A6-4EF40DF4A80C}" type="presOf" srcId="{B2F69FE9-1567-4FB1-9FED-82E8E12F77B5}" destId="{337274CE-74BC-42EE-B089-EE9541242129}" srcOrd="0" destOrd="0" presId="urn:microsoft.com/office/officeart/2008/layout/LinedList"/>
    <dgm:cxn modelId="{18041A1E-25D5-4B4E-B26B-23FC5C897639}" srcId="{BD031C65-BDE3-4458-8BC1-0B002A536A34}" destId="{CDAA99F9-2AB5-4620-B560-B56F91F59E2A}" srcOrd="2" destOrd="0" parTransId="{264ACBD2-B4CC-4820-A915-ADAEF4F8B10D}" sibTransId="{0F2F0D33-3794-41FE-A097-F5178724D2F9}"/>
    <dgm:cxn modelId="{786ED926-73D2-4E37-912C-8C08E65B02AB}" type="presOf" srcId="{BD031C65-BDE3-4458-8BC1-0B002A536A34}" destId="{7FD47C04-E50A-413D-9D93-24F39EF35B80}" srcOrd="0" destOrd="0" presId="urn:microsoft.com/office/officeart/2008/layout/LinedList"/>
    <dgm:cxn modelId="{C8B0A627-A1FA-4AD8-A9A2-924BC51A6202}" srcId="{BD031C65-BDE3-4458-8BC1-0B002A536A34}" destId="{9FC67CFC-2AE4-4228-BEB3-52DC050EAE17}" srcOrd="4" destOrd="0" parTransId="{6EEA8D3D-64D1-4857-947C-365812FB72A3}" sibTransId="{1C689A0F-5170-4785-BA46-94AB5F36176B}"/>
    <dgm:cxn modelId="{3435C8A5-EC27-4071-957C-D2AB436C1E50}" type="presOf" srcId="{CDAA99F9-2AB5-4620-B560-B56F91F59E2A}" destId="{65950220-DC4D-45C6-9232-2967ED618728}" srcOrd="0" destOrd="0" presId="urn:microsoft.com/office/officeart/2008/layout/LinedList"/>
    <dgm:cxn modelId="{12E9ACA7-785B-49BD-82B5-E3933AB4BEB6}" srcId="{BD031C65-BDE3-4458-8BC1-0B002A536A34}" destId="{1A2C2619-F8DA-4CE0-BC6A-19530B1C4626}" srcOrd="0" destOrd="0" parTransId="{53FD4A22-EF6D-4A28-9177-32E53EC87B4D}" sibTransId="{E8069486-B8FE-4E76-9D25-5F23CC3E77EF}"/>
    <dgm:cxn modelId="{68E11FC7-D17A-42DA-9482-34663A41132A}" type="presOf" srcId="{E520FEA9-C950-4479-9D5E-01259E456458}" destId="{BF9330CF-6DF9-4827-B07C-418DCDC37580}" srcOrd="0" destOrd="0" presId="urn:microsoft.com/office/officeart/2008/layout/LinedList"/>
    <dgm:cxn modelId="{D29E51D5-B51A-4C1F-BA28-C5D71522AE5E}" type="presOf" srcId="{1A2C2619-F8DA-4CE0-BC6A-19530B1C4626}" destId="{2D0FC8EA-C273-475A-A527-5F8F718EC438}" srcOrd="0" destOrd="0" presId="urn:microsoft.com/office/officeart/2008/layout/LinedList"/>
    <dgm:cxn modelId="{81E2D6E2-AFE7-41D8-BB87-A4AC8C1FDBF3}" type="presOf" srcId="{9FC67CFC-2AE4-4228-BEB3-52DC050EAE17}" destId="{9E184880-C826-4CC0-A7C9-AEDE29F51B11}" srcOrd="0" destOrd="0" presId="urn:microsoft.com/office/officeart/2008/layout/LinedList"/>
    <dgm:cxn modelId="{97292643-8881-4008-ABCA-4756D6FA769F}" type="presParOf" srcId="{7FD47C04-E50A-413D-9D93-24F39EF35B80}" destId="{C93B8AA1-088F-41F8-B287-21AF116870DA}" srcOrd="0" destOrd="0" presId="urn:microsoft.com/office/officeart/2008/layout/LinedList"/>
    <dgm:cxn modelId="{E9851F94-CCC7-4424-A524-55167A6607E4}" type="presParOf" srcId="{7FD47C04-E50A-413D-9D93-24F39EF35B80}" destId="{220E0A70-7753-4C9A-9A9B-577EC335E1B5}" srcOrd="1" destOrd="0" presId="urn:microsoft.com/office/officeart/2008/layout/LinedList"/>
    <dgm:cxn modelId="{6804A6E9-3137-4335-A6A0-ADE3FA4E9470}" type="presParOf" srcId="{220E0A70-7753-4C9A-9A9B-577EC335E1B5}" destId="{2D0FC8EA-C273-475A-A527-5F8F718EC438}" srcOrd="0" destOrd="0" presId="urn:microsoft.com/office/officeart/2008/layout/LinedList"/>
    <dgm:cxn modelId="{3648AAD5-CF4D-495A-A030-88F6F59881F0}" type="presParOf" srcId="{220E0A70-7753-4C9A-9A9B-577EC335E1B5}" destId="{799C69F3-FC85-4101-A9E1-469B1DE06B1D}" srcOrd="1" destOrd="0" presId="urn:microsoft.com/office/officeart/2008/layout/LinedList"/>
    <dgm:cxn modelId="{C8AD6613-7329-4C02-B04E-240E8BCDF171}" type="presParOf" srcId="{7FD47C04-E50A-413D-9D93-24F39EF35B80}" destId="{7ADF4836-3BA4-4793-BC6E-C63E2D4ADBEE}" srcOrd="2" destOrd="0" presId="urn:microsoft.com/office/officeart/2008/layout/LinedList"/>
    <dgm:cxn modelId="{536AF190-E4F8-4E9F-8DA5-EDB77E548258}" type="presParOf" srcId="{7FD47C04-E50A-413D-9D93-24F39EF35B80}" destId="{82B4970D-2115-4F18-A3B4-6AE4280B944A}" srcOrd="3" destOrd="0" presId="urn:microsoft.com/office/officeart/2008/layout/LinedList"/>
    <dgm:cxn modelId="{F0530765-CE19-4CB8-A487-3A288CB7A68F}" type="presParOf" srcId="{82B4970D-2115-4F18-A3B4-6AE4280B944A}" destId="{337274CE-74BC-42EE-B089-EE9541242129}" srcOrd="0" destOrd="0" presId="urn:microsoft.com/office/officeart/2008/layout/LinedList"/>
    <dgm:cxn modelId="{6B22D50D-0D6B-47CE-BD9B-39162F48C145}" type="presParOf" srcId="{82B4970D-2115-4F18-A3B4-6AE4280B944A}" destId="{C360E4FD-BF26-4B89-A56C-7064D54C70D5}" srcOrd="1" destOrd="0" presId="urn:microsoft.com/office/officeart/2008/layout/LinedList"/>
    <dgm:cxn modelId="{2C64B0E7-C978-4C20-823A-2189288C88CE}" type="presParOf" srcId="{7FD47C04-E50A-413D-9D93-24F39EF35B80}" destId="{A535E6D0-BDB4-4070-8105-F3B09DD00B92}" srcOrd="4" destOrd="0" presId="urn:microsoft.com/office/officeart/2008/layout/LinedList"/>
    <dgm:cxn modelId="{F4CAE11F-03BA-4B4A-B155-2A146BCCA394}" type="presParOf" srcId="{7FD47C04-E50A-413D-9D93-24F39EF35B80}" destId="{79ECD2A5-1E7F-4AED-B776-8ED0863281B2}" srcOrd="5" destOrd="0" presId="urn:microsoft.com/office/officeart/2008/layout/LinedList"/>
    <dgm:cxn modelId="{1EFD88BD-6AE5-4020-9E00-6B3E9588D890}" type="presParOf" srcId="{79ECD2A5-1E7F-4AED-B776-8ED0863281B2}" destId="{65950220-DC4D-45C6-9232-2967ED618728}" srcOrd="0" destOrd="0" presId="urn:microsoft.com/office/officeart/2008/layout/LinedList"/>
    <dgm:cxn modelId="{D55DAA1C-89DF-4FA5-BE88-CD957E542BCF}" type="presParOf" srcId="{79ECD2A5-1E7F-4AED-B776-8ED0863281B2}" destId="{D6D7E2E3-4A69-433A-B94B-E9212E91B856}" srcOrd="1" destOrd="0" presId="urn:microsoft.com/office/officeart/2008/layout/LinedList"/>
    <dgm:cxn modelId="{758304BC-C6F6-4B23-B29A-92E3B05D2641}" type="presParOf" srcId="{7FD47C04-E50A-413D-9D93-24F39EF35B80}" destId="{54293333-16F6-45A0-9E51-40BAA19334B1}" srcOrd="6" destOrd="0" presId="urn:microsoft.com/office/officeart/2008/layout/LinedList"/>
    <dgm:cxn modelId="{666AAF03-B0A3-426C-8E8B-B29A0C10D1B5}" type="presParOf" srcId="{7FD47C04-E50A-413D-9D93-24F39EF35B80}" destId="{81A877AA-9D99-4CC4-9507-7FD5203B40FD}" srcOrd="7" destOrd="0" presId="urn:microsoft.com/office/officeart/2008/layout/LinedList"/>
    <dgm:cxn modelId="{CFAA7C55-5B5E-4D5F-B9AC-C91FE07C191F}" type="presParOf" srcId="{81A877AA-9D99-4CC4-9507-7FD5203B40FD}" destId="{BF9330CF-6DF9-4827-B07C-418DCDC37580}" srcOrd="0" destOrd="0" presId="urn:microsoft.com/office/officeart/2008/layout/LinedList"/>
    <dgm:cxn modelId="{1BA2A9D8-B7D2-4235-8CB3-E19529359076}" type="presParOf" srcId="{81A877AA-9D99-4CC4-9507-7FD5203B40FD}" destId="{B678DA06-0605-4CBC-A0F2-D644AF5A10F2}" srcOrd="1" destOrd="0" presId="urn:microsoft.com/office/officeart/2008/layout/LinedList"/>
    <dgm:cxn modelId="{7DFE6305-80E1-4E31-82BB-B70FCC934F2E}" type="presParOf" srcId="{7FD47C04-E50A-413D-9D93-24F39EF35B80}" destId="{88B5E252-CF66-4795-9C69-4F8EAAC0B479}" srcOrd="8" destOrd="0" presId="urn:microsoft.com/office/officeart/2008/layout/LinedList"/>
    <dgm:cxn modelId="{C4A46CF6-2969-458E-8A9B-75CB0D12CFB0}" type="presParOf" srcId="{7FD47C04-E50A-413D-9D93-24F39EF35B80}" destId="{DCD6AD48-57B2-4731-91AD-4122ABB53354}" srcOrd="9" destOrd="0" presId="urn:microsoft.com/office/officeart/2008/layout/LinedList"/>
    <dgm:cxn modelId="{A85D430D-FB3F-41E2-BF01-2A668F0B1D7C}" type="presParOf" srcId="{DCD6AD48-57B2-4731-91AD-4122ABB53354}" destId="{9E184880-C826-4CC0-A7C9-AEDE29F51B11}" srcOrd="0" destOrd="0" presId="urn:microsoft.com/office/officeart/2008/layout/LinedList"/>
    <dgm:cxn modelId="{50AF6F30-C0BD-4FD0-B2D1-537BC8FD6D97}" type="presParOf" srcId="{DCD6AD48-57B2-4731-91AD-4122ABB53354}" destId="{4032B48D-26BC-4FDD-8C22-04B301A3326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F638CA-8549-4304-9E30-EE0CC94C0270}"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40927980-EFAB-4917-B0BE-9F1447C78A87}">
      <dgm:prSet phldrT="[Text]"/>
      <dgm:spPr/>
      <dgm:t>
        <a:bodyPr/>
        <a:lstStyle/>
        <a:p>
          <a:r>
            <a:rPr lang="en-US" dirty="0"/>
            <a:t>Advance Knowledge</a:t>
          </a:r>
        </a:p>
      </dgm:t>
    </dgm:pt>
    <dgm:pt modelId="{6A5EA779-457E-47AA-B4F9-88636DCDF873}" type="parTrans" cxnId="{8D18E524-0BDC-48D6-B193-DB31BB159165}">
      <dgm:prSet/>
      <dgm:spPr/>
      <dgm:t>
        <a:bodyPr/>
        <a:lstStyle/>
        <a:p>
          <a:endParaRPr lang="en-US"/>
        </a:p>
      </dgm:t>
    </dgm:pt>
    <dgm:pt modelId="{993C39C3-9A5F-4620-AEE4-BA87A0C087B2}" type="sibTrans" cxnId="{8D18E524-0BDC-48D6-B193-DB31BB159165}">
      <dgm:prSet/>
      <dgm:spPr/>
      <dgm:t>
        <a:bodyPr/>
        <a:lstStyle/>
        <a:p>
          <a:endParaRPr lang="en-US"/>
        </a:p>
      </dgm:t>
    </dgm:pt>
    <dgm:pt modelId="{8F06DFB4-9675-4D02-A4AB-3DD3A11DFBDD}">
      <dgm:prSet phldrT="[Text]"/>
      <dgm:spPr/>
      <dgm:t>
        <a:bodyPr/>
        <a:lstStyle/>
        <a:p>
          <a:r>
            <a:rPr lang="en-US" dirty="0"/>
            <a:t>Change Practice, Policy and Paradigms</a:t>
          </a:r>
        </a:p>
      </dgm:t>
    </dgm:pt>
    <dgm:pt modelId="{6F90CB30-1F08-4EAB-A6B0-AEA2A33F798B}" type="parTrans" cxnId="{7866BF0B-6060-4FEE-A95D-BBD0A63BFDB0}">
      <dgm:prSet/>
      <dgm:spPr/>
      <dgm:t>
        <a:bodyPr/>
        <a:lstStyle/>
        <a:p>
          <a:endParaRPr lang="en-US"/>
        </a:p>
      </dgm:t>
    </dgm:pt>
    <dgm:pt modelId="{2BA9313B-D699-46D0-AD19-B7C3B8E89326}" type="sibTrans" cxnId="{7866BF0B-6060-4FEE-A95D-BBD0A63BFDB0}">
      <dgm:prSet/>
      <dgm:spPr/>
      <dgm:t>
        <a:bodyPr/>
        <a:lstStyle/>
        <a:p>
          <a:endParaRPr lang="en-US"/>
        </a:p>
      </dgm:t>
    </dgm:pt>
    <dgm:pt modelId="{BDFF76D0-5633-480B-BF96-0A45466A3D77}">
      <dgm:prSet phldrT="[Text]"/>
      <dgm:spPr/>
      <dgm:t>
        <a:bodyPr/>
        <a:lstStyle/>
        <a:p>
          <a:r>
            <a:rPr lang="en-US" dirty="0"/>
            <a:t>Analyze and Understand</a:t>
          </a:r>
        </a:p>
      </dgm:t>
    </dgm:pt>
    <dgm:pt modelId="{68AB6CCB-F747-46B3-8CFB-9CD5D991543A}" type="parTrans" cxnId="{1523B026-A84C-4105-B5A7-C0885D3848D2}">
      <dgm:prSet/>
      <dgm:spPr/>
      <dgm:t>
        <a:bodyPr/>
        <a:lstStyle/>
        <a:p>
          <a:endParaRPr lang="en-US"/>
        </a:p>
      </dgm:t>
    </dgm:pt>
    <dgm:pt modelId="{504E9918-1298-4D32-A348-21DE88FE3D33}" type="sibTrans" cxnId="{1523B026-A84C-4105-B5A7-C0885D3848D2}">
      <dgm:prSet/>
      <dgm:spPr/>
      <dgm:t>
        <a:bodyPr/>
        <a:lstStyle/>
        <a:p>
          <a:endParaRPr lang="en-US"/>
        </a:p>
      </dgm:t>
    </dgm:pt>
    <dgm:pt modelId="{5CD61E87-A25D-4540-AADB-E4BA1E3F3E98}">
      <dgm:prSet phldrT="[Text]"/>
      <dgm:spPr/>
      <dgm:t>
        <a:bodyPr/>
        <a:lstStyle/>
        <a:p>
          <a:r>
            <a:rPr lang="en-US" dirty="0"/>
            <a:t>Grow Research</a:t>
          </a:r>
        </a:p>
      </dgm:t>
    </dgm:pt>
    <dgm:pt modelId="{EFCBA61E-8479-465D-9943-74B1373F705B}" type="sibTrans" cxnId="{B2E700F6-3781-4A4B-BBA1-ABC2A4463C2D}">
      <dgm:prSet/>
      <dgm:spPr/>
      <dgm:t>
        <a:bodyPr/>
        <a:lstStyle/>
        <a:p>
          <a:endParaRPr lang="en-US"/>
        </a:p>
      </dgm:t>
    </dgm:pt>
    <dgm:pt modelId="{D05E0947-6AF8-41B5-8B0E-238EEEF6180E}" type="parTrans" cxnId="{B2E700F6-3781-4A4B-BBA1-ABC2A4463C2D}">
      <dgm:prSet/>
      <dgm:spPr/>
      <dgm:t>
        <a:bodyPr/>
        <a:lstStyle/>
        <a:p>
          <a:endParaRPr lang="en-US"/>
        </a:p>
      </dgm:t>
    </dgm:pt>
    <dgm:pt modelId="{02684FB3-C56E-44EB-B7CF-7B1B543C8167}">
      <dgm:prSet phldrT="[Text]"/>
      <dgm:spPr/>
      <dgm:t>
        <a:bodyPr/>
        <a:lstStyle/>
        <a:p>
          <a:r>
            <a:rPr lang="en-US"/>
            <a:t>Reproducible Results</a:t>
          </a:r>
          <a:endParaRPr lang="en-US" dirty="0"/>
        </a:p>
      </dgm:t>
    </dgm:pt>
    <dgm:pt modelId="{498EF66D-C2FE-407B-8148-8FCDC72E9086}" type="parTrans" cxnId="{6B887AFA-C1AF-40CB-AFDF-45E0A80AD16D}">
      <dgm:prSet/>
      <dgm:spPr/>
      <dgm:t>
        <a:bodyPr/>
        <a:lstStyle/>
        <a:p>
          <a:endParaRPr lang="en-US"/>
        </a:p>
      </dgm:t>
    </dgm:pt>
    <dgm:pt modelId="{64AA30AF-F495-4987-87DF-2F01BB8A3819}" type="sibTrans" cxnId="{6B887AFA-C1AF-40CB-AFDF-45E0A80AD16D}">
      <dgm:prSet/>
      <dgm:spPr/>
      <dgm:t>
        <a:bodyPr/>
        <a:lstStyle/>
        <a:p>
          <a:endParaRPr lang="en-US"/>
        </a:p>
      </dgm:t>
    </dgm:pt>
    <dgm:pt modelId="{CA56622E-0CCA-4F74-BE0C-2E468EB7EFA5}" type="pres">
      <dgm:prSet presAssocID="{B2F638CA-8549-4304-9E30-EE0CC94C0270}" presName="cycle" presStyleCnt="0">
        <dgm:presLayoutVars>
          <dgm:dir/>
          <dgm:resizeHandles val="exact"/>
        </dgm:presLayoutVars>
      </dgm:prSet>
      <dgm:spPr/>
    </dgm:pt>
    <dgm:pt modelId="{E6E58448-4037-42FD-91C4-EDEBB4DE2E03}" type="pres">
      <dgm:prSet presAssocID="{40927980-EFAB-4917-B0BE-9F1447C78A87}" presName="dummy" presStyleCnt="0"/>
      <dgm:spPr/>
    </dgm:pt>
    <dgm:pt modelId="{558898C5-ABDA-4FBD-924C-A22F566324E1}" type="pres">
      <dgm:prSet presAssocID="{40927980-EFAB-4917-B0BE-9F1447C78A87}" presName="node" presStyleLbl="revTx" presStyleIdx="0" presStyleCnt="5">
        <dgm:presLayoutVars>
          <dgm:bulletEnabled val="1"/>
        </dgm:presLayoutVars>
      </dgm:prSet>
      <dgm:spPr/>
    </dgm:pt>
    <dgm:pt modelId="{91C1F2F4-D74D-49A3-B2AC-787FEDE9F083}" type="pres">
      <dgm:prSet presAssocID="{993C39C3-9A5F-4620-AEE4-BA87A0C087B2}" presName="sibTrans" presStyleLbl="node1" presStyleIdx="0" presStyleCnt="5"/>
      <dgm:spPr/>
    </dgm:pt>
    <dgm:pt modelId="{A0B3847C-14B5-4FF8-8756-736ABBA21BB3}" type="pres">
      <dgm:prSet presAssocID="{8F06DFB4-9675-4D02-A4AB-3DD3A11DFBDD}" presName="dummy" presStyleCnt="0"/>
      <dgm:spPr/>
    </dgm:pt>
    <dgm:pt modelId="{820A6A4E-44BF-4CA0-8366-190692C41B89}" type="pres">
      <dgm:prSet presAssocID="{8F06DFB4-9675-4D02-A4AB-3DD3A11DFBDD}" presName="node" presStyleLbl="revTx" presStyleIdx="1" presStyleCnt="5">
        <dgm:presLayoutVars>
          <dgm:bulletEnabled val="1"/>
        </dgm:presLayoutVars>
      </dgm:prSet>
      <dgm:spPr/>
    </dgm:pt>
    <dgm:pt modelId="{F20A0066-40EA-4B92-9F03-C94735E8813F}" type="pres">
      <dgm:prSet presAssocID="{2BA9313B-D699-46D0-AD19-B7C3B8E89326}" presName="sibTrans" presStyleLbl="node1" presStyleIdx="1" presStyleCnt="5"/>
      <dgm:spPr/>
    </dgm:pt>
    <dgm:pt modelId="{97B4A934-64DE-4E45-9D7C-49524338394C}" type="pres">
      <dgm:prSet presAssocID="{BDFF76D0-5633-480B-BF96-0A45466A3D77}" presName="dummy" presStyleCnt="0"/>
      <dgm:spPr/>
    </dgm:pt>
    <dgm:pt modelId="{C0958C06-8947-494E-B021-5B6235E94EE2}" type="pres">
      <dgm:prSet presAssocID="{BDFF76D0-5633-480B-BF96-0A45466A3D77}" presName="node" presStyleLbl="revTx" presStyleIdx="2" presStyleCnt="5">
        <dgm:presLayoutVars>
          <dgm:bulletEnabled val="1"/>
        </dgm:presLayoutVars>
      </dgm:prSet>
      <dgm:spPr/>
    </dgm:pt>
    <dgm:pt modelId="{AFA7F497-63DE-4BE5-AA53-CE32CCAFD905}" type="pres">
      <dgm:prSet presAssocID="{504E9918-1298-4D32-A348-21DE88FE3D33}" presName="sibTrans" presStyleLbl="node1" presStyleIdx="2" presStyleCnt="5"/>
      <dgm:spPr/>
    </dgm:pt>
    <dgm:pt modelId="{F8B0C4E7-E0D2-47D2-BAFD-6002A684D626}" type="pres">
      <dgm:prSet presAssocID="{5CD61E87-A25D-4540-AADB-E4BA1E3F3E98}" presName="dummy" presStyleCnt="0"/>
      <dgm:spPr/>
    </dgm:pt>
    <dgm:pt modelId="{7DDB5895-2F46-4EAB-8A35-D1B2F44CD96C}" type="pres">
      <dgm:prSet presAssocID="{5CD61E87-A25D-4540-AADB-E4BA1E3F3E98}" presName="node" presStyleLbl="revTx" presStyleIdx="3" presStyleCnt="5">
        <dgm:presLayoutVars>
          <dgm:bulletEnabled val="1"/>
        </dgm:presLayoutVars>
      </dgm:prSet>
      <dgm:spPr/>
    </dgm:pt>
    <dgm:pt modelId="{38B7BECE-A43E-46E6-B39E-AE19054BBCEE}" type="pres">
      <dgm:prSet presAssocID="{EFCBA61E-8479-465D-9943-74B1373F705B}" presName="sibTrans" presStyleLbl="node1" presStyleIdx="3" presStyleCnt="5"/>
      <dgm:spPr/>
    </dgm:pt>
    <dgm:pt modelId="{86E01725-4D44-4092-8CD9-6E19EE70C1A9}" type="pres">
      <dgm:prSet presAssocID="{02684FB3-C56E-44EB-B7CF-7B1B543C8167}" presName="dummy" presStyleCnt="0"/>
      <dgm:spPr/>
    </dgm:pt>
    <dgm:pt modelId="{B7A93F6C-AC2E-4C33-BFB6-43A670B7E3D4}" type="pres">
      <dgm:prSet presAssocID="{02684FB3-C56E-44EB-B7CF-7B1B543C8167}" presName="node" presStyleLbl="revTx" presStyleIdx="4" presStyleCnt="5">
        <dgm:presLayoutVars>
          <dgm:bulletEnabled val="1"/>
        </dgm:presLayoutVars>
      </dgm:prSet>
      <dgm:spPr/>
    </dgm:pt>
    <dgm:pt modelId="{BEAC00BF-D335-4B2C-AA58-FF56F44444E8}" type="pres">
      <dgm:prSet presAssocID="{64AA30AF-F495-4987-87DF-2F01BB8A3819}" presName="sibTrans" presStyleLbl="node1" presStyleIdx="4" presStyleCnt="5"/>
      <dgm:spPr/>
    </dgm:pt>
  </dgm:ptLst>
  <dgm:cxnLst>
    <dgm:cxn modelId="{7866BF0B-6060-4FEE-A95D-BBD0A63BFDB0}" srcId="{B2F638CA-8549-4304-9E30-EE0CC94C0270}" destId="{8F06DFB4-9675-4D02-A4AB-3DD3A11DFBDD}" srcOrd="1" destOrd="0" parTransId="{6F90CB30-1F08-4EAB-A6B0-AEA2A33F798B}" sibTransId="{2BA9313B-D699-46D0-AD19-B7C3B8E89326}"/>
    <dgm:cxn modelId="{A5A24919-D912-4B08-A205-D00F4FC201FF}" type="presOf" srcId="{EFCBA61E-8479-465D-9943-74B1373F705B}" destId="{38B7BECE-A43E-46E6-B39E-AE19054BBCEE}" srcOrd="0" destOrd="0" presId="urn:microsoft.com/office/officeart/2005/8/layout/cycle1"/>
    <dgm:cxn modelId="{8D18E524-0BDC-48D6-B193-DB31BB159165}" srcId="{B2F638CA-8549-4304-9E30-EE0CC94C0270}" destId="{40927980-EFAB-4917-B0BE-9F1447C78A87}" srcOrd="0" destOrd="0" parTransId="{6A5EA779-457E-47AA-B4F9-88636DCDF873}" sibTransId="{993C39C3-9A5F-4620-AEE4-BA87A0C087B2}"/>
    <dgm:cxn modelId="{1523B026-A84C-4105-B5A7-C0885D3848D2}" srcId="{B2F638CA-8549-4304-9E30-EE0CC94C0270}" destId="{BDFF76D0-5633-480B-BF96-0A45466A3D77}" srcOrd="2" destOrd="0" parTransId="{68AB6CCB-F747-46B3-8CFB-9CD5D991543A}" sibTransId="{504E9918-1298-4D32-A348-21DE88FE3D33}"/>
    <dgm:cxn modelId="{5C0E3844-83F3-4194-98FA-8ED36D450EA8}" type="presOf" srcId="{64AA30AF-F495-4987-87DF-2F01BB8A3819}" destId="{BEAC00BF-D335-4B2C-AA58-FF56F44444E8}" srcOrd="0" destOrd="0" presId="urn:microsoft.com/office/officeart/2005/8/layout/cycle1"/>
    <dgm:cxn modelId="{4F65B181-6B6B-496F-B610-5BFE54567A45}" type="presOf" srcId="{02684FB3-C56E-44EB-B7CF-7B1B543C8167}" destId="{B7A93F6C-AC2E-4C33-BFB6-43A670B7E3D4}" srcOrd="0" destOrd="0" presId="urn:microsoft.com/office/officeart/2005/8/layout/cycle1"/>
    <dgm:cxn modelId="{D0AB1E88-18B3-4FA2-8CAC-DF22F047B825}" type="presOf" srcId="{993C39C3-9A5F-4620-AEE4-BA87A0C087B2}" destId="{91C1F2F4-D74D-49A3-B2AC-787FEDE9F083}" srcOrd="0" destOrd="0" presId="urn:microsoft.com/office/officeart/2005/8/layout/cycle1"/>
    <dgm:cxn modelId="{EC238C8B-789E-4FB8-9BA2-3BEBF3A4A112}" type="presOf" srcId="{8F06DFB4-9675-4D02-A4AB-3DD3A11DFBDD}" destId="{820A6A4E-44BF-4CA0-8366-190692C41B89}" srcOrd="0" destOrd="0" presId="urn:microsoft.com/office/officeart/2005/8/layout/cycle1"/>
    <dgm:cxn modelId="{61A8BC94-646E-4742-9C3C-80BA621BBA45}" type="presOf" srcId="{2BA9313B-D699-46D0-AD19-B7C3B8E89326}" destId="{F20A0066-40EA-4B92-9F03-C94735E8813F}" srcOrd="0" destOrd="0" presId="urn:microsoft.com/office/officeart/2005/8/layout/cycle1"/>
    <dgm:cxn modelId="{6511E69A-E727-4BEB-8686-9038C7FC9DB2}" type="presOf" srcId="{B2F638CA-8549-4304-9E30-EE0CC94C0270}" destId="{CA56622E-0CCA-4F74-BE0C-2E468EB7EFA5}" srcOrd="0" destOrd="0" presId="urn:microsoft.com/office/officeart/2005/8/layout/cycle1"/>
    <dgm:cxn modelId="{D6D464AD-A608-4BF0-B3AA-5020CD5B7D9D}" type="presOf" srcId="{5CD61E87-A25D-4540-AADB-E4BA1E3F3E98}" destId="{7DDB5895-2F46-4EAB-8A35-D1B2F44CD96C}" srcOrd="0" destOrd="0" presId="urn:microsoft.com/office/officeart/2005/8/layout/cycle1"/>
    <dgm:cxn modelId="{8E9FCFBC-0BF7-4AF5-A686-FB11C805E2AD}" type="presOf" srcId="{40927980-EFAB-4917-B0BE-9F1447C78A87}" destId="{558898C5-ABDA-4FBD-924C-A22F566324E1}" srcOrd="0" destOrd="0" presId="urn:microsoft.com/office/officeart/2005/8/layout/cycle1"/>
    <dgm:cxn modelId="{0F0882BE-617A-49B0-A9AD-33120033DE38}" type="presOf" srcId="{504E9918-1298-4D32-A348-21DE88FE3D33}" destId="{AFA7F497-63DE-4BE5-AA53-CE32CCAFD905}" srcOrd="0" destOrd="0" presId="urn:microsoft.com/office/officeart/2005/8/layout/cycle1"/>
    <dgm:cxn modelId="{A6F990C8-4376-4933-B64C-93B29362DD56}" type="presOf" srcId="{BDFF76D0-5633-480B-BF96-0A45466A3D77}" destId="{C0958C06-8947-494E-B021-5B6235E94EE2}" srcOrd="0" destOrd="0" presId="urn:microsoft.com/office/officeart/2005/8/layout/cycle1"/>
    <dgm:cxn modelId="{B2E700F6-3781-4A4B-BBA1-ABC2A4463C2D}" srcId="{B2F638CA-8549-4304-9E30-EE0CC94C0270}" destId="{5CD61E87-A25D-4540-AADB-E4BA1E3F3E98}" srcOrd="3" destOrd="0" parTransId="{D05E0947-6AF8-41B5-8B0E-238EEEF6180E}" sibTransId="{EFCBA61E-8479-465D-9943-74B1373F705B}"/>
    <dgm:cxn modelId="{6B887AFA-C1AF-40CB-AFDF-45E0A80AD16D}" srcId="{B2F638CA-8549-4304-9E30-EE0CC94C0270}" destId="{02684FB3-C56E-44EB-B7CF-7B1B543C8167}" srcOrd="4" destOrd="0" parTransId="{498EF66D-C2FE-407B-8148-8FCDC72E9086}" sibTransId="{64AA30AF-F495-4987-87DF-2F01BB8A3819}"/>
    <dgm:cxn modelId="{BEB086DF-315A-4208-A1CE-C4983C1732D3}" type="presParOf" srcId="{CA56622E-0CCA-4F74-BE0C-2E468EB7EFA5}" destId="{E6E58448-4037-42FD-91C4-EDEBB4DE2E03}" srcOrd="0" destOrd="0" presId="urn:microsoft.com/office/officeart/2005/8/layout/cycle1"/>
    <dgm:cxn modelId="{F93CA17D-0894-4154-80EB-42739130BBDA}" type="presParOf" srcId="{CA56622E-0CCA-4F74-BE0C-2E468EB7EFA5}" destId="{558898C5-ABDA-4FBD-924C-A22F566324E1}" srcOrd="1" destOrd="0" presId="urn:microsoft.com/office/officeart/2005/8/layout/cycle1"/>
    <dgm:cxn modelId="{581709E5-4BAF-404E-BA44-2FD3D867E745}" type="presParOf" srcId="{CA56622E-0CCA-4F74-BE0C-2E468EB7EFA5}" destId="{91C1F2F4-D74D-49A3-B2AC-787FEDE9F083}" srcOrd="2" destOrd="0" presId="urn:microsoft.com/office/officeart/2005/8/layout/cycle1"/>
    <dgm:cxn modelId="{7C38B73D-6687-45FA-9673-06BCC44F21C6}" type="presParOf" srcId="{CA56622E-0CCA-4F74-BE0C-2E468EB7EFA5}" destId="{A0B3847C-14B5-4FF8-8756-736ABBA21BB3}" srcOrd="3" destOrd="0" presId="urn:microsoft.com/office/officeart/2005/8/layout/cycle1"/>
    <dgm:cxn modelId="{94AA5E86-081B-4F9B-B6B6-C7B834D332A0}" type="presParOf" srcId="{CA56622E-0CCA-4F74-BE0C-2E468EB7EFA5}" destId="{820A6A4E-44BF-4CA0-8366-190692C41B89}" srcOrd="4" destOrd="0" presId="urn:microsoft.com/office/officeart/2005/8/layout/cycle1"/>
    <dgm:cxn modelId="{AEF69785-B374-4CF6-B4FF-F0715AA958E9}" type="presParOf" srcId="{CA56622E-0CCA-4F74-BE0C-2E468EB7EFA5}" destId="{F20A0066-40EA-4B92-9F03-C94735E8813F}" srcOrd="5" destOrd="0" presId="urn:microsoft.com/office/officeart/2005/8/layout/cycle1"/>
    <dgm:cxn modelId="{02C6003A-E11C-4DBF-9D3D-54BB9121349E}" type="presParOf" srcId="{CA56622E-0CCA-4F74-BE0C-2E468EB7EFA5}" destId="{97B4A934-64DE-4E45-9D7C-49524338394C}" srcOrd="6" destOrd="0" presId="urn:microsoft.com/office/officeart/2005/8/layout/cycle1"/>
    <dgm:cxn modelId="{FFD476AE-E909-45BD-9279-0B7D9BAD7EB1}" type="presParOf" srcId="{CA56622E-0CCA-4F74-BE0C-2E468EB7EFA5}" destId="{C0958C06-8947-494E-B021-5B6235E94EE2}" srcOrd="7" destOrd="0" presId="urn:microsoft.com/office/officeart/2005/8/layout/cycle1"/>
    <dgm:cxn modelId="{980586A2-3B59-403F-9E52-572FB9B7CBD9}" type="presParOf" srcId="{CA56622E-0CCA-4F74-BE0C-2E468EB7EFA5}" destId="{AFA7F497-63DE-4BE5-AA53-CE32CCAFD905}" srcOrd="8" destOrd="0" presId="urn:microsoft.com/office/officeart/2005/8/layout/cycle1"/>
    <dgm:cxn modelId="{20F7DEF6-ED95-4C9D-8B33-A492E0632234}" type="presParOf" srcId="{CA56622E-0CCA-4F74-BE0C-2E468EB7EFA5}" destId="{F8B0C4E7-E0D2-47D2-BAFD-6002A684D626}" srcOrd="9" destOrd="0" presId="urn:microsoft.com/office/officeart/2005/8/layout/cycle1"/>
    <dgm:cxn modelId="{32DB0C97-66C9-41B6-90E3-D52181325CF2}" type="presParOf" srcId="{CA56622E-0CCA-4F74-BE0C-2E468EB7EFA5}" destId="{7DDB5895-2F46-4EAB-8A35-D1B2F44CD96C}" srcOrd="10" destOrd="0" presId="urn:microsoft.com/office/officeart/2005/8/layout/cycle1"/>
    <dgm:cxn modelId="{4D73F72E-432A-4F2B-B510-FD75D643A8F3}" type="presParOf" srcId="{CA56622E-0CCA-4F74-BE0C-2E468EB7EFA5}" destId="{38B7BECE-A43E-46E6-B39E-AE19054BBCEE}" srcOrd="11" destOrd="0" presId="urn:microsoft.com/office/officeart/2005/8/layout/cycle1"/>
    <dgm:cxn modelId="{2420DEFB-CAD5-47F3-A43D-3B1F0050BCA5}" type="presParOf" srcId="{CA56622E-0CCA-4F74-BE0C-2E468EB7EFA5}" destId="{86E01725-4D44-4092-8CD9-6E19EE70C1A9}" srcOrd="12" destOrd="0" presId="urn:microsoft.com/office/officeart/2005/8/layout/cycle1"/>
    <dgm:cxn modelId="{F4250922-B30A-4275-B0A8-7155A965CA49}" type="presParOf" srcId="{CA56622E-0CCA-4F74-BE0C-2E468EB7EFA5}" destId="{B7A93F6C-AC2E-4C33-BFB6-43A670B7E3D4}" srcOrd="13" destOrd="0" presId="urn:microsoft.com/office/officeart/2005/8/layout/cycle1"/>
    <dgm:cxn modelId="{74701406-0B67-4B6C-96B4-E9A8AD5CCBFA}" type="presParOf" srcId="{CA56622E-0CCA-4F74-BE0C-2E468EB7EFA5}" destId="{BEAC00BF-D335-4B2C-AA58-FF56F44444E8}"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20815E-440F-40F1-9CFE-825C0E617451}" type="doc">
      <dgm:prSet loTypeId="urn:microsoft.com/office/officeart/2009/3/layout/CircleRelationship" loCatId="relationship" qsTypeId="urn:microsoft.com/office/officeart/2005/8/quickstyle/3d1" qsCatId="3D" csTypeId="urn:microsoft.com/office/officeart/2005/8/colors/colorful1" csCatId="colorful" phldr="1"/>
      <dgm:spPr/>
      <dgm:t>
        <a:bodyPr/>
        <a:lstStyle/>
        <a:p>
          <a:endParaRPr lang="en-US"/>
        </a:p>
      </dgm:t>
    </dgm:pt>
    <dgm:pt modelId="{34A47D06-B1A3-4957-BCE5-9385371CA877}">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b="1" dirty="0"/>
            <a:t>Cores </a:t>
          </a:r>
          <a:br>
            <a:rPr lang="en-US" sz="2800" b="1" dirty="0"/>
          </a:br>
          <a:r>
            <a:rPr lang="en-US" sz="2800" b="1" dirty="0"/>
            <a:t>enable, facilitate, promote &amp; define</a:t>
          </a:r>
        </a:p>
      </dgm:t>
    </dgm:pt>
    <dgm:pt modelId="{6F938060-ECE7-47BB-8F3A-2FDBD82A72C4}" type="parTrans" cxnId="{7B6DAA66-F07E-488A-86AE-0C3E1C8060AB}">
      <dgm:prSet/>
      <dgm:spPr/>
      <dgm:t>
        <a:bodyPr/>
        <a:lstStyle/>
        <a:p>
          <a:endParaRPr lang="en-US"/>
        </a:p>
      </dgm:t>
    </dgm:pt>
    <dgm:pt modelId="{BB9C87BA-67F5-4F0B-9F83-F9E584EBC3DB}" type="sibTrans" cxnId="{7B6DAA66-F07E-488A-86AE-0C3E1C8060AB}">
      <dgm:prSet/>
      <dgm:spPr/>
      <dgm:t>
        <a:bodyPr/>
        <a:lstStyle/>
        <a:p>
          <a:endParaRPr lang="en-US"/>
        </a:p>
      </dgm:t>
    </dgm:pt>
    <dgm:pt modelId="{FCF65716-618D-4B3F-9203-E38328F0554D}">
      <dgm:prSet phldrT="[Text]" custT="1"/>
      <dgm:spPr/>
      <dgm:t>
        <a:bodyPr/>
        <a:lstStyle/>
        <a:p>
          <a:r>
            <a:rPr lang="en-US" sz="3200" dirty="0"/>
            <a:t>RCR</a:t>
          </a:r>
        </a:p>
      </dgm:t>
    </dgm:pt>
    <dgm:pt modelId="{3F301102-A011-4FFD-A0A6-8E12C36C5DFC}" type="parTrans" cxnId="{26F7C9CB-728B-4762-AC63-513AA645EB09}">
      <dgm:prSet/>
      <dgm:spPr/>
      <dgm:t>
        <a:bodyPr/>
        <a:lstStyle/>
        <a:p>
          <a:endParaRPr lang="en-US"/>
        </a:p>
      </dgm:t>
    </dgm:pt>
    <dgm:pt modelId="{33EEB70C-C10D-4212-B7C0-1D9B6C429F10}" type="sibTrans" cxnId="{26F7C9CB-728B-4762-AC63-513AA645EB09}">
      <dgm:prSet/>
      <dgm:spPr/>
      <dgm:t>
        <a:bodyPr/>
        <a:lstStyle/>
        <a:p>
          <a:endParaRPr lang="en-US"/>
        </a:p>
      </dgm:t>
    </dgm:pt>
    <dgm:pt modelId="{C0A004C8-0333-45F1-89D4-AA05347BA4C3}">
      <dgm:prSet phldrT="[Text]" custT="1"/>
      <dgm:spPr/>
      <dgm:t>
        <a:bodyPr/>
        <a:lstStyle/>
        <a:p>
          <a:r>
            <a:rPr lang="en-US" sz="1600" dirty="0"/>
            <a:t>Experimental Design</a:t>
          </a:r>
        </a:p>
      </dgm:t>
    </dgm:pt>
    <dgm:pt modelId="{7AE5BD43-AB36-43E3-B64A-C6EC3F473435}" type="parTrans" cxnId="{679D893B-A933-46A0-B651-2EC0A00460D0}">
      <dgm:prSet/>
      <dgm:spPr/>
      <dgm:t>
        <a:bodyPr/>
        <a:lstStyle/>
        <a:p>
          <a:endParaRPr lang="en-US"/>
        </a:p>
      </dgm:t>
    </dgm:pt>
    <dgm:pt modelId="{941CF175-9C46-488B-8447-61D065973822}" type="sibTrans" cxnId="{679D893B-A933-46A0-B651-2EC0A00460D0}">
      <dgm:prSet/>
      <dgm:spPr/>
      <dgm:t>
        <a:bodyPr/>
        <a:lstStyle/>
        <a:p>
          <a:endParaRPr lang="en-US"/>
        </a:p>
      </dgm:t>
    </dgm:pt>
    <dgm:pt modelId="{47BDF4BE-95B6-4C0C-8FEA-8B5A8F51DF1F}">
      <dgm:prSet phldrT="[Text]"/>
      <dgm:spPr/>
      <dgm:t>
        <a:bodyPr/>
        <a:lstStyle/>
        <a:p>
          <a:r>
            <a:rPr lang="en-US" dirty="0"/>
            <a:t>SOPs</a:t>
          </a:r>
        </a:p>
      </dgm:t>
    </dgm:pt>
    <dgm:pt modelId="{BD283426-E1DA-47FB-9DE0-5689F8A81335}" type="parTrans" cxnId="{2DD56A72-3BD5-4E50-916B-61ECF615132B}">
      <dgm:prSet/>
      <dgm:spPr/>
      <dgm:t>
        <a:bodyPr/>
        <a:lstStyle/>
        <a:p>
          <a:endParaRPr lang="en-US"/>
        </a:p>
      </dgm:t>
    </dgm:pt>
    <dgm:pt modelId="{7000994A-A38F-487E-AA21-8C392E253B2C}" type="sibTrans" cxnId="{2DD56A72-3BD5-4E50-916B-61ECF615132B}">
      <dgm:prSet/>
      <dgm:spPr/>
      <dgm:t>
        <a:bodyPr/>
        <a:lstStyle/>
        <a:p>
          <a:endParaRPr lang="en-US"/>
        </a:p>
      </dgm:t>
    </dgm:pt>
    <dgm:pt modelId="{8B4F2F64-8DEC-492E-AE74-6BA6FF5C7C08}">
      <dgm:prSet phldrT="[Text]"/>
      <dgm:spPr/>
      <dgm:t>
        <a:bodyPr/>
        <a:lstStyle/>
        <a:p>
          <a:r>
            <a:rPr lang="en-US" dirty="0"/>
            <a:t>QC/QA</a:t>
          </a:r>
        </a:p>
      </dgm:t>
    </dgm:pt>
    <dgm:pt modelId="{A0BDBA74-9E5A-4EEA-B240-38CE7166E486}" type="parTrans" cxnId="{6BDB1D58-7E73-47A4-BEC9-13DD809F6CED}">
      <dgm:prSet/>
      <dgm:spPr/>
      <dgm:t>
        <a:bodyPr/>
        <a:lstStyle/>
        <a:p>
          <a:endParaRPr lang="en-US"/>
        </a:p>
      </dgm:t>
    </dgm:pt>
    <dgm:pt modelId="{C8C015EA-41B5-43AD-82BB-522DF3CCFF8B}" type="sibTrans" cxnId="{6BDB1D58-7E73-47A4-BEC9-13DD809F6CED}">
      <dgm:prSet/>
      <dgm:spPr/>
      <dgm:t>
        <a:bodyPr/>
        <a:lstStyle/>
        <a:p>
          <a:endParaRPr lang="en-US"/>
        </a:p>
      </dgm:t>
    </dgm:pt>
    <dgm:pt modelId="{334A2A24-CC95-4904-BE3F-13E19DE0A0F9}">
      <dgm:prSet phldrT="[Text]" custT="1"/>
      <dgm:spPr/>
      <dgm:t>
        <a:bodyPr/>
        <a:lstStyle/>
        <a:p>
          <a:r>
            <a:rPr lang="en-US" sz="1800" dirty="0"/>
            <a:t>Authenticate key biologics,</a:t>
          </a:r>
          <a:br>
            <a:rPr lang="en-US" sz="1800" dirty="0"/>
          </a:br>
          <a:r>
            <a:rPr lang="en-US" sz="1800" dirty="0"/>
            <a:t>chemicals</a:t>
          </a:r>
        </a:p>
      </dgm:t>
    </dgm:pt>
    <dgm:pt modelId="{8B90AA74-9A6F-4A70-93F2-5CC09D9AFF74}" type="parTrans" cxnId="{87C0D1FF-4139-456E-ACE1-F2A193EDEFBC}">
      <dgm:prSet/>
      <dgm:spPr/>
      <dgm:t>
        <a:bodyPr/>
        <a:lstStyle/>
        <a:p>
          <a:endParaRPr lang="en-US"/>
        </a:p>
      </dgm:t>
    </dgm:pt>
    <dgm:pt modelId="{1DBE2821-E216-4784-A9D7-CF871B239553}" type="sibTrans" cxnId="{87C0D1FF-4139-456E-ACE1-F2A193EDEFBC}">
      <dgm:prSet/>
      <dgm:spPr/>
      <dgm:t>
        <a:bodyPr/>
        <a:lstStyle/>
        <a:p>
          <a:endParaRPr lang="en-US"/>
        </a:p>
      </dgm:t>
    </dgm:pt>
    <dgm:pt modelId="{C3238E96-CB94-4562-AA51-DAC09028BA39}" type="pres">
      <dgm:prSet presAssocID="{3620815E-440F-40F1-9CFE-825C0E617451}" presName="Name0" presStyleCnt="0">
        <dgm:presLayoutVars>
          <dgm:chMax val="1"/>
          <dgm:chPref val="1"/>
        </dgm:presLayoutVars>
      </dgm:prSet>
      <dgm:spPr/>
    </dgm:pt>
    <dgm:pt modelId="{ECE4BFC6-E12C-4301-9E79-4C7BF5CFBC24}" type="pres">
      <dgm:prSet presAssocID="{34A47D06-B1A3-4957-BCE5-9385371CA877}" presName="Parent" presStyleLbl="node0" presStyleIdx="0" presStyleCnt="1" custScaleX="112297" custScaleY="112278">
        <dgm:presLayoutVars>
          <dgm:chMax val="5"/>
          <dgm:chPref val="5"/>
        </dgm:presLayoutVars>
      </dgm:prSet>
      <dgm:spPr/>
    </dgm:pt>
    <dgm:pt modelId="{BEA53BD5-3C62-4226-864D-D36C5D516217}" type="pres">
      <dgm:prSet presAssocID="{34A47D06-B1A3-4957-BCE5-9385371CA877}" presName="Accent2" presStyleLbl="node1" presStyleIdx="0" presStyleCnt="19"/>
      <dgm:spPr/>
    </dgm:pt>
    <dgm:pt modelId="{A85C4388-83A7-4CDD-A542-946FD7C3F013}" type="pres">
      <dgm:prSet presAssocID="{34A47D06-B1A3-4957-BCE5-9385371CA877}" presName="Accent3" presStyleLbl="node1" presStyleIdx="1" presStyleCnt="19"/>
      <dgm:spPr/>
    </dgm:pt>
    <dgm:pt modelId="{0799DA8D-31B3-4B2B-AD6E-E8CD6071742A}" type="pres">
      <dgm:prSet presAssocID="{34A47D06-B1A3-4957-BCE5-9385371CA877}" presName="Accent4" presStyleLbl="node1" presStyleIdx="2" presStyleCnt="19" custLinFactX="-100000" custLinFactNeighborX="-172089" custLinFactNeighborY="93116"/>
      <dgm:spPr/>
    </dgm:pt>
    <dgm:pt modelId="{B7C894B3-824B-44F5-A889-6041E3274533}" type="pres">
      <dgm:prSet presAssocID="{34A47D06-B1A3-4957-BCE5-9385371CA877}" presName="Accent5" presStyleLbl="node1" presStyleIdx="3" presStyleCnt="19" custLinFactX="-55195" custLinFactY="100000" custLinFactNeighborX="-100000" custLinFactNeighborY="101746"/>
      <dgm:spPr/>
    </dgm:pt>
    <dgm:pt modelId="{49321051-2A4B-43A6-8F61-4CD271F1D20E}" type="pres">
      <dgm:prSet presAssocID="{34A47D06-B1A3-4957-BCE5-9385371CA877}" presName="Accent6" presStyleLbl="node1" presStyleIdx="4" presStyleCnt="19"/>
      <dgm:spPr/>
    </dgm:pt>
    <dgm:pt modelId="{8A887F02-ABA2-4E9F-B17A-7B20FB74823C}" type="pres">
      <dgm:prSet presAssocID="{FCF65716-618D-4B3F-9203-E38328F0554D}" presName="Child1" presStyleLbl="node1" presStyleIdx="5" presStyleCnt="19" custScaleX="96674" custScaleY="96663" custLinFactNeighborX="30939" custLinFactNeighborY="-82294">
        <dgm:presLayoutVars>
          <dgm:chMax val="0"/>
          <dgm:chPref val="0"/>
        </dgm:presLayoutVars>
      </dgm:prSet>
      <dgm:spPr/>
    </dgm:pt>
    <dgm:pt modelId="{A62EAE35-C9E9-4E46-A339-7FCD66B117D5}" type="pres">
      <dgm:prSet presAssocID="{FCF65716-618D-4B3F-9203-E38328F0554D}" presName="Accent7" presStyleCnt="0"/>
      <dgm:spPr/>
    </dgm:pt>
    <dgm:pt modelId="{A05D52CC-FC6D-4AC9-B420-B8524080F64B}" type="pres">
      <dgm:prSet presAssocID="{FCF65716-618D-4B3F-9203-E38328F0554D}" presName="AccentHold1" presStyleLbl="node1" presStyleIdx="6" presStyleCnt="19" custLinFactNeighborX="22104" custLinFactNeighborY="-29560"/>
      <dgm:spPr/>
    </dgm:pt>
    <dgm:pt modelId="{E5C2ABEC-2134-4F11-B3A4-7D1B7F1DB59B}" type="pres">
      <dgm:prSet presAssocID="{FCF65716-618D-4B3F-9203-E38328F0554D}" presName="Accent8" presStyleCnt="0"/>
      <dgm:spPr/>
    </dgm:pt>
    <dgm:pt modelId="{8D943E2D-C6FB-4114-B16F-F109AD5762BD}" type="pres">
      <dgm:prSet presAssocID="{FCF65716-618D-4B3F-9203-E38328F0554D}" presName="AccentHold2" presStyleLbl="node1" presStyleIdx="7" presStyleCnt="19" custLinFactY="-100000" custLinFactNeighborX="-23914" custLinFactNeighborY="-125617"/>
      <dgm:spPr/>
    </dgm:pt>
    <dgm:pt modelId="{385D3972-8323-4425-91B2-F38FA3339AE4}" type="pres">
      <dgm:prSet presAssocID="{C0A004C8-0333-45F1-89D4-AA05347BA4C3}" presName="Child2" presStyleLbl="node1" presStyleIdx="8" presStyleCnt="19" custScaleX="134686" custScaleY="134670" custLinFactNeighborX="-40364" custLinFactNeighborY="-22674">
        <dgm:presLayoutVars>
          <dgm:chMax val="0"/>
          <dgm:chPref val="0"/>
        </dgm:presLayoutVars>
      </dgm:prSet>
      <dgm:spPr/>
    </dgm:pt>
    <dgm:pt modelId="{B8ED7ECE-60ED-4366-8AAC-EE25C9B12764}" type="pres">
      <dgm:prSet presAssocID="{C0A004C8-0333-45F1-89D4-AA05347BA4C3}" presName="Accent9" presStyleCnt="0"/>
      <dgm:spPr/>
    </dgm:pt>
    <dgm:pt modelId="{32E71D98-1163-4160-BE04-44EA7A3021B0}" type="pres">
      <dgm:prSet presAssocID="{C0A004C8-0333-45F1-89D4-AA05347BA4C3}" presName="AccentHold1" presStyleLbl="node1" presStyleIdx="9" presStyleCnt="19"/>
      <dgm:spPr/>
    </dgm:pt>
    <dgm:pt modelId="{EE144FC5-A635-43B2-8509-1FE5B4AB1D37}" type="pres">
      <dgm:prSet presAssocID="{C0A004C8-0333-45F1-89D4-AA05347BA4C3}" presName="Accent10" presStyleCnt="0"/>
      <dgm:spPr/>
    </dgm:pt>
    <dgm:pt modelId="{5670E523-0DEA-482E-9210-AAB95C2B0F6C}" type="pres">
      <dgm:prSet presAssocID="{C0A004C8-0333-45F1-89D4-AA05347BA4C3}" presName="AccentHold2" presStyleLbl="node1" presStyleIdx="10" presStyleCnt="19" custLinFactX="-100000" custLinFactY="-332662" custLinFactNeighborX="-119480" custLinFactNeighborY="-400000"/>
      <dgm:spPr/>
    </dgm:pt>
    <dgm:pt modelId="{55969354-D5F4-4DAB-8B70-935BB003FBA9}" type="pres">
      <dgm:prSet presAssocID="{C0A004C8-0333-45F1-89D4-AA05347BA4C3}" presName="Accent11" presStyleCnt="0"/>
      <dgm:spPr/>
    </dgm:pt>
    <dgm:pt modelId="{2696A277-79F1-4A83-8741-D32F1BC12B3D}" type="pres">
      <dgm:prSet presAssocID="{C0A004C8-0333-45F1-89D4-AA05347BA4C3}" presName="AccentHold3" presStyleLbl="node1" presStyleIdx="11" presStyleCnt="19"/>
      <dgm:spPr/>
    </dgm:pt>
    <dgm:pt modelId="{F4354726-859D-41EE-B53C-CF37616A2326}" type="pres">
      <dgm:prSet presAssocID="{47BDF4BE-95B6-4C0C-8FEA-8B5A8F51DF1F}" presName="Child3" presStyleLbl="node1" presStyleIdx="12" presStyleCnt="19" custLinFactNeighborX="24121" custLinFactNeighborY="-4219">
        <dgm:presLayoutVars>
          <dgm:chMax val="0"/>
          <dgm:chPref val="0"/>
        </dgm:presLayoutVars>
      </dgm:prSet>
      <dgm:spPr/>
    </dgm:pt>
    <dgm:pt modelId="{18412DFD-94BE-406E-BADF-924FF451A57A}" type="pres">
      <dgm:prSet presAssocID="{47BDF4BE-95B6-4C0C-8FEA-8B5A8F51DF1F}" presName="Accent12" presStyleCnt="0"/>
      <dgm:spPr/>
    </dgm:pt>
    <dgm:pt modelId="{9BA61E3E-266F-41E9-B140-C95CFF29FE28}" type="pres">
      <dgm:prSet presAssocID="{47BDF4BE-95B6-4C0C-8FEA-8B5A8F51DF1F}" presName="AccentHold1" presStyleLbl="node1" presStyleIdx="13" presStyleCnt="19" custLinFactNeighborX="-62091" custLinFactNeighborY="-32539"/>
      <dgm:spPr>
        <a:solidFill>
          <a:srgbClr val="000099"/>
        </a:solidFill>
      </dgm:spPr>
    </dgm:pt>
    <dgm:pt modelId="{835E6D4C-DA22-4294-B4B6-CE44683593D1}" type="pres">
      <dgm:prSet presAssocID="{8B4F2F64-8DEC-492E-AE74-6BA6FF5C7C08}" presName="Child4" presStyleLbl="node1" presStyleIdx="14" presStyleCnt="19" custLinFactNeighborX="-57589" custLinFactNeighborY="-29545">
        <dgm:presLayoutVars>
          <dgm:chMax val="0"/>
          <dgm:chPref val="0"/>
        </dgm:presLayoutVars>
      </dgm:prSet>
      <dgm:spPr/>
    </dgm:pt>
    <dgm:pt modelId="{C08CE30A-243E-4096-A3A7-E1D9280C4D5A}" type="pres">
      <dgm:prSet presAssocID="{8B4F2F64-8DEC-492E-AE74-6BA6FF5C7C08}" presName="Accent13" presStyleCnt="0"/>
      <dgm:spPr/>
    </dgm:pt>
    <dgm:pt modelId="{CB7E36A9-F99C-4D3E-813F-7908786683B9}" type="pres">
      <dgm:prSet presAssocID="{8B4F2F64-8DEC-492E-AE74-6BA6FF5C7C08}" presName="AccentHold1" presStyleLbl="node1" presStyleIdx="15" presStyleCnt="19"/>
      <dgm:spPr>
        <a:solidFill>
          <a:srgbClr val="C00000"/>
        </a:solidFill>
      </dgm:spPr>
    </dgm:pt>
    <dgm:pt modelId="{B48D667F-FE3C-4283-B40D-6F415E0F715B}" type="pres">
      <dgm:prSet presAssocID="{334A2A24-CC95-4904-BE3F-13E19DE0A0F9}" presName="Child5" presStyleLbl="node1" presStyleIdx="16" presStyleCnt="19" custScaleX="151916" custScaleY="151899" custLinFactX="-100000" custLinFactY="100000" custLinFactNeighborX="-179290" custLinFactNeighborY="173701">
        <dgm:presLayoutVars>
          <dgm:chMax val="0"/>
          <dgm:chPref val="0"/>
        </dgm:presLayoutVars>
      </dgm:prSet>
      <dgm:spPr/>
    </dgm:pt>
    <dgm:pt modelId="{9F98BB65-7E14-47D6-82CB-403D74BFD9EA}" type="pres">
      <dgm:prSet presAssocID="{334A2A24-CC95-4904-BE3F-13E19DE0A0F9}" presName="Accent15" presStyleCnt="0"/>
      <dgm:spPr/>
    </dgm:pt>
    <dgm:pt modelId="{69FEFFAB-9905-4181-B8B1-AB7790977BDD}" type="pres">
      <dgm:prSet presAssocID="{334A2A24-CC95-4904-BE3F-13E19DE0A0F9}" presName="AccentHold2" presStyleLbl="node1" presStyleIdx="17" presStyleCnt="19" custLinFactX="-491976" custLinFactY="319807" custLinFactNeighborX="-500000" custLinFactNeighborY="400000"/>
      <dgm:spPr/>
    </dgm:pt>
    <dgm:pt modelId="{EB8F6CB6-3FFE-4B65-9346-5168A0DAB266}" type="pres">
      <dgm:prSet presAssocID="{334A2A24-CC95-4904-BE3F-13E19DE0A0F9}" presName="Accent16" presStyleCnt="0"/>
      <dgm:spPr/>
    </dgm:pt>
    <dgm:pt modelId="{FEC1154D-947C-4AD2-B097-047CC1CCE2EC}" type="pres">
      <dgm:prSet presAssocID="{334A2A24-CC95-4904-BE3F-13E19DE0A0F9}" presName="AccentHold3" presStyleLbl="node1" presStyleIdx="18" presStyleCnt="19" custLinFactX="-400000" custLinFactY="81253" custLinFactNeighborX="-420684" custLinFactNeighborY="100000"/>
      <dgm:spPr/>
    </dgm:pt>
  </dgm:ptLst>
  <dgm:cxnLst>
    <dgm:cxn modelId="{C6E70F33-648A-445B-A609-150D8FB7E270}" type="presOf" srcId="{34A47D06-B1A3-4957-BCE5-9385371CA877}" destId="{ECE4BFC6-E12C-4301-9E79-4C7BF5CFBC24}" srcOrd="0" destOrd="0" presId="urn:microsoft.com/office/officeart/2009/3/layout/CircleRelationship"/>
    <dgm:cxn modelId="{679D893B-A933-46A0-B651-2EC0A00460D0}" srcId="{34A47D06-B1A3-4957-BCE5-9385371CA877}" destId="{C0A004C8-0333-45F1-89D4-AA05347BA4C3}" srcOrd="1" destOrd="0" parTransId="{7AE5BD43-AB36-43E3-B64A-C6EC3F473435}" sibTransId="{941CF175-9C46-488B-8447-61D065973822}"/>
    <dgm:cxn modelId="{7B6DAA66-F07E-488A-86AE-0C3E1C8060AB}" srcId="{3620815E-440F-40F1-9CFE-825C0E617451}" destId="{34A47D06-B1A3-4957-BCE5-9385371CA877}" srcOrd="0" destOrd="0" parTransId="{6F938060-ECE7-47BB-8F3A-2FDBD82A72C4}" sibTransId="{BB9C87BA-67F5-4F0B-9F83-F9E584EBC3DB}"/>
    <dgm:cxn modelId="{C5016F6A-B9D2-4304-9596-8621A2C1B514}" type="presOf" srcId="{FCF65716-618D-4B3F-9203-E38328F0554D}" destId="{8A887F02-ABA2-4E9F-B17A-7B20FB74823C}" srcOrd="0" destOrd="0" presId="urn:microsoft.com/office/officeart/2009/3/layout/CircleRelationship"/>
    <dgm:cxn modelId="{E0FA6E51-FC5B-4310-924B-6143D75D6418}" type="presOf" srcId="{3620815E-440F-40F1-9CFE-825C0E617451}" destId="{C3238E96-CB94-4562-AA51-DAC09028BA39}" srcOrd="0" destOrd="0" presId="urn:microsoft.com/office/officeart/2009/3/layout/CircleRelationship"/>
    <dgm:cxn modelId="{2DD56A72-3BD5-4E50-916B-61ECF615132B}" srcId="{34A47D06-B1A3-4957-BCE5-9385371CA877}" destId="{47BDF4BE-95B6-4C0C-8FEA-8B5A8F51DF1F}" srcOrd="2" destOrd="0" parTransId="{BD283426-E1DA-47FB-9DE0-5689F8A81335}" sibTransId="{7000994A-A38F-487E-AA21-8C392E253B2C}"/>
    <dgm:cxn modelId="{6BDB1D58-7E73-47A4-BEC9-13DD809F6CED}" srcId="{34A47D06-B1A3-4957-BCE5-9385371CA877}" destId="{8B4F2F64-8DEC-492E-AE74-6BA6FF5C7C08}" srcOrd="3" destOrd="0" parTransId="{A0BDBA74-9E5A-4EEA-B240-38CE7166E486}" sibTransId="{C8C015EA-41B5-43AD-82BB-522DF3CCFF8B}"/>
    <dgm:cxn modelId="{E75FFB79-BF9E-46D8-9653-84210E6FB0C2}" type="presOf" srcId="{8B4F2F64-8DEC-492E-AE74-6BA6FF5C7C08}" destId="{835E6D4C-DA22-4294-B4B6-CE44683593D1}" srcOrd="0" destOrd="0" presId="urn:microsoft.com/office/officeart/2009/3/layout/CircleRelationship"/>
    <dgm:cxn modelId="{4B1EF188-0EB0-453D-A258-D2CB9697B281}" type="presOf" srcId="{C0A004C8-0333-45F1-89D4-AA05347BA4C3}" destId="{385D3972-8323-4425-91B2-F38FA3339AE4}" srcOrd="0" destOrd="0" presId="urn:microsoft.com/office/officeart/2009/3/layout/CircleRelationship"/>
    <dgm:cxn modelId="{0F418DB1-C15A-4F09-B4F9-D9D2730261E1}" type="presOf" srcId="{47BDF4BE-95B6-4C0C-8FEA-8B5A8F51DF1F}" destId="{F4354726-859D-41EE-B53C-CF37616A2326}" srcOrd="0" destOrd="0" presId="urn:microsoft.com/office/officeart/2009/3/layout/CircleRelationship"/>
    <dgm:cxn modelId="{26F7C9CB-728B-4762-AC63-513AA645EB09}" srcId="{34A47D06-B1A3-4957-BCE5-9385371CA877}" destId="{FCF65716-618D-4B3F-9203-E38328F0554D}" srcOrd="0" destOrd="0" parTransId="{3F301102-A011-4FFD-A0A6-8E12C36C5DFC}" sibTransId="{33EEB70C-C10D-4212-B7C0-1D9B6C429F10}"/>
    <dgm:cxn modelId="{B5AEF0E6-4334-4BD8-9A54-B36E006F1BA4}" type="presOf" srcId="{334A2A24-CC95-4904-BE3F-13E19DE0A0F9}" destId="{B48D667F-FE3C-4283-B40D-6F415E0F715B}" srcOrd="0" destOrd="0" presId="urn:microsoft.com/office/officeart/2009/3/layout/CircleRelationship"/>
    <dgm:cxn modelId="{87C0D1FF-4139-456E-ACE1-F2A193EDEFBC}" srcId="{34A47D06-B1A3-4957-BCE5-9385371CA877}" destId="{334A2A24-CC95-4904-BE3F-13E19DE0A0F9}" srcOrd="4" destOrd="0" parTransId="{8B90AA74-9A6F-4A70-93F2-5CC09D9AFF74}" sibTransId="{1DBE2821-E216-4784-A9D7-CF871B239553}"/>
    <dgm:cxn modelId="{ABB5A6FE-DABF-42A9-9D30-6B37EDEE5B39}" type="presParOf" srcId="{C3238E96-CB94-4562-AA51-DAC09028BA39}" destId="{ECE4BFC6-E12C-4301-9E79-4C7BF5CFBC24}" srcOrd="0" destOrd="0" presId="urn:microsoft.com/office/officeart/2009/3/layout/CircleRelationship"/>
    <dgm:cxn modelId="{CBED5474-CDB3-4D3F-B72B-7E8DCE56B6E0}" type="presParOf" srcId="{C3238E96-CB94-4562-AA51-DAC09028BA39}" destId="{BEA53BD5-3C62-4226-864D-D36C5D516217}" srcOrd="1" destOrd="0" presId="urn:microsoft.com/office/officeart/2009/3/layout/CircleRelationship"/>
    <dgm:cxn modelId="{BA37C118-C8E7-4B79-88E3-D526057D8273}" type="presParOf" srcId="{C3238E96-CB94-4562-AA51-DAC09028BA39}" destId="{A85C4388-83A7-4CDD-A542-946FD7C3F013}" srcOrd="2" destOrd="0" presId="urn:microsoft.com/office/officeart/2009/3/layout/CircleRelationship"/>
    <dgm:cxn modelId="{39717643-A1ED-4A72-B933-B1C4917B7C32}" type="presParOf" srcId="{C3238E96-CB94-4562-AA51-DAC09028BA39}" destId="{0799DA8D-31B3-4B2B-AD6E-E8CD6071742A}" srcOrd="3" destOrd="0" presId="urn:microsoft.com/office/officeart/2009/3/layout/CircleRelationship"/>
    <dgm:cxn modelId="{A35E6D34-783F-4A56-A611-9DF9FEE9BA6D}" type="presParOf" srcId="{C3238E96-CB94-4562-AA51-DAC09028BA39}" destId="{B7C894B3-824B-44F5-A889-6041E3274533}" srcOrd="4" destOrd="0" presId="urn:microsoft.com/office/officeart/2009/3/layout/CircleRelationship"/>
    <dgm:cxn modelId="{F6644A10-2FFC-44BC-8650-8047B6F26914}" type="presParOf" srcId="{C3238E96-CB94-4562-AA51-DAC09028BA39}" destId="{49321051-2A4B-43A6-8F61-4CD271F1D20E}" srcOrd="5" destOrd="0" presId="urn:microsoft.com/office/officeart/2009/3/layout/CircleRelationship"/>
    <dgm:cxn modelId="{A1C597A1-F1BE-40D5-92DA-A4A669F26781}" type="presParOf" srcId="{C3238E96-CB94-4562-AA51-DAC09028BA39}" destId="{8A887F02-ABA2-4E9F-B17A-7B20FB74823C}" srcOrd="6" destOrd="0" presId="urn:microsoft.com/office/officeart/2009/3/layout/CircleRelationship"/>
    <dgm:cxn modelId="{B6024D90-B4FE-4515-86D3-70F8F45C58E6}" type="presParOf" srcId="{C3238E96-CB94-4562-AA51-DAC09028BA39}" destId="{A62EAE35-C9E9-4E46-A339-7FCD66B117D5}" srcOrd="7" destOrd="0" presId="urn:microsoft.com/office/officeart/2009/3/layout/CircleRelationship"/>
    <dgm:cxn modelId="{3E5AB78C-AA6A-453E-B097-9ADFD13DC7A6}" type="presParOf" srcId="{A62EAE35-C9E9-4E46-A339-7FCD66B117D5}" destId="{A05D52CC-FC6D-4AC9-B420-B8524080F64B}" srcOrd="0" destOrd="0" presId="urn:microsoft.com/office/officeart/2009/3/layout/CircleRelationship"/>
    <dgm:cxn modelId="{3F0C754E-12C0-4202-9FC8-2364949F1094}" type="presParOf" srcId="{C3238E96-CB94-4562-AA51-DAC09028BA39}" destId="{E5C2ABEC-2134-4F11-B3A4-7D1B7F1DB59B}" srcOrd="8" destOrd="0" presId="urn:microsoft.com/office/officeart/2009/3/layout/CircleRelationship"/>
    <dgm:cxn modelId="{38001978-BA89-4098-A78B-E80F89ABBD64}" type="presParOf" srcId="{E5C2ABEC-2134-4F11-B3A4-7D1B7F1DB59B}" destId="{8D943E2D-C6FB-4114-B16F-F109AD5762BD}" srcOrd="0" destOrd="0" presId="urn:microsoft.com/office/officeart/2009/3/layout/CircleRelationship"/>
    <dgm:cxn modelId="{2503C609-54CE-4648-AE33-EC0F5DDC8ACC}" type="presParOf" srcId="{C3238E96-CB94-4562-AA51-DAC09028BA39}" destId="{385D3972-8323-4425-91B2-F38FA3339AE4}" srcOrd="9" destOrd="0" presId="urn:microsoft.com/office/officeart/2009/3/layout/CircleRelationship"/>
    <dgm:cxn modelId="{10C9B1E8-B160-4A28-A1F1-BEBB2D041E98}" type="presParOf" srcId="{C3238E96-CB94-4562-AA51-DAC09028BA39}" destId="{B8ED7ECE-60ED-4366-8AAC-EE25C9B12764}" srcOrd="10" destOrd="0" presId="urn:microsoft.com/office/officeart/2009/3/layout/CircleRelationship"/>
    <dgm:cxn modelId="{054FF22E-7ED0-4901-B539-A542AD6A13D9}" type="presParOf" srcId="{B8ED7ECE-60ED-4366-8AAC-EE25C9B12764}" destId="{32E71D98-1163-4160-BE04-44EA7A3021B0}" srcOrd="0" destOrd="0" presId="urn:microsoft.com/office/officeart/2009/3/layout/CircleRelationship"/>
    <dgm:cxn modelId="{182A2FF8-0954-435D-B412-7197B1F18AE3}" type="presParOf" srcId="{C3238E96-CB94-4562-AA51-DAC09028BA39}" destId="{EE144FC5-A635-43B2-8509-1FE5B4AB1D37}" srcOrd="11" destOrd="0" presId="urn:microsoft.com/office/officeart/2009/3/layout/CircleRelationship"/>
    <dgm:cxn modelId="{56A534BE-CC18-4AF5-B5EC-A7ACE1B59F68}" type="presParOf" srcId="{EE144FC5-A635-43B2-8509-1FE5B4AB1D37}" destId="{5670E523-0DEA-482E-9210-AAB95C2B0F6C}" srcOrd="0" destOrd="0" presId="urn:microsoft.com/office/officeart/2009/3/layout/CircleRelationship"/>
    <dgm:cxn modelId="{14E7F175-56FB-4C88-803E-ADA4341DDF21}" type="presParOf" srcId="{C3238E96-CB94-4562-AA51-DAC09028BA39}" destId="{55969354-D5F4-4DAB-8B70-935BB003FBA9}" srcOrd="12" destOrd="0" presId="urn:microsoft.com/office/officeart/2009/3/layout/CircleRelationship"/>
    <dgm:cxn modelId="{AC207D9F-0E17-4AC8-9210-059DAF463990}" type="presParOf" srcId="{55969354-D5F4-4DAB-8B70-935BB003FBA9}" destId="{2696A277-79F1-4A83-8741-D32F1BC12B3D}" srcOrd="0" destOrd="0" presId="urn:microsoft.com/office/officeart/2009/3/layout/CircleRelationship"/>
    <dgm:cxn modelId="{6F7E1E7A-88F3-4718-B32C-410C9BCCE0E3}" type="presParOf" srcId="{C3238E96-CB94-4562-AA51-DAC09028BA39}" destId="{F4354726-859D-41EE-B53C-CF37616A2326}" srcOrd="13" destOrd="0" presId="urn:microsoft.com/office/officeart/2009/3/layout/CircleRelationship"/>
    <dgm:cxn modelId="{27736E4A-202F-4F75-8B70-EBFA02202E9B}" type="presParOf" srcId="{C3238E96-CB94-4562-AA51-DAC09028BA39}" destId="{18412DFD-94BE-406E-BADF-924FF451A57A}" srcOrd="14" destOrd="0" presId="urn:microsoft.com/office/officeart/2009/3/layout/CircleRelationship"/>
    <dgm:cxn modelId="{4ECDBD23-5E4E-4677-892E-DD9BAAFA5EE2}" type="presParOf" srcId="{18412DFD-94BE-406E-BADF-924FF451A57A}" destId="{9BA61E3E-266F-41E9-B140-C95CFF29FE28}" srcOrd="0" destOrd="0" presId="urn:microsoft.com/office/officeart/2009/3/layout/CircleRelationship"/>
    <dgm:cxn modelId="{DA03F1B6-04A6-4CA8-A6B3-F7153230F273}" type="presParOf" srcId="{C3238E96-CB94-4562-AA51-DAC09028BA39}" destId="{835E6D4C-DA22-4294-B4B6-CE44683593D1}" srcOrd="15" destOrd="0" presId="urn:microsoft.com/office/officeart/2009/3/layout/CircleRelationship"/>
    <dgm:cxn modelId="{1E70EBFB-A3FB-4AD1-B6A2-19902955D15D}" type="presParOf" srcId="{C3238E96-CB94-4562-AA51-DAC09028BA39}" destId="{C08CE30A-243E-4096-A3A7-E1D9280C4D5A}" srcOrd="16" destOrd="0" presId="urn:microsoft.com/office/officeart/2009/3/layout/CircleRelationship"/>
    <dgm:cxn modelId="{E0648CC3-00B4-4D7F-AEE7-4E47B1D43C2C}" type="presParOf" srcId="{C08CE30A-243E-4096-A3A7-E1D9280C4D5A}" destId="{CB7E36A9-F99C-4D3E-813F-7908786683B9}" srcOrd="0" destOrd="0" presId="urn:microsoft.com/office/officeart/2009/3/layout/CircleRelationship"/>
    <dgm:cxn modelId="{9232586D-54CD-4081-98B4-0461D8CFED4D}" type="presParOf" srcId="{C3238E96-CB94-4562-AA51-DAC09028BA39}" destId="{B48D667F-FE3C-4283-B40D-6F415E0F715B}" srcOrd="17" destOrd="0" presId="urn:microsoft.com/office/officeart/2009/3/layout/CircleRelationship"/>
    <dgm:cxn modelId="{CB200024-602B-4776-87C5-305FFB7E534B}" type="presParOf" srcId="{C3238E96-CB94-4562-AA51-DAC09028BA39}" destId="{9F98BB65-7E14-47D6-82CB-403D74BFD9EA}" srcOrd="18" destOrd="0" presId="urn:microsoft.com/office/officeart/2009/3/layout/CircleRelationship"/>
    <dgm:cxn modelId="{D5B48665-8B11-4336-BC29-EC1C2AF223A5}" type="presParOf" srcId="{9F98BB65-7E14-47D6-82CB-403D74BFD9EA}" destId="{69FEFFAB-9905-4181-B8B1-AB7790977BDD}" srcOrd="0" destOrd="0" presId="urn:microsoft.com/office/officeart/2009/3/layout/CircleRelationship"/>
    <dgm:cxn modelId="{930AB257-9277-4CB0-9771-B078CE88CFF9}" type="presParOf" srcId="{C3238E96-CB94-4562-AA51-DAC09028BA39}" destId="{EB8F6CB6-3FFE-4B65-9346-5168A0DAB266}" srcOrd="19" destOrd="0" presId="urn:microsoft.com/office/officeart/2009/3/layout/CircleRelationship"/>
    <dgm:cxn modelId="{36EE373F-91B9-4078-AE74-2561E2A6F7B3}" type="presParOf" srcId="{EB8F6CB6-3FFE-4B65-9346-5168A0DAB266}" destId="{FEC1154D-947C-4AD2-B097-047CC1CCE2EC}"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328F4C-2B64-41C0-9D92-201E4A63A745}" type="doc">
      <dgm:prSet loTypeId="urn:microsoft.com/office/officeart/2005/8/layout/balance1" loCatId="relationship" qsTypeId="urn:microsoft.com/office/officeart/2005/8/quickstyle/simple1" qsCatId="simple" csTypeId="urn:microsoft.com/office/officeart/2005/8/colors/colorful5" csCatId="colorful" phldr="1"/>
      <dgm:spPr/>
      <dgm:t>
        <a:bodyPr/>
        <a:lstStyle/>
        <a:p>
          <a:endParaRPr lang="en-US"/>
        </a:p>
      </dgm:t>
    </dgm:pt>
    <dgm:pt modelId="{730EF466-3272-4DF2-BABB-DCCC3E9C4FC2}">
      <dgm:prSet phldrT="[Text]"/>
      <dgm:spPr/>
      <dgm:t>
        <a:bodyPr/>
        <a:lstStyle/>
        <a:p>
          <a:r>
            <a:rPr lang="en-US" b="1" dirty="0"/>
            <a:t>Highest level of RR&amp;T</a:t>
          </a:r>
        </a:p>
      </dgm:t>
    </dgm:pt>
    <dgm:pt modelId="{DF088C45-E527-4F9F-86FF-A61CE22F321C}" type="parTrans" cxnId="{81450CA9-CFC6-4BEC-B17A-07872D0BEA84}">
      <dgm:prSet/>
      <dgm:spPr/>
      <dgm:t>
        <a:bodyPr/>
        <a:lstStyle/>
        <a:p>
          <a:endParaRPr lang="en-US"/>
        </a:p>
      </dgm:t>
    </dgm:pt>
    <dgm:pt modelId="{5C4A4C04-8317-4FB1-9877-A6C5CE17010B}" type="sibTrans" cxnId="{81450CA9-CFC6-4BEC-B17A-07872D0BEA84}">
      <dgm:prSet/>
      <dgm:spPr/>
      <dgm:t>
        <a:bodyPr/>
        <a:lstStyle/>
        <a:p>
          <a:endParaRPr lang="en-US"/>
        </a:p>
      </dgm:t>
    </dgm:pt>
    <dgm:pt modelId="{5CD05597-36D8-4263-8140-3690EE9CB2FE}">
      <dgm:prSet phldrT="[Text]"/>
      <dgm:spPr/>
      <dgm:t>
        <a:bodyPr/>
        <a:lstStyle/>
        <a:p>
          <a:r>
            <a:rPr lang="en-US" dirty="0"/>
            <a:t>Demonstrate effectiveness of RR&amp;T</a:t>
          </a:r>
        </a:p>
      </dgm:t>
    </dgm:pt>
    <dgm:pt modelId="{168208F9-CA81-4241-BAB2-68D3A9EF562E}" type="parTrans" cxnId="{EF637B44-DC4C-45EF-87E7-B834AE0B979B}">
      <dgm:prSet/>
      <dgm:spPr/>
      <dgm:t>
        <a:bodyPr/>
        <a:lstStyle/>
        <a:p>
          <a:endParaRPr lang="en-US"/>
        </a:p>
      </dgm:t>
    </dgm:pt>
    <dgm:pt modelId="{BABF9B07-2A24-409D-A5B8-F8169225885C}" type="sibTrans" cxnId="{EF637B44-DC4C-45EF-87E7-B834AE0B979B}">
      <dgm:prSet/>
      <dgm:spPr/>
      <dgm:t>
        <a:bodyPr/>
        <a:lstStyle/>
        <a:p>
          <a:endParaRPr lang="en-US"/>
        </a:p>
      </dgm:t>
    </dgm:pt>
    <dgm:pt modelId="{92DA343F-2B91-4CAD-A24D-04C759652817}">
      <dgm:prSet phldrT="[Text]"/>
      <dgm:spPr/>
      <dgm:t>
        <a:bodyPr/>
        <a:lstStyle/>
        <a:p>
          <a:r>
            <a:rPr lang="en-US" dirty="0"/>
            <a:t>Balance needs for </a:t>
          </a:r>
          <a:br>
            <a:rPr lang="en-US" dirty="0"/>
          </a:br>
          <a:r>
            <a:rPr lang="en-US" dirty="0"/>
            <a:t>autonomy</a:t>
          </a:r>
        </a:p>
      </dgm:t>
    </dgm:pt>
    <dgm:pt modelId="{263DE778-791A-4AE8-A926-A0DA357BA243}" type="parTrans" cxnId="{024F5225-5323-49EC-BFFE-41CED951607B}">
      <dgm:prSet/>
      <dgm:spPr/>
      <dgm:t>
        <a:bodyPr/>
        <a:lstStyle/>
        <a:p>
          <a:endParaRPr lang="en-US"/>
        </a:p>
      </dgm:t>
    </dgm:pt>
    <dgm:pt modelId="{33AB68DB-4522-4720-86CA-78AD646F2DBA}" type="sibTrans" cxnId="{024F5225-5323-49EC-BFFE-41CED951607B}">
      <dgm:prSet/>
      <dgm:spPr/>
      <dgm:t>
        <a:bodyPr/>
        <a:lstStyle/>
        <a:p>
          <a:endParaRPr lang="en-US"/>
        </a:p>
      </dgm:t>
    </dgm:pt>
    <dgm:pt modelId="{2B2B249D-5AA0-42CD-A9FD-DEDD6F571235}">
      <dgm:prSet phldrT="[Text]"/>
      <dgm:spPr/>
      <dgm:t>
        <a:bodyPr/>
        <a:lstStyle/>
        <a:p>
          <a:r>
            <a:rPr lang="en-US" b="1" dirty="0"/>
            <a:t>Full range of hypothesis-driven work</a:t>
          </a:r>
        </a:p>
      </dgm:t>
    </dgm:pt>
    <dgm:pt modelId="{6E2C2C45-1639-4DA2-A88C-4DAAF3109AC4}" type="parTrans" cxnId="{BCFFCDB0-CB33-4152-AACE-B5CDA4DAF243}">
      <dgm:prSet/>
      <dgm:spPr/>
      <dgm:t>
        <a:bodyPr/>
        <a:lstStyle/>
        <a:p>
          <a:endParaRPr lang="en-US"/>
        </a:p>
      </dgm:t>
    </dgm:pt>
    <dgm:pt modelId="{7EA2018A-93EC-45AC-A860-0F18D0A872C9}" type="sibTrans" cxnId="{BCFFCDB0-CB33-4152-AACE-B5CDA4DAF243}">
      <dgm:prSet/>
      <dgm:spPr/>
      <dgm:t>
        <a:bodyPr/>
        <a:lstStyle/>
        <a:p>
          <a:endParaRPr lang="en-US"/>
        </a:p>
      </dgm:t>
    </dgm:pt>
    <dgm:pt modelId="{9F1B34DC-7637-495B-9E84-180723BDFA9F}">
      <dgm:prSet phldrT="[Text]"/>
      <dgm:spPr/>
      <dgm:t>
        <a:bodyPr/>
        <a:lstStyle/>
        <a:p>
          <a:r>
            <a:rPr lang="en-US" dirty="0"/>
            <a:t>Translate best practices </a:t>
          </a:r>
          <a:br>
            <a:rPr lang="en-US" dirty="0"/>
          </a:br>
          <a:r>
            <a:rPr lang="en-US" dirty="0"/>
            <a:t>from core to PI</a:t>
          </a:r>
        </a:p>
      </dgm:t>
    </dgm:pt>
    <dgm:pt modelId="{C7B8CD86-90B8-4750-8187-43CF741128D1}" type="parTrans" cxnId="{559D0FD2-8FE8-40E4-B64C-ED6DABA7920F}">
      <dgm:prSet/>
      <dgm:spPr/>
      <dgm:t>
        <a:bodyPr/>
        <a:lstStyle/>
        <a:p>
          <a:endParaRPr lang="en-US"/>
        </a:p>
      </dgm:t>
    </dgm:pt>
    <dgm:pt modelId="{80226D52-6A65-443B-A355-ECFA95F56939}" type="sibTrans" cxnId="{559D0FD2-8FE8-40E4-B64C-ED6DABA7920F}">
      <dgm:prSet/>
      <dgm:spPr/>
      <dgm:t>
        <a:bodyPr/>
        <a:lstStyle/>
        <a:p>
          <a:endParaRPr lang="en-US"/>
        </a:p>
      </dgm:t>
    </dgm:pt>
    <dgm:pt modelId="{BA9882F0-A06C-40A6-873C-C78E9A3DDAB1}">
      <dgm:prSet phldrT="[Text]"/>
      <dgm:spPr/>
      <dgm:t>
        <a:bodyPr/>
        <a:lstStyle/>
        <a:p>
          <a:r>
            <a:rPr lang="en-US" dirty="0"/>
            <a:t>Validated experimental methods</a:t>
          </a:r>
        </a:p>
      </dgm:t>
    </dgm:pt>
    <dgm:pt modelId="{AB826A7A-18E3-4156-A590-0BED5DECF184}" type="parTrans" cxnId="{00E13162-036F-4BC5-8414-6F74E55F75C4}">
      <dgm:prSet/>
      <dgm:spPr/>
      <dgm:t>
        <a:bodyPr/>
        <a:lstStyle/>
        <a:p>
          <a:endParaRPr lang="en-US"/>
        </a:p>
      </dgm:t>
    </dgm:pt>
    <dgm:pt modelId="{0EF1C36A-74E8-40D9-8DCD-83C79CB7A466}" type="sibTrans" cxnId="{00E13162-036F-4BC5-8414-6F74E55F75C4}">
      <dgm:prSet/>
      <dgm:spPr/>
      <dgm:t>
        <a:bodyPr/>
        <a:lstStyle/>
        <a:p>
          <a:endParaRPr lang="en-US"/>
        </a:p>
      </dgm:t>
    </dgm:pt>
    <dgm:pt modelId="{39FDF03F-5353-4636-8E59-EF5C52AB59D7}">
      <dgm:prSet phldrT="[Text]"/>
      <dgm:spPr/>
      <dgm:t>
        <a:bodyPr/>
        <a:lstStyle/>
        <a:p>
          <a:r>
            <a:rPr lang="en-US" dirty="0"/>
            <a:t>Research Services</a:t>
          </a:r>
        </a:p>
      </dgm:t>
    </dgm:pt>
    <dgm:pt modelId="{94ADC827-9588-49A3-9331-58F50B2E85CD}" type="parTrans" cxnId="{FE9B0653-821A-42D0-9F07-8827DD3B4878}">
      <dgm:prSet/>
      <dgm:spPr/>
      <dgm:t>
        <a:bodyPr/>
        <a:lstStyle/>
        <a:p>
          <a:endParaRPr lang="en-US"/>
        </a:p>
      </dgm:t>
    </dgm:pt>
    <dgm:pt modelId="{0409A138-7732-4FF8-9551-75AC456B1EF0}" type="sibTrans" cxnId="{FE9B0653-821A-42D0-9F07-8827DD3B4878}">
      <dgm:prSet/>
      <dgm:spPr/>
      <dgm:t>
        <a:bodyPr/>
        <a:lstStyle/>
        <a:p>
          <a:endParaRPr lang="en-US"/>
        </a:p>
      </dgm:t>
    </dgm:pt>
    <dgm:pt modelId="{2916C574-9514-4846-8412-0AB1AB4B7859}" type="pres">
      <dgm:prSet presAssocID="{46328F4C-2B64-41C0-9D92-201E4A63A745}" presName="outerComposite" presStyleCnt="0">
        <dgm:presLayoutVars>
          <dgm:chMax val="2"/>
          <dgm:animLvl val="lvl"/>
          <dgm:resizeHandles val="exact"/>
        </dgm:presLayoutVars>
      </dgm:prSet>
      <dgm:spPr/>
    </dgm:pt>
    <dgm:pt modelId="{B11CCCE9-0997-4A21-8FA0-EF4B1866CB00}" type="pres">
      <dgm:prSet presAssocID="{46328F4C-2B64-41C0-9D92-201E4A63A745}" presName="dummyMaxCanvas" presStyleCnt="0"/>
      <dgm:spPr/>
    </dgm:pt>
    <dgm:pt modelId="{CB656ACF-B285-4A78-9A41-45B82E9007BB}" type="pres">
      <dgm:prSet presAssocID="{46328F4C-2B64-41C0-9D92-201E4A63A745}" presName="parentComposite" presStyleCnt="0"/>
      <dgm:spPr/>
    </dgm:pt>
    <dgm:pt modelId="{E4F7289F-885C-4C1D-94BD-968BAB201565}" type="pres">
      <dgm:prSet presAssocID="{46328F4C-2B64-41C0-9D92-201E4A63A745}" presName="parent1" presStyleLbl="alignAccFollowNode1" presStyleIdx="0" presStyleCnt="4" custScaleX="126216" custLinFactNeighborX="-28372" custLinFactNeighborY="59580">
        <dgm:presLayoutVars>
          <dgm:chMax val="4"/>
        </dgm:presLayoutVars>
      </dgm:prSet>
      <dgm:spPr/>
    </dgm:pt>
    <dgm:pt modelId="{7BDEADB1-8465-401F-B7F2-9F3599FA6613}" type="pres">
      <dgm:prSet presAssocID="{46328F4C-2B64-41C0-9D92-201E4A63A745}" presName="parent2" presStyleLbl="alignAccFollowNode1" presStyleIdx="1" presStyleCnt="4" custScaleX="127124" custLinFactX="-100000" custLinFactY="49189" custLinFactNeighborX="-163755" custLinFactNeighborY="100000">
        <dgm:presLayoutVars>
          <dgm:chMax val="4"/>
        </dgm:presLayoutVars>
      </dgm:prSet>
      <dgm:spPr/>
    </dgm:pt>
    <dgm:pt modelId="{198BECDA-8413-4F4F-B035-96F6F749A038}" type="pres">
      <dgm:prSet presAssocID="{46328F4C-2B64-41C0-9D92-201E4A63A745}" presName="childrenComposite" presStyleCnt="0"/>
      <dgm:spPr/>
    </dgm:pt>
    <dgm:pt modelId="{DDFFB1B0-71A6-4AE9-8D4B-758DCFB31A28}" type="pres">
      <dgm:prSet presAssocID="{46328F4C-2B64-41C0-9D92-201E4A63A745}" presName="dummyMaxCanvas_ChildArea" presStyleCnt="0"/>
      <dgm:spPr/>
    </dgm:pt>
    <dgm:pt modelId="{F2C55156-EC5B-4C57-8AC7-612D5951C4FF}" type="pres">
      <dgm:prSet presAssocID="{46328F4C-2B64-41C0-9D92-201E4A63A745}" presName="fulcrum" presStyleLbl="alignAccFollowNode1" presStyleIdx="2" presStyleCnt="4"/>
      <dgm:spPr/>
    </dgm:pt>
    <dgm:pt modelId="{48D7A48B-37D5-4EF9-B9D0-C96D1F009C5D}" type="pres">
      <dgm:prSet presAssocID="{46328F4C-2B64-41C0-9D92-201E4A63A745}" presName="balance_23" presStyleLbl="alignAccFollowNode1" presStyleIdx="3" presStyleCnt="4">
        <dgm:presLayoutVars>
          <dgm:bulletEnabled val="1"/>
        </dgm:presLayoutVars>
      </dgm:prSet>
      <dgm:spPr/>
    </dgm:pt>
    <dgm:pt modelId="{973F5F17-33A1-4D0E-AB3A-A07FAF7AFE39}" type="pres">
      <dgm:prSet presAssocID="{46328F4C-2B64-41C0-9D92-201E4A63A745}" presName="right_23_1" presStyleLbl="node1" presStyleIdx="0" presStyleCnt="5">
        <dgm:presLayoutVars>
          <dgm:bulletEnabled val="1"/>
        </dgm:presLayoutVars>
      </dgm:prSet>
      <dgm:spPr/>
    </dgm:pt>
    <dgm:pt modelId="{958D4B99-2C6A-42CB-8BBA-B7F3D3EFD3D0}" type="pres">
      <dgm:prSet presAssocID="{46328F4C-2B64-41C0-9D92-201E4A63A745}" presName="right_23_2" presStyleLbl="node1" presStyleIdx="1" presStyleCnt="5">
        <dgm:presLayoutVars>
          <dgm:bulletEnabled val="1"/>
        </dgm:presLayoutVars>
      </dgm:prSet>
      <dgm:spPr/>
    </dgm:pt>
    <dgm:pt modelId="{F6159832-7D74-4C9C-8074-283F7FB0A42B}" type="pres">
      <dgm:prSet presAssocID="{46328F4C-2B64-41C0-9D92-201E4A63A745}" presName="right_23_3" presStyleLbl="node1" presStyleIdx="2" presStyleCnt="5">
        <dgm:presLayoutVars>
          <dgm:bulletEnabled val="1"/>
        </dgm:presLayoutVars>
      </dgm:prSet>
      <dgm:spPr/>
    </dgm:pt>
    <dgm:pt modelId="{F84518F1-35F9-48BB-A60D-37208EFA8E07}" type="pres">
      <dgm:prSet presAssocID="{46328F4C-2B64-41C0-9D92-201E4A63A745}" presName="left_23_1" presStyleLbl="node1" presStyleIdx="3" presStyleCnt="5">
        <dgm:presLayoutVars>
          <dgm:bulletEnabled val="1"/>
        </dgm:presLayoutVars>
      </dgm:prSet>
      <dgm:spPr/>
    </dgm:pt>
    <dgm:pt modelId="{1D571227-13D4-4B4D-B863-E3C67E3F659D}" type="pres">
      <dgm:prSet presAssocID="{46328F4C-2B64-41C0-9D92-201E4A63A745}" presName="left_23_2" presStyleLbl="node1" presStyleIdx="4" presStyleCnt="5">
        <dgm:presLayoutVars>
          <dgm:bulletEnabled val="1"/>
        </dgm:presLayoutVars>
      </dgm:prSet>
      <dgm:spPr/>
    </dgm:pt>
  </dgm:ptLst>
  <dgm:cxnLst>
    <dgm:cxn modelId="{024F5225-5323-49EC-BFFE-41CED951607B}" srcId="{730EF466-3272-4DF2-BABB-DCCC3E9C4FC2}" destId="{92DA343F-2B91-4CAD-A24D-04C759652817}" srcOrd="1" destOrd="0" parTransId="{263DE778-791A-4AE8-A926-A0DA357BA243}" sibTransId="{33AB68DB-4522-4720-86CA-78AD646F2DBA}"/>
    <dgm:cxn modelId="{B620C337-ED3D-4C1A-93FE-0EB059886575}" type="presOf" srcId="{2B2B249D-5AA0-42CD-A9FD-DEDD6F571235}" destId="{7BDEADB1-8465-401F-B7F2-9F3599FA6613}" srcOrd="0" destOrd="0" presId="urn:microsoft.com/office/officeart/2005/8/layout/balance1"/>
    <dgm:cxn modelId="{92728740-D3F5-4D69-8E42-FCBCF899A070}" type="presOf" srcId="{9F1B34DC-7637-495B-9E84-180723BDFA9F}" destId="{973F5F17-33A1-4D0E-AB3A-A07FAF7AFE39}" srcOrd="0" destOrd="0" presId="urn:microsoft.com/office/officeart/2005/8/layout/balance1"/>
    <dgm:cxn modelId="{00E13162-036F-4BC5-8414-6F74E55F75C4}" srcId="{2B2B249D-5AA0-42CD-A9FD-DEDD6F571235}" destId="{BA9882F0-A06C-40A6-873C-C78E9A3DDAB1}" srcOrd="1" destOrd="0" parTransId="{AB826A7A-18E3-4156-A590-0BED5DECF184}" sibTransId="{0EF1C36A-74E8-40D9-8DCD-83C79CB7A466}"/>
    <dgm:cxn modelId="{CEEEDD42-0FBB-4DBB-BD06-F2969BD634EE}" type="presOf" srcId="{730EF466-3272-4DF2-BABB-DCCC3E9C4FC2}" destId="{E4F7289F-885C-4C1D-94BD-968BAB201565}" srcOrd="0" destOrd="0" presId="urn:microsoft.com/office/officeart/2005/8/layout/balance1"/>
    <dgm:cxn modelId="{EF637B44-DC4C-45EF-87E7-B834AE0B979B}" srcId="{730EF466-3272-4DF2-BABB-DCCC3E9C4FC2}" destId="{5CD05597-36D8-4263-8140-3690EE9CB2FE}" srcOrd="0" destOrd="0" parTransId="{168208F9-CA81-4241-BAB2-68D3A9EF562E}" sibTransId="{BABF9B07-2A24-409D-A5B8-F8169225885C}"/>
    <dgm:cxn modelId="{FE9B0653-821A-42D0-9F07-8827DD3B4878}" srcId="{2B2B249D-5AA0-42CD-A9FD-DEDD6F571235}" destId="{39FDF03F-5353-4636-8E59-EF5C52AB59D7}" srcOrd="2" destOrd="0" parTransId="{94ADC827-9588-49A3-9331-58F50B2E85CD}" sibTransId="{0409A138-7732-4FF8-9551-75AC456B1EF0}"/>
    <dgm:cxn modelId="{18F53785-913E-488D-9BAC-E3B3CE90D686}" type="presOf" srcId="{BA9882F0-A06C-40A6-873C-C78E9A3DDAB1}" destId="{958D4B99-2C6A-42CB-8BBA-B7F3D3EFD3D0}" srcOrd="0" destOrd="0" presId="urn:microsoft.com/office/officeart/2005/8/layout/balance1"/>
    <dgm:cxn modelId="{81450CA9-CFC6-4BEC-B17A-07872D0BEA84}" srcId="{46328F4C-2B64-41C0-9D92-201E4A63A745}" destId="{730EF466-3272-4DF2-BABB-DCCC3E9C4FC2}" srcOrd="0" destOrd="0" parTransId="{DF088C45-E527-4F9F-86FF-A61CE22F321C}" sibTransId="{5C4A4C04-8317-4FB1-9877-A6C5CE17010B}"/>
    <dgm:cxn modelId="{BCFFCDB0-CB33-4152-AACE-B5CDA4DAF243}" srcId="{46328F4C-2B64-41C0-9D92-201E4A63A745}" destId="{2B2B249D-5AA0-42CD-A9FD-DEDD6F571235}" srcOrd="1" destOrd="0" parTransId="{6E2C2C45-1639-4DA2-A88C-4DAAF3109AC4}" sibTransId="{7EA2018A-93EC-45AC-A860-0F18D0A872C9}"/>
    <dgm:cxn modelId="{8068A0BD-8FD8-4C36-AC6F-8FBFC73D61D4}" type="presOf" srcId="{5CD05597-36D8-4263-8140-3690EE9CB2FE}" destId="{F84518F1-35F9-48BB-A60D-37208EFA8E07}" srcOrd="0" destOrd="0" presId="urn:microsoft.com/office/officeart/2005/8/layout/balance1"/>
    <dgm:cxn modelId="{559D0FD2-8FE8-40E4-B64C-ED6DABA7920F}" srcId="{2B2B249D-5AA0-42CD-A9FD-DEDD6F571235}" destId="{9F1B34DC-7637-495B-9E84-180723BDFA9F}" srcOrd="0" destOrd="0" parTransId="{C7B8CD86-90B8-4750-8187-43CF741128D1}" sibTransId="{80226D52-6A65-443B-A355-ECFA95F56939}"/>
    <dgm:cxn modelId="{49D926D2-9525-4C4D-8A66-777083A85587}" type="presOf" srcId="{39FDF03F-5353-4636-8E59-EF5C52AB59D7}" destId="{F6159832-7D74-4C9C-8074-283F7FB0A42B}" srcOrd="0" destOrd="0" presId="urn:microsoft.com/office/officeart/2005/8/layout/balance1"/>
    <dgm:cxn modelId="{0E3F0BD4-B7B9-4D9F-9386-372D9F9CE8C6}" type="presOf" srcId="{46328F4C-2B64-41C0-9D92-201E4A63A745}" destId="{2916C574-9514-4846-8412-0AB1AB4B7859}" srcOrd="0" destOrd="0" presId="urn:microsoft.com/office/officeart/2005/8/layout/balance1"/>
    <dgm:cxn modelId="{B5144EDB-8748-4008-96C0-50474B0C9F99}" type="presOf" srcId="{92DA343F-2B91-4CAD-A24D-04C759652817}" destId="{1D571227-13D4-4B4D-B863-E3C67E3F659D}" srcOrd="0" destOrd="0" presId="urn:microsoft.com/office/officeart/2005/8/layout/balance1"/>
    <dgm:cxn modelId="{5B44301B-5328-4969-AEFC-81D34687ECFF}" type="presParOf" srcId="{2916C574-9514-4846-8412-0AB1AB4B7859}" destId="{B11CCCE9-0997-4A21-8FA0-EF4B1866CB00}" srcOrd="0" destOrd="0" presId="urn:microsoft.com/office/officeart/2005/8/layout/balance1"/>
    <dgm:cxn modelId="{D9409999-4848-417C-A117-98897F187BDF}" type="presParOf" srcId="{2916C574-9514-4846-8412-0AB1AB4B7859}" destId="{CB656ACF-B285-4A78-9A41-45B82E9007BB}" srcOrd="1" destOrd="0" presId="urn:microsoft.com/office/officeart/2005/8/layout/balance1"/>
    <dgm:cxn modelId="{AAC129C6-0655-400A-9F65-14DB9DD1B3BF}" type="presParOf" srcId="{CB656ACF-B285-4A78-9A41-45B82E9007BB}" destId="{E4F7289F-885C-4C1D-94BD-968BAB201565}" srcOrd="0" destOrd="0" presId="urn:microsoft.com/office/officeart/2005/8/layout/balance1"/>
    <dgm:cxn modelId="{950BAA0F-90AD-4E26-BB4A-04EF346C4998}" type="presParOf" srcId="{CB656ACF-B285-4A78-9A41-45B82E9007BB}" destId="{7BDEADB1-8465-401F-B7F2-9F3599FA6613}" srcOrd="1" destOrd="0" presId="urn:microsoft.com/office/officeart/2005/8/layout/balance1"/>
    <dgm:cxn modelId="{1007B21D-EA80-49BE-8A44-124FA001D4EA}" type="presParOf" srcId="{2916C574-9514-4846-8412-0AB1AB4B7859}" destId="{198BECDA-8413-4F4F-B035-96F6F749A038}" srcOrd="2" destOrd="0" presId="urn:microsoft.com/office/officeart/2005/8/layout/balance1"/>
    <dgm:cxn modelId="{2A87BFB8-199F-4719-A1C5-BD55E812619B}" type="presParOf" srcId="{198BECDA-8413-4F4F-B035-96F6F749A038}" destId="{DDFFB1B0-71A6-4AE9-8D4B-758DCFB31A28}" srcOrd="0" destOrd="0" presId="urn:microsoft.com/office/officeart/2005/8/layout/balance1"/>
    <dgm:cxn modelId="{24C01D5C-AC75-4956-9F48-809EA17544F9}" type="presParOf" srcId="{198BECDA-8413-4F4F-B035-96F6F749A038}" destId="{F2C55156-EC5B-4C57-8AC7-612D5951C4FF}" srcOrd="1" destOrd="0" presId="urn:microsoft.com/office/officeart/2005/8/layout/balance1"/>
    <dgm:cxn modelId="{2BE7D311-5CDE-4A03-B308-989361EABEA3}" type="presParOf" srcId="{198BECDA-8413-4F4F-B035-96F6F749A038}" destId="{48D7A48B-37D5-4EF9-B9D0-C96D1F009C5D}" srcOrd="2" destOrd="0" presId="urn:microsoft.com/office/officeart/2005/8/layout/balance1"/>
    <dgm:cxn modelId="{5C2B7363-589B-4083-B63E-922A965240AA}" type="presParOf" srcId="{198BECDA-8413-4F4F-B035-96F6F749A038}" destId="{973F5F17-33A1-4D0E-AB3A-A07FAF7AFE39}" srcOrd="3" destOrd="0" presId="urn:microsoft.com/office/officeart/2005/8/layout/balance1"/>
    <dgm:cxn modelId="{65C728DD-5D5C-4352-ACDE-12F7051596BC}" type="presParOf" srcId="{198BECDA-8413-4F4F-B035-96F6F749A038}" destId="{958D4B99-2C6A-42CB-8BBA-B7F3D3EFD3D0}" srcOrd="4" destOrd="0" presId="urn:microsoft.com/office/officeart/2005/8/layout/balance1"/>
    <dgm:cxn modelId="{3C0B45E8-4ADA-4562-AC41-EFFFEACF2CE3}" type="presParOf" srcId="{198BECDA-8413-4F4F-B035-96F6F749A038}" destId="{F6159832-7D74-4C9C-8074-283F7FB0A42B}" srcOrd="5" destOrd="0" presId="urn:microsoft.com/office/officeart/2005/8/layout/balance1"/>
    <dgm:cxn modelId="{0333013F-55BC-4D6F-9458-1BE392C28279}" type="presParOf" srcId="{198BECDA-8413-4F4F-B035-96F6F749A038}" destId="{F84518F1-35F9-48BB-A60D-37208EFA8E07}" srcOrd="6" destOrd="0" presId="urn:microsoft.com/office/officeart/2005/8/layout/balance1"/>
    <dgm:cxn modelId="{32FD5CFE-1A30-4120-83F9-E90D157E4875}" type="presParOf" srcId="{198BECDA-8413-4F4F-B035-96F6F749A038}" destId="{1D571227-13D4-4B4D-B863-E3C67E3F659D}"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B8AA1-088F-41F8-B287-21AF116870DA}">
      <dsp:nvSpPr>
        <dsp:cNvPr id="0" name=""/>
        <dsp:cNvSpPr/>
      </dsp:nvSpPr>
      <dsp:spPr>
        <a:xfrm>
          <a:off x="0" y="718"/>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FC8EA-C273-475A-A527-5F8F718EC438}">
      <dsp:nvSpPr>
        <dsp:cNvPr id="0" name=""/>
        <dsp:cNvSpPr/>
      </dsp:nvSpPr>
      <dsp:spPr>
        <a:xfrm>
          <a:off x="0" y="718"/>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Institutional Review Entity for Dual Use Research of Concern (DURC) </a:t>
          </a:r>
        </a:p>
      </dsp:txBody>
      <dsp:txXfrm>
        <a:off x="0" y="718"/>
        <a:ext cx="6513603" cy="1176797"/>
      </dsp:txXfrm>
    </dsp:sp>
    <dsp:sp modelId="{7ADF4836-3BA4-4793-BC6E-C63E2D4ADBEE}">
      <dsp:nvSpPr>
        <dsp:cNvPr id="0" name=""/>
        <dsp:cNvSpPr/>
      </dsp:nvSpPr>
      <dsp:spPr>
        <a:xfrm>
          <a:off x="0" y="1177516"/>
          <a:ext cx="6513603"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274CE-74BC-42EE-B089-EE9541242129}">
      <dsp:nvSpPr>
        <dsp:cNvPr id="0" name=""/>
        <dsp:cNvSpPr/>
      </dsp:nvSpPr>
      <dsp:spPr>
        <a:xfrm>
          <a:off x="0" y="1177516"/>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Rigor, Reproducibility and Transparency </a:t>
          </a:r>
        </a:p>
      </dsp:txBody>
      <dsp:txXfrm>
        <a:off x="0" y="1177516"/>
        <a:ext cx="6513603" cy="1176797"/>
      </dsp:txXfrm>
    </dsp:sp>
    <dsp:sp modelId="{A535E6D0-BDB4-4070-8105-F3B09DD00B92}">
      <dsp:nvSpPr>
        <dsp:cNvPr id="0" name=""/>
        <dsp:cNvSpPr/>
      </dsp:nvSpPr>
      <dsp:spPr>
        <a:xfrm>
          <a:off x="0" y="2354314"/>
          <a:ext cx="6513603"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950220-DC4D-45C6-9232-2967ED618728}">
      <dsp:nvSpPr>
        <dsp:cNvPr id="0" name=""/>
        <dsp:cNvSpPr/>
      </dsp:nvSpPr>
      <dsp:spPr>
        <a:xfrm>
          <a:off x="0" y="2354314"/>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StrategyShare 2019 </a:t>
          </a:r>
        </a:p>
      </dsp:txBody>
      <dsp:txXfrm>
        <a:off x="0" y="2354314"/>
        <a:ext cx="6513603" cy="1176797"/>
      </dsp:txXfrm>
    </dsp:sp>
    <dsp:sp modelId="{54293333-16F6-45A0-9E51-40BAA19334B1}">
      <dsp:nvSpPr>
        <dsp:cNvPr id="0" name=""/>
        <dsp:cNvSpPr/>
      </dsp:nvSpPr>
      <dsp:spPr>
        <a:xfrm>
          <a:off x="0" y="3531111"/>
          <a:ext cx="6513603"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330CF-6DF9-4827-B07C-418DCDC37580}">
      <dsp:nvSpPr>
        <dsp:cNvPr id="0" name=""/>
        <dsp:cNvSpPr/>
      </dsp:nvSpPr>
      <dsp:spPr>
        <a:xfrm>
          <a:off x="0" y="3531111"/>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Upcoming Events </a:t>
          </a:r>
        </a:p>
      </dsp:txBody>
      <dsp:txXfrm>
        <a:off x="0" y="3531111"/>
        <a:ext cx="6513603" cy="1176797"/>
      </dsp:txXfrm>
    </dsp:sp>
    <dsp:sp modelId="{88B5E252-CF66-4795-9C69-4F8EAAC0B479}">
      <dsp:nvSpPr>
        <dsp:cNvPr id="0" name=""/>
        <dsp:cNvSpPr/>
      </dsp:nvSpPr>
      <dsp:spPr>
        <a:xfrm>
          <a:off x="0" y="4707909"/>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84880-C826-4CC0-A7C9-AEDE29F51B11}">
      <dsp:nvSpPr>
        <dsp:cNvPr id="0" name=""/>
        <dsp:cNvSpPr/>
      </dsp:nvSpPr>
      <dsp:spPr>
        <a:xfrm>
          <a:off x="0" y="4707909"/>
          <a:ext cx="65136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Q&amp;A</a:t>
          </a:r>
        </a:p>
      </dsp:txBody>
      <dsp:txXfrm>
        <a:off x="0" y="4707909"/>
        <a:ext cx="6513603" cy="1176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8C5-ABDA-4FBD-924C-A22F566324E1}">
      <dsp:nvSpPr>
        <dsp:cNvPr id="0" name=""/>
        <dsp:cNvSpPr/>
      </dsp:nvSpPr>
      <dsp:spPr>
        <a:xfrm>
          <a:off x="4363773" y="36304"/>
          <a:ext cx="1244239" cy="1244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Advance Knowledge</a:t>
          </a:r>
        </a:p>
      </dsp:txBody>
      <dsp:txXfrm>
        <a:off x="4363773" y="36304"/>
        <a:ext cx="1244239" cy="1244239"/>
      </dsp:txXfrm>
    </dsp:sp>
    <dsp:sp modelId="{91C1F2F4-D74D-49A3-B2AC-787FEDE9F083}">
      <dsp:nvSpPr>
        <dsp:cNvPr id="0" name=""/>
        <dsp:cNvSpPr/>
      </dsp:nvSpPr>
      <dsp:spPr>
        <a:xfrm>
          <a:off x="1437282" y="357"/>
          <a:ext cx="4664493" cy="4664493"/>
        </a:xfrm>
        <a:prstGeom prst="circularArrow">
          <a:avLst>
            <a:gd name="adj1" fmla="val 5202"/>
            <a:gd name="adj2" fmla="val 336015"/>
            <a:gd name="adj3" fmla="val 21292825"/>
            <a:gd name="adj4" fmla="val 19766604"/>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A6A4E-44BF-4CA0-8366-190692C41B89}">
      <dsp:nvSpPr>
        <dsp:cNvPr id="0" name=""/>
        <dsp:cNvSpPr/>
      </dsp:nvSpPr>
      <dsp:spPr>
        <a:xfrm>
          <a:off x="5115527" y="2349965"/>
          <a:ext cx="1244239" cy="1244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Change Practice, Policy and Paradigms</a:t>
          </a:r>
        </a:p>
      </dsp:txBody>
      <dsp:txXfrm>
        <a:off x="5115527" y="2349965"/>
        <a:ext cx="1244239" cy="1244239"/>
      </dsp:txXfrm>
    </dsp:sp>
    <dsp:sp modelId="{F20A0066-40EA-4B92-9F03-C94735E8813F}">
      <dsp:nvSpPr>
        <dsp:cNvPr id="0" name=""/>
        <dsp:cNvSpPr/>
      </dsp:nvSpPr>
      <dsp:spPr>
        <a:xfrm>
          <a:off x="1437282" y="357"/>
          <a:ext cx="4664493" cy="4664493"/>
        </a:xfrm>
        <a:prstGeom prst="circularArrow">
          <a:avLst>
            <a:gd name="adj1" fmla="val 5202"/>
            <a:gd name="adj2" fmla="val 336015"/>
            <a:gd name="adj3" fmla="val 4014266"/>
            <a:gd name="adj4" fmla="val 2253829"/>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958C06-8947-494E-B021-5B6235E94EE2}">
      <dsp:nvSpPr>
        <dsp:cNvPr id="0" name=""/>
        <dsp:cNvSpPr/>
      </dsp:nvSpPr>
      <dsp:spPr>
        <a:xfrm>
          <a:off x="3147409" y="3779886"/>
          <a:ext cx="1244239" cy="1244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Analyze and Understand</a:t>
          </a:r>
        </a:p>
      </dsp:txBody>
      <dsp:txXfrm>
        <a:off x="3147409" y="3779886"/>
        <a:ext cx="1244239" cy="1244239"/>
      </dsp:txXfrm>
    </dsp:sp>
    <dsp:sp modelId="{AFA7F497-63DE-4BE5-AA53-CE32CCAFD905}">
      <dsp:nvSpPr>
        <dsp:cNvPr id="0" name=""/>
        <dsp:cNvSpPr/>
      </dsp:nvSpPr>
      <dsp:spPr>
        <a:xfrm>
          <a:off x="1437282" y="357"/>
          <a:ext cx="4664493" cy="4664493"/>
        </a:xfrm>
        <a:prstGeom prst="circularArrow">
          <a:avLst>
            <a:gd name="adj1" fmla="val 5202"/>
            <a:gd name="adj2" fmla="val 336015"/>
            <a:gd name="adj3" fmla="val 8210155"/>
            <a:gd name="adj4" fmla="val 6449719"/>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5895-2F46-4EAB-8A35-D1B2F44CD96C}">
      <dsp:nvSpPr>
        <dsp:cNvPr id="0" name=""/>
        <dsp:cNvSpPr/>
      </dsp:nvSpPr>
      <dsp:spPr>
        <a:xfrm>
          <a:off x="1179291" y="2349965"/>
          <a:ext cx="1244239" cy="1244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Grow Research</a:t>
          </a:r>
        </a:p>
      </dsp:txBody>
      <dsp:txXfrm>
        <a:off x="1179291" y="2349965"/>
        <a:ext cx="1244239" cy="1244239"/>
      </dsp:txXfrm>
    </dsp:sp>
    <dsp:sp modelId="{38B7BECE-A43E-46E6-B39E-AE19054BBCEE}">
      <dsp:nvSpPr>
        <dsp:cNvPr id="0" name=""/>
        <dsp:cNvSpPr/>
      </dsp:nvSpPr>
      <dsp:spPr>
        <a:xfrm>
          <a:off x="1437282" y="357"/>
          <a:ext cx="4664493" cy="4664493"/>
        </a:xfrm>
        <a:prstGeom prst="circularArrow">
          <a:avLst>
            <a:gd name="adj1" fmla="val 5202"/>
            <a:gd name="adj2" fmla="val 336015"/>
            <a:gd name="adj3" fmla="val 12297380"/>
            <a:gd name="adj4" fmla="val 10771160"/>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93F6C-AC2E-4C33-BFB6-43A670B7E3D4}">
      <dsp:nvSpPr>
        <dsp:cNvPr id="0" name=""/>
        <dsp:cNvSpPr/>
      </dsp:nvSpPr>
      <dsp:spPr>
        <a:xfrm>
          <a:off x="1931045" y="36304"/>
          <a:ext cx="1244239" cy="1244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Reproducible Results</a:t>
          </a:r>
          <a:endParaRPr lang="en-US" sz="1700" kern="1200" dirty="0"/>
        </a:p>
      </dsp:txBody>
      <dsp:txXfrm>
        <a:off x="1931045" y="36304"/>
        <a:ext cx="1244239" cy="1244239"/>
      </dsp:txXfrm>
    </dsp:sp>
    <dsp:sp modelId="{BEAC00BF-D335-4B2C-AA58-FF56F44444E8}">
      <dsp:nvSpPr>
        <dsp:cNvPr id="0" name=""/>
        <dsp:cNvSpPr/>
      </dsp:nvSpPr>
      <dsp:spPr>
        <a:xfrm>
          <a:off x="1437282" y="357"/>
          <a:ext cx="4664493" cy="4664493"/>
        </a:xfrm>
        <a:prstGeom prst="circularArrow">
          <a:avLst>
            <a:gd name="adj1" fmla="val 5202"/>
            <a:gd name="adj2" fmla="val 336015"/>
            <a:gd name="adj3" fmla="val 16865256"/>
            <a:gd name="adj4" fmla="val 15198729"/>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4BFC6-E12C-4301-9E79-4C7BF5CFBC24}">
      <dsp:nvSpPr>
        <dsp:cNvPr id="0" name=""/>
        <dsp:cNvSpPr/>
      </dsp:nvSpPr>
      <dsp:spPr>
        <a:xfrm>
          <a:off x="3201465" y="1081976"/>
          <a:ext cx="3657584" cy="3657594"/>
        </a:xfrm>
        <a:prstGeom prst="ellipse">
          <a:avLst/>
        </a:prstGeom>
        <a:solidFill>
          <a:schemeClr val="lt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Cores </a:t>
          </a:r>
          <a:br>
            <a:rPr lang="en-US" sz="2800" b="1" kern="1200" dirty="0"/>
          </a:br>
          <a:r>
            <a:rPr lang="en-US" sz="2800" b="1" kern="1200" dirty="0"/>
            <a:t>enable, facilitate, promote &amp; define</a:t>
          </a:r>
        </a:p>
      </dsp:txBody>
      <dsp:txXfrm>
        <a:off x="3737106" y="1617618"/>
        <a:ext cx="2586302" cy="2586310"/>
      </dsp:txXfrm>
    </dsp:sp>
    <dsp:sp modelId="{BEA53BD5-3C62-4226-864D-D36C5D516217}">
      <dsp:nvSpPr>
        <dsp:cNvPr id="0" name=""/>
        <dsp:cNvSpPr/>
      </dsp:nvSpPr>
      <dsp:spPr>
        <a:xfrm>
          <a:off x="4403231" y="4297417"/>
          <a:ext cx="262569" cy="2625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5C4388-83A7-4CDD-A542-946FD7C3F013}">
      <dsp:nvSpPr>
        <dsp:cNvPr id="0" name=""/>
        <dsp:cNvSpPr/>
      </dsp:nvSpPr>
      <dsp:spPr>
        <a:xfrm>
          <a:off x="6868577" y="2603988"/>
          <a:ext cx="262569" cy="2625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99DA8D-31B3-4B2B-AD6E-E8CD6071742A}">
      <dsp:nvSpPr>
        <dsp:cNvPr id="0" name=""/>
        <dsp:cNvSpPr/>
      </dsp:nvSpPr>
      <dsp:spPr>
        <a:xfrm>
          <a:off x="4628571" y="4914545"/>
          <a:ext cx="362118" cy="36266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7C894B3-824B-44F5-A889-6041E3274533}">
      <dsp:nvSpPr>
        <dsp:cNvPr id="0" name=""/>
        <dsp:cNvSpPr/>
      </dsp:nvSpPr>
      <dsp:spPr>
        <a:xfrm>
          <a:off x="4069229" y="2177793"/>
          <a:ext cx="262569" cy="26254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9321051-2A4B-43A6-8F61-4CD271F1D20E}">
      <dsp:nvSpPr>
        <dsp:cNvPr id="0" name=""/>
        <dsp:cNvSpPr/>
      </dsp:nvSpPr>
      <dsp:spPr>
        <a:xfrm>
          <a:off x="3650265" y="3150613"/>
          <a:ext cx="262569" cy="262542"/>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A887F02-ABA2-4E9F-B17A-7B20FB74823C}">
      <dsp:nvSpPr>
        <dsp:cNvPr id="0" name=""/>
        <dsp:cNvSpPr/>
      </dsp:nvSpPr>
      <dsp:spPr>
        <a:xfrm>
          <a:off x="2815235" y="802149"/>
          <a:ext cx="1280161" cy="12801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RCR</a:t>
          </a:r>
        </a:p>
      </dsp:txBody>
      <dsp:txXfrm>
        <a:off x="3002710" y="989624"/>
        <a:ext cx="905211" cy="905211"/>
      </dsp:txXfrm>
    </dsp:sp>
    <dsp:sp modelId="{A05D52CC-FC6D-4AC9-B420-B8524080F64B}">
      <dsp:nvSpPr>
        <dsp:cNvPr id="0" name=""/>
        <dsp:cNvSpPr/>
      </dsp:nvSpPr>
      <dsp:spPr>
        <a:xfrm>
          <a:off x="4974339" y="1552561"/>
          <a:ext cx="362118" cy="36266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943E2D-C6FB-4114-B16F-F109AD5762BD}">
      <dsp:nvSpPr>
        <dsp:cNvPr id="0" name=""/>
        <dsp:cNvSpPr/>
      </dsp:nvSpPr>
      <dsp:spPr>
        <a:xfrm>
          <a:off x="2351878" y="2104406"/>
          <a:ext cx="654753" cy="65490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85D3972-8323-4425-91B2-F38FA3339AE4}">
      <dsp:nvSpPr>
        <dsp:cNvPr id="0" name=""/>
        <dsp:cNvSpPr/>
      </dsp:nvSpPr>
      <dsp:spPr>
        <a:xfrm>
          <a:off x="6229356" y="717172"/>
          <a:ext cx="1783518" cy="178350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Experimental Design</a:t>
          </a:r>
        </a:p>
      </dsp:txBody>
      <dsp:txXfrm>
        <a:off x="6490546" y="978361"/>
        <a:ext cx="1261138" cy="1261131"/>
      </dsp:txXfrm>
    </dsp:sp>
    <dsp:sp modelId="{32E71D98-1163-4160-BE04-44EA7A3021B0}">
      <dsp:nvSpPr>
        <dsp:cNvPr id="0" name=""/>
        <dsp:cNvSpPr/>
      </dsp:nvSpPr>
      <dsp:spPr>
        <a:xfrm>
          <a:off x="6402233" y="2160984"/>
          <a:ext cx="362118" cy="36266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670E523-0DEA-482E-9210-AAB95C2B0F6C}">
      <dsp:nvSpPr>
        <dsp:cNvPr id="0" name=""/>
        <dsp:cNvSpPr/>
      </dsp:nvSpPr>
      <dsp:spPr>
        <a:xfrm>
          <a:off x="1682961" y="2437902"/>
          <a:ext cx="262569" cy="2625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696A277-79F1-4A83-8741-D32F1BC12B3D}">
      <dsp:nvSpPr>
        <dsp:cNvPr id="0" name=""/>
        <dsp:cNvSpPr/>
      </dsp:nvSpPr>
      <dsp:spPr>
        <a:xfrm>
          <a:off x="4875589" y="3987722"/>
          <a:ext cx="262569" cy="26254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4354726-859D-41EE-B53C-CF37616A2326}">
      <dsp:nvSpPr>
        <dsp:cNvPr id="0" name=""/>
        <dsp:cNvSpPr/>
      </dsp:nvSpPr>
      <dsp:spPr>
        <a:xfrm>
          <a:off x="7935610" y="3479529"/>
          <a:ext cx="1324204" cy="132435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SOPs</a:t>
          </a:r>
        </a:p>
      </dsp:txBody>
      <dsp:txXfrm>
        <a:off x="8129535" y="3673476"/>
        <a:ext cx="936354" cy="936461"/>
      </dsp:txXfrm>
    </dsp:sp>
    <dsp:sp modelId="{9BA61E3E-266F-41E9-B140-C95CFF29FE28}">
      <dsp:nvSpPr>
        <dsp:cNvPr id="0" name=""/>
        <dsp:cNvSpPr/>
      </dsp:nvSpPr>
      <dsp:spPr>
        <a:xfrm>
          <a:off x="7079690" y="3403986"/>
          <a:ext cx="262569" cy="262542"/>
        </a:xfrm>
        <a:prstGeom prst="ellipse">
          <a:avLst/>
        </a:prstGeom>
        <a:solidFill>
          <a:srgbClr val="0000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35E6D4C-DA22-4294-B4B6-CE44683593D1}">
      <dsp:nvSpPr>
        <dsp:cNvPr id="0" name=""/>
        <dsp:cNvSpPr/>
      </dsp:nvSpPr>
      <dsp:spPr>
        <a:xfrm>
          <a:off x="3052693" y="4277538"/>
          <a:ext cx="1324204" cy="1324355"/>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QC/QA</a:t>
          </a:r>
        </a:p>
      </dsp:txBody>
      <dsp:txXfrm>
        <a:off x="3246618" y="4471485"/>
        <a:ext cx="936354" cy="936461"/>
      </dsp:txXfrm>
    </dsp:sp>
    <dsp:sp modelId="{CB7E36A9-F99C-4D3E-813F-7908786683B9}">
      <dsp:nvSpPr>
        <dsp:cNvPr id="0" name=""/>
        <dsp:cNvSpPr/>
      </dsp:nvSpPr>
      <dsp:spPr>
        <a:xfrm>
          <a:off x="4997854" y="4623994"/>
          <a:ext cx="262569" cy="262542"/>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8D667F-FE3C-4283-B40D-6F415E0F715B}">
      <dsp:nvSpPr>
        <dsp:cNvPr id="0" name=""/>
        <dsp:cNvSpPr/>
      </dsp:nvSpPr>
      <dsp:spPr>
        <a:xfrm>
          <a:off x="1035919" y="3452942"/>
          <a:ext cx="2011679" cy="201168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Authenticate key biologics,</a:t>
          </a:r>
          <a:br>
            <a:rPr lang="en-US" sz="1800" kern="1200" dirty="0"/>
          </a:br>
          <a:r>
            <a:rPr lang="en-US" sz="1800" kern="1200" dirty="0"/>
            <a:t>chemicals</a:t>
          </a:r>
        </a:p>
      </dsp:txBody>
      <dsp:txXfrm>
        <a:off x="1330523" y="3747546"/>
        <a:ext cx="1422471" cy="1422474"/>
      </dsp:txXfrm>
    </dsp:sp>
    <dsp:sp modelId="{69FEFFAB-9905-4181-B8B1-AB7790977BDD}">
      <dsp:nvSpPr>
        <dsp:cNvPr id="0" name=""/>
        <dsp:cNvSpPr/>
      </dsp:nvSpPr>
      <dsp:spPr>
        <a:xfrm>
          <a:off x="840528" y="3497174"/>
          <a:ext cx="262569" cy="26254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EC1154D-947C-4AD2-B097-047CC1CCE2EC}">
      <dsp:nvSpPr>
        <dsp:cNvPr id="0" name=""/>
        <dsp:cNvSpPr/>
      </dsp:nvSpPr>
      <dsp:spPr>
        <a:xfrm>
          <a:off x="4347585" y="973693"/>
          <a:ext cx="262569" cy="26254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7289F-885C-4C1D-94BD-968BAB201565}">
      <dsp:nvSpPr>
        <dsp:cNvPr id="0" name=""/>
        <dsp:cNvSpPr/>
      </dsp:nvSpPr>
      <dsp:spPr>
        <a:xfrm>
          <a:off x="1936563" y="651647"/>
          <a:ext cx="2484845" cy="1093735"/>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Highest level of RR&amp;T</a:t>
          </a:r>
        </a:p>
      </dsp:txBody>
      <dsp:txXfrm>
        <a:off x="1968597" y="683681"/>
        <a:ext cx="2420777" cy="1029667"/>
      </dsp:txXfrm>
    </dsp:sp>
    <dsp:sp modelId="{7BDEADB1-8465-401F-B7F2-9F3599FA6613}">
      <dsp:nvSpPr>
        <dsp:cNvPr id="0" name=""/>
        <dsp:cNvSpPr/>
      </dsp:nvSpPr>
      <dsp:spPr>
        <a:xfrm>
          <a:off x="137296" y="1631733"/>
          <a:ext cx="2502721" cy="1093735"/>
        </a:xfrm>
        <a:prstGeom prst="roundRect">
          <a:avLst>
            <a:gd name="adj" fmla="val 10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Full range of hypothesis-driven work</a:t>
          </a:r>
        </a:p>
      </dsp:txBody>
      <dsp:txXfrm>
        <a:off x="169330" y="1663767"/>
        <a:ext cx="2438653" cy="1029667"/>
      </dsp:txXfrm>
    </dsp:sp>
    <dsp:sp modelId="{F2C55156-EC5B-4C57-8AC7-612D5951C4FF}">
      <dsp:nvSpPr>
        <dsp:cNvPr id="0" name=""/>
        <dsp:cNvSpPr/>
      </dsp:nvSpPr>
      <dsp:spPr>
        <a:xfrm>
          <a:off x="4753727" y="4648377"/>
          <a:ext cx="820301" cy="820301"/>
        </a:xfrm>
        <a:prstGeom prst="triangle">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D7A48B-37D5-4EF9-B9D0-C96D1F009C5D}">
      <dsp:nvSpPr>
        <dsp:cNvPr id="0" name=""/>
        <dsp:cNvSpPr/>
      </dsp:nvSpPr>
      <dsp:spPr>
        <a:xfrm rot="240000">
          <a:off x="2702221" y="4296868"/>
          <a:ext cx="4923314" cy="34427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3F5F17-33A1-4D0E-AB3A-A07FAF7AFE39}">
      <dsp:nvSpPr>
        <dsp:cNvPr id="0" name=""/>
        <dsp:cNvSpPr/>
      </dsp:nvSpPr>
      <dsp:spPr>
        <a:xfrm rot="240000">
          <a:off x="5658243" y="3436104"/>
          <a:ext cx="1964355" cy="9151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Translate best practices </a:t>
          </a:r>
          <a:br>
            <a:rPr lang="en-US" sz="1600" kern="1200" dirty="0"/>
          </a:br>
          <a:r>
            <a:rPr lang="en-US" sz="1600" kern="1200" dirty="0"/>
            <a:t>from core to PI</a:t>
          </a:r>
        </a:p>
      </dsp:txBody>
      <dsp:txXfrm>
        <a:off x="5702919" y="3480780"/>
        <a:ext cx="1875003" cy="825837"/>
      </dsp:txXfrm>
    </dsp:sp>
    <dsp:sp modelId="{958D4B99-2C6A-42CB-8BBA-B7F3D3EFD3D0}">
      <dsp:nvSpPr>
        <dsp:cNvPr id="0" name=""/>
        <dsp:cNvSpPr/>
      </dsp:nvSpPr>
      <dsp:spPr>
        <a:xfrm rot="240000">
          <a:off x="5729336" y="2451742"/>
          <a:ext cx="1964355" cy="91518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Validated experimental methods</a:t>
          </a:r>
        </a:p>
      </dsp:txBody>
      <dsp:txXfrm>
        <a:off x="5774012" y="2496418"/>
        <a:ext cx="1875003" cy="825837"/>
      </dsp:txXfrm>
    </dsp:sp>
    <dsp:sp modelId="{F6159832-7D74-4C9C-8074-283F7FB0A42B}">
      <dsp:nvSpPr>
        <dsp:cNvPr id="0" name=""/>
        <dsp:cNvSpPr/>
      </dsp:nvSpPr>
      <dsp:spPr>
        <a:xfrm rot="240000">
          <a:off x="5800429" y="1489255"/>
          <a:ext cx="1964355" cy="91518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Research Services</a:t>
          </a:r>
        </a:p>
      </dsp:txBody>
      <dsp:txXfrm>
        <a:off x="5845105" y="1533931"/>
        <a:ext cx="1875003" cy="825837"/>
      </dsp:txXfrm>
    </dsp:sp>
    <dsp:sp modelId="{F84518F1-35F9-48BB-A60D-37208EFA8E07}">
      <dsp:nvSpPr>
        <dsp:cNvPr id="0" name=""/>
        <dsp:cNvSpPr/>
      </dsp:nvSpPr>
      <dsp:spPr>
        <a:xfrm rot="240000">
          <a:off x="2841874" y="3239232"/>
          <a:ext cx="1964355" cy="91518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Demonstrate effectiveness of RR&amp;T</a:t>
          </a:r>
        </a:p>
      </dsp:txBody>
      <dsp:txXfrm>
        <a:off x="2886550" y="3283908"/>
        <a:ext cx="1875003" cy="825837"/>
      </dsp:txXfrm>
    </dsp:sp>
    <dsp:sp modelId="{1D571227-13D4-4B4D-B863-E3C67E3F659D}">
      <dsp:nvSpPr>
        <dsp:cNvPr id="0" name=""/>
        <dsp:cNvSpPr/>
      </dsp:nvSpPr>
      <dsp:spPr>
        <a:xfrm rot="240000">
          <a:off x="2912967" y="2254870"/>
          <a:ext cx="1964355" cy="91518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Balance needs for </a:t>
          </a:r>
          <a:br>
            <a:rPr lang="en-US" sz="1600" kern="1200" dirty="0"/>
          </a:br>
          <a:r>
            <a:rPr lang="en-US" sz="1600" kern="1200" dirty="0"/>
            <a:t>autonomy</a:t>
          </a:r>
        </a:p>
      </dsp:txBody>
      <dsp:txXfrm>
        <a:off x="2957643" y="2299546"/>
        <a:ext cx="1875003" cy="82583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C6D77-D01B-41F5-AE89-ADCB96C986E8}" type="datetimeFigureOut">
              <a:rPr lang="en-US" smtClean="0"/>
              <a:t>5/30/2019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1A2E3-B93D-4006-8927-E6A07319842F}" type="slidenum">
              <a:rPr lang="en-US" smtClean="0"/>
              <a:t>‹#›</a:t>
            </a:fld>
            <a:endParaRPr lang="en-US"/>
          </a:p>
        </p:txBody>
      </p:sp>
    </p:spTree>
    <p:extLst>
      <p:ext uri="{BB962C8B-B14F-4D97-AF65-F5344CB8AC3E}">
        <p14:creationId xmlns:p14="http://schemas.microsoft.com/office/powerpoint/2010/main" val="278325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process </a:t>
            </a:r>
          </a:p>
          <a:p>
            <a:r>
              <a:rPr lang="en-US" dirty="0"/>
              <a:t>Connections between VUMC's work-in-progress and the best practices identified by respondents to the </a:t>
            </a:r>
            <a:r>
              <a:rPr lang="en-US" dirty="0" err="1"/>
              <a:t>CCoRRe</a:t>
            </a:r>
            <a:r>
              <a:rPr lang="en-US" dirty="0"/>
              <a:t> survey will be emphasized.  </a:t>
            </a:r>
          </a:p>
          <a:p>
            <a:r>
              <a:rPr lang="en-US" dirty="0" err="1"/>
              <a:t>CCoRRe</a:t>
            </a:r>
            <a:r>
              <a:rPr lang="en-US" dirty="0"/>
              <a:t> survey data inspires research cores and institutions to develop similar resources and spark new initiatives.</a:t>
            </a:r>
          </a:p>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16</a:t>
            </a:fld>
            <a:endParaRPr lang="en-US"/>
          </a:p>
        </p:txBody>
      </p:sp>
    </p:spTree>
    <p:extLst>
      <p:ext uri="{BB962C8B-B14F-4D97-AF65-F5344CB8AC3E}">
        <p14:creationId xmlns:p14="http://schemas.microsoft.com/office/powerpoint/2010/main" val="360422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In 2019 we are focusing on Design for Patients and Family</a:t>
            </a:r>
          </a:p>
          <a:p>
            <a:pPr marL="171450" lvl="0" indent="-171450">
              <a:buFont typeface="Arial" panose="020B0604020202020204" pitchFamily="34" charset="0"/>
              <a:buChar char="•"/>
            </a:pPr>
            <a:r>
              <a:rPr lang="en-US" dirty="0"/>
              <a:t>We have moved the event into Lanford to be more accessible to the clinical enterprise</a:t>
            </a:r>
          </a:p>
          <a:p>
            <a:pPr marL="628650" lvl="1" indent="-171450">
              <a:buFont typeface="Arial" panose="020B0604020202020204" pitchFamily="34" charset="0"/>
              <a:buChar char="•"/>
            </a:pPr>
            <a:r>
              <a:rPr lang="en-US" dirty="0"/>
              <a:t>Everyone in our community is welcome to attend – </a:t>
            </a:r>
            <a:r>
              <a:rPr lang="en-US" b="1" dirty="0"/>
              <a:t>the registration link is open at this link</a:t>
            </a:r>
            <a:r>
              <a:rPr lang="en-US" dirty="0"/>
              <a:t>.</a:t>
            </a:r>
          </a:p>
          <a:p>
            <a:pPr marL="628650" lvl="1" indent="-171450">
              <a:buFont typeface="Arial" panose="020B0604020202020204" pitchFamily="34" charset="0"/>
              <a:buChar char="•"/>
            </a:pPr>
            <a:r>
              <a:rPr lang="en-US" dirty="0"/>
              <a:t>We will have posters accessible starting at noon so that people can drop by over the lunch break, and during the wine and cheese reception after the “live” program if they want to stop by one the way home</a:t>
            </a:r>
          </a:p>
          <a:p>
            <a:pPr marL="628650" lvl="1" indent="-171450">
              <a:buFont typeface="Arial" panose="020B0604020202020204" pitchFamily="34" charset="0"/>
              <a:buChar char="•"/>
            </a:pPr>
            <a:r>
              <a:rPr lang="en-US" dirty="0"/>
              <a:t>We will also have an interactive web cast</a:t>
            </a:r>
          </a:p>
          <a:p>
            <a:pPr marL="457200" lvl="1" indent="0">
              <a:buFont typeface="Arial" panose="020B0604020202020204" pitchFamily="34" charset="0"/>
              <a:buNone/>
            </a:pPr>
            <a:r>
              <a:rPr lang="en-US" dirty="0"/>
              <a:t> </a:t>
            </a:r>
          </a:p>
          <a:p>
            <a:pPr marL="171450" lvl="0" indent="-171450">
              <a:buFont typeface="Arial" panose="020B0604020202020204" pitchFamily="34" charset="0"/>
              <a:buChar char="•"/>
            </a:pPr>
            <a:r>
              <a:rPr lang="en-US" dirty="0"/>
              <a:t>The Design for Pats &amp; Families strategic direction shifts our thinking to starting with the patient at the center instead of designing around what we do</a:t>
            </a:r>
          </a:p>
          <a:p>
            <a:pPr marL="628650" lvl="1" indent="-171450">
              <a:buFont typeface="Arial" panose="020B0604020202020204" pitchFamily="34" charset="0"/>
              <a:buChar char="•"/>
            </a:pPr>
            <a:r>
              <a:rPr lang="en-US" dirty="0"/>
              <a:t>Asking what the patient and their family want and how we can design systems and partnerships to bring their wishes to life.</a:t>
            </a:r>
          </a:p>
        </p:txBody>
      </p:sp>
      <p:sp>
        <p:nvSpPr>
          <p:cNvPr id="4" name="Slide Number Placeholder 3"/>
          <p:cNvSpPr>
            <a:spLocks noGrp="1"/>
          </p:cNvSpPr>
          <p:nvPr>
            <p:ph type="sldNum" sz="quarter" idx="5"/>
          </p:nvPr>
        </p:nvSpPr>
        <p:spPr/>
        <p:txBody>
          <a:bodyPr/>
          <a:lstStyle/>
          <a:p>
            <a:fld id="{6449616E-A08E-1E4E-BA32-ECCD1468AB25}" type="slidenum">
              <a:rPr lang="en-US" smtClean="0"/>
              <a:t>31</a:t>
            </a:fld>
            <a:endParaRPr lang="en-US"/>
          </a:p>
        </p:txBody>
      </p:sp>
    </p:spTree>
    <p:extLst>
      <p:ext uri="{BB962C8B-B14F-4D97-AF65-F5344CB8AC3E}">
        <p14:creationId xmlns:p14="http://schemas.microsoft.com/office/powerpoint/2010/main" val="321867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created a </a:t>
            </a:r>
            <a:r>
              <a:rPr lang="en-US" sz="1200" kern="1200" dirty="0" err="1">
                <a:solidFill>
                  <a:schemeClr val="tx1"/>
                </a:solidFill>
                <a:effectLst/>
                <a:latin typeface="+mn-lt"/>
                <a:ea typeface="+mn-ea"/>
                <a:cs typeface="+mn-cs"/>
              </a:rPr>
              <a:t>REDCap</a:t>
            </a:r>
            <a:r>
              <a:rPr lang="en-US" sz="1200" kern="1200" dirty="0">
                <a:solidFill>
                  <a:schemeClr val="tx1"/>
                </a:solidFill>
                <a:effectLst/>
                <a:latin typeface="+mn-lt"/>
                <a:ea typeface="+mn-ea"/>
                <a:cs typeface="+mn-cs"/>
              </a:rPr>
              <a:t> survey to gather the exciting work being done across Vanderbilt University Medical Center to advance our “Design for Patients and Families” Strategic Direction. </a:t>
            </a:r>
          </a:p>
          <a:p>
            <a:r>
              <a:rPr lang="en-US" sz="1200" kern="1200" dirty="0">
                <a:solidFill>
                  <a:schemeClr val="tx1"/>
                </a:solidFill>
                <a:effectLst/>
                <a:latin typeface="+mn-lt"/>
                <a:ea typeface="+mn-ea"/>
                <a:cs typeface="+mn-cs"/>
              </a:rPr>
              <a:t>Please take a few moments to share what your team is doing via the </a:t>
            </a:r>
            <a:r>
              <a:rPr lang="en-US" sz="1200" kern="1200" dirty="0" err="1">
                <a:solidFill>
                  <a:schemeClr val="tx1"/>
                </a:solidFill>
                <a:effectLst/>
                <a:latin typeface="+mn-lt"/>
                <a:ea typeface="+mn-ea"/>
                <a:cs typeface="+mn-cs"/>
              </a:rPr>
              <a:t>REDCap</a:t>
            </a:r>
            <a:r>
              <a:rPr lang="en-US" sz="1200" kern="1200" dirty="0">
                <a:solidFill>
                  <a:schemeClr val="tx1"/>
                </a:solidFill>
                <a:effectLst/>
                <a:latin typeface="+mn-lt"/>
                <a:ea typeface="+mn-ea"/>
                <a:cs typeface="+mn-cs"/>
              </a:rPr>
              <a:t> survey below. </a:t>
            </a:r>
          </a:p>
          <a:p>
            <a:endParaRPr lang="en-US"/>
          </a:p>
          <a:p>
            <a:endParaRPr lang="en-US"/>
          </a:p>
        </p:txBody>
      </p:sp>
      <p:sp>
        <p:nvSpPr>
          <p:cNvPr id="4" name="Slide Number Placeholder 3"/>
          <p:cNvSpPr>
            <a:spLocks noGrp="1"/>
          </p:cNvSpPr>
          <p:nvPr>
            <p:ph type="sldNum" sz="quarter" idx="5"/>
          </p:nvPr>
        </p:nvSpPr>
        <p:spPr/>
        <p:txBody>
          <a:bodyPr/>
          <a:lstStyle/>
          <a:p>
            <a:fld id="{6449616E-A08E-1E4E-BA32-ECCD1468AB25}" type="slidenum">
              <a:rPr lang="en-US" smtClean="0"/>
              <a:t>32</a:t>
            </a:fld>
            <a:endParaRPr lang="en-US"/>
          </a:p>
        </p:txBody>
      </p:sp>
    </p:spTree>
    <p:extLst>
      <p:ext uri="{BB962C8B-B14F-4D97-AF65-F5344CB8AC3E}">
        <p14:creationId xmlns:p14="http://schemas.microsoft.com/office/powerpoint/2010/main" val="64729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survey returned valuable feedback regarding challenges, opportunities, and new practices/resources that can help ensure the conduct of rigorous research.  </a:t>
            </a:r>
          </a:p>
          <a:p>
            <a:pPr marL="0" indent="0">
              <a:buNone/>
            </a:pPr>
            <a:r>
              <a:rPr lang="en-US" dirty="0"/>
              <a:t>The survey results showed that awareness of the NIH guidelines is variable. </a:t>
            </a:r>
          </a:p>
          <a:p>
            <a:pPr marL="0" indent="0">
              <a:buNone/>
            </a:pPr>
            <a:r>
              <a:rPr lang="en-US" dirty="0"/>
              <a:t>However, a consistent picture also emerged from the survey results, highlighting the factors that support or impede the conduct of rigorous research, and the types of supportive services that research cores can offer to their users.</a:t>
            </a:r>
          </a:p>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17</a:t>
            </a:fld>
            <a:endParaRPr lang="en-US"/>
          </a:p>
        </p:txBody>
      </p:sp>
    </p:spTree>
    <p:extLst>
      <p:ext uri="{BB962C8B-B14F-4D97-AF65-F5344CB8AC3E}">
        <p14:creationId xmlns:p14="http://schemas.microsoft.com/office/powerpoint/2010/main" val="288226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Graphic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Data levels (sub molecular, molecular, cell, organ, individual, population, society)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types (structured, imaging, EHR, internet of things)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Expertise (computation, informatics, math, statistics, biomedical, policy, ethics)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Executive faculty updates: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 Data Science Center update at Exec </a:t>
            </a:r>
            <a:r>
              <a:rPr lang="en-US" sz="1200" kern="1200" dirty="0" err="1">
                <a:solidFill>
                  <a:schemeClr val="tx1"/>
                </a:solidFill>
                <a:effectLst/>
                <a:latin typeface="+mn-lt"/>
                <a:ea typeface="+mn-ea"/>
                <a:cs typeface="+mn-cs"/>
              </a:rPr>
              <a:t>Fac</a:t>
            </a:r>
            <a:r>
              <a:rPr lang="en-US" sz="1200" kern="1200" dirty="0">
                <a:solidFill>
                  <a:schemeClr val="tx1"/>
                </a:solidFill>
                <a:effectLst/>
                <a:latin typeface="+mn-lt"/>
                <a:ea typeface="+mn-ea"/>
                <a:cs typeface="+mn-cs"/>
              </a:rPr>
              <a:t> – 5/30</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Biostatistics update at Exec </a:t>
            </a:r>
            <a:r>
              <a:rPr lang="en-US" sz="1200" kern="1200" dirty="0" err="1">
                <a:solidFill>
                  <a:schemeClr val="tx1"/>
                </a:solidFill>
                <a:effectLst/>
                <a:latin typeface="+mn-lt"/>
                <a:ea typeface="+mn-ea"/>
                <a:cs typeface="+mn-cs"/>
              </a:rPr>
              <a:t>Fac</a:t>
            </a:r>
            <a:r>
              <a:rPr lang="en-US" sz="1200" kern="1200" dirty="0">
                <a:solidFill>
                  <a:schemeClr val="tx1"/>
                </a:solidFill>
                <a:effectLst/>
                <a:latin typeface="+mn-lt"/>
                <a:ea typeface="+mn-ea"/>
                <a:cs typeface="+mn-cs"/>
              </a:rPr>
              <a:t> – 9/20 </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Biomedical Informatics update at Exec </a:t>
            </a:r>
            <a:r>
              <a:rPr lang="en-US" sz="1200" kern="1200" dirty="0" err="1">
                <a:solidFill>
                  <a:schemeClr val="tx1"/>
                </a:solidFill>
                <a:effectLst/>
                <a:latin typeface="+mn-lt"/>
                <a:ea typeface="+mn-ea"/>
                <a:cs typeface="+mn-cs"/>
              </a:rPr>
              <a:t>Fac</a:t>
            </a:r>
            <a:r>
              <a:rPr lang="en-US" sz="1200" kern="1200" dirty="0">
                <a:solidFill>
                  <a:schemeClr val="tx1"/>
                </a:solidFill>
                <a:effectLst/>
                <a:latin typeface="+mn-lt"/>
                <a:ea typeface="+mn-ea"/>
                <a:cs typeface="+mn-cs"/>
              </a:rPr>
              <a:t> – 10/17</a:t>
            </a:r>
          </a:p>
          <a:p>
            <a:pPr marL="171450" lvl="0" indent="-171450">
              <a:buFont typeface="Courier New" panose="02070309020205020404" pitchFamily="49" charset="0"/>
              <a:buChar char="o"/>
            </a:pPr>
            <a:r>
              <a:rPr lang="en-US" sz="1200" kern="1200" dirty="0">
                <a:solidFill>
                  <a:schemeClr val="tx1"/>
                </a:solidFill>
                <a:effectLst/>
                <a:latin typeface="+mn-lt"/>
                <a:ea typeface="+mn-ea"/>
                <a:cs typeface="+mn-cs"/>
              </a:rPr>
              <a:t>BSAB in Dec</a:t>
            </a:r>
          </a:p>
          <a:p>
            <a:pPr marL="171450" lvl="0" indent="-17145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Leadership group - SMEs (Harrell, Harris, Lindsell, </a:t>
            </a:r>
            <a:r>
              <a:rPr lang="en-US" sz="1200" kern="1200" dirty="0" err="1">
                <a:solidFill>
                  <a:schemeClr val="tx1"/>
                </a:solidFill>
                <a:effectLst/>
                <a:latin typeface="+mn-lt"/>
                <a:ea typeface="+mn-ea"/>
                <a:cs typeface="+mn-cs"/>
              </a:rPr>
              <a:t>Malin</a:t>
            </a:r>
            <a:r>
              <a:rPr lang="en-US" sz="1200" kern="1200" dirty="0">
                <a:solidFill>
                  <a:schemeClr val="tx1"/>
                </a:solidFill>
                <a:effectLst/>
                <a:latin typeface="+mn-lt"/>
                <a:ea typeface="+mn-ea"/>
                <a:cs typeface="+mn-cs"/>
              </a:rPr>
              <a:t>, Rothman); Chairs (KJ, YS), Research EVPs (GHB, BD, JP), facilitator (BS)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Clarify VUMC areas of emphasis and desired capabilities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AI Challenge winners - dual track liver fat hypotheses, target suicide risk at intersection with lack of </a:t>
            </a:r>
            <a:r>
              <a:rPr lang="en-US" sz="1200" kern="1200" dirty="0" err="1">
                <a:solidFill>
                  <a:schemeClr val="tx1"/>
                </a:solidFill>
                <a:effectLst/>
                <a:latin typeface="+mn-lt"/>
                <a:ea typeface="+mn-ea"/>
                <a:cs typeface="+mn-cs"/>
              </a:rPr>
              <a:t>HCare</a:t>
            </a:r>
            <a:r>
              <a:rPr lang="en-US" sz="1200" kern="1200" dirty="0">
                <a:solidFill>
                  <a:schemeClr val="tx1"/>
                </a:solidFill>
                <a:effectLst/>
                <a:latin typeface="+mn-lt"/>
                <a:ea typeface="+mn-ea"/>
                <a:cs typeface="+mn-cs"/>
              </a:rPr>
              <a:t> engagement; recast cardiac surgery as predicting readiness for discharge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BSAB</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Leveraging </a:t>
            </a:r>
            <a:r>
              <a:rPr lang="en-US" sz="1200" kern="1200" dirty="0" err="1">
                <a:solidFill>
                  <a:schemeClr val="tx1"/>
                </a:solidFill>
                <a:effectLst/>
                <a:latin typeface="+mn-lt"/>
                <a:ea typeface="+mn-ea"/>
                <a:cs typeface="+mn-cs"/>
              </a:rPr>
              <a:t>BioVU</a:t>
            </a:r>
            <a:r>
              <a:rPr lang="en-US" sz="1200" kern="1200" dirty="0">
                <a:solidFill>
                  <a:schemeClr val="tx1"/>
                </a:solidFill>
                <a:effectLst/>
                <a:latin typeface="+mn-lt"/>
                <a:ea typeface="+mn-ea"/>
                <a:cs typeface="+mn-cs"/>
              </a:rPr>
              <a:t> to inform practice (overview, Phenotype Risk Prediction Score, genetic evolution as basic science example, </a:t>
            </a:r>
            <a:r>
              <a:rPr lang="en-US" sz="1200" kern="1200" dirty="0" err="1">
                <a:solidFill>
                  <a:schemeClr val="tx1"/>
                </a:solidFill>
                <a:effectLst/>
                <a:latin typeface="+mn-lt"/>
                <a:ea typeface="+mn-ea"/>
                <a:cs typeface="+mn-cs"/>
              </a:rPr>
              <a:t>NashBio</a:t>
            </a:r>
            <a:r>
              <a:rPr lang="en-US" sz="1200" kern="1200" dirty="0">
                <a:solidFill>
                  <a:schemeClr val="tx1"/>
                </a:solidFill>
                <a:effectLst/>
                <a:latin typeface="+mn-lt"/>
                <a:ea typeface="+mn-ea"/>
                <a:cs typeface="+mn-cs"/>
              </a:rPr>
              <a:t>)</a:t>
            </a:r>
          </a:p>
          <a:p>
            <a:pPr marL="1085850" lvl="2" indent="-171450">
              <a:buFont typeface="Courier New" panose="02070309020205020404" pitchFamily="49" charset="0"/>
              <a:buChar char="o"/>
            </a:pPr>
            <a:r>
              <a:rPr lang="en-US" sz="1200" kern="1200" dirty="0">
                <a:solidFill>
                  <a:schemeClr val="tx1"/>
                </a:solidFill>
                <a:effectLst/>
                <a:latin typeface="+mn-lt"/>
                <a:ea typeface="+mn-ea"/>
                <a:cs typeface="+mn-cs"/>
              </a:rPr>
              <a:t>Data Science (overview, Landscape, Imaging, Breast CA)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D96BA-DA53-AE40-A6C9-29C70FAD1B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69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C52486-BC96-411B-A55C-9F5BAE5F5454}"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993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52486-BC96-411B-A55C-9F5BAE5F54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128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Enabling the responsible conduct of research through training, informal mentorship and experimental services.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Facilitating good experimental design via well-developed, implemented and defined standard operating procedures (SOPs) and application of quality control/quality (QC/QA) assurance best 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and promote authentication services for key biological and/or chemical resources to help achieve compliance with NIH policies and guidance related to rigor and reproducibility.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Defining and establishing rigorous methods for acquiring and analyzing data; effectively transmitting these methods and concepts to users of a core; and producing large, complex experimental data sets.  </a:t>
            </a:r>
          </a:p>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23</a:t>
            </a:fld>
            <a:endParaRPr lang="en-US"/>
          </a:p>
        </p:txBody>
      </p:sp>
    </p:spTree>
    <p:extLst>
      <p:ext uri="{BB962C8B-B14F-4D97-AF65-F5344CB8AC3E}">
        <p14:creationId xmlns:p14="http://schemas.microsoft.com/office/powerpoint/2010/main" val="404985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Balance the needs for autonomy across the range of hypothesis-driven discovery and learning-based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research services and products using validated experimental methods that employ the highest level of RR&amp;T.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effectiveness of more rigorous approach to the conduct of science, enabling individual investigators to better incorporate these practices into their own research programs. </a:t>
            </a:r>
          </a:p>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24</a:t>
            </a:fld>
            <a:endParaRPr lang="en-US"/>
          </a:p>
        </p:txBody>
      </p:sp>
    </p:spTree>
    <p:extLst>
      <p:ext uri="{BB962C8B-B14F-4D97-AF65-F5344CB8AC3E}">
        <p14:creationId xmlns:p14="http://schemas.microsoft.com/office/powerpoint/2010/main" val="428472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latin typeface="Lucida Calligraphy" panose="03010101010101010101" pitchFamily="66" charset="0"/>
              </a:rPr>
              <a:t>Methods are documented and systematically defined by use of peer-reviewed, consistently applied SOPs.</a:t>
            </a:r>
          </a:p>
          <a:p>
            <a:pPr marL="171450" indent="-171450">
              <a:buFont typeface="Arial" panose="020B0604020202020204" pitchFamily="34" charset="0"/>
              <a:buChar char="•"/>
            </a:pPr>
            <a:r>
              <a:rPr lang="en-US" dirty="0">
                <a:latin typeface="Lucida Calligraphy" panose="03010101010101010101" pitchFamily="66" charset="0"/>
              </a:rPr>
              <a:t>Core staff are appropriately trained on new instrumentation/methods</a:t>
            </a:r>
          </a:p>
          <a:p>
            <a:pPr marL="171450" indent="-171450">
              <a:buFont typeface="Arial" panose="020B0604020202020204" pitchFamily="34" charset="0"/>
              <a:buChar char="•"/>
            </a:pPr>
            <a:r>
              <a:rPr lang="en-US" dirty="0">
                <a:latin typeface="Lucida Calligraphy" panose="03010101010101010101" pitchFamily="66" charset="0"/>
              </a:rPr>
              <a:t>Instrumentation is maintained and calibrated</a:t>
            </a:r>
          </a:p>
          <a:p>
            <a:pPr marL="171450" lvl="0" indent="-171450">
              <a:buFont typeface="Arial" panose="020B0604020202020204" pitchFamily="34" charset="0"/>
              <a:buChar char="•"/>
            </a:pPr>
            <a:r>
              <a:rPr lang="en-US" dirty="0">
                <a:latin typeface="Lucida Calligraphy" panose="03010101010101010101" pitchFamily="66" charset="0"/>
              </a:rPr>
              <a:t>Reagents are validated and properly maintained (i.e. inventory controls and proper storage)</a:t>
            </a:r>
          </a:p>
          <a:p>
            <a:pPr marL="171450" lvl="0" indent="-171450">
              <a:buFont typeface="Arial" panose="020B0604020202020204" pitchFamily="34" charset="0"/>
              <a:buChar char="•"/>
            </a:pPr>
            <a:r>
              <a:rPr lang="en-US" dirty="0">
                <a:latin typeface="Lucida Calligraphy" panose="03010101010101010101" pitchFamily="66" charset="0"/>
              </a:rPr>
              <a:t>Software tools are validated</a:t>
            </a:r>
          </a:p>
          <a:p>
            <a:pPr marL="171450" lvl="0" indent="-171450">
              <a:buFont typeface="Arial" panose="020B0604020202020204" pitchFamily="34" charset="0"/>
              <a:buChar char="•"/>
            </a:pPr>
            <a:r>
              <a:rPr lang="en-US" dirty="0">
                <a:latin typeface="Lucida Calligraphy" panose="03010101010101010101" pitchFamily="66" charset="0"/>
              </a:rPr>
              <a:t>Positive/negative controls are used and justified</a:t>
            </a:r>
          </a:p>
          <a:p>
            <a:pPr marL="171450" lvl="0" indent="-171450">
              <a:buFont typeface="Arial" panose="020B0604020202020204" pitchFamily="34" charset="0"/>
              <a:buChar char="•"/>
            </a:pPr>
            <a:r>
              <a:rPr lang="en-US" dirty="0">
                <a:latin typeface="Lucida Calligraphy" panose="03010101010101010101" pitchFamily="66" charset="0"/>
              </a:rPr>
              <a:t>Batch effects are defined and reported</a:t>
            </a:r>
          </a:p>
          <a:p>
            <a:pPr marL="171450" lvl="0" indent="-171450">
              <a:buFont typeface="Arial" panose="020B0604020202020204" pitchFamily="34" charset="0"/>
              <a:buChar char="•"/>
            </a:pPr>
            <a:r>
              <a:rPr lang="en-US" dirty="0">
                <a:latin typeface="Lucida Calligraphy" panose="03010101010101010101" pitchFamily="66" charset="0"/>
              </a:rPr>
              <a:t>Statistical tests are appropriate to the data type and experiment</a:t>
            </a:r>
          </a:p>
          <a:p>
            <a:pPr marL="171450" lvl="0" indent="-171450">
              <a:buFont typeface="Arial" panose="020B0604020202020204" pitchFamily="34" charset="0"/>
              <a:buChar char="•"/>
            </a:pPr>
            <a:r>
              <a:rPr lang="en-US" dirty="0">
                <a:latin typeface="Lucida Calligraphy" panose="03010101010101010101" pitchFamily="66" charset="0"/>
              </a:rPr>
              <a:t>QC and sample data clearly annotated, and where possible, results provided in full unadulterated form for future analysis</a:t>
            </a:r>
          </a:p>
          <a:p>
            <a:pPr marL="171450" indent="-171450">
              <a:buFont typeface="Arial" panose="020B0604020202020204" pitchFamily="34" charset="0"/>
              <a:buChar char="•"/>
            </a:pPr>
            <a:r>
              <a:rPr lang="en-US" dirty="0">
                <a:latin typeface="Lucida Calligraphy" panose="03010101010101010101" pitchFamily="66" charset="0"/>
              </a:rPr>
              <a:t>Any limitations on interpretation of data/results are explained.</a:t>
            </a:r>
          </a:p>
          <a:p>
            <a:pPr marL="171450" lvl="0" indent="-171450">
              <a:buFont typeface="Arial" panose="020B0604020202020204" pitchFamily="34" charset="0"/>
              <a:buChar char="•"/>
            </a:pPr>
            <a:r>
              <a:rPr lang="en-US" dirty="0">
                <a:latin typeface="Lucida Calligraphy" panose="03010101010101010101" pitchFamily="66" charset="0"/>
              </a:rPr>
              <a:t>Education and mentorship provided to researchers for experimental design, data analysis and accurate reporting of results </a:t>
            </a:r>
          </a:p>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25</a:t>
            </a:fld>
            <a:endParaRPr lang="en-US"/>
          </a:p>
        </p:txBody>
      </p:sp>
    </p:spTree>
    <p:extLst>
      <p:ext uri="{BB962C8B-B14F-4D97-AF65-F5344CB8AC3E}">
        <p14:creationId xmlns:p14="http://schemas.microsoft.com/office/powerpoint/2010/main" val="2947677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xxx for chance to take a few minutes to “pitch” engaging in SS19</a:t>
            </a:r>
          </a:p>
          <a:p>
            <a:endParaRPr lang="en-US" dirty="0"/>
          </a:p>
          <a:p>
            <a:pPr lvl="0"/>
            <a:r>
              <a:rPr lang="en-US" dirty="0"/>
              <a:t>A bit of context –</a:t>
            </a:r>
          </a:p>
          <a:p>
            <a:pPr marL="174708" indent="-174708">
              <a:buFont typeface="Arial" panose="020B0604020202020204" pitchFamily="34" charset="0"/>
              <a:buChar char="•"/>
            </a:pPr>
            <a:r>
              <a:rPr lang="en-US" dirty="0"/>
              <a:t>In 2016, We coalesced around 4 strategic directions to guide decisions by individuals and teams – be they working bottom up or top down.</a:t>
            </a:r>
          </a:p>
          <a:p>
            <a:pPr marL="174708" indent="-174708">
              <a:buFont typeface="Arial" panose="020B0604020202020204" pitchFamily="34" charset="0"/>
              <a:buChar char="•"/>
            </a:pPr>
            <a:r>
              <a:rPr lang="en-US" dirty="0"/>
              <a:t>Each direction calls for a fundamental shift in approach, </a:t>
            </a:r>
            <a:r>
              <a:rPr lang="en-US" i="1" dirty="0"/>
              <a:t>walk around the compass …</a:t>
            </a:r>
          </a:p>
          <a:p>
            <a:pPr marL="174708" indent="-174708">
              <a:buFont typeface="Arial" panose="020B0604020202020204" pitchFamily="34" charset="0"/>
              <a:buChar char="•"/>
            </a:pPr>
            <a:r>
              <a:rPr lang="en-US" dirty="0"/>
              <a:t>Example of impact -Launch of VUMC Office of D&amp; I with Andre Churchwell as the CDO</a:t>
            </a:r>
          </a:p>
          <a:p>
            <a:endParaRPr lang="en-US" dirty="0"/>
          </a:p>
          <a:p>
            <a:pPr lvl="0"/>
            <a:r>
              <a:rPr lang="en-US" dirty="0"/>
              <a:t>Guided by the compass, we are free to change our plans as we work together to try new approaches.</a:t>
            </a:r>
          </a:p>
          <a:p>
            <a:pPr lvl="0"/>
            <a:endParaRPr lang="en-US" dirty="0"/>
          </a:p>
          <a:p>
            <a:pPr lvl="0"/>
            <a:r>
              <a:rPr lang="en-US" dirty="0"/>
              <a:t>We committed to an annual “refresh” of the strategic directions - </a:t>
            </a:r>
            <a:r>
              <a:rPr lang="en-US" dirty="0" err="1"/>
              <a:t>SSyy</a:t>
            </a:r>
            <a:r>
              <a:rPr lang="en-US" dirty="0"/>
              <a:t> is a big part of the annual update process.</a:t>
            </a:r>
          </a:p>
        </p:txBody>
      </p:sp>
      <p:sp>
        <p:nvSpPr>
          <p:cNvPr id="4" name="Slide Number Placeholder 3"/>
          <p:cNvSpPr>
            <a:spLocks noGrp="1"/>
          </p:cNvSpPr>
          <p:nvPr>
            <p:ph type="sldNum" sz="quarter" idx="5"/>
          </p:nvPr>
        </p:nvSpPr>
        <p:spPr/>
        <p:txBody>
          <a:bodyPr/>
          <a:lstStyle/>
          <a:p>
            <a:fld id="{6449616E-A08E-1E4E-BA32-ECCD1468AB25}" type="slidenum">
              <a:rPr lang="en-US" smtClean="0"/>
              <a:t>30</a:t>
            </a:fld>
            <a:endParaRPr lang="en-US"/>
          </a:p>
        </p:txBody>
      </p:sp>
    </p:spTree>
    <p:extLst>
      <p:ext uri="{BB962C8B-B14F-4D97-AF65-F5344CB8AC3E}">
        <p14:creationId xmlns:p14="http://schemas.microsoft.com/office/powerpoint/2010/main" val="327763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16A0-DA10-4252-A21C-63D80CA17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36B8F-A47C-4AEF-BBBF-CF8779CAA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1678D-74E6-483B-8EEF-C822478B1756}"/>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AA44D8A8-56E4-400F-BF6B-E06495725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2F3EE-9F94-40DA-9FBD-8F0B6B18F596}"/>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913878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23A47-74BC-4088-BB3D-74227E556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B34AD-7DF8-4212-8126-63B0827CD2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00F85-19E1-486F-8B17-E9E9AD06513D}"/>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A6E41600-7D5D-4B72-80CF-4D920B5BD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86B10-6799-4A1E-A22C-2A54F23E157F}"/>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94779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E5739-05C9-404D-9DDC-99D03300F6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DA106-C4D3-45FB-9F49-0F5794093B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F3D66-FAE3-4CD6-B4C5-FC8068201853}"/>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93AD8BF7-488E-4B1B-9EC5-EF6459732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57C7C-C911-413F-B3D4-083B30C511AE}"/>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271343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CEAC-A944-47F7-9306-48763D192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640F-1765-4F7D-91AF-6F793E062D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F9645-449E-438E-B1FE-5687FE023F65}"/>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F3244979-D17D-4F28-9E36-627B12677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A5A4D-BD9D-4806-8143-8382BF9DD5B7}"/>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404612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97AA-C6C3-4DAD-9C3F-F0BED87FC1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CDAE5A-BD37-4BAC-92F8-53FB9E4CEB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4F47E-17DC-47A0-937D-E31BA804D4DE}"/>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90668881-811D-4203-8D6B-852FBE2A7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60341-B4A7-4531-AC6F-D9C2CE0431F0}"/>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304968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65FA-7CC8-46D8-98C9-DAD4E3652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A6D1B-DC01-4A70-9DD5-6BDCD52DC6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B499B2-8F06-46C8-A456-70032DC5C1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7550A-D081-410F-B7E4-B89323688364}"/>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6" name="Footer Placeholder 5">
            <a:extLst>
              <a:ext uri="{FF2B5EF4-FFF2-40B4-BE49-F238E27FC236}">
                <a16:creationId xmlns:a16="http://schemas.microsoft.com/office/drawing/2014/main" id="{0A67D7D6-8DBE-4B50-8953-E9AA06D3B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48E1C-8135-496E-9916-FEE8DC6C8D3F}"/>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200541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C79F-0D9F-41D0-BB54-76A971F89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F9581-702A-4589-99AC-B66749611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689C92-3110-44C9-B744-973C26FC1C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774C12-FEB7-42D1-896E-420B46A06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4792D8-EE54-48FA-A8C2-418F17FD01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EC8D64-748D-4216-B45C-9961D634A1AC}"/>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8" name="Footer Placeholder 7">
            <a:extLst>
              <a:ext uri="{FF2B5EF4-FFF2-40B4-BE49-F238E27FC236}">
                <a16:creationId xmlns:a16="http://schemas.microsoft.com/office/drawing/2014/main" id="{1748D6D7-4FD0-43FC-9242-6C25708BD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B071CD-25B0-4810-80FA-D28E58320C9F}"/>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258839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9B4C-FB8C-457E-83FC-462317D0BE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8CC9B9-A1C3-4266-8147-D295B0CD88E8}"/>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4" name="Footer Placeholder 3">
            <a:extLst>
              <a:ext uri="{FF2B5EF4-FFF2-40B4-BE49-F238E27FC236}">
                <a16:creationId xmlns:a16="http://schemas.microsoft.com/office/drawing/2014/main" id="{6FF51121-E96D-42C4-9594-A3842DEE39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6EB69-221D-4C8E-91F4-E19D4112B7C1}"/>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341311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076D7-A28E-4733-9802-3D192E1F2B47}"/>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3" name="Footer Placeholder 2">
            <a:extLst>
              <a:ext uri="{FF2B5EF4-FFF2-40B4-BE49-F238E27FC236}">
                <a16:creationId xmlns:a16="http://schemas.microsoft.com/office/drawing/2014/main" id="{EBF71FAC-4545-4E9A-AF26-661433612D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6F4FC-AB8E-4412-B9DE-6D9DC7879755}"/>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16954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0DF5-D4ED-4FF0-8798-F542773BD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78A174-AA7F-4B58-97FB-198AC90D75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06B51-1AF0-4E6B-82B8-9650C10D9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D2E7F5-A1A8-4497-B0BE-CA8AC3FBE7C8}"/>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6" name="Footer Placeholder 5">
            <a:extLst>
              <a:ext uri="{FF2B5EF4-FFF2-40B4-BE49-F238E27FC236}">
                <a16:creationId xmlns:a16="http://schemas.microsoft.com/office/drawing/2014/main" id="{E27CC3C5-CE1B-425B-8998-5F4F3154E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487375-6BE1-447C-A7D6-2CFB6CD232DE}"/>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2270706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D782-AC72-4732-80F3-070FF955A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107D01-6A8A-4AA7-8A98-6AA35D4865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2E3A2-441D-4CE3-9C71-D14A4282A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1E0963-76FC-4954-B86D-B64614D4DBBC}"/>
              </a:ext>
            </a:extLst>
          </p:cNvPr>
          <p:cNvSpPr>
            <a:spLocks noGrp="1"/>
          </p:cNvSpPr>
          <p:nvPr>
            <p:ph type="dt" sz="half" idx="10"/>
          </p:nvPr>
        </p:nvSpPr>
        <p:spPr/>
        <p:txBody>
          <a:bodyPr/>
          <a:lstStyle/>
          <a:p>
            <a:fld id="{E86763D1-9A63-43C9-9DBA-8BA320D3DB11}" type="datetimeFigureOut">
              <a:rPr lang="en-US" smtClean="0"/>
              <a:t>5/30/2019</a:t>
            </a:fld>
            <a:endParaRPr lang="en-US"/>
          </a:p>
        </p:txBody>
      </p:sp>
      <p:sp>
        <p:nvSpPr>
          <p:cNvPr id="6" name="Footer Placeholder 5">
            <a:extLst>
              <a:ext uri="{FF2B5EF4-FFF2-40B4-BE49-F238E27FC236}">
                <a16:creationId xmlns:a16="http://schemas.microsoft.com/office/drawing/2014/main" id="{55F11154-3C86-4D1A-87E4-4519CBB38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77A04-32DF-43C0-B71E-F41796622BDA}"/>
              </a:ext>
            </a:extLst>
          </p:cNvPr>
          <p:cNvSpPr>
            <a:spLocks noGrp="1"/>
          </p:cNvSpPr>
          <p:nvPr>
            <p:ph type="sldNum" sz="quarter" idx="12"/>
          </p:nvPr>
        </p:nvSpPr>
        <p:spPr/>
        <p:txBody>
          <a:bodyPr/>
          <a:lstStyle/>
          <a:p>
            <a:fld id="{EAD61EEB-1413-4F30-A57C-ED836939DB9B}" type="slidenum">
              <a:rPr lang="en-US" smtClean="0"/>
              <a:t>‹#›</a:t>
            </a:fld>
            <a:endParaRPr lang="en-US"/>
          </a:p>
        </p:txBody>
      </p:sp>
    </p:spTree>
    <p:extLst>
      <p:ext uri="{BB962C8B-B14F-4D97-AF65-F5344CB8AC3E}">
        <p14:creationId xmlns:p14="http://schemas.microsoft.com/office/powerpoint/2010/main" val="2140957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921CF2-105E-4D30-96D6-D5454980E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701D1-AF3A-4470-945B-E9252C47A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31747-86C4-48F4-A563-63FB34F20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763D1-9A63-43C9-9DBA-8BA320D3DB11}" type="datetimeFigureOut">
              <a:rPr lang="en-US" smtClean="0"/>
              <a:t>5/30/2019</a:t>
            </a:fld>
            <a:endParaRPr lang="en-US"/>
          </a:p>
        </p:txBody>
      </p:sp>
      <p:sp>
        <p:nvSpPr>
          <p:cNvPr id="5" name="Footer Placeholder 4">
            <a:extLst>
              <a:ext uri="{FF2B5EF4-FFF2-40B4-BE49-F238E27FC236}">
                <a16:creationId xmlns:a16="http://schemas.microsoft.com/office/drawing/2014/main" id="{19C8E853-9046-4CF3-B9A8-96C03C13A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5B782D-DF27-482C-933F-83D853017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61EEB-1413-4F30-A57C-ED836939DB9B}" type="slidenum">
              <a:rPr lang="en-US" smtClean="0"/>
              <a:t>‹#›</a:t>
            </a:fld>
            <a:endParaRPr lang="en-US"/>
          </a:p>
        </p:txBody>
      </p:sp>
    </p:spTree>
    <p:extLst>
      <p:ext uri="{BB962C8B-B14F-4D97-AF65-F5344CB8AC3E}">
        <p14:creationId xmlns:p14="http://schemas.microsoft.com/office/powerpoint/2010/main" val="1282009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vumc.org/oor/vumc-initial-durc-assessment-form"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vumc.org/oor/dual-use-research-concern-durc"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hyperlink" Target="http://www.vumc.org/oor/dual-use-research-concern-dur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jpeg"/><Relationship Id="rId21"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image" Target="../media/image34.gif"/><Relationship Id="rId17" Type="http://schemas.openxmlformats.org/officeDocument/2006/relationships/image" Target="../media/image39.jpeg"/><Relationship Id="rId2" Type="http://schemas.openxmlformats.org/officeDocument/2006/relationships/notesSlide" Target="../notesSlides/notesSlide3.xml"/><Relationship Id="rId16" Type="http://schemas.openxmlformats.org/officeDocument/2006/relationships/image" Target="../media/image38.jpe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22.jpeg"/><Relationship Id="rId5" Type="http://schemas.openxmlformats.org/officeDocument/2006/relationships/image" Target="../media/image27.png"/><Relationship Id="rId15" Type="http://schemas.openxmlformats.org/officeDocument/2006/relationships/image" Target="../media/image37.jpeg"/><Relationship Id="rId23" Type="http://schemas.microsoft.com/office/2007/relationships/hdphoto" Target="../media/hdphoto3.wdp"/><Relationship Id="rId10" Type="http://schemas.openxmlformats.org/officeDocument/2006/relationships/image" Target="../media/image32.jpeg"/><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 Id="rId22"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2.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45.png"/><Relationship Id="rId5" Type="http://schemas.openxmlformats.org/officeDocument/2006/relationships/diagramData" Target="../diagrams/data2.xml"/><Relationship Id="rId10" Type="http://schemas.openxmlformats.org/officeDocument/2006/relationships/image" Target="../media/image22.jpeg"/><Relationship Id="rId4" Type="http://schemas.openxmlformats.org/officeDocument/2006/relationships/image" Target="../media/image44.jpe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4.jp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22.jpe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eg"/><Relationship Id="rId11"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21.png"/><Relationship Id="rId4" Type="http://schemas.openxmlformats.org/officeDocument/2006/relationships/image" Target="../media/image49.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3.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2.jpeg"/><Relationship Id="rId5" Type="http://schemas.openxmlformats.org/officeDocument/2006/relationships/diagramQuickStyle" Target="../diagrams/quickStyle3.xml"/><Relationship Id="rId10" Type="http://schemas.microsoft.com/office/2007/relationships/hdphoto" Target="../media/hdphoto3.wdp"/><Relationship Id="rId4" Type="http://schemas.openxmlformats.org/officeDocument/2006/relationships/diagramLayout" Target="../diagrams/layout3.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2.jpeg"/><Relationship Id="rId5" Type="http://schemas.openxmlformats.org/officeDocument/2006/relationships/diagramQuickStyle" Target="../diagrams/quickStyle4.xml"/><Relationship Id="rId10" Type="http://schemas.microsoft.com/office/2007/relationships/hdphoto" Target="../media/hdphoto3.wdp"/><Relationship Id="rId4" Type="http://schemas.openxmlformats.org/officeDocument/2006/relationships/diagramLayout" Target="../diagrams/layout4.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2.jpeg"/><Relationship Id="rId2"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hyperlink" Target="http://www.med.unc.edu/flowcytometry/resources-2/guide-to-rigor-and-reproducibility-for-flow-cytometry-experiments" TargetMode="External"/><Relationship Id="rId3" Type="http://schemas.openxmlformats.org/officeDocument/2006/relationships/hyperlink" Target="https://abrf.org/committee/committee-core-rigor-and-reproducibility-ccorre" TargetMode="External"/><Relationship Id="rId7" Type="http://schemas.openxmlformats.org/officeDocument/2006/relationships/hyperlink" Target="https://www.nature.com/collections/prbfkwmwvz/" TargetMode="External"/><Relationship Id="rId12" Type="http://schemas.openxmlformats.org/officeDocument/2006/relationships/image" Target="../media/image22.jpeg"/><Relationship Id="rId2" Type="http://schemas.openxmlformats.org/officeDocument/2006/relationships/hyperlink" Target="https://www.nih.gov/research-training/rigor-reproducibility" TargetMode="External"/><Relationship Id="rId1" Type="http://schemas.openxmlformats.org/officeDocument/2006/relationships/slideLayout" Target="../slideLayouts/slideLayout2.xml"/><Relationship Id="rId6" Type="http://schemas.openxmlformats.org/officeDocument/2006/relationships/hyperlink" Target="https://clarivate.com/wp-content/uploads/2017/11/nov-update_Rigor_and_Reproducibility_Whitepaper_SAR_17.pdf" TargetMode="External"/><Relationship Id="rId11" Type="http://schemas.microsoft.com/office/2007/relationships/hdphoto" Target="../media/hdphoto3.wdp"/><Relationship Id="rId5" Type="http://schemas.openxmlformats.org/officeDocument/2006/relationships/hyperlink" Target="https://www.ascb.org/wp-content/uploads/2015/11/How-can-scientist-enhance-rigor.pdf" TargetMode="External"/><Relationship Id="rId10" Type="http://schemas.openxmlformats.org/officeDocument/2006/relationships/image" Target="../media/image21.png"/><Relationship Id="rId4" Type="http://schemas.openxmlformats.org/officeDocument/2006/relationships/hyperlink" Target="https://mbio.asm.org/content/7/6/e01902-16" TargetMode="Externa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vumc.org/oor/institutional-research-shared-resources-and-core-facilities"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3.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3.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vumc.org/strategy/strategyshare19"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hyperlink" Target="https://www.regonline.com/builder/site/?eventid=2554269" TargetMode="External"/><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tif"/><Relationship Id="rId4" Type="http://schemas.openxmlformats.org/officeDocument/2006/relationships/hyperlink" Target="http://seasr.abrf.org/" TargetMode="External"/><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hyperlink" Target="http://www.vumc.org/oor/" TargetMode="External"/><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hyperlink" Target="mailto:VUMCcores@vumc.org" TargetMode="External"/><Relationship Id="rId4" Type="http://schemas.openxmlformats.org/officeDocument/2006/relationships/hyperlink" Target="mailto:s.meyn@vum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AC29E4-54EA-476D-B8EB-8C38B9F4EC51}"/>
              </a:ext>
            </a:extLst>
          </p:cNvPr>
          <p:cNvSpPr>
            <a:spLocks noGrp="1"/>
          </p:cNvSpPr>
          <p:nvPr>
            <p:ph type="ctrTitle"/>
          </p:nvPr>
        </p:nvSpPr>
        <p:spPr>
          <a:xfrm>
            <a:off x="1524000" y="1122362"/>
            <a:ext cx="9144000" cy="2840037"/>
          </a:xfrm>
        </p:spPr>
        <p:txBody>
          <a:bodyPr>
            <a:normAutofit/>
          </a:bodyPr>
          <a:lstStyle/>
          <a:p>
            <a:r>
              <a:rPr lang="en-US" sz="5800"/>
              <a:t>VUMC Core Managers Meeting</a:t>
            </a:r>
          </a:p>
        </p:txBody>
      </p:sp>
      <p:sp>
        <p:nvSpPr>
          <p:cNvPr id="5" name="Subtitle 4">
            <a:extLst>
              <a:ext uri="{FF2B5EF4-FFF2-40B4-BE49-F238E27FC236}">
                <a16:creationId xmlns:a16="http://schemas.microsoft.com/office/drawing/2014/main" id="{A01A4CA6-DD06-49D6-9125-48A25EEF134E}"/>
              </a:ext>
            </a:extLst>
          </p:cNvPr>
          <p:cNvSpPr>
            <a:spLocks noGrp="1"/>
          </p:cNvSpPr>
          <p:nvPr>
            <p:ph type="subTitle" idx="1"/>
          </p:nvPr>
        </p:nvSpPr>
        <p:spPr>
          <a:xfrm>
            <a:off x="1524000" y="4256436"/>
            <a:ext cx="9144000" cy="1600818"/>
          </a:xfrm>
        </p:spPr>
        <p:txBody>
          <a:bodyPr>
            <a:normAutofit/>
          </a:bodyPr>
          <a:lstStyle/>
          <a:p>
            <a:r>
              <a:rPr lang="en-US">
                <a:solidFill>
                  <a:schemeClr val="accent1"/>
                </a:solidFill>
              </a:rPr>
              <a:t>May 30, 2019</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6779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B8A6F70B-AD3D-43CB-964E-0585729A9293}"/>
              </a:ext>
            </a:extLst>
          </p:cNvPr>
          <p:cNvSpPr txBox="1"/>
          <p:nvPr/>
        </p:nvSpPr>
        <p:spPr>
          <a:xfrm>
            <a:off x="67736" y="1445760"/>
            <a:ext cx="1205652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n-US" sz="2800" b="1" dirty="0">
                <a:solidFill>
                  <a:srgbClr val="FF0000"/>
                </a:solidFill>
              </a:rPr>
              <a:t>STEP 1:</a:t>
            </a:r>
            <a:r>
              <a:rPr lang="en-US" sz="2800" b="1" dirty="0"/>
              <a:t> PI submits Initial DURC Assessment</a:t>
            </a:r>
          </a:p>
        </p:txBody>
      </p:sp>
      <p:sp>
        <p:nvSpPr>
          <p:cNvPr id="8" name="TextBox 7">
            <a:extLst>
              <a:ext uri="{FF2B5EF4-FFF2-40B4-BE49-F238E27FC236}">
                <a16:creationId xmlns:a16="http://schemas.microsoft.com/office/drawing/2014/main" id="{D48E4FDF-93C8-4937-8FC3-096FD4BD7408}"/>
              </a:ext>
            </a:extLst>
          </p:cNvPr>
          <p:cNvSpPr txBox="1"/>
          <p:nvPr/>
        </p:nvSpPr>
        <p:spPr>
          <a:xfrm>
            <a:off x="2621280" y="5676553"/>
            <a:ext cx="702013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dirty="0"/>
              <a:t>OUTCOME: </a:t>
            </a:r>
            <a:r>
              <a:rPr lang="en-US" dirty="0"/>
              <a:t>PI will be informed that </a:t>
            </a:r>
          </a:p>
          <a:p>
            <a:pPr algn="ctr"/>
            <a:r>
              <a:rPr lang="en-US" b="1" dirty="0"/>
              <a:t>no further DURC review is r</a:t>
            </a:r>
            <a:r>
              <a:rPr lang="en-US" dirty="0"/>
              <a:t>equired.</a:t>
            </a:r>
          </a:p>
        </p:txBody>
      </p:sp>
      <p:sp>
        <p:nvSpPr>
          <p:cNvPr id="13" name="TextBox 12">
            <a:extLst>
              <a:ext uri="{FF2B5EF4-FFF2-40B4-BE49-F238E27FC236}">
                <a16:creationId xmlns:a16="http://schemas.microsoft.com/office/drawing/2014/main" id="{195B6E20-21A5-4B21-BE4D-D000DD3C92D4}"/>
              </a:ext>
            </a:extLst>
          </p:cNvPr>
          <p:cNvSpPr txBox="1"/>
          <p:nvPr/>
        </p:nvSpPr>
        <p:spPr>
          <a:xfrm>
            <a:off x="2621280" y="2769234"/>
            <a:ext cx="702013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t>PI indicates that the 7 categories of experiments/experimental </a:t>
            </a:r>
          </a:p>
          <a:p>
            <a:pPr algn="ctr"/>
            <a:r>
              <a:rPr lang="en-US" dirty="0"/>
              <a:t>effects are </a:t>
            </a:r>
            <a:r>
              <a:rPr lang="en-US" b="1" u="sng" dirty="0"/>
              <a:t>not</a:t>
            </a:r>
            <a:r>
              <a:rPr lang="en-US" b="1" dirty="0"/>
              <a:t> applicable </a:t>
            </a:r>
            <a:r>
              <a:rPr lang="en-US" dirty="0"/>
              <a:t>to the PI’s research</a:t>
            </a:r>
          </a:p>
        </p:txBody>
      </p:sp>
      <p:sp>
        <p:nvSpPr>
          <p:cNvPr id="14" name="TextBox 13">
            <a:extLst>
              <a:ext uri="{FF2B5EF4-FFF2-40B4-BE49-F238E27FC236}">
                <a16:creationId xmlns:a16="http://schemas.microsoft.com/office/drawing/2014/main" id="{87B40377-F2B7-44F7-BBBD-8CE932484239}"/>
              </a:ext>
            </a:extLst>
          </p:cNvPr>
          <p:cNvSpPr txBox="1"/>
          <p:nvPr/>
        </p:nvSpPr>
        <p:spPr>
          <a:xfrm>
            <a:off x="2621280" y="4223143"/>
            <a:ext cx="702013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The IRE </a:t>
            </a:r>
            <a:r>
              <a:rPr lang="en-US" b="1" u="sng" dirty="0"/>
              <a:t>concurs</a:t>
            </a:r>
            <a:r>
              <a:rPr lang="en-US" dirty="0"/>
              <a:t> that the 7 categories of experiments/experimental effects are </a:t>
            </a:r>
            <a:r>
              <a:rPr lang="en-US" b="1" dirty="0"/>
              <a:t>not applicable </a:t>
            </a:r>
            <a:r>
              <a:rPr lang="en-US" dirty="0"/>
              <a:t>to the PI’s research</a:t>
            </a:r>
          </a:p>
        </p:txBody>
      </p:sp>
      <p:sp>
        <p:nvSpPr>
          <p:cNvPr id="37" name="Arrow: Down 36">
            <a:extLst>
              <a:ext uri="{FF2B5EF4-FFF2-40B4-BE49-F238E27FC236}">
                <a16:creationId xmlns:a16="http://schemas.microsoft.com/office/drawing/2014/main" id="{293A7B0A-7F94-4664-AADB-723FEE035D98}"/>
              </a:ext>
            </a:extLst>
          </p:cNvPr>
          <p:cNvSpPr/>
          <p:nvPr/>
        </p:nvSpPr>
        <p:spPr>
          <a:xfrm>
            <a:off x="5987088" y="1990753"/>
            <a:ext cx="307031" cy="80234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9" name="Arrow: Down 78">
            <a:extLst>
              <a:ext uri="{FF2B5EF4-FFF2-40B4-BE49-F238E27FC236}">
                <a16:creationId xmlns:a16="http://schemas.microsoft.com/office/drawing/2014/main" id="{F0CFC5D4-3C9A-4A7B-A3BC-6D0F0B2BCF0B}"/>
              </a:ext>
            </a:extLst>
          </p:cNvPr>
          <p:cNvSpPr/>
          <p:nvPr/>
        </p:nvSpPr>
        <p:spPr>
          <a:xfrm>
            <a:off x="5987088" y="3448299"/>
            <a:ext cx="307031" cy="80234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0" name="Arrow: Down 79">
            <a:extLst>
              <a:ext uri="{FF2B5EF4-FFF2-40B4-BE49-F238E27FC236}">
                <a16:creationId xmlns:a16="http://schemas.microsoft.com/office/drawing/2014/main" id="{E8DC4B95-82F4-4D95-8DE4-DE5F004C8334}"/>
              </a:ext>
            </a:extLst>
          </p:cNvPr>
          <p:cNvSpPr/>
          <p:nvPr/>
        </p:nvSpPr>
        <p:spPr>
          <a:xfrm>
            <a:off x="5987088" y="4901710"/>
            <a:ext cx="307031" cy="80234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8668D9EC-0136-487A-8499-496E2498DA0C}"/>
              </a:ext>
            </a:extLst>
          </p:cNvPr>
          <p:cNvSpPr>
            <a:spLocks noGrp="1"/>
          </p:cNvSpPr>
          <p:nvPr>
            <p:ph type="title"/>
          </p:nvPr>
        </p:nvSpPr>
        <p:spPr/>
        <p:txBody>
          <a:bodyPr>
            <a:normAutofit fontScale="90000"/>
          </a:bodyPr>
          <a:lstStyle/>
          <a:p>
            <a:r>
              <a:rPr lang="en-US" dirty="0"/>
              <a:t>Typical DURC Review</a:t>
            </a:r>
            <a:br>
              <a:rPr lang="en-US" dirty="0"/>
            </a:br>
            <a:r>
              <a:rPr lang="en-US" sz="3100" b="1" i="1" dirty="0">
                <a:solidFill>
                  <a:schemeClr val="accent1">
                    <a:lumMod val="75000"/>
                  </a:schemeClr>
                </a:solidFill>
              </a:rPr>
              <a:t>PI’s research uses one or more of the listed 15 agents and toxins.</a:t>
            </a:r>
            <a:br>
              <a:rPr lang="en-US" b="1" dirty="0">
                <a:solidFill>
                  <a:schemeClr val="accent1">
                    <a:lumMod val="75000"/>
                  </a:schemeClr>
                </a:solidFill>
              </a:rPr>
            </a:br>
            <a:endParaRPr lang="en-US" b="1" dirty="0">
              <a:solidFill>
                <a:schemeClr val="accent1">
                  <a:lumMod val="75000"/>
                </a:schemeClr>
              </a:solidFill>
            </a:endParaRPr>
          </a:p>
        </p:txBody>
      </p:sp>
      <p:pic>
        <p:nvPicPr>
          <p:cNvPr id="15" name="Picture 14">
            <a:extLst>
              <a:ext uri="{FF2B5EF4-FFF2-40B4-BE49-F238E27FC236}">
                <a16:creationId xmlns:a16="http://schemas.microsoft.com/office/drawing/2014/main" id="{65F000C8-5653-4EC0-9181-399546A4F171}"/>
              </a:ext>
            </a:extLst>
          </p:cNvPr>
          <p:cNvPicPr>
            <a:picLocks noChangeAspect="1"/>
          </p:cNvPicPr>
          <p:nvPr/>
        </p:nvPicPr>
        <p:blipFill>
          <a:blip r:embed="rId2">
            <a:duotone>
              <a:schemeClr val="accent1">
                <a:shade val="45000"/>
                <a:satMod val="135000"/>
              </a:schemeClr>
              <a:prstClr val="white"/>
            </a:duotone>
            <a:extLst/>
          </a:blip>
          <a:stretch>
            <a:fillRect/>
          </a:stretch>
        </p:blipFill>
        <p:spPr>
          <a:xfrm>
            <a:off x="10822863" y="147879"/>
            <a:ext cx="1170432" cy="146304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409DBA7-0FCA-4EF1-9B0A-EA2F4787C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55141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DA60A4-609F-43B9-B4F2-F839A25E4482}"/>
              </a:ext>
            </a:extLst>
          </p:cNvPr>
          <p:cNvSpPr/>
          <p:nvPr/>
        </p:nvSpPr>
        <p:spPr>
          <a:xfrm>
            <a:off x="838200" y="1380748"/>
            <a:ext cx="10515600" cy="5313680"/>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48440-5D18-46A6-B636-2FA6B8F2EDEE}"/>
              </a:ext>
            </a:extLst>
          </p:cNvPr>
          <p:cNvSpPr>
            <a:spLocks noGrp="1"/>
          </p:cNvSpPr>
          <p:nvPr>
            <p:ph type="title"/>
          </p:nvPr>
        </p:nvSpPr>
        <p:spPr>
          <a:xfrm>
            <a:off x="838200" y="100969"/>
            <a:ext cx="10515600" cy="1325563"/>
          </a:xfrm>
        </p:spPr>
        <p:txBody>
          <a:bodyPr>
            <a:normAutofit/>
          </a:bodyPr>
          <a:lstStyle/>
          <a:p>
            <a:r>
              <a:rPr lang="en-US" dirty="0"/>
              <a:t>Initial DURC Assessment - </a:t>
            </a:r>
            <a:r>
              <a:rPr lang="en-US" dirty="0" err="1"/>
              <a:t>REDCap</a:t>
            </a:r>
            <a:r>
              <a:rPr lang="en-US" dirty="0"/>
              <a:t> form</a:t>
            </a:r>
            <a:endParaRPr lang="en-US" sz="3600" dirty="0"/>
          </a:p>
        </p:txBody>
      </p:sp>
      <p:pic>
        <p:nvPicPr>
          <p:cNvPr id="7" name="Content Placeholder 6">
            <a:extLst>
              <a:ext uri="{FF2B5EF4-FFF2-40B4-BE49-F238E27FC236}">
                <a16:creationId xmlns:a16="http://schemas.microsoft.com/office/drawing/2014/main" id="{86AC5670-01B2-4BB2-A8A1-A301D3024060}"/>
              </a:ext>
            </a:extLst>
          </p:cNvPr>
          <p:cNvPicPr>
            <a:picLocks noGrp="1" noChangeAspect="1"/>
          </p:cNvPicPr>
          <p:nvPr>
            <p:ph idx="1"/>
          </p:nvPr>
        </p:nvPicPr>
        <p:blipFill rotWithShape="1">
          <a:blip r:embed="rId2"/>
          <a:srcRect l="28558" t="11116" r="29563" b="21852"/>
          <a:stretch/>
        </p:blipFill>
        <p:spPr>
          <a:xfrm>
            <a:off x="3340005" y="1881969"/>
            <a:ext cx="5511991" cy="476956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EC688B-CFA9-4019-B37E-089FF8C92F74}"/>
              </a:ext>
            </a:extLst>
          </p:cNvPr>
          <p:cNvSpPr/>
          <p:nvPr/>
        </p:nvSpPr>
        <p:spPr>
          <a:xfrm>
            <a:off x="3411902" y="1421492"/>
            <a:ext cx="5368196"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hlinkClick r:id="rId3"/>
              </a:rPr>
              <a:t>www.vumc.org/oor/vumc-initial-durc-assessment-form</a:t>
            </a:r>
            <a:r>
              <a:rPr lang="en-US" dirty="0"/>
              <a:t> </a:t>
            </a:r>
          </a:p>
        </p:txBody>
      </p:sp>
      <p:sp>
        <p:nvSpPr>
          <p:cNvPr id="5" name="TextBox 4">
            <a:extLst>
              <a:ext uri="{FF2B5EF4-FFF2-40B4-BE49-F238E27FC236}">
                <a16:creationId xmlns:a16="http://schemas.microsoft.com/office/drawing/2014/main" id="{770F4F8E-70C4-4657-BA2B-7C3C30F19D0F}"/>
              </a:ext>
            </a:extLst>
          </p:cNvPr>
          <p:cNvSpPr txBox="1"/>
          <p:nvPr/>
        </p:nvSpPr>
        <p:spPr>
          <a:xfrm rot="20330286">
            <a:off x="936165" y="1874482"/>
            <a:ext cx="2639729" cy="733663"/>
          </a:xfrm>
          <a:prstGeom prst="rightArrow">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err="1">
                <a:solidFill>
                  <a:schemeClr val="bg1"/>
                </a:solidFill>
              </a:rPr>
              <a:t>Vunet</a:t>
            </a:r>
            <a:r>
              <a:rPr lang="en-US" b="1" dirty="0">
                <a:solidFill>
                  <a:schemeClr val="bg1"/>
                </a:solidFill>
              </a:rPr>
              <a:t> ID required</a:t>
            </a:r>
          </a:p>
        </p:txBody>
      </p:sp>
      <p:pic>
        <p:nvPicPr>
          <p:cNvPr id="9" name="Picture 8">
            <a:extLst>
              <a:ext uri="{FF2B5EF4-FFF2-40B4-BE49-F238E27FC236}">
                <a16:creationId xmlns:a16="http://schemas.microsoft.com/office/drawing/2014/main" id="{8C1107F1-BD22-427B-94B8-16A5EF5CD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27585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EF519E-614D-46D3-BDD8-290CA7B8D6F7}"/>
              </a:ext>
            </a:extLst>
          </p:cNvPr>
          <p:cNvSpPr/>
          <p:nvPr/>
        </p:nvSpPr>
        <p:spPr>
          <a:xfrm>
            <a:off x="838200" y="1380748"/>
            <a:ext cx="10515600" cy="5313680"/>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00A513C-7C56-4B4E-9D7A-94E805173C10}"/>
              </a:ext>
            </a:extLst>
          </p:cNvPr>
          <p:cNvPicPr>
            <a:picLocks noGrp="1" noChangeAspect="1"/>
          </p:cNvPicPr>
          <p:nvPr>
            <p:ph idx="1"/>
          </p:nvPr>
        </p:nvPicPr>
        <p:blipFill rotWithShape="1">
          <a:blip r:embed="rId2"/>
          <a:srcRect l="28633" t="24243" r="29430" b="20440"/>
          <a:stretch/>
        </p:blipFill>
        <p:spPr>
          <a:xfrm>
            <a:off x="3339084" y="2011680"/>
            <a:ext cx="5513832" cy="3931920"/>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DAC2E575-F73D-437F-8641-6447748BAB7E}"/>
              </a:ext>
            </a:extLst>
          </p:cNvPr>
          <p:cNvSpPr txBox="1">
            <a:spLocks/>
          </p:cNvSpPr>
          <p:nvPr/>
        </p:nvSpPr>
        <p:spPr>
          <a:xfrm>
            <a:off x="838200" y="100969"/>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Initial DURC Assessment - </a:t>
            </a:r>
            <a:r>
              <a:rPr lang="en-US" dirty="0" err="1"/>
              <a:t>REDCap</a:t>
            </a:r>
            <a:r>
              <a:rPr lang="en-US" dirty="0"/>
              <a:t> form</a:t>
            </a:r>
            <a:endParaRPr lang="en-US" sz="3600" dirty="0"/>
          </a:p>
        </p:txBody>
      </p:sp>
      <p:sp>
        <p:nvSpPr>
          <p:cNvPr id="14" name="TextBox 13">
            <a:extLst>
              <a:ext uri="{FF2B5EF4-FFF2-40B4-BE49-F238E27FC236}">
                <a16:creationId xmlns:a16="http://schemas.microsoft.com/office/drawing/2014/main" id="{2BA4428F-1FFF-4CA2-A120-57A879D27D06}"/>
              </a:ext>
            </a:extLst>
          </p:cNvPr>
          <p:cNvSpPr txBox="1"/>
          <p:nvPr/>
        </p:nvSpPr>
        <p:spPr>
          <a:xfrm>
            <a:off x="2203851" y="2797670"/>
            <a:ext cx="1612893" cy="733663"/>
          </a:xfrm>
          <a:prstGeom prst="rightArrow">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solidFill>
                  <a:schemeClr val="bg1"/>
                </a:solidFill>
              </a:rPr>
              <a:t>Note:  Botox</a:t>
            </a:r>
          </a:p>
        </p:txBody>
      </p:sp>
      <p:pic>
        <p:nvPicPr>
          <p:cNvPr id="6" name="Picture 5">
            <a:extLst>
              <a:ext uri="{FF2B5EF4-FFF2-40B4-BE49-F238E27FC236}">
                <a16:creationId xmlns:a16="http://schemas.microsoft.com/office/drawing/2014/main" id="{7C6A1E90-2808-4142-B963-880CC9EC5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10355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366F23-5E65-4159-8D5F-15C41335B9D6}"/>
              </a:ext>
            </a:extLst>
          </p:cNvPr>
          <p:cNvSpPr/>
          <p:nvPr/>
        </p:nvSpPr>
        <p:spPr>
          <a:xfrm>
            <a:off x="838200" y="1380748"/>
            <a:ext cx="10515600" cy="5313680"/>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339005E-4A94-46E7-81AF-FA78BF615D36}"/>
              </a:ext>
            </a:extLst>
          </p:cNvPr>
          <p:cNvPicPr>
            <a:picLocks noGrp="1" noChangeAspect="1"/>
          </p:cNvPicPr>
          <p:nvPr>
            <p:ph idx="1"/>
          </p:nvPr>
        </p:nvPicPr>
        <p:blipFill rotWithShape="1">
          <a:blip r:embed="rId2"/>
          <a:srcRect l="28567" t="11613" r="29609" b="12693"/>
          <a:stretch/>
        </p:blipFill>
        <p:spPr>
          <a:xfrm>
            <a:off x="3339084" y="1188033"/>
            <a:ext cx="5513832" cy="5394960"/>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25FC3649-9FA6-4ABD-83E2-80BC715A6CE4}"/>
              </a:ext>
            </a:extLst>
          </p:cNvPr>
          <p:cNvSpPr>
            <a:spLocks noGrp="1"/>
          </p:cNvSpPr>
          <p:nvPr>
            <p:ph type="title"/>
          </p:nvPr>
        </p:nvSpPr>
        <p:spPr>
          <a:xfrm>
            <a:off x="838200" y="100969"/>
            <a:ext cx="10515600" cy="1325563"/>
          </a:xfrm>
        </p:spPr>
        <p:txBody>
          <a:bodyPr>
            <a:normAutofit/>
          </a:bodyPr>
          <a:lstStyle/>
          <a:p>
            <a:r>
              <a:rPr lang="en-US" dirty="0"/>
              <a:t>Initial DURC Assessment - </a:t>
            </a:r>
            <a:r>
              <a:rPr lang="en-US" dirty="0" err="1"/>
              <a:t>REDCap</a:t>
            </a:r>
            <a:r>
              <a:rPr lang="en-US" dirty="0"/>
              <a:t> form</a:t>
            </a:r>
            <a:endParaRPr lang="en-US" sz="3600" dirty="0"/>
          </a:p>
        </p:txBody>
      </p:sp>
      <p:sp>
        <p:nvSpPr>
          <p:cNvPr id="7" name="TextBox 6">
            <a:extLst>
              <a:ext uri="{FF2B5EF4-FFF2-40B4-BE49-F238E27FC236}">
                <a16:creationId xmlns:a16="http://schemas.microsoft.com/office/drawing/2014/main" id="{A3848B7D-2569-420C-AABB-CABFC84070F5}"/>
              </a:ext>
            </a:extLst>
          </p:cNvPr>
          <p:cNvSpPr txBox="1"/>
          <p:nvPr/>
        </p:nvSpPr>
        <p:spPr>
          <a:xfrm rot="604469">
            <a:off x="559073" y="5482124"/>
            <a:ext cx="3302957" cy="733663"/>
          </a:xfrm>
          <a:prstGeom prst="rightArrow">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solidFill>
                  <a:schemeClr val="bg1"/>
                </a:solidFill>
              </a:rPr>
              <a:t>comment field opens if “yes” </a:t>
            </a:r>
          </a:p>
        </p:txBody>
      </p:sp>
      <p:pic>
        <p:nvPicPr>
          <p:cNvPr id="6" name="Picture 5">
            <a:extLst>
              <a:ext uri="{FF2B5EF4-FFF2-40B4-BE49-F238E27FC236}">
                <a16:creationId xmlns:a16="http://schemas.microsoft.com/office/drawing/2014/main" id="{23C4435C-6322-42E8-BB27-AF4BB0D35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173169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B0FFB0-F982-4BC9-8209-FD2AE8B251C0}"/>
              </a:ext>
            </a:extLst>
          </p:cNvPr>
          <p:cNvPicPr>
            <a:picLocks noGrp="1" noChangeAspect="1"/>
          </p:cNvPicPr>
          <p:nvPr>
            <p:ph idx="1"/>
          </p:nvPr>
        </p:nvPicPr>
        <p:blipFill rotWithShape="1">
          <a:blip r:embed="rId2"/>
          <a:srcRect l="20883" t="10549" r="21307" b="9830"/>
          <a:stretch/>
        </p:blipFill>
        <p:spPr>
          <a:xfrm>
            <a:off x="6879943" y="2260266"/>
            <a:ext cx="5049127" cy="38144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14B7FF1-2FBE-4786-9A96-774E5A566FB9}"/>
              </a:ext>
            </a:extLst>
          </p:cNvPr>
          <p:cNvSpPr/>
          <p:nvPr/>
        </p:nvSpPr>
        <p:spPr>
          <a:xfrm>
            <a:off x="838200" y="1364209"/>
            <a:ext cx="9944100" cy="954107"/>
          </a:xfrm>
          <a:prstGeom prst="rect">
            <a:avLst/>
          </a:prstGeom>
        </p:spPr>
        <p:txBody>
          <a:bodyPr wrap="square">
            <a:spAutoFit/>
          </a:bodyPr>
          <a:lstStyle/>
          <a:p>
            <a:r>
              <a:rPr lang="en-US" sz="2800" i="1" dirty="0">
                <a:solidFill>
                  <a:srgbClr val="0033CC"/>
                </a:solidFill>
                <a:hlinkClick r:id="rId3">
                  <a:extLst>
                    <a:ext uri="{A12FA001-AC4F-418D-AE19-62706E023703}">
                      <ahyp:hlinkClr xmlns:ahyp="http://schemas.microsoft.com/office/drawing/2018/hyperlinkcolor" xmlns="" val="tx"/>
                    </a:ext>
                  </a:extLst>
                </a:hlinkClick>
              </a:rPr>
              <a:t>www.vumc.org/oor/dual-use-research-concern-durc</a:t>
            </a:r>
            <a:r>
              <a:rPr lang="en-US" sz="2800" i="1" dirty="0">
                <a:solidFill>
                  <a:srgbClr val="0033CC"/>
                </a:solidFill>
              </a:rPr>
              <a:t>  </a:t>
            </a:r>
          </a:p>
          <a:p>
            <a:endParaRPr lang="en-US" sz="2800" dirty="0">
              <a:solidFill>
                <a:sysClr val="windowText" lastClr="000000"/>
              </a:solidFill>
            </a:endParaRPr>
          </a:p>
        </p:txBody>
      </p:sp>
      <p:sp>
        <p:nvSpPr>
          <p:cNvPr id="7" name="TextBox 6">
            <a:extLst>
              <a:ext uri="{FF2B5EF4-FFF2-40B4-BE49-F238E27FC236}">
                <a16:creationId xmlns:a16="http://schemas.microsoft.com/office/drawing/2014/main" id="{1F94BA9D-B4B7-4561-A695-7B6420E9F85B}"/>
              </a:ext>
            </a:extLst>
          </p:cNvPr>
          <p:cNvSpPr txBox="1"/>
          <p:nvPr/>
        </p:nvSpPr>
        <p:spPr>
          <a:xfrm>
            <a:off x="277473" y="4135739"/>
            <a:ext cx="6460709"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lvl="0" indent="-342900">
              <a:buFont typeface="Arial" panose="020B0604020202020204" pitchFamily="34" charset="0"/>
              <a:buChar char="•"/>
            </a:pPr>
            <a:r>
              <a:rPr lang="en-US" sz="2400" dirty="0">
                <a:solidFill>
                  <a:schemeClr val="bg1"/>
                </a:solidFill>
              </a:rPr>
              <a:t>VUMC and Federal Policies for DURC</a:t>
            </a:r>
          </a:p>
          <a:p>
            <a:pPr marL="342900" lvl="0" indent="-342900">
              <a:buFont typeface="Arial" panose="020B0604020202020204" pitchFamily="34" charset="0"/>
              <a:buChar char="•"/>
            </a:pPr>
            <a:r>
              <a:rPr lang="en-US" sz="2400" dirty="0">
                <a:solidFill>
                  <a:schemeClr val="bg1"/>
                </a:solidFill>
              </a:rPr>
              <a:t>VUMC SOP for the Institutional Review Entity</a:t>
            </a:r>
          </a:p>
          <a:p>
            <a:pPr marL="342900" lvl="0" indent="-342900">
              <a:buFont typeface="Arial" panose="020B0604020202020204" pitchFamily="34" charset="0"/>
              <a:buChar char="•"/>
            </a:pPr>
            <a:r>
              <a:rPr lang="en-US" sz="2400" dirty="0">
                <a:solidFill>
                  <a:schemeClr val="bg1"/>
                </a:solidFill>
              </a:rPr>
              <a:t>VUMC Initial DURC Assessment form</a:t>
            </a:r>
          </a:p>
          <a:p>
            <a:pPr marL="342900" lvl="0" indent="-342900">
              <a:buFont typeface="Arial" panose="020B0604020202020204" pitchFamily="34" charset="0"/>
              <a:buChar char="•"/>
            </a:pPr>
            <a:r>
              <a:rPr lang="en-US" sz="2400" dirty="0">
                <a:solidFill>
                  <a:schemeClr val="bg1"/>
                </a:solidFill>
              </a:rPr>
              <a:t>FAQ</a:t>
            </a:r>
          </a:p>
          <a:p>
            <a:pPr marL="342900" lvl="0" indent="-342900">
              <a:buFont typeface="Arial" panose="020B0604020202020204" pitchFamily="34" charset="0"/>
              <a:buChar char="•"/>
            </a:pPr>
            <a:r>
              <a:rPr lang="en-US" sz="2400" dirty="0">
                <a:solidFill>
                  <a:schemeClr val="bg1"/>
                </a:solidFill>
              </a:rPr>
              <a:t>Contact information</a:t>
            </a:r>
          </a:p>
        </p:txBody>
      </p:sp>
      <p:sp>
        <p:nvSpPr>
          <p:cNvPr id="11" name="Title 1">
            <a:extLst>
              <a:ext uri="{FF2B5EF4-FFF2-40B4-BE49-F238E27FC236}">
                <a16:creationId xmlns:a16="http://schemas.microsoft.com/office/drawing/2014/main" id="{B5107C10-2E8F-4CB7-8972-37728F806B00}"/>
              </a:ext>
            </a:extLst>
          </p:cNvPr>
          <p:cNvSpPr>
            <a:spLocks noGrp="1"/>
          </p:cNvSpPr>
          <p:nvPr>
            <p:ph type="title"/>
          </p:nvPr>
        </p:nvSpPr>
        <p:spPr>
          <a:xfrm>
            <a:off x="838200" y="100969"/>
            <a:ext cx="10515600" cy="1325563"/>
          </a:xfrm>
        </p:spPr>
        <p:txBody>
          <a:bodyPr>
            <a:normAutofit/>
          </a:bodyPr>
          <a:lstStyle/>
          <a:p>
            <a:r>
              <a:rPr lang="en-US" dirty="0">
                <a:solidFill>
                  <a:sysClr val="windowText" lastClr="000000"/>
                </a:solidFill>
              </a:rPr>
              <a:t>Office of Research DURC Information Page</a:t>
            </a:r>
            <a:endParaRPr lang="en-US" sz="3600" dirty="0">
              <a:solidFill>
                <a:sysClr val="windowText" lastClr="000000"/>
              </a:solidFill>
            </a:endParaRPr>
          </a:p>
        </p:txBody>
      </p:sp>
      <p:pic>
        <p:nvPicPr>
          <p:cNvPr id="8" name="Picture 7">
            <a:extLst>
              <a:ext uri="{FF2B5EF4-FFF2-40B4-BE49-F238E27FC236}">
                <a16:creationId xmlns:a16="http://schemas.microsoft.com/office/drawing/2014/main" id="{E2F63A02-C080-40E4-A76E-D63638B0C674}"/>
              </a:ext>
            </a:extLst>
          </p:cNvPr>
          <p:cNvPicPr>
            <a:picLocks noChangeAspect="1"/>
          </p:cNvPicPr>
          <p:nvPr/>
        </p:nvPicPr>
        <p:blipFill rotWithShape="1">
          <a:blip r:embed="rId4">
            <a:extLst>
              <a:ext uri="{28A0092B-C50C-407E-A947-70E740481C1C}">
                <a14:useLocalDpi xmlns:a14="http://schemas.microsoft.com/office/drawing/2010/main" val="0"/>
              </a:ext>
            </a:extLst>
          </a:blip>
          <a:srcRect r="1311"/>
          <a:stretch/>
        </p:blipFill>
        <p:spPr>
          <a:xfrm>
            <a:off x="266700" y="2290816"/>
            <a:ext cx="6471482" cy="1776637"/>
          </a:xfrm>
          <a:prstGeom prst="rect">
            <a:avLst/>
          </a:prstGeom>
        </p:spPr>
      </p:pic>
      <p:pic>
        <p:nvPicPr>
          <p:cNvPr id="9" name="Picture 8">
            <a:extLst>
              <a:ext uri="{FF2B5EF4-FFF2-40B4-BE49-F238E27FC236}">
                <a16:creationId xmlns:a16="http://schemas.microsoft.com/office/drawing/2014/main" id="{0F75D85C-F946-4172-AC28-A4F928A02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327725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4D8D9F-D44C-44C3-9F1A-89CAE8997F27}"/>
              </a:ext>
            </a:extLst>
          </p:cNvPr>
          <p:cNvSpPr txBox="1"/>
          <p:nvPr/>
        </p:nvSpPr>
        <p:spPr>
          <a:xfrm>
            <a:off x="40643" y="67740"/>
            <a:ext cx="12056529" cy="1046440"/>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n-US" sz="1200" b="1" u="sng" dirty="0"/>
              <a:t>Dual Use Research of Concern (DURC) Review Process Summary for PI</a:t>
            </a:r>
          </a:p>
          <a:p>
            <a:pPr lvl="0" algn="ctr"/>
            <a:endParaRPr lang="en-US" sz="600" b="1" u="sng" dirty="0"/>
          </a:p>
          <a:p>
            <a:pPr lvl="0"/>
            <a:r>
              <a:rPr lang="en-US" sz="1100" dirty="0"/>
              <a:t>The PI notifies* the </a:t>
            </a:r>
            <a:r>
              <a:rPr lang="en-US" sz="1100" b="1" dirty="0"/>
              <a:t>Institutional Review Entity (IRE) </a:t>
            </a:r>
            <a:r>
              <a:rPr lang="en-US" sz="1100" dirty="0"/>
              <a:t>as soon as any of the following apply:</a:t>
            </a:r>
          </a:p>
          <a:p>
            <a:pPr lvl="1"/>
            <a:r>
              <a:rPr lang="en-US" sz="1100" dirty="0"/>
              <a:t>The PI’s research involves any of the </a:t>
            </a:r>
            <a:r>
              <a:rPr lang="en-US" sz="1100" b="1" dirty="0"/>
              <a:t>15 listed agents and toxins</a:t>
            </a:r>
            <a:endParaRPr lang="en-US" sz="1100" dirty="0"/>
          </a:p>
          <a:p>
            <a:pPr lvl="1"/>
            <a:r>
              <a:rPr lang="en-US" sz="1100" dirty="0"/>
              <a:t>One or more of the </a:t>
            </a:r>
            <a:r>
              <a:rPr lang="en-US" sz="1100" b="1" dirty="0"/>
              <a:t>7 listed categories</a:t>
            </a:r>
            <a:r>
              <a:rPr lang="en-US" sz="1100" dirty="0"/>
              <a:t> of experiments can be reasonably considered applicable to the PI’s research involving one or more of the </a:t>
            </a:r>
            <a:r>
              <a:rPr lang="en-US" sz="1100" b="1" dirty="0"/>
              <a:t>15 listed agents</a:t>
            </a:r>
            <a:r>
              <a:rPr lang="en-US" sz="1100" dirty="0"/>
              <a:t> </a:t>
            </a:r>
            <a:r>
              <a:rPr lang="en-US" sz="1100" b="1" dirty="0"/>
              <a:t>and toxins</a:t>
            </a:r>
            <a:r>
              <a:rPr lang="en-US" sz="1100" dirty="0"/>
              <a:t> </a:t>
            </a:r>
          </a:p>
          <a:p>
            <a:pPr lvl="1"/>
            <a:r>
              <a:rPr lang="en-US" sz="1100" dirty="0"/>
              <a:t>The PI’s research meets criteria that may meet the definition of DURC.</a:t>
            </a:r>
          </a:p>
        </p:txBody>
      </p:sp>
      <p:sp>
        <p:nvSpPr>
          <p:cNvPr id="8" name="TextBox 7">
            <a:extLst>
              <a:ext uri="{FF2B5EF4-FFF2-40B4-BE49-F238E27FC236}">
                <a16:creationId xmlns:a16="http://schemas.microsoft.com/office/drawing/2014/main" id="{D48E4FDF-93C8-4937-8FC3-096FD4BD7408}"/>
              </a:ext>
            </a:extLst>
          </p:cNvPr>
          <p:cNvSpPr txBox="1"/>
          <p:nvPr/>
        </p:nvSpPr>
        <p:spPr>
          <a:xfrm>
            <a:off x="47416" y="3339733"/>
            <a:ext cx="3931920" cy="43088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100" b="1" dirty="0"/>
              <a:t>OUTCOME 1: </a:t>
            </a:r>
            <a:r>
              <a:rPr lang="en-US" sz="1100" dirty="0"/>
              <a:t>PI will be informed that </a:t>
            </a:r>
            <a:r>
              <a:rPr lang="en-US" sz="1100" b="1" dirty="0"/>
              <a:t>no further DURC review is </a:t>
            </a:r>
            <a:r>
              <a:rPr lang="en-US" sz="1100" dirty="0"/>
              <a:t>required.</a:t>
            </a:r>
          </a:p>
        </p:txBody>
      </p:sp>
      <p:sp>
        <p:nvSpPr>
          <p:cNvPr id="9" name="TextBox 8">
            <a:extLst>
              <a:ext uri="{FF2B5EF4-FFF2-40B4-BE49-F238E27FC236}">
                <a16:creationId xmlns:a16="http://schemas.microsoft.com/office/drawing/2014/main" id="{68EF3B97-DC56-4AE6-BE2C-06439BC0EE10}"/>
              </a:ext>
            </a:extLst>
          </p:cNvPr>
          <p:cNvSpPr txBox="1"/>
          <p:nvPr/>
        </p:nvSpPr>
        <p:spPr>
          <a:xfrm>
            <a:off x="8165252" y="1707524"/>
            <a:ext cx="3931920" cy="61555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dirty="0"/>
              <a:t>PI answers that one or more 7 categories of experiments/experimental effects (see VUMC Policy) </a:t>
            </a:r>
          </a:p>
          <a:p>
            <a:pPr algn="ctr"/>
            <a:r>
              <a:rPr lang="en-US" sz="1100" b="1" u="sng" dirty="0"/>
              <a:t>are</a:t>
            </a:r>
            <a:r>
              <a:rPr lang="en-US" sz="1100" b="1" dirty="0"/>
              <a:t> applicable </a:t>
            </a:r>
            <a:r>
              <a:rPr lang="en-US" sz="1100" dirty="0"/>
              <a:t>to the PI’s research</a:t>
            </a:r>
          </a:p>
        </p:txBody>
      </p:sp>
      <p:sp>
        <p:nvSpPr>
          <p:cNvPr id="10" name="TextBox 9">
            <a:extLst>
              <a:ext uri="{FF2B5EF4-FFF2-40B4-BE49-F238E27FC236}">
                <a16:creationId xmlns:a16="http://schemas.microsoft.com/office/drawing/2014/main" id="{2E61778E-1CC3-4D30-BFEC-CC34530FA8C1}"/>
              </a:ext>
            </a:extLst>
          </p:cNvPr>
          <p:cNvSpPr txBox="1"/>
          <p:nvPr/>
        </p:nvSpPr>
        <p:spPr>
          <a:xfrm>
            <a:off x="4102947" y="2375322"/>
            <a:ext cx="3931920"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rgbClr val="FF0000"/>
                </a:solidFill>
              </a:rPr>
              <a:t>STEP 2:</a:t>
            </a:r>
            <a:r>
              <a:rPr lang="en-US" sz="1100" b="1" dirty="0"/>
              <a:t> </a:t>
            </a:r>
            <a:r>
              <a:rPr lang="en-US" sz="1100" dirty="0"/>
              <a:t>The IRE </a:t>
            </a:r>
            <a:r>
              <a:rPr lang="en-US" sz="1100" b="1" dirty="0"/>
              <a:t>disagrees</a:t>
            </a:r>
            <a:r>
              <a:rPr lang="en-US" sz="1100" dirty="0"/>
              <a:t> with PI’s assessment that the 7 categories of experiments/experimental effects </a:t>
            </a:r>
            <a:br>
              <a:rPr lang="en-US" sz="1100" dirty="0"/>
            </a:br>
            <a:r>
              <a:rPr lang="en-US" sz="1100" dirty="0"/>
              <a:t>(see VUMC Policy) </a:t>
            </a:r>
          </a:p>
          <a:p>
            <a:pPr algn="ctr"/>
            <a:r>
              <a:rPr lang="en-US" sz="1100" dirty="0"/>
              <a:t>are </a:t>
            </a:r>
            <a:r>
              <a:rPr lang="en-US" sz="1100" b="1" dirty="0"/>
              <a:t>not applicable </a:t>
            </a:r>
            <a:r>
              <a:rPr lang="en-US" sz="1100" dirty="0"/>
              <a:t>to the PI’s research</a:t>
            </a:r>
          </a:p>
        </p:txBody>
      </p:sp>
      <p:sp>
        <p:nvSpPr>
          <p:cNvPr id="11" name="TextBox 10">
            <a:extLst>
              <a:ext uri="{FF2B5EF4-FFF2-40B4-BE49-F238E27FC236}">
                <a16:creationId xmlns:a16="http://schemas.microsoft.com/office/drawing/2014/main" id="{E67CB522-4ABE-4A60-9C58-C10D898A38FA}"/>
              </a:ext>
            </a:extLst>
          </p:cNvPr>
          <p:cNvSpPr txBox="1"/>
          <p:nvPr/>
        </p:nvSpPr>
        <p:spPr>
          <a:xfrm>
            <a:off x="4102947" y="3339733"/>
            <a:ext cx="393192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rgbClr val="FF0000"/>
                </a:solidFill>
              </a:rPr>
              <a:t>STEP 3:</a:t>
            </a:r>
            <a:r>
              <a:rPr lang="en-US" sz="1100" b="1" dirty="0"/>
              <a:t> </a:t>
            </a:r>
            <a:r>
              <a:rPr lang="en-US" sz="1100" dirty="0"/>
              <a:t>PI will be asked to submit a DURC Determination Analysis form</a:t>
            </a:r>
          </a:p>
        </p:txBody>
      </p:sp>
      <p:sp>
        <p:nvSpPr>
          <p:cNvPr id="12" name="TextBox 11">
            <a:extLst>
              <a:ext uri="{FF2B5EF4-FFF2-40B4-BE49-F238E27FC236}">
                <a16:creationId xmlns:a16="http://schemas.microsoft.com/office/drawing/2014/main" id="{6075AC34-0835-45C5-B04D-8709935CF1E9}"/>
              </a:ext>
            </a:extLst>
          </p:cNvPr>
          <p:cNvSpPr txBox="1"/>
          <p:nvPr/>
        </p:nvSpPr>
        <p:spPr>
          <a:xfrm>
            <a:off x="4102947" y="1707524"/>
            <a:ext cx="3931920"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dirty="0"/>
              <a:t>PI answers that the 7 categories of experiments/experimental effects (see VUMC Policy) are </a:t>
            </a:r>
            <a:r>
              <a:rPr lang="en-US" sz="1100" b="1" u="sng" dirty="0"/>
              <a:t>not</a:t>
            </a:r>
            <a:r>
              <a:rPr lang="en-US" sz="1100" b="1" dirty="0"/>
              <a:t> applicable </a:t>
            </a:r>
            <a:r>
              <a:rPr lang="en-US" sz="1100" dirty="0"/>
              <a:t>to the PI’s research</a:t>
            </a:r>
          </a:p>
        </p:txBody>
      </p:sp>
      <p:sp>
        <p:nvSpPr>
          <p:cNvPr id="13" name="TextBox 12">
            <a:extLst>
              <a:ext uri="{FF2B5EF4-FFF2-40B4-BE49-F238E27FC236}">
                <a16:creationId xmlns:a16="http://schemas.microsoft.com/office/drawing/2014/main" id="{195B6E20-21A5-4B21-BE4D-D000DD3C92D4}"/>
              </a:ext>
            </a:extLst>
          </p:cNvPr>
          <p:cNvSpPr txBox="1"/>
          <p:nvPr/>
        </p:nvSpPr>
        <p:spPr>
          <a:xfrm>
            <a:off x="47414" y="1707525"/>
            <a:ext cx="3931920"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dirty="0"/>
              <a:t>PI answers that the 7 categories of experiments/experimental effects (see VUMC Policy) are </a:t>
            </a:r>
            <a:r>
              <a:rPr lang="en-US" sz="1100" b="1" u="sng" dirty="0"/>
              <a:t>not</a:t>
            </a:r>
            <a:r>
              <a:rPr lang="en-US" sz="1100" b="1" dirty="0"/>
              <a:t> applicable </a:t>
            </a:r>
            <a:r>
              <a:rPr lang="en-US" sz="1100" dirty="0"/>
              <a:t>to the PI’s research</a:t>
            </a:r>
          </a:p>
        </p:txBody>
      </p:sp>
      <p:sp>
        <p:nvSpPr>
          <p:cNvPr id="14" name="TextBox 13">
            <a:extLst>
              <a:ext uri="{FF2B5EF4-FFF2-40B4-BE49-F238E27FC236}">
                <a16:creationId xmlns:a16="http://schemas.microsoft.com/office/drawing/2014/main" id="{87B40377-F2B7-44F7-BBBD-8CE932484239}"/>
              </a:ext>
            </a:extLst>
          </p:cNvPr>
          <p:cNvSpPr txBox="1"/>
          <p:nvPr/>
        </p:nvSpPr>
        <p:spPr>
          <a:xfrm>
            <a:off x="47416" y="2501216"/>
            <a:ext cx="3931920" cy="6001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100" b="1" dirty="0">
                <a:solidFill>
                  <a:srgbClr val="FF0000"/>
                </a:solidFill>
              </a:rPr>
              <a:t>STEP 2: </a:t>
            </a:r>
            <a:r>
              <a:rPr lang="en-US" sz="1100" dirty="0"/>
              <a:t>The IRE </a:t>
            </a:r>
            <a:r>
              <a:rPr lang="en-US" sz="1100" b="1" dirty="0"/>
              <a:t>concurs</a:t>
            </a:r>
            <a:r>
              <a:rPr lang="en-US" sz="1100" dirty="0"/>
              <a:t> that the 7 categories of experiments/experimental effects (see VUMC Policy) </a:t>
            </a:r>
          </a:p>
          <a:p>
            <a:pPr algn="ctr"/>
            <a:r>
              <a:rPr lang="en-US" sz="1100" dirty="0"/>
              <a:t>are </a:t>
            </a:r>
            <a:r>
              <a:rPr lang="en-US" sz="1100" b="1" dirty="0"/>
              <a:t>not applicable </a:t>
            </a:r>
            <a:r>
              <a:rPr lang="en-US" sz="1100" dirty="0"/>
              <a:t>to the PI’s research</a:t>
            </a:r>
          </a:p>
        </p:txBody>
      </p:sp>
      <p:sp>
        <p:nvSpPr>
          <p:cNvPr id="16" name="TextBox 15">
            <a:extLst>
              <a:ext uri="{FF2B5EF4-FFF2-40B4-BE49-F238E27FC236}">
                <a16:creationId xmlns:a16="http://schemas.microsoft.com/office/drawing/2014/main" id="{ECC4208C-1CF5-46D8-80B4-FC6196616021}"/>
              </a:ext>
            </a:extLst>
          </p:cNvPr>
          <p:cNvSpPr txBox="1"/>
          <p:nvPr/>
        </p:nvSpPr>
        <p:spPr>
          <a:xfrm>
            <a:off x="47416" y="1184366"/>
            <a:ext cx="12056529" cy="2769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n-US" sz="1200" b="1" dirty="0">
                <a:solidFill>
                  <a:srgbClr val="FF0000"/>
                </a:solidFill>
              </a:rPr>
              <a:t>STEP 1:</a:t>
            </a:r>
            <a:r>
              <a:rPr lang="en-US" sz="1200" b="1" dirty="0"/>
              <a:t> PI submits *Initial DURC Assessment</a:t>
            </a:r>
          </a:p>
        </p:txBody>
      </p:sp>
      <p:sp>
        <p:nvSpPr>
          <p:cNvPr id="18" name="TextBox 17">
            <a:extLst>
              <a:ext uri="{FF2B5EF4-FFF2-40B4-BE49-F238E27FC236}">
                <a16:creationId xmlns:a16="http://schemas.microsoft.com/office/drawing/2014/main" id="{48530FF2-F1FD-48EF-84D9-2C614C22B786}"/>
              </a:ext>
            </a:extLst>
          </p:cNvPr>
          <p:cNvSpPr txBox="1"/>
          <p:nvPr/>
        </p:nvSpPr>
        <p:spPr>
          <a:xfrm>
            <a:off x="8165252" y="3339733"/>
            <a:ext cx="393192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rgbClr val="FF0000"/>
                </a:solidFill>
              </a:rPr>
              <a:t>STEP 3:</a:t>
            </a:r>
            <a:r>
              <a:rPr lang="en-US" sz="1100" b="1" dirty="0"/>
              <a:t> </a:t>
            </a:r>
            <a:r>
              <a:rPr lang="en-US" sz="1100" dirty="0"/>
              <a:t>PI will be asked to submit a DURC Determination Analysis form</a:t>
            </a:r>
          </a:p>
        </p:txBody>
      </p:sp>
      <p:sp>
        <p:nvSpPr>
          <p:cNvPr id="19" name="TextBox 18">
            <a:extLst>
              <a:ext uri="{FF2B5EF4-FFF2-40B4-BE49-F238E27FC236}">
                <a16:creationId xmlns:a16="http://schemas.microsoft.com/office/drawing/2014/main" id="{06192A7C-B2EA-41B0-A197-94D55761F6EE}"/>
              </a:ext>
            </a:extLst>
          </p:cNvPr>
          <p:cNvSpPr txBox="1"/>
          <p:nvPr/>
        </p:nvSpPr>
        <p:spPr>
          <a:xfrm>
            <a:off x="4102947" y="4082503"/>
            <a:ext cx="3931920"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rgbClr val="FF0000"/>
                </a:solidFill>
              </a:rPr>
              <a:t>STEP 4:</a:t>
            </a:r>
            <a:r>
              <a:rPr lang="en-US" sz="1100" b="1" dirty="0"/>
              <a:t> </a:t>
            </a:r>
            <a:r>
              <a:rPr lang="en-US" sz="1100" dirty="0"/>
              <a:t>IRE reviews all submitted documentation</a:t>
            </a:r>
          </a:p>
        </p:txBody>
      </p:sp>
      <p:sp>
        <p:nvSpPr>
          <p:cNvPr id="20" name="TextBox 19">
            <a:extLst>
              <a:ext uri="{FF2B5EF4-FFF2-40B4-BE49-F238E27FC236}">
                <a16:creationId xmlns:a16="http://schemas.microsoft.com/office/drawing/2014/main" id="{47A876B6-F6C5-4A06-80DF-B07E8E43A022}"/>
              </a:ext>
            </a:extLst>
          </p:cNvPr>
          <p:cNvSpPr txBox="1"/>
          <p:nvPr/>
        </p:nvSpPr>
        <p:spPr>
          <a:xfrm>
            <a:off x="4172216" y="4566804"/>
            <a:ext cx="1737360" cy="6001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100" dirty="0"/>
              <a:t>IRE determines that </a:t>
            </a:r>
            <a:r>
              <a:rPr lang="en-US" sz="1100" b="1" dirty="0"/>
              <a:t>research does not meet definition of DURC</a:t>
            </a:r>
          </a:p>
        </p:txBody>
      </p:sp>
      <p:sp>
        <p:nvSpPr>
          <p:cNvPr id="21" name="TextBox 20">
            <a:extLst>
              <a:ext uri="{FF2B5EF4-FFF2-40B4-BE49-F238E27FC236}">
                <a16:creationId xmlns:a16="http://schemas.microsoft.com/office/drawing/2014/main" id="{1FECFA7B-5F4B-47AF-9E9F-7CE4B233B363}"/>
              </a:ext>
            </a:extLst>
          </p:cNvPr>
          <p:cNvSpPr txBox="1"/>
          <p:nvPr/>
        </p:nvSpPr>
        <p:spPr>
          <a:xfrm>
            <a:off x="4172216" y="5407162"/>
            <a:ext cx="1737360" cy="60016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100" b="1" dirty="0"/>
              <a:t>OUTCOME 1: </a:t>
            </a:r>
            <a:r>
              <a:rPr lang="en-US" sz="1100" dirty="0"/>
              <a:t>PI will be informed that </a:t>
            </a:r>
            <a:r>
              <a:rPr lang="en-US" sz="1100" b="1" dirty="0"/>
              <a:t>no further DURC review is </a:t>
            </a:r>
            <a:r>
              <a:rPr lang="en-US" sz="1100" dirty="0"/>
              <a:t>required.</a:t>
            </a:r>
          </a:p>
        </p:txBody>
      </p:sp>
      <p:sp>
        <p:nvSpPr>
          <p:cNvPr id="22" name="TextBox 21">
            <a:extLst>
              <a:ext uri="{FF2B5EF4-FFF2-40B4-BE49-F238E27FC236}">
                <a16:creationId xmlns:a16="http://schemas.microsoft.com/office/drawing/2014/main" id="{A8D27315-A5B7-43B8-9730-E9DE6EBA4697}"/>
              </a:ext>
            </a:extLst>
          </p:cNvPr>
          <p:cNvSpPr txBox="1"/>
          <p:nvPr/>
        </p:nvSpPr>
        <p:spPr>
          <a:xfrm>
            <a:off x="6234543" y="4566804"/>
            <a:ext cx="1737360" cy="60016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100" dirty="0"/>
              <a:t>IRE determines that </a:t>
            </a:r>
            <a:r>
              <a:rPr lang="en-US" sz="1100" b="1" dirty="0"/>
              <a:t>research does meet definition of DURC</a:t>
            </a:r>
          </a:p>
        </p:txBody>
      </p:sp>
      <p:sp>
        <p:nvSpPr>
          <p:cNvPr id="23" name="TextBox 22">
            <a:extLst>
              <a:ext uri="{FF2B5EF4-FFF2-40B4-BE49-F238E27FC236}">
                <a16:creationId xmlns:a16="http://schemas.microsoft.com/office/drawing/2014/main" id="{A0637D94-84E9-4D50-A06C-1C87C8015E58}"/>
              </a:ext>
            </a:extLst>
          </p:cNvPr>
          <p:cNvSpPr txBox="1"/>
          <p:nvPr/>
        </p:nvSpPr>
        <p:spPr>
          <a:xfrm>
            <a:off x="6249015" y="5408196"/>
            <a:ext cx="1737360" cy="76944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100" b="1" dirty="0"/>
              <a:t>OUTCOME 2: </a:t>
            </a:r>
            <a:r>
              <a:rPr lang="en-US" sz="1100" dirty="0"/>
              <a:t>PI works with IRE and ICDUR to prepare a Draft Risk Mitigation Planning Assessment</a:t>
            </a:r>
          </a:p>
        </p:txBody>
      </p:sp>
      <p:sp>
        <p:nvSpPr>
          <p:cNvPr id="24" name="TextBox 23">
            <a:extLst>
              <a:ext uri="{FF2B5EF4-FFF2-40B4-BE49-F238E27FC236}">
                <a16:creationId xmlns:a16="http://schemas.microsoft.com/office/drawing/2014/main" id="{CB7D12ED-744C-4CEB-9593-E5E2B17E7D0D}"/>
              </a:ext>
            </a:extLst>
          </p:cNvPr>
          <p:cNvSpPr txBox="1"/>
          <p:nvPr/>
        </p:nvSpPr>
        <p:spPr>
          <a:xfrm>
            <a:off x="6235161" y="6404029"/>
            <a:ext cx="1737360"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b="1" dirty="0">
                <a:solidFill>
                  <a:srgbClr val="FF0000"/>
                </a:solidFill>
              </a:rPr>
              <a:t>STEP 5: </a:t>
            </a:r>
            <a:r>
              <a:rPr lang="en-US" sz="1100" dirty="0"/>
              <a:t>Submit to funding agency for approval</a:t>
            </a:r>
          </a:p>
        </p:txBody>
      </p:sp>
      <p:sp>
        <p:nvSpPr>
          <p:cNvPr id="25" name="TextBox 24">
            <a:extLst>
              <a:ext uri="{FF2B5EF4-FFF2-40B4-BE49-F238E27FC236}">
                <a16:creationId xmlns:a16="http://schemas.microsoft.com/office/drawing/2014/main" id="{2508AD58-3D01-45D4-AEDC-8947D644BB43}"/>
              </a:ext>
            </a:extLst>
          </p:cNvPr>
          <p:cNvSpPr txBox="1"/>
          <p:nvPr/>
        </p:nvSpPr>
        <p:spPr>
          <a:xfrm>
            <a:off x="8234522" y="4566804"/>
            <a:ext cx="1737360" cy="6001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100" dirty="0"/>
              <a:t>IRE determines that </a:t>
            </a:r>
            <a:r>
              <a:rPr lang="en-US" sz="1100" b="1" dirty="0"/>
              <a:t>research does not meet definition of DURC</a:t>
            </a:r>
          </a:p>
        </p:txBody>
      </p:sp>
      <p:sp>
        <p:nvSpPr>
          <p:cNvPr id="26" name="TextBox 25">
            <a:extLst>
              <a:ext uri="{FF2B5EF4-FFF2-40B4-BE49-F238E27FC236}">
                <a16:creationId xmlns:a16="http://schemas.microsoft.com/office/drawing/2014/main" id="{2E914F90-DA18-4853-B464-916D6A424E49}"/>
              </a:ext>
            </a:extLst>
          </p:cNvPr>
          <p:cNvSpPr txBox="1"/>
          <p:nvPr/>
        </p:nvSpPr>
        <p:spPr>
          <a:xfrm>
            <a:off x="8234522" y="5407162"/>
            <a:ext cx="1737360" cy="60016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100" b="1" dirty="0"/>
              <a:t>OUTCOME 1: </a:t>
            </a:r>
            <a:r>
              <a:rPr lang="en-US" sz="1100" dirty="0"/>
              <a:t>PI will be informed that </a:t>
            </a:r>
            <a:r>
              <a:rPr lang="en-US" sz="1100" b="1" dirty="0"/>
              <a:t>no further DURC review is </a:t>
            </a:r>
            <a:r>
              <a:rPr lang="en-US" sz="1100" dirty="0"/>
              <a:t>required.</a:t>
            </a:r>
          </a:p>
        </p:txBody>
      </p:sp>
      <p:sp>
        <p:nvSpPr>
          <p:cNvPr id="27" name="TextBox 26">
            <a:extLst>
              <a:ext uri="{FF2B5EF4-FFF2-40B4-BE49-F238E27FC236}">
                <a16:creationId xmlns:a16="http://schemas.microsoft.com/office/drawing/2014/main" id="{AC0FD328-6895-46A2-BBF2-CF5E1104DE97}"/>
              </a:ext>
            </a:extLst>
          </p:cNvPr>
          <p:cNvSpPr txBox="1"/>
          <p:nvPr/>
        </p:nvSpPr>
        <p:spPr>
          <a:xfrm>
            <a:off x="10298698" y="4566804"/>
            <a:ext cx="1737360" cy="60016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100" dirty="0"/>
              <a:t>IRE determines that </a:t>
            </a:r>
            <a:r>
              <a:rPr lang="en-US" sz="1100" b="1" dirty="0"/>
              <a:t>research does meet definition of DURC</a:t>
            </a:r>
          </a:p>
        </p:txBody>
      </p:sp>
      <p:sp>
        <p:nvSpPr>
          <p:cNvPr id="28" name="TextBox 27">
            <a:extLst>
              <a:ext uri="{FF2B5EF4-FFF2-40B4-BE49-F238E27FC236}">
                <a16:creationId xmlns:a16="http://schemas.microsoft.com/office/drawing/2014/main" id="{436F8A05-084C-4A1A-B02D-8992FE26942A}"/>
              </a:ext>
            </a:extLst>
          </p:cNvPr>
          <p:cNvSpPr txBox="1"/>
          <p:nvPr/>
        </p:nvSpPr>
        <p:spPr>
          <a:xfrm>
            <a:off x="10311321" y="5408196"/>
            <a:ext cx="1737360" cy="76944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100" b="1" dirty="0"/>
              <a:t>OUTCOME 2: </a:t>
            </a:r>
            <a:r>
              <a:rPr lang="en-US" sz="1100" dirty="0"/>
              <a:t>PI works with IRE and ICDUR to prepare a Draft Risk Mitigation Planning Assessment</a:t>
            </a:r>
          </a:p>
        </p:txBody>
      </p:sp>
      <p:sp>
        <p:nvSpPr>
          <p:cNvPr id="30" name="TextBox 29">
            <a:extLst>
              <a:ext uri="{FF2B5EF4-FFF2-40B4-BE49-F238E27FC236}">
                <a16:creationId xmlns:a16="http://schemas.microsoft.com/office/drawing/2014/main" id="{8145CCF9-48AE-45DE-A683-90A40D36BE52}"/>
              </a:ext>
            </a:extLst>
          </p:cNvPr>
          <p:cNvSpPr txBox="1"/>
          <p:nvPr/>
        </p:nvSpPr>
        <p:spPr>
          <a:xfrm>
            <a:off x="8165252" y="4082503"/>
            <a:ext cx="3931920"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b="1" dirty="0">
                <a:solidFill>
                  <a:srgbClr val="FF0000"/>
                </a:solidFill>
              </a:rPr>
              <a:t>STEP 4:</a:t>
            </a:r>
            <a:r>
              <a:rPr lang="en-US" sz="1100" b="1" dirty="0"/>
              <a:t> </a:t>
            </a:r>
            <a:r>
              <a:rPr lang="en-US" sz="1100" dirty="0"/>
              <a:t>IRE reviews all submitted documentation</a:t>
            </a:r>
          </a:p>
        </p:txBody>
      </p:sp>
      <p:sp>
        <p:nvSpPr>
          <p:cNvPr id="31" name="TextBox 30">
            <a:extLst>
              <a:ext uri="{FF2B5EF4-FFF2-40B4-BE49-F238E27FC236}">
                <a16:creationId xmlns:a16="http://schemas.microsoft.com/office/drawing/2014/main" id="{E32D3F94-D13A-45EA-AFAE-9D2B7FA194D6}"/>
              </a:ext>
            </a:extLst>
          </p:cNvPr>
          <p:cNvSpPr txBox="1"/>
          <p:nvPr/>
        </p:nvSpPr>
        <p:spPr>
          <a:xfrm>
            <a:off x="10304242" y="6410578"/>
            <a:ext cx="1737360"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b="1" dirty="0">
                <a:solidFill>
                  <a:srgbClr val="FF0000"/>
                </a:solidFill>
              </a:rPr>
              <a:t>STEP 5: </a:t>
            </a:r>
            <a:r>
              <a:rPr lang="en-US" sz="1100" dirty="0"/>
              <a:t>Submit to funding agency for approval</a:t>
            </a:r>
          </a:p>
        </p:txBody>
      </p:sp>
      <p:sp>
        <p:nvSpPr>
          <p:cNvPr id="32" name="TextBox 31">
            <a:extLst>
              <a:ext uri="{FF2B5EF4-FFF2-40B4-BE49-F238E27FC236}">
                <a16:creationId xmlns:a16="http://schemas.microsoft.com/office/drawing/2014/main" id="{FE87AD38-3462-415F-906C-3D8BECC41B2E}"/>
              </a:ext>
            </a:extLst>
          </p:cNvPr>
          <p:cNvSpPr txBox="1"/>
          <p:nvPr/>
        </p:nvSpPr>
        <p:spPr>
          <a:xfrm>
            <a:off x="28461" y="5298212"/>
            <a:ext cx="3979462" cy="1323439"/>
          </a:xfrm>
          <a:prstGeom prst="rect">
            <a:avLst/>
          </a:prstGeom>
          <a:noFill/>
        </p:spPr>
        <p:txBody>
          <a:bodyPr wrap="square" rtlCol="0">
            <a:spAutoFit/>
          </a:bodyPr>
          <a:lstStyle/>
          <a:p>
            <a:pPr algn="ctr"/>
            <a:r>
              <a:rPr lang="en-US" sz="1000" i="1" dirty="0"/>
              <a:t>This chart is a summary of </a:t>
            </a:r>
            <a:r>
              <a:rPr lang="en-US" sz="1000" i="1"/>
              <a:t>the VUMC institutional </a:t>
            </a:r>
            <a:r>
              <a:rPr lang="en-US" sz="1000" i="1" dirty="0"/>
              <a:t>review workflow.  </a:t>
            </a:r>
          </a:p>
          <a:p>
            <a:pPr algn="ctr"/>
            <a:r>
              <a:rPr lang="en-US" sz="1000" i="1" dirty="0"/>
              <a:t>For questions, contact Susan Meyn, Institutional Contact for Dual Use Research (ICDUR) at 615.322.0470</a:t>
            </a:r>
          </a:p>
          <a:p>
            <a:pPr algn="ctr"/>
            <a:endParaRPr lang="en-US" sz="1000" i="1" dirty="0"/>
          </a:p>
          <a:p>
            <a:pPr algn="ctr"/>
            <a:r>
              <a:rPr lang="en-US" sz="1000" i="1" dirty="0"/>
              <a:t>For more details on DURC policy and process, refer to the VUMC Policy for Dual Use Research of Concern (DURC), the VUMC SOP for the Institutional Review Entity (IRE), and the FAQ posted on </a:t>
            </a:r>
          </a:p>
          <a:p>
            <a:pPr algn="ctr"/>
            <a:r>
              <a:rPr lang="en-US" sz="1000" i="1" dirty="0">
                <a:hlinkClick r:id="rId2"/>
              </a:rPr>
              <a:t>www.vumc.org/oor/dual-use-research-concern-durc</a:t>
            </a:r>
            <a:r>
              <a:rPr lang="en-US" sz="1000" i="1" dirty="0"/>
              <a:t> </a:t>
            </a:r>
            <a:endParaRPr lang="en-US" sz="1000" b="1" i="1" dirty="0"/>
          </a:p>
        </p:txBody>
      </p:sp>
      <p:grpSp>
        <p:nvGrpSpPr>
          <p:cNvPr id="2" name="Group 1">
            <a:extLst>
              <a:ext uri="{FF2B5EF4-FFF2-40B4-BE49-F238E27FC236}">
                <a16:creationId xmlns:a16="http://schemas.microsoft.com/office/drawing/2014/main" id="{A82B830B-C609-472B-90FE-A44F04C39C73}"/>
              </a:ext>
            </a:extLst>
          </p:cNvPr>
          <p:cNvGrpSpPr/>
          <p:nvPr/>
        </p:nvGrpSpPr>
        <p:grpSpPr>
          <a:xfrm>
            <a:off x="1860653" y="1517324"/>
            <a:ext cx="193963" cy="1794396"/>
            <a:chOff x="1860653" y="1517324"/>
            <a:chExt cx="193963" cy="1794396"/>
          </a:xfrm>
        </p:grpSpPr>
        <p:sp>
          <p:nvSpPr>
            <p:cNvPr id="36" name="Arrow: Down 35">
              <a:extLst>
                <a:ext uri="{FF2B5EF4-FFF2-40B4-BE49-F238E27FC236}">
                  <a16:creationId xmlns:a16="http://schemas.microsoft.com/office/drawing/2014/main" id="{6B643D23-44B5-48FC-A996-1F8838A96EA9}"/>
                </a:ext>
              </a:extLst>
            </p:cNvPr>
            <p:cNvSpPr/>
            <p:nvPr/>
          </p:nvSpPr>
          <p:spPr>
            <a:xfrm>
              <a:off x="1860653" y="3128840"/>
              <a:ext cx="193963" cy="1828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293A7B0A-7F94-4664-AADB-723FEE035D98}"/>
                </a:ext>
              </a:extLst>
            </p:cNvPr>
            <p:cNvSpPr/>
            <p:nvPr/>
          </p:nvSpPr>
          <p:spPr>
            <a:xfrm>
              <a:off x="1860653" y="1517324"/>
              <a:ext cx="193963" cy="1828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8" name="Arrow: Down 37">
            <a:extLst>
              <a:ext uri="{FF2B5EF4-FFF2-40B4-BE49-F238E27FC236}">
                <a16:creationId xmlns:a16="http://schemas.microsoft.com/office/drawing/2014/main" id="{82E3E93F-101D-481A-9697-94AD19A4509F}"/>
              </a:ext>
            </a:extLst>
          </p:cNvPr>
          <p:cNvSpPr/>
          <p:nvPr/>
        </p:nvSpPr>
        <p:spPr>
          <a:xfrm>
            <a:off x="5912620" y="3783421"/>
            <a:ext cx="193963"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AAB54DE3-CD5A-42C2-811E-294D1372B355}"/>
              </a:ext>
            </a:extLst>
          </p:cNvPr>
          <p:cNvSpPr/>
          <p:nvPr/>
        </p:nvSpPr>
        <p:spPr>
          <a:xfrm>
            <a:off x="9993283" y="3783059"/>
            <a:ext cx="193963"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3A02B725-3F77-4CA5-80C7-57A2897C4CA2}"/>
              </a:ext>
            </a:extLst>
          </p:cNvPr>
          <p:cNvGrpSpPr/>
          <p:nvPr/>
        </p:nvGrpSpPr>
        <p:grpSpPr>
          <a:xfrm>
            <a:off x="9993283" y="1503781"/>
            <a:ext cx="193963" cy="1760935"/>
            <a:chOff x="3232253" y="1510707"/>
            <a:chExt cx="193963" cy="1760935"/>
          </a:xfrm>
        </p:grpSpPr>
        <p:sp>
          <p:nvSpPr>
            <p:cNvPr id="50" name="Arrow: Down 49">
              <a:extLst>
                <a:ext uri="{FF2B5EF4-FFF2-40B4-BE49-F238E27FC236}">
                  <a16:creationId xmlns:a16="http://schemas.microsoft.com/office/drawing/2014/main" id="{2759AB1D-9777-40E4-B277-A6B757777A42}"/>
                </a:ext>
              </a:extLst>
            </p:cNvPr>
            <p:cNvSpPr/>
            <p:nvPr/>
          </p:nvSpPr>
          <p:spPr>
            <a:xfrm>
              <a:off x="3232253" y="2392577"/>
              <a:ext cx="193963" cy="87906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74AE5442-E874-498D-940D-1ABED4B0B401}"/>
                </a:ext>
              </a:extLst>
            </p:cNvPr>
            <p:cNvSpPr/>
            <p:nvPr/>
          </p:nvSpPr>
          <p:spPr>
            <a:xfrm>
              <a:off x="3232253" y="1510707"/>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1C52CBDC-2788-44BA-B976-366F89126429}"/>
              </a:ext>
            </a:extLst>
          </p:cNvPr>
          <p:cNvGrpSpPr/>
          <p:nvPr/>
        </p:nvGrpSpPr>
        <p:grpSpPr>
          <a:xfrm>
            <a:off x="4943914" y="4363063"/>
            <a:ext cx="6333068" cy="177868"/>
            <a:chOff x="4943914" y="4363063"/>
            <a:chExt cx="6333068" cy="177868"/>
          </a:xfrm>
        </p:grpSpPr>
        <p:sp>
          <p:nvSpPr>
            <p:cNvPr id="40" name="Arrow: Down 39">
              <a:extLst>
                <a:ext uri="{FF2B5EF4-FFF2-40B4-BE49-F238E27FC236}">
                  <a16:creationId xmlns:a16="http://schemas.microsoft.com/office/drawing/2014/main" id="{C9E0DAC9-19C6-432C-B440-9AD4C0AAC6AA}"/>
                </a:ext>
              </a:extLst>
            </p:cNvPr>
            <p:cNvSpPr/>
            <p:nvPr/>
          </p:nvSpPr>
          <p:spPr>
            <a:xfrm>
              <a:off x="4943914"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B90D15C9-7EA5-4AA2-9656-DD3F71799616}"/>
                </a:ext>
              </a:extLst>
            </p:cNvPr>
            <p:cNvSpPr/>
            <p:nvPr/>
          </p:nvSpPr>
          <p:spPr>
            <a:xfrm>
              <a:off x="7006241"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B6229994-E2FD-4D56-A6A0-4892C1C31C29}"/>
                </a:ext>
              </a:extLst>
            </p:cNvPr>
            <p:cNvSpPr/>
            <p:nvPr/>
          </p:nvSpPr>
          <p:spPr>
            <a:xfrm>
              <a:off x="8971586"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1BB1B872-024E-47F2-AB14-A29921D10061}"/>
                </a:ext>
              </a:extLst>
            </p:cNvPr>
            <p:cNvSpPr/>
            <p:nvPr/>
          </p:nvSpPr>
          <p:spPr>
            <a:xfrm>
              <a:off x="11083019"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D3A271E6-2C3A-407C-B67C-8ACD4E795FE6}"/>
              </a:ext>
            </a:extLst>
          </p:cNvPr>
          <p:cNvGrpSpPr/>
          <p:nvPr/>
        </p:nvGrpSpPr>
        <p:grpSpPr>
          <a:xfrm>
            <a:off x="4943914" y="5209278"/>
            <a:ext cx="6333068" cy="177868"/>
            <a:chOff x="4943914" y="4363063"/>
            <a:chExt cx="6333068" cy="177868"/>
          </a:xfrm>
        </p:grpSpPr>
        <p:sp>
          <p:nvSpPr>
            <p:cNvPr id="55" name="Arrow: Down 54">
              <a:extLst>
                <a:ext uri="{FF2B5EF4-FFF2-40B4-BE49-F238E27FC236}">
                  <a16:creationId xmlns:a16="http://schemas.microsoft.com/office/drawing/2014/main" id="{3316A1DF-0685-4E0B-A5FA-8DF97EAE93B0}"/>
                </a:ext>
              </a:extLst>
            </p:cNvPr>
            <p:cNvSpPr/>
            <p:nvPr/>
          </p:nvSpPr>
          <p:spPr>
            <a:xfrm>
              <a:off x="4943914"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Arrow: Down 55">
              <a:extLst>
                <a:ext uri="{FF2B5EF4-FFF2-40B4-BE49-F238E27FC236}">
                  <a16:creationId xmlns:a16="http://schemas.microsoft.com/office/drawing/2014/main" id="{A8171B9F-3AF5-4736-B114-19285C89636F}"/>
                </a:ext>
              </a:extLst>
            </p:cNvPr>
            <p:cNvSpPr/>
            <p:nvPr/>
          </p:nvSpPr>
          <p:spPr>
            <a:xfrm>
              <a:off x="7006241"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Arrow: Down 56">
              <a:extLst>
                <a:ext uri="{FF2B5EF4-FFF2-40B4-BE49-F238E27FC236}">
                  <a16:creationId xmlns:a16="http://schemas.microsoft.com/office/drawing/2014/main" id="{269A014C-FC09-428F-9807-93EF4301BF35}"/>
                </a:ext>
              </a:extLst>
            </p:cNvPr>
            <p:cNvSpPr/>
            <p:nvPr/>
          </p:nvSpPr>
          <p:spPr>
            <a:xfrm>
              <a:off x="8971586"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Arrow: Down 57">
              <a:extLst>
                <a:ext uri="{FF2B5EF4-FFF2-40B4-BE49-F238E27FC236}">
                  <a16:creationId xmlns:a16="http://schemas.microsoft.com/office/drawing/2014/main" id="{BC9F1810-3B7F-4471-9C4E-787E2AC48F3C}"/>
                </a:ext>
              </a:extLst>
            </p:cNvPr>
            <p:cNvSpPr/>
            <p:nvPr/>
          </p:nvSpPr>
          <p:spPr>
            <a:xfrm>
              <a:off x="11083019"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C5493F0-FB39-47E5-BC8D-EC502733EB24}"/>
              </a:ext>
            </a:extLst>
          </p:cNvPr>
          <p:cNvGrpSpPr/>
          <p:nvPr/>
        </p:nvGrpSpPr>
        <p:grpSpPr>
          <a:xfrm>
            <a:off x="7006241" y="6205173"/>
            <a:ext cx="4270741" cy="177868"/>
            <a:chOff x="7006241" y="4363063"/>
            <a:chExt cx="4270741" cy="177868"/>
          </a:xfrm>
        </p:grpSpPr>
        <p:sp>
          <p:nvSpPr>
            <p:cNvPr id="61" name="Arrow: Down 60">
              <a:extLst>
                <a:ext uri="{FF2B5EF4-FFF2-40B4-BE49-F238E27FC236}">
                  <a16:creationId xmlns:a16="http://schemas.microsoft.com/office/drawing/2014/main" id="{5E4AE58D-75B4-4861-816B-2B02521DF9B4}"/>
                </a:ext>
              </a:extLst>
            </p:cNvPr>
            <p:cNvSpPr/>
            <p:nvPr/>
          </p:nvSpPr>
          <p:spPr>
            <a:xfrm>
              <a:off x="7006241"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Arrow: Down 62">
              <a:extLst>
                <a:ext uri="{FF2B5EF4-FFF2-40B4-BE49-F238E27FC236}">
                  <a16:creationId xmlns:a16="http://schemas.microsoft.com/office/drawing/2014/main" id="{CC3D90BE-A076-43E8-987A-AD14B94D6387}"/>
                </a:ext>
              </a:extLst>
            </p:cNvPr>
            <p:cNvSpPr/>
            <p:nvPr/>
          </p:nvSpPr>
          <p:spPr>
            <a:xfrm>
              <a:off x="11083019" y="4363063"/>
              <a:ext cx="193963" cy="1778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8D2ADD76-EE3C-43A0-A97B-C9FFE4880DEC}"/>
              </a:ext>
            </a:extLst>
          </p:cNvPr>
          <p:cNvCxnSpPr>
            <a:cxnSpLocks/>
          </p:cNvCxnSpPr>
          <p:nvPr/>
        </p:nvCxnSpPr>
        <p:spPr>
          <a:xfrm>
            <a:off x="8092100" y="1568328"/>
            <a:ext cx="20768" cy="5278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684802-C54F-4FE6-8212-3BA11DB8BB68}"/>
              </a:ext>
            </a:extLst>
          </p:cNvPr>
          <p:cNvCxnSpPr>
            <a:cxnSpLocks/>
          </p:cNvCxnSpPr>
          <p:nvPr/>
        </p:nvCxnSpPr>
        <p:spPr>
          <a:xfrm>
            <a:off x="4045051" y="1568328"/>
            <a:ext cx="20768" cy="5278780"/>
          </a:xfrm>
          <a:prstGeom prst="line">
            <a:avLst/>
          </a:prstGeom>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DE6F15AE-1B24-4D88-B3BF-A35E1798BA1D}"/>
              </a:ext>
            </a:extLst>
          </p:cNvPr>
          <p:cNvGrpSpPr/>
          <p:nvPr/>
        </p:nvGrpSpPr>
        <p:grpSpPr>
          <a:xfrm>
            <a:off x="5900932" y="1513942"/>
            <a:ext cx="193963" cy="1814274"/>
            <a:chOff x="1860653" y="1517324"/>
            <a:chExt cx="193963" cy="1814274"/>
          </a:xfrm>
        </p:grpSpPr>
        <p:sp>
          <p:nvSpPr>
            <p:cNvPr id="64" name="Arrow: Down 63">
              <a:extLst>
                <a:ext uri="{FF2B5EF4-FFF2-40B4-BE49-F238E27FC236}">
                  <a16:creationId xmlns:a16="http://schemas.microsoft.com/office/drawing/2014/main" id="{AD4198BB-6BD0-4371-84E3-DC12D7BD33C3}"/>
                </a:ext>
              </a:extLst>
            </p:cNvPr>
            <p:cNvSpPr/>
            <p:nvPr/>
          </p:nvSpPr>
          <p:spPr>
            <a:xfrm>
              <a:off x="1860653" y="2172180"/>
              <a:ext cx="193963" cy="1828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Arrow: Down 64">
              <a:extLst>
                <a:ext uri="{FF2B5EF4-FFF2-40B4-BE49-F238E27FC236}">
                  <a16:creationId xmlns:a16="http://schemas.microsoft.com/office/drawing/2014/main" id="{43974892-06C4-4550-A1A8-9D7E4ACC9277}"/>
                </a:ext>
              </a:extLst>
            </p:cNvPr>
            <p:cNvSpPr/>
            <p:nvPr/>
          </p:nvSpPr>
          <p:spPr>
            <a:xfrm>
              <a:off x="1860653" y="3148718"/>
              <a:ext cx="193963" cy="1828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Arrow: Down 65">
              <a:extLst>
                <a:ext uri="{FF2B5EF4-FFF2-40B4-BE49-F238E27FC236}">
                  <a16:creationId xmlns:a16="http://schemas.microsoft.com/office/drawing/2014/main" id="{5927256A-227A-4878-B610-055F60859CC5}"/>
                </a:ext>
              </a:extLst>
            </p:cNvPr>
            <p:cNvSpPr/>
            <p:nvPr/>
          </p:nvSpPr>
          <p:spPr>
            <a:xfrm>
              <a:off x="1860653" y="1517324"/>
              <a:ext cx="193963" cy="18288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8E24805-EE12-4680-A226-488B9A8658FF}"/>
              </a:ext>
            </a:extLst>
          </p:cNvPr>
          <p:cNvSpPr txBox="1"/>
          <p:nvPr/>
        </p:nvSpPr>
        <p:spPr>
          <a:xfrm>
            <a:off x="1218432" y="1460829"/>
            <a:ext cx="988907" cy="261610"/>
          </a:xfrm>
          <a:prstGeom prst="rect">
            <a:avLst/>
          </a:prstGeom>
          <a:noFill/>
        </p:spPr>
        <p:txBody>
          <a:bodyPr wrap="square" rtlCol="0">
            <a:spAutoFit/>
          </a:bodyPr>
          <a:lstStyle/>
          <a:p>
            <a:r>
              <a:rPr lang="en-US" sz="1100" b="1" dirty="0">
                <a:solidFill>
                  <a:srgbClr val="FF0000"/>
                </a:solidFill>
              </a:rPr>
              <a:t>Option 1</a:t>
            </a:r>
          </a:p>
        </p:txBody>
      </p:sp>
      <p:sp>
        <p:nvSpPr>
          <p:cNvPr id="67" name="TextBox 66">
            <a:extLst>
              <a:ext uri="{FF2B5EF4-FFF2-40B4-BE49-F238E27FC236}">
                <a16:creationId xmlns:a16="http://schemas.microsoft.com/office/drawing/2014/main" id="{35566C73-98AD-4BC1-B1EF-21C9CEA1B2C4}"/>
              </a:ext>
            </a:extLst>
          </p:cNvPr>
          <p:cNvSpPr txBox="1"/>
          <p:nvPr/>
        </p:nvSpPr>
        <p:spPr>
          <a:xfrm>
            <a:off x="9322789" y="1460829"/>
            <a:ext cx="988907" cy="261610"/>
          </a:xfrm>
          <a:prstGeom prst="rect">
            <a:avLst/>
          </a:prstGeom>
          <a:noFill/>
        </p:spPr>
        <p:txBody>
          <a:bodyPr wrap="square" rtlCol="0">
            <a:spAutoFit/>
          </a:bodyPr>
          <a:lstStyle/>
          <a:p>
            <a:r>
              <a:rPr lang="en-US" sz="1100" b="1" dirty="0">
                <a:solidFill>
                  <a:srgbClr val="FF0000"/>
                </a:solidFill>
              </a:rPr>
              <a:t>Option 3</a:t>
            </a:r>
          </a:p>
        </p:txBody>
      </p:sp>
      <p:sp>
        <p:nvSpPr>
          <p:cNvPr id="68" name="TextBox 67">
            <a:extLst>
              <a:ext uri="{FF2B5EF4-FFF2-40B4-BE49-F238E27FC236}">
                <a16:creationId xmlns:a16="http://schemas.microsoft.com/office/drawing/2014/main" id="{EE730B72-7901-4671-BE61-637967488B9C}"/>
              </a:ext>
            </a:extLst>
          </p:cNvPr>
          <p:cNvSpPr txBox="1"/>
          <p:nvPr/>
        </p:nvSpPr>
        <p:spPr>
          <a:xfrm>
            <a:off x="5256693" y="1460829"/>
            <a:ext cx="988907" cy="261610"/>
          </a:xfrm>
          <a:prstGeom prst="rect">
            <a:avLst/>
          </a:prstGeom>
          <a:noFill/>
        </p:spPr>
        <p:txBody>
          <a:bodyPr wrap="square" rtlCol="0">
            <a:spAutoFit/>
          </a:bodyPr>
          <a:lstStyle/>
          <a:p>
            <a:r>
              <a:rPr lang="en-US" sz="1100" b="1" dirty="0">
                <a:solidFill>
                  <a:srgbClr val="FF0000"/>
                </a:solidFill>
              </a:rPr>
              <a:t>Option 2</a:t>
            </a:r>
          </a:p>
        </p:txBody>
      </p:sp>
      <p:sp>
        <p:nvSpPr>
          <p:cNvPr id="69" name="Arrow: Down 68">
            <a:extLst>
              <a:ext uri="{FF2B5EF4-FFF2-40B4-BE49-F238E27FC236}">
                <a16:creationId xmlns:a16="http://schemas.microsoft.com/office/drawing/2014/main" id="{347DFEB2-DE54-44E3-A55D-B33DD2333818}"/>
              </a:ext>
            </a:extLst>
          </p:cNvPr>
          <p:cNvSpPr/>
          <p:nvPr/>
        </p:nvSpPr>
        <p:spPr>
          <a:xfrm>
            <a:off x="1852842" y="2164457"/>
            <a:ext cx="193963"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857B4C6-EA4F-4895-B06E-A6B745DE1A95}"/>
              </a:ext>
            </a:extLst>
          </p:cNvPr>
          <p:cNvSpPr txBox="1"/>
          <p:nvPr/>
        </p:nvSpPr>
        <p:spPr>
          <a:xfrm>
            <a:off x="10173994" y="2630565"/>
            <a:ext cx="1602383" cy="261610"/>
          </a:xfrm>
          <a:prstGeom prst="rect">
            <a:avLst/>
          </a:prstGeom>
          <a:noFill/>
        </p:spPr>
        <p:txBody>
          <a:bodyPr wrap="square" rtlCol="0">
            <a:spAutoFit/>
          </a:bodyPr>
          <a:lstStyle/>
          <a:p>
            <a:r>
              <a:rPr lang="en-US" sz="1100" b="1" i="1" dirty="0">
                <a:solidFill>
                  <a:srgbClr val="FF0000"/>
                </a:solidFill>
              </a:rPr>
              <a:t>Skip to Step 3</a:t>
            </a:r>
          </a:p>
        </p:txBody>
      </p:sp>
    </p:spTree>
    <p:extLst>
      <p:ext uri="{BB962C8B-B14F-4D97-AF65-F5344CB8AC3E}">
        <p14:creationId xmlns:p14="http://schemas.microsoft.com/office/powerpoint/2010/main" val="405440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1226" y="3952028"/>
            <a:ext cx="7226426" cy="2889114"/>
          </a:xfrm>
        </p:spPr>
        <p:txBody>
          <a:bodyPr anchor="ctr">
            <a:normAutofit/>
          </a:bodyPr>
          <a:lstStyle/>
          <a:p>
            <a:r>
              <a:rPr lang="en-US" sz="3600" b="1" dirty="0"/>
              <a:t>Rigor and Reproducibility:</a:t>
            </a:r>
            <a:br>
              <a:rPr lang="en-US" sz="2900" b="1" dirty="0"/>
            </a:br>
            <a:r>
              <a:rPr lang="en-US" sz="2900" b="1" dirty="0"/>
              <a:t>Updates from ABRF and VUMC working groups</a:t>
            </a:r>
            <a:br>
              <a:rPr lang="en-US" sz="2900" b="1" dirty="0"/>
            </a:br>
            <a:endParaRPr lang="en-US" sz="2900" b="1" i="1" dirty="0"/>
          </a:p>
        </p:txBody>
      </p:sp>
      <p:pic>
        <p:nvPicPr>
          <p:cNvPr id="10" name="Picture 9">
            <a:extLst>
              <a:ext uri="{FF2B5EF4-FFF2-40B4-BE49-F238E27FC236}">
                <a16:creationId xmlns:a16="http://schemas.microsoft.com/office/drawing/2014/main" id="{061123A1-D7CA-3E4D-A64D-4B4705DDDCEE}"/>
              </a:ext>
            </a:extLst>
          </p:cNvPr>
          <p:cNvPicPr>
            <a:picLocks noChangeAspect="1"/>
          </p:cNvPicPr>
          <p:nvPr/>
        </p:nvPicPr>
        <p:blipFill rotWithShape="1">
          <a:blip r:embed="rId3">
            <a:extLst>
              <a:ext uri="{28A0092B-C50C-407E-A947-70E740481C1C}">
                <a14:useLocalDpi xmlns:a14="http://schemas.microsoft.com/office/drawing/2010/main" val="0"/>
              </a:ext>
            </a:extLst>
          </a:blip>
          <a:srcRect l="32943" t="-2" r="9081" b="36"/>
          <a:stretch/>
        </p:blipFill>
        <p:spPr>
          <a:xfrm>
            <a:off x="34348" y="16858"/>
            <a:ext cx="6024133" cy="685543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grpSp>
        <p:nvGrpSpPr>
          <p:cNvPr id="5" name="Group 4">
            <a:extLst>
              <a:ext uri="{FF2B5EF4-FFF2-40B4-BE49-F238E27FC236}">
                <a16:creationId xmlns:a16="http://schemas.microsoft.com/office/drawing/2014/main" id="{3F37DB67-8F1D-48DE-896F-DABFA5C24BFA}"/>
              </a:ext>
            </a:extLst>
          </p:cNvPr>
          <p:cNvGrpSpPr>
            <a:grpSpLocks noChangeAspect="1"/>
          </p:cNvGrpSpPr>
          <p:nvPr/>
        </p:nvGrpSpPr>
        <p:grpSpPr>
          <a:xfrm>
            <a:off x="30064" y="5843379"/>
            <a:ext cx="891703" cy="934621"/>
            <a:chOff x="76794" y="5345058"/>
            <a:chExt cx="1364703" cy="1430387"/>
          </a:xfrm>
        </p:grpSpPr>
        <p:grpSp>
          <p:nvGrpSpPr>
            <p:cNvPr id="6" name="Group 5">
              <a:extLst>
                <a:ext uri="{FF2B5EF4-FFF2-40B4-BE49-F238E27FC236}">
                  <a16:creationId xmlns:a16="http://schemas.microsoft.com/office/drawing/2014/main" id="{B28BEB34-DE6C-4C81-AA23-D19BBDFB55DB}"/>
                </a:ext>
              </a:extLst>
            </p:cNvPr>
            <p:cNvGrpSpPr>
              <a:grpSpLocks noChangeAspect="1"/>
            </p:cNvGrpSpPr>
            <p:nvPr/>
          </p:nvGrpSpPr>
          <p:grpSpPr>
            <a:xfrm>
              <a:off x="186459" y="5345058"/>
              <a:ext cx="1145372" cy="1067820"/>
              <a:chOff x="4953000" y="411482"/>
              <a:chExt cx="6537959" cy="6095281"/>
            </a:xfrm>
          </p:grpSpPr>
          <p:pic>
            <p:nvPicPr>
              <p:cNvPr id="8" name="Content Placeholder 6">
                <a:extLst>
                  <a:ext uri="{FF2B5EF4-FFF2-40B4-BE49-F238E27FC236}">
                    <a16:creationId xmlns:a16="http://schemas.microsoft.com/office/drawing/2014/main" id="{A3E2CC6B-371C-4D63-ACFA-AFCCB0D55403}"/>
                  </a:ext>
                </a:extLst>
              </p:cNvPr>
              <p:cNvPicPr>
                <a:picLocks noChangeAspect="1"/>
              </p:cNvPicPr>
              <p:nvPr/>
            </p:nvPicPr>
            <p:blipFill rotWithShape="1">
              <a:blip r:embed="rId4"/>
              <a:srcRect l="70217" t="5481" r="5756" b="54691"/>
              <a:stretch/>
            </p:blipFill>
            <p:spPr>
              <a:xfrm>
                <a:off x="4953000" y="411482"/>
                <a:ext cx="6537959" cy="6095281"/>
              </a:xfrm>
              <a:prstGeom prst="rect">
                <a:avLst/>
              </a:prstGeom>
            </p:spPr>
          </p:pic>
          <p:pic>
            <p:nvPicPr>
              <p:cNvPr id="9" name="Content Placeholder 6">
                <a:extLst>
                  <a:ext uri="{FF2B5EF4-FFF2-40B4-BE49-F238E27FC236}">
                    <a16:creationId xmlns:a16="http://schemas.microsoft.com/office/drawing/2014/main" id="{DAA776ED-C516-4AB3-A523-DEF9A10FF6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7" name="Picture 6">
              <a:extLst>
                <a:ext uri="{FF2B5EF4-FFF2-40B4-BE49-F238E27FC236}">
                  <a16:creationId xmlns:a16="http://schemas.microsoft.com/office/drawing/2014/main" id="{85D73294-F180-4F57-8C9B-BA62C6AA25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420881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E2062E-333C-438F-BEC0-A29E338D89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015" y="3363433"/>
            <a:ext cx="3828568" cy="3044456"/>
          </a:xfrm>
        </p:spPr>
      </p:pic>
      <p:sp>
        <p:nvSpPr>
          <p:cNvPr id="14" name="TextBox 13">
            <a:extLst>
              <a:ext uri="{FF2B5EF4-FFF2-40B4-BE49-F238E27FC236}">
                <a16:creationId xmlns:a16="http://schemas.microsoft.com/office/drawing/2014/main" id="{78E0FBD3-0D66-403A-80F0-83390B38954E}"/>
              </a:ext>
            </a:extLst>
          </p:cNvPr>
          <p:cNvSpPr txBox="1"/>
          <p:nvPr/>
        </p:nvSpPr>
        <p:spPr>
          <a:xfrm>
            <a:off x="4624364" y="3429000"/>
            <a:ext cx="3131798" cy="21544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t>Common factors contributing to lack of rigorous and reproducible research: </a:t>
            </a:r>
          </a:p>
          <a:p>
            <a:pPr algn="ctr"/>
            <a:r>
              <a:rPr lang="en-US" dirty="0"/>
              <a:t> </a:t>
            </a:r>
            <a:r>
              <a:rPr lang="en-US" sz="2000" dirty="0"/>
              <a:t>- Lack of training -</a:t>
            </a:r>
          </a:p>
          <a:p>
            <a:pPr algn="ctr"/>
            <a:r>
              <a:rPr lang="en-US" sz="2000" dirty="0"/>
              <a:t>- Mentorship -</a:t>
            </a:r>
          </a:p>
          <a:p>
            <a:pPr algn="ctr"/>
            <a:r>
              <a:rPr lang="en-US" sz="2000" dirty="0"/>
              <a:t>- Expertise -</a:t>
            </a:r>
          </a:p>
          <a:p>
            <a:pPr algn="ctr"/>
            <a:r>
              <a:rPr lang="en-US" sz="2000" dirty="0"/>
              <a:t>- Oversight -</a:t>
            </a:r>
          </a:p>
        </p:txBody>
      </p:sp>
      <p:sp>
        <p:nvSpPr>
          <p:cNvPr id="15" name="TextBox 14">
            <a:extLst>
              <a:ext uri="{FF2B5EF4-FFF2-40B4-BE49-F238E27FC236}">
                <a16:creationId xmlns:a16="http://schemas.microsoft.com/office/drawing/2014/main" id="{94E343F6-6495-47EE-AD56-9E941D4DD436}"/>
              </a:ext>
            </a:extLst>
          </p:cNvPr>
          <p:cNvSpPr txBox="1"/>
          <p:nvPr/>
        </p:nvSpPr>
        <p:spPr>
          <a:xfrm>
            <a:off x="165817" y="2037138"/>
            <a:ext cx="651851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243 respondents from 21 countries (79% from U.S.)</a:t>
            </a:r>
          </a:p>
          <a:p>
            <a:pPr marL="285750" indent="-285750">
              <a:buFont typeface="Arial" panose="020B0604020202020204" pitchFamily="34" charset="0"/>
              <a:buChar char="•"/>
            </a:pPr>
            <a:r>
              <a:rPr lang="en-US" sz="1600" dirty="0"/>
              <a:t>53% ABRF Members</a:t>
            </a:r>
          </a:p>
          <a:p>
            <a:pPr marL="285750" indent="-285750">
              <a:buFont typeface="Arial" panose="020B0604020202020204" pitchFamily="34" charset="0"/>
              <a:buChar char="•"/>
            </a:pPr>
            <a:r>
              <a:rPr lang="en-US" sz="1600" dirty="0"/>
              <a:t>69% were core facility directors that work in an academic setting (72%)</a:t>
            </a:r>
          </a:p>
          <a:p>
            <a:pPr marL="285750" indent="-285750">
              <a:buFont typeface="Arial" panose="020B0604020202020204" pitchFamily="34" charset="0"/>
              <a:buChar char="•"/>
            </a:pPr>
            <a:r>
              <a:rPr lang="en-US" sz="1600" dirty="0"/>
              <a:t>Broad range of technologies represented</a:t>
            </a:r>
          </a:p>
        </p:txBody>
      </p:sp>
      <p:pic>
        <p:nvPicPr>
          <p:cNvPr id="17" name="Picture 16">
            <a:extLst>
              <a:ext uri="{FF2B5EF4-FFF2-40B4-BE49-F238E27FC236}">
                <a16:creationId xmlns:a16="http://schemas.microsoft.com/office/drawing/2014/main" id="{C1BAB19D-FFBC-41AF-8ACC-FD6B477F2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855" y="2037138"/>
            <a:ext cx="3906881" cy="4748608"/>
          </a:xfrm>
          <a:prstGeom prst="rect">
            <a:avLst/>
          </a:prstGeom>
        </p:spPr>
      </p:pic>
      <p:sp>
        <p:nvSpPr>
          <p:cNvPr id="18" name="Title 2">
            <a:extLst>
              <a:ext uri="{FF2B5EF4-FFF2-40B4-BE49-F238E27FC236}">
                <a16:creationId xmlns:a16="http://schemas.microsoft.com/office/drawing/2014/main" id="{6D262498-D4C9-4D2F-A6AF-87262BD89982}"/>
              </a:ext>
            </a:extLst>
          </p:cNvPr>
          <p:cNvSpPr txBox="1">
            <a:spLocks/>
          </p:cNvSpPr>
          <p:nvPr/>
        </p:nvSpPr>
        <p:spPr>
          <a:xfrm>
            <a:off x="0" y="8842"/>
            <a:ext cx="116745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ABRF </a:t>
            </a:r>
            <a:r>
              <a:rPr lang="en-US" sz="3200" b="1" dirty="0"/>
              <a:t>C</a:t>
            </a:r>
            <a:r>
              <a:rPr lang="en-US" sz="3200" dirty="0"/>
              <a:t>ommittee on </a:t>
            </a:r>
            <a:r>
              <a:rPr lang="en-US" sz="3200" b="1" dirty="0"/>
              <a:t>Co</a:t>
            </a:r>
            <a:r>
              <a:rPr lang="en-US" sz="3200" dirty="0"/>
              <a:t>re </a:t>
            </a:r>
            <a:r>
              <a:rPr lang="en-US" sz="3200" b="1" dirty="0"/>
              <a:t>R</a:t>
            </a:r>
            <a:r>
              <a:rPr lang="en-US" sz="3200" dirty="0"/>
              <a:t>igor and </a:t>
            </a:r>
            <a:r>
              <a:rPr lang="en-US" sz="3200" b="1" dirty="0"/>
              <a:t>Re</a:t>
            </a:r>
            <a:r>
              <a:rPr lang="en-US" sz="3200" dirty="0"/>
              <a:t>producibility (</a:t>
            </a:r>
            <a:r>
              <a:rPr lang="en-US" sz="3200" dirty="0" err="1"/>
              <a:t>CCoRRe</a:t>
            </a:r>
            <a:r>
              <a:rPr lang="en-US" sz="3200" dirty="0"/>
              <a:t>) survey </a:t>
            </a:r>
            <a:endParaRPr lang="en-US" sz="3200" b="1" dirty="0"/>
          </a:p>
        </p:txBody>
      </p:sp>
      <p:sp>
        <p:nvSpPr>
          <p:cNvPr id="19" name="Rectangle 18">
            <a:extLst>
              <a:ext uri="{FF2B5EF4-FFF2-40B4-BE49-F238E27FC236}">
                <a16:creationId xmlns:a16="http://schemas.microsoft.com/office/drawing/2014/main" id="{AE26B88B-3EB2-4215-8EEB-79653782318D}"/>
              </a:ext>
            </a:extLst>
          </p:cNvPr>
          <p:cNvSpPr/>
          <p:nvPr/>
        </p:nvSpPr>
        <p:spPr>
          <a:xfrm>
            <a:off x="136071" y="1153042"/>
            <a:ext cx="11919857" cy="646331"/>
          </a:xfrm>
          <a:prstGeom prst="rect">
            <a:avLst/>
          </a:prstGeom>
        </p:spPr>
        <p:txBody>
          <a:bodyPr wrap="square">
            <a:spAutoFit/>
          </a:bodyPr>
          <a:lstStyle/>
          <a:p>
            <a:r>
              <a:rPr lang="en-US" b="1" i="1" dirty="0"/>
              <a:t>Have NIH initiatives to advance scientific rigor and reproducibility influenced core leaders in providing services and developing new technology?</a:t>
            </a:r>
          </a:p>
        </p:txBody>
      </p:sp>
      <p:sp>
        <p:nvSpPr>
          <p:cNvPr id="20" name="Rectangle 19">
            <a:extLst>
              <a:ext uri="{FF2B5EF4-FFF2-40B4-BE49-F238E27FC236}">
                <a16:creationId xmlns:a16="http://schemas.microsoft.com/office/drawing/2014/main" id="{459D192D-60CE-47E2-AB0D-0A06EE462D47}"/>
              </a:ext>
            </a:extLst>
          </p:cNvPr>
          <p:cNvSpPr/>
          <p:nvPr/>
        </p:nvSpPr>
        <p:spPr>
          <a:xfrm>
            <a:off x="4251035" y="6407889"/>
            <a:ext cx="3828569"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dirty="0"/>
              <a:t>Publication pending in </a:t>
            </a:r>
            <a:r>
              <a:rPr lang="en-US" sz="1200" i="1" dirty="0"/>
              <a:t>Journal of Biomolecular Techniques</a:t>
            </a:r>
          </a:p>
        </p:txBody>
      </p:sp>
    </p:spTree>
    <p:extLst>
      <p:ext uri="{BB962C8B-B14F-4D97-AF65-F5344CB8AC3E}">
        <p14:creationId xmlns:p14="http://schemas.microsoft.com/office/powerpoint/2010/main" val="183757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75E1E26-5787-48CD-BF2A-117B13D1C45B}"/>
              </a:ext>
            </a:extLst>
          </p:cNvPr>
          <p:cNvGrpSpPr/>
          <p:nvPr/>
        </p:nvGrpSpPr>
        <p:grpSpPr>
          <a:xfrm>
            <a:off x="5403903" y="1546880"/>
            <a:ext cx="2059984" cy="5278885"/>
            <a:chOff x="6560097" y="1462185"/>
            <a:chExt cx="2059984" cy="5278885"/>
          </a:xfrm>
        </p:grpSpPr>
        <p:sp>
          <p:nvSpPr>
            <p:cNvPr id="16" name="TextBox 15"/>
            <p:cNvSpPr txBox="1"/>
            <p:nvPr/>
          </p:nvSpPr>
          <p:spPr>
            <a:xfrm>
              <a:off x="6560097" y="1462185"/>
              <a:ext cx="20599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5">
                      <a:lumMod val="75000"/>
                    </a:schemeClr>
                  </a:solidFill>
                  <a:effectLst/>
                  <a:uLnTx/>
                  <a:uFillTx/>
                  <a:latin typeface="Calibri"/>
                  <a:ea typeface="+mn-ea"/>
                  <a:cs typeface="+mn-cs"/>
                </a:rPr>
                <a:t>Data Types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340" y="3134755"/>
              <a:ext cx="1047498" cy="1047498"/>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300" y="5471335"/>
              <a:ext cx="1269735" cy="1269735"/>
            </a:xfrm>
            <a:prstGeom prst="rect">
              <a:avLst/>
            </a:prstGeom>
          </p:spPr>
        </p:pic>
        <p:pic>
          <p:nvPicPr>
            <p:cNvPr id="34" name="Picture 33"/>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023389" y="4256140"/>
              <a:ext cx="1140062" cy="1142912"/>
            </a:xfrm>
            <a:prstGeom prst="rect">
              <a:avLst/>
            </a:prstGeom>
          </p:spPr>
        </p:pic>
        <p:pic>
          <p:nvPicPr>
            <p:cNvPr id="35" name="Picture 34"/>
            <p:cNvPicPr>
              <a:picLocks noChangeAspect="1"/>
            </p:cNvPicPr>
            <p:nvPr/>
          </p:nvPicPr>
          <p:blipFill>
            <a:blip r:embed="rId6"/>
            <a:stretch>
              <a:fillRect/>
            </a:stretch>
          </p:blipFill>
          <p:spPr>
            <a:xfrm>
              <a:off x="7055004" y="2055398"/>
              <a:ext cx="1035695" cy="952839"/>
            </a:xfrm>
            <a:prstGeom prst="rect">
              <a:avLst/>
            </a:prstGeom>
          </p:spPr>
        </p:pic>
      </p:grpSp>
      <p:grpSp>
        <p:nvGrpSpPr>
          <p:cNvPr id="18" name="Group 17">
            <a:extLst>
              <a:ext uri="{FF2B5EF4-FFF2-40B4-BE49-F238E27FC236}">
                <a16:creationId xmlns:a16="http://schemas.microsoft.com/office/drawing/2014/main" id="{C27ABDAF-D21F-492B-B869-F5DBDBBFABAC}"/>
              </a:ext>
            </a:extLst>
          </p:cNvPr>
          <p:cNvGrpSpPr/>
          <p:nvPr/>
        </p:nvGrpSpPr>
        <p:grpSpPr>
          <a:xfrm>
            <a:off x="8651325" y="1546880"/>
            <a:ext cx="2968409" cy="4825739"/>
            <a:chOff x="9125972" y="1449436"/>
            <a:chExt cx="2968409" cy="4825739"/>
          </a:xfrm>
        </p:grpSpPr>
        <p:sp>
          <p:nvSpPr>
            <p:cNvPr id="23" name="TextBox 22"/>
            <p:cNvSpPr txBox="1"/>
            <p:nvPr/>
          </p:nvSpPr>
          <p:spPr>
            <a:xfrm>
              <a:off x="9704068" y="1449436"/>
              <a:ext cx="23903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5">
                      <a:lumMod val="75000"/>
                    </a:schemeClr>
                  </a:solidFill>
                  <a:effectLst/>
                  <a:uLnTx/>
                  <a:uFillTx/>
                  <a:latin typeface="Calibri"/>
                  <a:ea typeface="+mn-ea"/>
                  <a:cs typeface="+mn-cs"/>
                </a:rPr>
                <a:t>Expertise</a:t>
              </a: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5972" y="3280973"/>
              <a:ext cx="1463180" cy="89278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2900" y="5317762"/>
              <a:ext cx="1195222" cy="957413"/>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2900" y="4391616"/>
              <a:ext cx="1259184" cy="708291"/>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0420" y="3733784"/>
              <a:ext cx="1282707" cy="819864"/>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2301" y="2220440"/>
              <a:ext cx="994216" cy="994216"/>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48715" y="2082867"/>
              <a:ext cx="894696" cy="113179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8408" y="5047202"/>
              <a:ext cx="1066802" cy="1066802"/>
            </a:xfrm>
            <a:prstGeom prst="rect">
              <a:avLst/>
            </a:prstGeom>
          </p:spPr>
        </p:pic>
      </p:grpSp>
      <p:sp>
        <p:nvSpPr>
          <p:cNvPr id="3" name="Title 2">
            <a:extLst>
              <a:ext uri="{FF2B5EF4-FFF2-40B4-BE49-F238E27FC236}">
                <a16:creationId xmlns:a16="http://schemas.microsoft.com/office/drawing/2014/main" id="{02415C74-5F68-4A02-A667-19FB0CCB74DD}"/>
              </a:ext>
            </a:extLst>
          </p:cNvPr>
          <p:cNvSpPr>
            <a:spLocks noGrp="1"/>
          </p:cNvSpPr>
          <p:nvPr>
            <p:ph type="title"/>
          </p:nvPr>
        </p:nvSpPr>
        <p:spPr>
          <a:xfrm>
            <a:off x="0" y="8842"/>
            <a:ext cx="10805211" cy="1325563"/>
          </a:xfrm>
        </p:spPr>
        <p:txBody>
          <a:bodyPr/>
          <a:lstStyle/>
          <a:p>
            <a:r>
              <a:rPr lang="en-US" b="1" dirty="0"/>
              <a:t>The Data Challenge</a:t>
            </a:r>
          </a:p>
        </p:txBody>
      </p:sp>
      <p:grpSp>
        <p:nvGrpSpPr>
          <p:cNvPr id="50" name="Group 49">
            <a:extLst>
              <a:ext uri="{FF2B5EF4-FFF2-40B4-BE49-F238E27FC236}">
                <a16:creationId xmlns:a16="http://schemas.microsoft.com/office/drawing/2014/main" id="{96595BC7-D601-4160-93C9-9A7834771A87}"/>
              </a:ext>
            </a:extLst>
          </p:cNvPr>
          <p:cNvGrpSpPr/>
          <p:nvPr/>
        </p:nvGrpSpPr>
        <p:grpSpPr>
          <a:xfrm>
            <a:off x="1648609" y="1546880"/>
            <a:ext cx="2093210" cy="5183985"/>
            <a:chOff x="2493205" y="1546880"/>
            <a:chExt cx="2093210" cy="5183985"/>
          </a:xfrm>
        </p:grpSpPr>
        <p:grpSp>
          <p:nvGrpSpPr>
            <p:cNvPr id="15" name="Group 14">
              <a:extLst>
                <a:ext uri="{FF2B5EF4-FFF2-40B4-BE49-F238E27FC236}">
                  <a16:creationId xmlns:a16="http://schemas.microsoft.com/office/drawing/2014/main" id="{4642D575-182E-4CDA-AB1C-C922A844170E}"/>
                </a:ext>
              </a:extLst>
            </p:cNvPr>
            <p:cNvGrpSpPr/>
            <p:nvPr/>
          </p:nvGrpSpPr>
          <p:grpSpPr>
            <a:xfrm>
              <a:off x="2493205" y="1546880"/>
              <a:ext cx="2093210" cy="5183985"/>
              <a:chOff x="3666107" y="1450464"/>
              <a:chExt cx="2093210" cy="5183985"/>
            </a:xfrm>
          </p:grpSpPr>
          <p:pic>
            <p:nvPicPr>
              <p:cNvPr id="2" name="Picture 1">
                <a:extLst>
                  <a:ext uri="{FF2B5EF4-FFF2-40B4-BE49-F238E27FC236}">
                    <a16:creationId xmlns:a16="http://schemas.microsoft.com/office/drawing/2014/main" id="{8565E4A6-7C75-4CB9-9CCE-5BAF75B98C93}"/>
                  </a:ext>
                </a:extLst>
              </p:cNvPr>
              <p:cNvPicPr>
                <a:picLocks noChangeAspect="1"/>
              </p:cNvPicPr>
              <p:nvPr/>
            </p:nvPicPr>
            <p:blipFill rotWithShape="1">
              <a:blip r:embed="rId14"/>
              <a:srcRect t="9682" b="13657"/>
              <a:stretch/>
            </p:blipFill>
            <p:spPr>
              <a:xfrm>
                <a:off x="3666107" y="5766452"/>
                <a:ext cx="1132252" cy="867997"/>
              </a:xfrm>
              <a:prstGeom prst="rect">
                <a:avLst/>
              </a:prstGeom>
            </p:spPr>
          </p:pic>
          <p:sp>
            <p:nvSpPr>
              <p:cNvPr id="4" name="TextBox 3"/>
              <p:cNvSpPr txBox="1"/>
              <p:nvPr/>
            </p:nvSpPr>
            <p:spPr>
              <a:xfrm>
                <a:off x="3757989" y="1450464"/>
                <a:ext cx="200132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5">
                        <a:lumMod val="75000"/>
                      </a:schemeClr>
                    </a:solidFill>
                    <a:effectLst/>
                    <a:uLnTx/>
                    <a:uFillTx/>
                    <a:latin typeface="Calibri"/>
                    <a:ea typeface="+mn-ea"/>
                    <a:cs typeface="+mn-cs"/>
                  </a:rPr>
                  <a:t>Data Levels</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0139" y="1983379"/>
                <a:ext cx="855897" cy="855897"/>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8655" y="3440834"/>
                <a:ext cx="925480" cy="6941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36599" y="4244419"/>
                <a:ext cx="726981" cy="75106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64529" y="5373068"/>
                <a:ext cx="866167" cy="786768"/>
              </a:xfrm>
              <a:prstGeom prst="rect">
                <a:avLst/>
              </a:prstGeom>
            </p:spPr>
          </p:pic>
        </p:grpSp>
        <p:pic>
          <p:nvPicPr>
            <p:cNvPr id="38" name="Picture 6" descr="Image result for human person gender neutral image clip">
              <a:extLst>
                <a:ext uri="{FF2B5EF4-FFF2-40B4-BE49-F238E27FC236}">
                  <a16:creationId xmlns:a16="http://schemas.microsoft.com/office/drawing/2014/main" id="{553819D2-68AD-434B-B9C8-E29E0EDB7608}"/>
                </a:ext>
              </a:extLst>
            </p:cNvPr>
            <p:cNvPicPr>
              <a:picLocks noChangeAspect="1" noChangeArrowheads="1"/>
            </p:cNvPicPr>
            <p:nvPr/>
          </p:nvPicPr>
          <p:blipFill>
            <a:blip r:embed="rId1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717237" y="5003436"/>
              <a:ext cx="642513" cy="8315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CCE88E5-81D9-40CB-977D-4118341EA21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2640" t="26574" r="25445" b="20777"/>
            <a:stretch/>
          </p:blipFill>
          <p:spPr>
            <a:xfrm>
              <a:off x="3561727" y="2528004"/>
              <a:ext cx="938640" cy="951927"/>
            </a:xfrm>
            <a:prstGeom prst="rect">
              <a:avLst/>
            </a:prstGeom>
            <a:ln>
              <a:noFill/>
            </a:ln>
            <a:effectLst>
              <a:outerShdw blurRad="292100" dist="139700" dir="2700000" algn="tl" rotWithShape="0">
                <a:srgbClr val="333333">
                  <a:alpha val="65000"/>
                </a:srgbClr>
              </a:outerShdw>
            </a:effectLst>
          </p:spPr>
        </p:pic>
      </p:grpSp>
      <p:grpSp>
        <p:nvGrpSpPr>
          <p:cNvPr id="44" name="Group 43">
            <a:extLst>
              <a:ext uri="{FF2B5EF4-FFF2-40B4-BE49-F238E27FC236}">
                <a16:creationId xmlns:a16="http://schemas.microsoft.com/office/drawing/2014/main" id="{27EDD5F5-B95B-459F-BB76-CB9EB728DFC2}"/>
              </a:ext>
            </a:extLst>
          </p:cNvPr>
          <p:cNvGrpSpPr>
            <a:grpSpLocks noChangeAspect="1"/>
          </p:cNvGrpSpPr>
          <p:nvPr/>
        </p:nvGrpSpPr>
        <p:grpSpPr>
          <a:xfrm>
            <a:off x="30064" y="5843379"/>
            <a:ext cx="891703" cy="934621"/>
            <a:chOff x="76794" y="5345058"/>
            <a:chExt cx="1364703" cy="1430387"/>
          </a:xfrm>
        </p:grpSpPr>
        <p:grpSp>
          <p:nvGrpSpPr>
            <p:cNvPr id="45" name="Group 44">
              <a:extLst>
                <a:ext uri="{FF2B5EF4-FFF2-40B4-BE49-F238E27FC236}">
                  <a16:creationId xmlns:a16="http://schemas.microsoft.com/office/drawing/2014/main" id="{3E3D3BFE-B779-4425-A24D-BF5319138147}"/>
                </a:ext>
              </a:extLst>
            </p:cNvPr>
            <p:cNvGrpSpPr>
              <a:grpSpLocks noChangeAspect="1"/>
            </p:cNvGrpSpPr>
            <p:nvPr/>
          </p:nvGrpSpPr>
          <p:grpSpPr>
            <a:xfrm>
              <a:off x="186459" y="5345058"/>
              <a:ext cx="1145372" cy="1067820"/>
              <a:chOff x="4953000" y="411482"/>
              <a:chExt cx="6537959" cy="6095281"/>
            </a:xfrm>
          </p:grpSpPr>
          <p:pic>
            <p:nvPicPr>
              <p:cNvPr id="47" name="Content Placeholder 6">
                <a:extLst>
                  <a:ext uri="{FF2B5EF4-FFF2-40B4-BE49-F238E27FC236}">
                    <a16:creationId xmlns:a16="http://schemas.microsoft.com/office/drawing/2014/main" id="{32D0D210-1069-47AF-93F9-65149D97E024}"/>
                  </a:ext>
                </a:extLst>
              </p:cNvPr>
              <p:cNvPicPr>
                <a:picLocks noChangeAspect="1"/>
              </p:cNvPicPr>
              <p:nvPr/>
            </p:nvPicPr>
            <p:blipFill rotWithShape="1">
              <a:blip r:embed="rId21"/>
              <a:srcRect l="70217" t="5481" r="5756" b="54691"/>
              <a:stretch/>
            </p:blipFill>
            <p:spPr>
              <a:xfrm>
                <a:off x="4953000" y="411482"/>
                <a:ext cx="6537959" cy="6095281"/>
              </a:xfrm>
              <a:prstGeom prst="rect">
                <a:avLst/>
              </a:prstGeom>
            </p:spPr>
          </p:pic>
          <p:pic>
            <p:nvPicPr>
              <p:cNvPr id="48" name="Content Placeholder 6">
                <a:extLst>
                  <a:ext uri="{FF2B5EF4-FFF2-40B4-BE49-F238E27FC236}">
                    <a16:creationId xmlns:a16="http://schemas.microsoft.com/office/drawing/2014/main" id="{FC62555B-3B92-4CFB-9DA8-33DAA490C999}"/>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46" name="Picture 45">
              <a:extLst>
                <a:ext uri="{FF2B5EF4-FFF2-40B4-BE49-F238E27FC236}">
                  <a16:creationId xmlns:a16="http://schemas.microsoft.com/office/drawing/2014/main" id="{91F2A909-8B5F-41F3-B4FA-837A7817AD0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
        <p:nvSpPr>
          <p:cNvPr id="49" name="Arrow: Right 48">
            <a:extLst>
              <a:ext uri="{FF2B5EF4-FFF2-40B4-BE49-F238E27FC236}">
                <a16:creationId xmlns:a16="http://schemas.microsoft.com/office/drawing/2014/main" id="{56CA0CE5-F0D6-400A-8BEE-7210E64F1E28}"/>
              </a:ext>
            </a:extLst>
          </p:cNvPr>
          <p:cNvSpPr/>
          <p:nvPr/>
        </p:nvSpPr>
        <p:spPr>
          <a:xfrm>
            <a:off x="1731156" y="1072267"/>
            <a:ext cx="10149063" cy="683724"/>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38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5857DD-3C07-491F-AFE9-0A2D5836BB4E}"/>
              </a:ext>
            </a:extLst>
          </p:cNvPr>
          <p:cNvPicPr>
            <a:picLocks noChangeAspect="1"/>
          </p:cNvPicPr>
          <p:nvPr/>
        </p:nvPicPr>
        <p:blipFill>
          <a:blip r:embed="rId2"/>
          <a:stretch>
            <a:fillRect/>
          </a:stretch>
        </p:blipFill>
        <p:spPr>
          <a:xfrm>
            <a:off x="8635037" y="4786276"/>
            <a:ext cx="3118062" cy="1459779"/>
          </a:xfrm>
          <a:prstGeom prst="rect">
            <a:avLst/>
          </a:prstGeom>
          <a:ln>
            <a:noFill/>
          </a:ln>
          <a:effectLst>
            <a:outerShdw blurRad="292100" dist="139700" dir="2700000" algn="tl" rotWithShape="0">
              <a:srgbClr val="333333">
                <a:alpha val="65000"/>
              </a:srgbClr>
            </a:outerShdw>
          </a:effectLst>
        </p:spPr>
      </p:pic>
      <p:pic>
        <p:nvPicPr>
          <p:cNvPr id="25" name="Content Placeholder 6">
            <a:extLst>
              <a:ext uri="{FF2B5EF4-FFF2-40B4-BE49-F238E27FC236}">
                <a16:creationId xmlns:a16="http://schemas.microsoft.com/office/drawing/2014/main" id="{4C3415B0-8220-4111-8DB5-041F20427B7F}"/>
              </a:ext>
            </a:extLst>
          </p:cNvPr>
          <p:cNvPicPr>
            <a:picLocks noChangeAspect="1"/>
          </p:cNvPicPr>
          <p:nvPr/>
        </p:nvPicPr>
        <p:blipFill>
          <a:blip r:embed="rId3"/>
          <a:stretch>
            <a:fillRect/>
          </a:stretch>
        </p:blipFill>
        <p:spPr>
          <a:xfrm>
            <a:off x="921767" y="4725194"/>
            <a:ext cx="3118062" cy="175369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99B92C89-8AD8-48B9-B1AD-256E913DB518}"/>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244007" y="1221735"/>
            <a:ext cx="2976301" cy="1920249"/>
          </a:xfrm>
          <a:prstGeom prst="rect">
            <a:avLst/>
          </a:prstGeom>
          <a:ln w="190500">
            <a:noFill/>
            <a:miter lim="800000"/>
          </a:ln>
        </p:spPr>
      </p:pic>
      <p:graphicFrame>
        <p:nvGraphicFramePr>
          <p:cNvPr id="18" name="Diagram 17">
            <a:extLst>
              <a:ext uri="{FF2B5EF4-FFF2-40B4-BE49-F238E27FC236}">
                <a16:creationId xmlns:a16="http://schemas.microsoft.com/office/drawing/2014/main" id="{CC46E9D5-3569-47C2-95B4-63D4018D7763}"/>
              </a:ext>
            </a:extLst>
          </p:cNvPr>
          <p:cNvGraphicFramePr>
            <a:graphicFrameLocks noChangeAspect="1"/>
          </p:cNvGraphicFramePr>
          <p:nvPr>
            <p:extLst/>
          </p:nvPr>
        </p:nvGraphicFramePr>
        <p:xfrm>
          <a:off x="2826955" y="940900"/>
          <a:ext cx="7539058" cy="50260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A57F39EF-B133-4BB7-9D28-177E88830E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64" y="6555073"/>
            <a:ext cx="891703" cy="222926"/>
          </a:xfrm>
          <a:prstGeom prst="rect">
            <a:avLst/>
          </a:prstGeom>
        </p:spPr>
      </p:pic>
      <p:sp>
        <p:nvSpPr>
          <p:cNvPr id="16" name="Title 2">
            <a:extLst>
              <a:ext uri="{FF2B5EF4-FFF2-40B4-BE49-F238E27FC236}">
                <a16:creationId xmlns:a16="http://schemas.microsoft.com/office/drawing/2014/main" id="{DA167B2F-2E23-40B5-A8D5-4AFA2E875CF6}"/>
              </a:ext>
            </a:extLst>
          </p:cNvPr>
          <p:cNvSpPr>
            <a:spLocks noGrp="1"/>
          </p:cNvSpPr>
          <p:nvPr>
            <p:ph type="title"/>
          </p:nvPr>
        </p:nvSpPr>
        <p:spPr>
          <a:xfrm>
            <a:off x="0" y="8842"/>
            <a:ext cx="10805211" cy="1325563"/>
          </a:xfrm>
        </p:spPr>
        <p:txBody>
          <a:bodyPr/>
          <a:lstStyle/>
          <a:p>
            <a:r>
              <a:rPr lang="en-US" b="1" dirty="0"/>
              <a:t>The Opportunity</a:t>
            </a:r>
          </a:p>
        </p:txBody>
      </p:sp>
      <p:grpSp>
        <p:nvGrpSpPr>
          <p:cNvPr id="2" name="Group 1">
            <a:extLst>
              <a:ext uri="{FF2B5EF4-FFF2-40B4-BE49-F238E27FC236}">
                <a16:creationId xmlns:a16="http://schemas.microsoft.com/office/drawing/2014/main" id="{14D065B6-23A3-8140-8293-E61AA4CC51FC}"/>
              </a:ext>
            </a:extLst>
          </p:cNvPr>
          <p:cNvGrpSpPr/>
          <p:nvPr/>
        </p:nvGrpSpPr>
        <p:grpSpPr>
          <a:xfrm>
            <a:off x="8774200" y="415728"/>
            <a:ext cx="2577005" cy="2049050"/>
            <a:chOff x="8774200" y="415728"/>
            <a:chExt cx="2577005" cy="2049050"/>
          </a:xfrm>
        </p:grpSpPr>
        <p:pic>
          <p:nvPicPr>
            <p:cNvPr id="23" name="Picture 22" descr="Social_Network_Analysis_Visualization.png">
              <a:extLst>
                <a:ext uri="{FF2B5EF4-FFF2-40B4-BE49-F238E27FC236}">
                  <a16:creationId xmlns:a16="http://schemas.microsoft.com/office/drawing/2014/main" id="{C0CB9A28-1916-4B05-878B-79ED1BAD82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74200" y="415728"/>
              <a:ext cx="2577005" cy="1920249"/>
            </a:xfrm>
            <a:prstGeom prst="rect">
              <a:avLst/>
            </a:prstGeom>
          </p:spPr>
        </p:pic>
        <p:sp>
          <p:nvSpPr>
            <p:cNvPr id="24" name="TextBox 23">
              <a:extLst>
                <a:ext uri="{FF2B5EF4-FFF2-40B4-BE49-F238E27FC236}">
                  <a16:creationId xmlns:a16="http://schemas.microsoft.com/office/drawing/2014/main" id="{13A2FE3E-6BD6-47D4-AE15-F72E78E25B5E}"/>
                </a:ext>
              </a:extLst>
            </p:cNvPr>
            <p:cNvSpPr txBox="1"/>
            <p:nvPr/>
          </p:nvSpPr>
          <p:spPr>
            <a:xfrm>
              <a:off x="10093780" y="2249334"/>
              <a:ext cx="1162225" cy="215444"/>
            </a:xfrm>
            <a:prstGeom prst="rect">
              <a:avLst/>
            </a:prstGeom>
            <a:noFill/>
          </p:spPr>
          <p:txBody>
            <a:bodyPr wrap="square" rtlCol="0">
              <a:spAutoFit/>
            </a:bodyPr>
            <a:lstStyle/>
            <a:p>
              <a:r>
                <a:rPr lang="en-US" sz="800" dirty="0" err="1"/>
                <a:t>en.wikipedia.org</a:t>
              </a:r>
              <a:endParaRPr lang="en-US" sz="800" dirty="0"/>
            </a:p>
          </p:txBody>
        </p:sp>
      </p:grpSp>
    </p:spTree>
    <p:extLst>
      <p:ext uri="{BB962C8B-B14F-4D97-AF65-F5344CB8AC3E}">
        <p14:creationId xmlns:p14="http://schemas.microsoft.com/office/powerpoint/2010/main" val="315711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8D5DE-5EEF-477F-BBD9-A661A2BF22B7}"/>
              </a:ext>
            </a:extLst>
          </p:cNvPr>
          <p:cNvSpPr>
            <a:spLocks noGrp="1"/>
          </p:cNvSpPr>
          <p:nvPr>
            <p:ph type="title"/>
          </p:nvPr>
        </p:nvSpPr>
        <p:spPr>
          <a:xfrm>
            <a:off x="863029" y="1012004"/>
            <a:ext cx="3416158" cy="4795408"/>
          </a:xfrm>
        </p:spPr>
        <p:txBody>
          <a:bodyPr>
            <a:normAutofit/>
          </a:bodyPr>
          <a:lstStyle/>
          <a:p>
            <a:r>
              <a:rPr lang="en-US">
                <a:solidFill>
                  <a:srgbClr val="FFFFFF"/>
                </a:solidFill>
              </a:rPr>
              <a:t>Agenda</a:t>
            </a:r>
          </a:p>
        </p:txBody>
      </p:sp>
      <p:graphicFrame>
        <p:nvGraphicFramePr>
          <p:cNvPr id="5" name="Content Placeholder 2">
            <a:extLst>
              <a:ext uri="{FF2B5EF4-FFF2-40B4-BE49-F238E27FC236}">
                <a16:creationId xmlns:a16="http://schemas.microsoft.com/office/drawing/2014/main" id="{1618F840-B4F5-4E18-865D-C55F44C17F79}"/>
              </a:ext>
            </a:extLst>
          </p:cNvPr>
          <p:cNvGraphicFramePr>
            <a:graphicFrameLocks noGrp="1"/>
          </p:cNvGraphicFramePr>
          <p:nvPr>
            <p:ph idx="1"/>
            <p:extLst>
              <p:ext uri="{D42A27DB-BD31-4B8C-83A1-F6EECF244321}">
                <p14:modId xmlns:p14="http://schemas.microsoft.com/office/powerpoint/2010/main" val="363485373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552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a:extLst>
              <a:ext uri="{FF2B5EF4-FFF2-40B4-BE49-F238E27FC236}">
                <a16:creationId xmlns:a16="http://schemas.microsoft.com/office/drawing/2014/main" id="{7103DAE3-99AD-4471-A4C9-0CEFE0633C2C}"/>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2019" y="1210184"/>
            <a:ext cx="12147962" cy="5567816"/>
          </a:xfrm>
          <a:prstGeom prst="rect">
            <a:avLst/>
          </a:prstGeom>
          <a:ln>
            <a:noFill/>
          </a:ln>
          <a:effectLst>
            <a:outerShdw blurRad="292100" dist="139700" dir="2700000" algn="tl" rotWithShape="0">
              <a:srgbClr val="333333">
                <a:alpha val="65000"/>
              </a:srgbClr>
            </a:outerShdw>
          </a:effectLst>
        </p:spPr>
      </p:pic>
      <p:sp>
        <p:nvSpPr>
          <p:cNvPr id="16" name="Content Placeholder 15"/>
          <p:cNvSpPr>
            <a:spLocks noGrp="1"/>
          </p:cNvSpPr>
          <p:nvPr>
            <p:ph sz="half" idx="2"/>
          </p:nvPr>
        </p:nvSpPr>
        <p:spPr>
          <a:xfrm>
            <a:off x="22019" y="2535747"/>
            <a:ext cx="4390047" cy="1920240"/>
          </a:xfrm>
          <a:solidFill>
            <a:srgbClr val="FFFFFF">
              <a:alpha val="80000"/>
            </a:srgbClr>
          </a:solidFill>
        </p:spPr>
        <p:txBody>
          <a:bodyPr>
            <a:noAutofit/>
          </a:bodyPr>
          <a:lstStyle/>
          <a:p>
            <a:pPr marL="0" indent="0">
              <a:lnSpc>
                <a:spcPct val="100000"/>
              </a:lnSpc>
              <a:spcBef>
                <a:spcPts val="600"/>
              </a:spcBef>
              <a:buNone/>
            </a:pPr>
            <a:r>
              <a:rPr lang="en-US" sz="2000" b="1" dirty="0">
                <a:solidFill>
                  <a:srgbClr val="1D3581"/>
                </a:solidFill>
                <a:cs typeface="Helvetica"/>
              </a:rPr>
              <a:t>Cores ENHANCE DISCOVERY through</a:t>
            </a:r>
            <a:endParaRPr lang="en-US" sz="2000" b="1" dirty="0">
              <a:cs typeface="Helvetica"/>
            </a:endParaRPr>
          </a:p>
          <a:p>
            <a:pPr>
              <a:lnSpc>
                <a:spcPct val="100000"/>
              </a:lnSpc>
              <a:spcBef>
                <a:spcPts val="600"/>
              </a:spcBef>
            </a:pPr>
            <a:r>
              <a:rPr lang="en-US" sz="2000" b="1" dirty="0">
                <a:cs typeface="Helvetica"/>
              </a:rPr>
              <a:t>Rigorous experimentation &amp; data analysis</a:t>
            </a:r>
          </a:p>
          <a:p>
            <a:pPr>
              <a:lnSpc>
                <a:spcPct val="100000"/>
              </a:lnSpc>
              <a:spcBef>
                <a:spcPts val="600"/>
              </a:spcBef>
            </a:pPr>
            <a:r>
              <a:rPr lang="en-US" sz="2000" b="1" dirty="0">
                <a:cs typeface="Helvetica"/>
              </a:rPr>
              <a:t>Reproducible research</a:t>
            </a:r>
          </a:p>
          <a:p>
            <a:pPr>
              <a:lnSpc>
                <a:spcPct val="100000"/>
              </a:lnSpc>
              <a:spcBef>
                <a:spcPts val="600"/>
              </a:spcBef>
            </a:pPr>
            <a:r>
              <a:rPr lang="en-US" sz="2000" b="1" dirty="0">
                <a:cs typeface="Helvetica"/>
              </a:rPr>
              <a:t>Transparency of data sets &amp; methods</a:t>
            </a:r>
          </a:p>
          <a:p>
            <a:pPr marL="0" indent="0">
              <a:lnSpc>
                <a:spcPct val="100000"/>
              </a:lnSpc>
              <a:spcBef>
                <a:spcPts val="600"/>
              </a:spcBef>
              <a:buNone/>
            </a:pPr>
            <a:endParaRPr lang="en-US" sz="2000" b="1" dirty="0">
              <a:cs typeface="Helvetica"/>
            </a:endParaRPr>
          </a:p>
        </p:txBody>
      </p:sp>
      <p:sp>
        <p:nvSpPr>
          <p:cNvPr id="14" name="Content Placeholder 15"/>
          <p:cNvSpPr>
            <a:spLocks noGrp="1"/>
          </p:cNvSpPr>
          <p:nvPr>
            <p:ph sz="half" idx="2"/>
          </p:nvPr>
        </p:nvSpPr>
        <p:spPr>
          <a:xfrm>
            <a:off x="7673792" y="2535746"/>
            <a:ext cx="4496189" cy="1915752"/>
          </a:xfrm>
          <a:solidFill>
            <a:srgbClr val="FFFFFF">
              <a:alpha val="80000"/>
            </a:srgbClr>
          </a:solidFill>
        </p:spPr>
        <p:txBody>
          <a:bodyPr>
            <a:noAutofit/>
          </a:bodyPr>
          <a:lstStyle/>
          <a:p>
            <a:pPr marL="0" indent="0">
              <a:lnSpc>
                <a:spcPct val="100000"/>
              </a:lnSpc>
              <a:spcBef>
                <a:spcPts val="600"/>
              </a:spcBef>
              <a:buNone/>
            </a:pPr>
            <a:r>
              <a:rPr lang="en-US" sz="2000" b="1" dirty="0">
                <a:solidFill>
                  <a:srgbClr val="1D3581"/>
                </a:solidFill>
                <a:cs typeface="Helvetica"/>
              </a:rPr>
              <a:t>Cores DEVELOP SYSTEMS for</a:t>
            </a:r>
            <a:endParaRPr lang="en-US" sz="2000" b="1" dirty="0">
              <a:cs typeface="Helvetica"/>
            </a:endParaRPr>
          </a:p>
          <a:p>
            <a:pPr>
              <a:lnSpc>
                <a:spcPct val="100000"/>
              </a:lnSpc>
              <a:spcBef>
                <a:spcPts val="600"/>
              </a:spcBef>
            </a:pPr>
            <a:r>
              <a:rPr lang="en-US" sz="2000" b="1" dirty="0">
                <a:cs typeface="Helvetica"/>
              </a:rPr>
              <a:t>Experimental data generation</a:t>
            </a:r>
          </a:p>
          <a:p>
            <a:pPr>
              <a:lnSpc>
                <a:spcPct val="100000"/>
              </a:lnSpc>
              <a:spcBef>
                <a:spcPts val="600"/>
              </a:spcBef>
            </a:pPr>
            <a:r>
              <a:rPr lang="en-US" sz="2000" b="1" dirty="0">
                <a:cs typeface="Helvetica"/>
              </a:rPr>
              <a:t>Co-registration, mining data &amp; biological specimens at scale</a:t>
            </a:r>
          </a:p>
          <a:p>
            <a:pPr>
              <a:lnSpc>
                <a:spcPct val="100000"/>
              </a:lnSpc>
              <a:spcBef>
                <a:spcPts val="600"/>
              </a:spcBef>
            </a:pPr>
            <a:r>
              <a:rPr lang="en-US" sz="2000" b="1" dirty="0">
                <a:cs typeface="Helvetica"/>
              </a:rPr>
              <a:t>Data science, IT, management</a:t>
            </a:r>
          </a:p>
        </p:txBody>
      </p:sp>
      <p:sp>
        <p:nvSpPr>
          <p:cNvPr id="26" name="Title 2">
            <a:extLst>
              <a:ext uri="{FF2B5EF4-FFF2-40B4-BE49-F238E27FC236}">
                <a16:creationId xmlns:a16="http://schemas.microsoft.com/office/drawing/2014/main" id="{E01E6F6B-8149-49CD-A5F5-04AC0E278188}"/>
              </a:ext>
            </a:extLst>
          </p:cNvPr>
          <p:cNvSpPr>
            <a:spLocks noGrp="1"/>
          </p:cNvSpPr>
          <p:nvPr>
            <p:ph type="title"/>
          </p:nvPr>
        </p:nvSpPr>
        <p:spPr>
          <a:xfrm>
            <a:off x="0" y="8842"/>
            <a:ext cx="12192000" cy="1325563"/>
          </a:xfrm>
        </p:spPr>
        <p:txBody>
          <a:bodyPr>
            <a:normAutofit/>
          </a:bodyPr>
          <a:lstStyle/>
          <a:p>
            <a:r>
              <a:rPr lang="en-US" b="1" dirty="0"/>
              <a:t>VUMC Strategic Directions:  Discover, Learn &amp; Share</a:t>
            </a:r>
            <a:endParaRPr lang="en-US" i="1" dirty="0"/>
          </a:p>
        </p:txBody>
      </p:sp>
      <p:grpSp>
        <p:nvGrpSpPr>
          <p:cNvPr id="34" name="Group 33">
            <a:extLst>
              <a:ext uri="{FF2B5EF4-FFF2-40B4-BE49-F238E27FC236}">
                <a16:creationId xmlns:a16="http://schemas.microsoft.com/office/drawing/2014/main" id="{7D6EB68E-851C-4FF1-BD68-A4B8C6D8225A}"/>
              </a:ext>
            </a:extLst>
          </p:cNvPr>
          <p:cNvGrpSpPr>
            <a:grpSpLocks noChangeAspect="1"/>
          </p:cNvGrpSpPr>
          <p:nvPr/>
        </p:nvGrpSpPr>
        <p:grpSpPr>
          <a:xfrm>
            <a:off x="30064" y="5843379"/>
            <a:ext cx="891703" cy="934621"/>
            <a:chOff x="76794" y="5345058"/>
            <a:chExt cx="1364703" cy="1430387"/>
          </a:xfrm>
        </p:grpSpPr>
        <p:grpSp>
          <p:nvGrpSpPr>
            <p:cNvPr id="35" name="Group 34">
              <a:extLst>
                <a:ext uri="{FF2B5EF4-FFF2-40B4-BE49-F238E27FC236}">
                  <a16:creationId xmlns:a16="http://schemas.microsoft.com/office/drawing/2014/main" id="{3BAC294F-FD0B-4232-8CA1-91B7AE06E7CA}"/>
                </a:ext>
              </a:extLst>
            </p:cNvPr>
            <p:cNvGrpSpPr>
              <a:grpSpLocks noChangeAspect="1"/>
            </p:cNvGrpSpPr>
            <p:nvPr/>
          </p:nvGrpSpPr>
          <p:grpSpPr>
            <a:xfrm>
              <a:off x="186459" y="5345058"/>
              <a:ext cx="1145372" cy="1067820"/>
              <a:chOff x="4953000" y="411482"/>
              <a:chExt cx="6537959" cy="6095281"/>
            </a:xfrm>
          </p:grpSpPr>
          <p:pic>
            <p:nvPicPr>
              <p:cNvPr id="37" name="Content Placeholder 6">
                <a:extLst>
                  <a:ext uri="{FF2B5EF4-FFF2-40B4-BE49-F238E27FC236}">
                    <a16:creationId xmlns:a16="http://schemas.microsoft.com/office/drawing/2014/main" id="{C0C7025E-E6EF-45CE-A756-968B493194C4}"/>
                  </a:ext>
                </a:extLst>
              </p:cNvPr>
              <p:cNvPicPr>
                <a:picLocks noChangeAspect="1"/>
              </p:cNvPicPr>
              <p:nvPr/>
            </p:nvPicPr>
            <p:blipFill rotWithShape="1">
              <a:blip r:embed="rId4"/>
              <a:srcRect l="70217" t="5481" r="5756" b="54691"/>
              <a:stretch/>
            </p:blipFill>
            <p:spPr>
              <a:xfrm>
                <a:off x="4953000" y="411482"/>
                <a:ext cx="6537959" cy="6095281"/>
              </a:xfrm>
              <a:prstGeom prst="rect">
                <a:avLst/>
              </a:prstGeom>
            </p:spPr>
          </p:pic>
          <p:pic>
            <p:nvPicPr>
              <p:cNvPr id="38" name="Content Placeholder 6">
                <a:extLst>
                  <a:ext uri="{FF2B5EF4-FFF2-40B4-BE49-F238E27FC236}">
                    <a16:creationId xmlns:a16="http://schemas.microsoft.com/office/drawing/2014/main" id="{BC44BA5E-62D0-4FE5-9D65-6720FC34AB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36" name="Picture 35">
              <a:extLst>
                <a:ext uri="{FF2B5EF4-FFF2-40B4-BE49-F238E27FC236}">
                  <a16:creationId xmlns:a16="http://schemas.microsoft.com/office/drawing/2014/main" id="{B7A75E19-D829-4C0F-8685-84AD1432B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
        <p:nvSpPr>
          <p:cNvPr id="41" name="Content Placeholder 15">
            <a:extLst>
              <a:ext uri="{FF2B5EF4-FFF2-40B4-BE49-F238E27FC236}">
                <a16:creationId xmlns:a16="http://schemas.microsoft.com/office/drawing/2014/main" id="{BC2B1A9D-3AC5-478B-8544-D080C43797F5}"/>
              </a:ext>
            </a:extLst>
          </p:cNvPr>
          <p:cNvSpPr txBox="1">
            <a:spLocks/>
          </p:cNvSpPr>
          <p:nvPr/>
        </p:nvSpPr>
        <p:spPr>
          <a:xfrm>
            <a:off x="5289997" y="3388649"/>
            <a:ext cx="1612006" cy="917123"/>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b="1" i="1" dirty="0"/>
              <a:t>Cores are integral</a:t>
            </a:r>
            <a:endParaRPr lang="en-US" b="1" dirty="0">
              <a:cs typeface="Helvetica"/>
            </a:endParaRPr>
          </a:p>
        </p:txBody>
      </p:sp>
    </p:spTree>
    <p:extLst>
      <p:ext uri="{BB962C8B-B14F-4D97-AF65-F5344CB8AC3E}">
        <p14:creationId xmlns:p14="http://schemas.microsoft.com/office/powerpoint/2010/main" val="2876827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0C8AD4-F520-6640-8BE7-653E3471EE0F}"/>
              </a:ext>
            </a:extLst>
          </p:cNvPr>
          <p:cNvPicPr>
            <a:picLocks noChangeAspect="1"/>
          </p:cNvPicPr>
          <p:nvPr/>
        </p:nvPicPr>
        <p:blipFill rotWithShape="1">
          <a:blip r:embed="rId2">
            <a:extLst>
              <a:ext uri="{28A0092B-C50C-407E-A947-70E740481C1C}">
                <a14:useLocalDpi xmlns:a14="http://schemas.microsoft.com/office/drawing/2010/main" val="0"/>
              </a:ext>
            </a:extLst>
          </a:blip>
          <a:srcRect t="35132"/>
          <a:stretch/>
        </p:blipFill>
        <p:spPr>
          <a:xfrm>
            <a:off x="3074494" y="1599307"/>
            <a:ext cx="2664964" cy="1498220"/>
          </a:xfrm>
          <a:prstGeom prst="rect">
            <a:avLst/>
          </a:prstGeom>
          <a:ln>
            <a:solidFill>
              <a:schemeClr val="tx1"/>
            </a:solidFill>
          </a:ln>
        </p:spPr>
      </p:pic>
      <p:sp>
        <p:nvSpPr>
          <p:cNvPr id="4" name="TextBox 3">
            <a:extLst>
              <a:ext uri="{FF2B5EF4-FFF2-40B4-BE49-F238E27FC236}">
                <a16:creationId xmlns:a16="http://schemas.microsoft.com/office/drawing/2014/main" id="{F085ECDC-1296-4733-B343-80E1BFE26C71}"/>
              </a:ext>
            </a:extLst>
          </p:cNvPr>
          <p:cNvSpPr txBox="1"/>
          <p:nvPr/>
        </p:nvSpPr>
        <p:spPr>
          <a:xfrm>
            <a:off x="6607124" y="3145291"/>
            <a:ext cx="2373682" cy="923330"/>
          </a:xfrm>
          <a:prstGeom prst="rect">
            <a:avLst/>
          </a:prstGeom>
          <a:noFill/>
        </p:spPr>
        <p:txBody>
          <a:bodyPr wrap="square" rtlCol="0">
            <a:spAutoFit/>
          </a:bodyPr>
          <a:lstStyle/>
          <a:p>
            <a:r>
              <a:rPr lang="en-US" sz="1400" dirty="0"/>
              <a:t>Liv </a:t>
            </a:r>
            <a:r>
              <a:rPr lang="en-US" sz="1400" dirty="0" err="1"/>
              <a:t>Koues</a:t>
            </a:r>
            <a:r>
              <a:rPr lang="en-US" sz="1400" dirty="0"/>
              <a:t>, PhD</a:t>
            </a:r>
          </a:p>
          <a:p>
            <a:r>
              <a:rPr lang="en-US" sz="1000" dirty="0"/>
              <a:t>Managing Director, University of Michigan Medical School DNA Sequencing Core </a:t>
            </a:r>
          </a:p>
          <a:p>
            <a:r>
              <a:rPr lang="en-US" sz="1000" i="1" dirty="0"/>
              <a:t>Former Manager, Vanderbilt Technologies for Advanced Genomics</a:t>
            </a:r>
          </a:p>
        </p:txBody>
      </p:sp>
      <p:sp>
        <p:nvSpPr>
          <p:cNvPr id="5" name="TextBox 4">
            <a:extLst>
              <a:ext uri="{FF2B5EF4-FFF2-40B4-BE49-F238E27FC236}">
                <a16:creationId xmlns:a16="http://schemas.microsoft.com/office/drawing/2014/main" id="{D088DD98-C551-4640-9C0E-E49C35F4CAE0}"/>
              </a:ext>
            </a:extLst>
          </p:cNvPr>
          <p:cNvSpPr txBox="1"/>
          <p:nvPr/>
        </p:nvSpPr>
        <p:spPr>
          <a:xfrm>
            <a:off x="3151299" y="3145291"/>
            <a:ext cx="2506948" cy="923330"/>
          </a:xfrm>
          <a:prstGeom prst="rect">
            <a:avLst/>
          </a:prstGeom>
          <a:noFill/>
        </p:spPr>
        <p:txBody>
          <a:bodyPr wrap="square" rtlCol="0">
            <a:spAutoFit/>
          </a:bodyPr>
          <a:lstStyle/>
          <a:p>
            <a:r>
              <a:rPr lang="en-US" sz="1400" dirty="0"/>
              <a:t>Megan Cook, MHA</a:t>
            </a:r>
          </a:p>
          <a:p>
            <a:r>
              <a:rPr lang="en-US" sz="1000" dirty="0"/>
              <a:t>Sr. Project Manager for the STAR Clinical Research Network</a:t>
            </a:r>
          </a:p>
          <a:p>
            <a:r>
              <a:rPr lang="en-US" sz="1000" dirty="0"/>
              <a:t>Manager, Health Services Research Center Cores </a:t>
            </a:r>
          </a:p>
        </p:txBody>
      </p:sp>
      <p:sp>
        <p:nvSpPr>
          <p:cNvPr id="6" name="TextBox 5">
            <a:extLst>
              <a:ext uri="{FF2B5EF4-FFF2-40B4-BE49-F238E27FC236}">
                <a16:creationId xmlns:a16="http://schemas.microsoft.com/office/drawing/2014/main" id="{F4A73FA9-BFA9-4321-AA95-CB2DCED85A63}"/>
              </a:ext>
            </a:extLst>
          </p:cNvPr>
          <p:cNvSpPr txBox="1"/>
          <p:nvPr/>
        </p:nvSpPr>
        <p:spPr>
          <a:xfrm>
            <a:off x="1830233" y="6201599"/>
            <a:ext cx="2743200" cy="615553"/>
          </a:xfrm>
          <a:prstGeom prst="rect">
            <a:avLst/>
          </a:prstGeom>
          <a:noFill/>
        </p:spPr>
        <p:txBody>
          <a:bodyPr wrap="square" rtlCol="0">
            <a:spAutoFit/>
          </a:bodyPr>
          <a:lstStyle/>
          <a:p>
            <a:r>
              <a:rPr lang="en-US" sz="1400" dirty="0"/>
              <a:t>Amy Martinez, PhD</a:t>
            </a:r>
          </a:p>
          <a:p>
            <a:r>
              <a:rPr lang="en-US" sz="1000" dirty="0"/>
              <a:t>Program Officer</a:t>
            </a:r>
          </a:p>
          <a:p>
            <a:r>
              <a:rPr lang="en-US" sz="1000" dirty="0"/>
              <a:t>Office of Research</a:t>
            </a:r>
          </a:p>
        </p:txBody>
      </p:sp>
      <p:sp>
        <p:nvSpPr>
          <p:cNvPr id="7" name="TextBox 6">
            <a:extLst>
              <a:ext uri="{FF2B5EF4-FFF2-40B4-BE49-F238E27FC236}">
                <a16:creationId xmlns:a16="http://schemas.microsoft.com/office/drawing/2014/main" id="{851BC13E-85AA-47D0-BA81-235A072E01B0}"/>
              </a:ext>
            </a:extLst>
          </p:cNvPr>
          <p:cNvSpPr txBox="1"/>
          <p:nvPr/>
        </p:nvSpPr>
        <p:spPr>
          <a:xfrm>
            <a:off x="8761306" y="6201599"/>
            <a:ext cx="2743200" cy="615553"/>
          </a:xfrm>
          <a:prstGeom prst="rect">
            <a:avLst/>
          </a:prstGeom>
          <a:noFill/>
        </p:spPr>
        <p:txBody>
          <a:bodyPr wrap="square" rtlCol="0">
            <a:spAutoFit/>
          </a:bodyPr>
          <a:lstStyle/>
          <a:p>
            <a:r>
              <a:rPr lang="en-US" sz="1400" dirty="0"/>
              <a:t>Scott </a:t>
            </a:r>
            <a:r>
              <a:rPr lang="en-US" sz="1400" dirty="0" err="1"/>
              <a:t>Sobecki</a:t>
            </a:r>
            <a:endParaRPr lang="en-US" sz="1400" dirty="0"/>
          </a:p>
          <a:p>
            <a:r>
              <a:rPr lang="en-US" sz="1000" dirty="0"/>
              <a:t>Director, Research Informatics Core </a:t>
            </a:r>
          </a:p>
          <a:p>
            <a:r>
              <a:rPr lang="en-US" sz="1000" dirty="0"/>
              <a:t>&amp; VICC Bioinformatics/IT Resources</a:t>
            </a:r>
          </a:p>
        </p:txBody>
      </p:sp>
      <p:sp>
        <p:nvSpPr>
          <p:cNvPr id="8" name="TextBox 7">
            <a:extLst>
              <a:ext uri="{FF2B5EF4-FFF2-40B4-BE49-F238E27FC236}">
                <a16:creationId xmlns:a16="http://schemas.microsoft.com/office/drawing/2014/main" id="{4B31E8F6-5AF7-4C68-AF0E-E10E94173C55}"/>
              </a:ext>
            </a:extLst>
          </p:cNvPr>
          <p:cNvSpPr txBox="1"/>
          <p:nvPr/>
        </p:nvSpPr>
        <p:spPr>
          <a:xfrm>
            <a:off x="5309090" y="6201599"/>
            <a:ext cx="2743200" cy="615553"/>
          </a:xfrm>
          <a:prstGeom prst="rect">
            <a:avLst/>
          </a:prstGeom>
          <a:noFill/>
        </p:spPr>
        <p:txBody>
          <a:bodyPr wrap="square" rtlCol="0">
            <a:spAutoFit/>
          </a:bodyPr>
          <a:lstStyle/>
          <a:p>
            <a:r>
              <a:rPr lang="en-US" sz="1400" dirty="0"/>
              <a:t>Mike Nickels, PhD</a:t>
            </a:r>
          </a:p>
          <a:p>
            <a:r>
              <a:rPr lang="en-US" sz="1000" dirty="0"/>
              <a:t>Technical Director, Radiochemistry Core Lab</a:t>
            </a:r>
          </a:p>
          <a:p>
            <a:r>
              <a:rPr lang="en-US" sz="1000" dirty="0"/>
              <a:t>VUMC Center for Molecular Probes</a:t>
            </a:r>
          </a:p>
        </p:txBody>
      </p:sp>
      <p:sp>
        <p:nvSpPr>
          <p:cNvPr id="9" name="TextBox 8">
            <a:extLst>
              <a:ext uri="{FF2B5EF4-FFF2-40B4-BE49-F238E27FC236}">
                <a16:creationId xmlns:a16="http://schemas.microsoft.com/office/drawing/2014/main" id="{3762AFB6-EE78-4E91-9421-41586F73A801}"/>
              </a:ext>
            </a:extLst>
          </p:cNvPr>
          <p:cNvSpPr txBox="1"/>
          <p:nvPr/>
        </p:nvSpPr>
        <p:spPr>
          <a:xfrm>
            <a:off x="353646" y="3145291"/>
            <a:ext cx="2091528" cy="1138773"/>
          </a:xfrm>
          <a:prstGeom prst="rect">
            <a:avLst/>
          </a:prstGeom>
          <a:noFill/>
        </p:spPr>
        <p:txBody>
          <a:bodyPr wrap="square" rtlCol="0">
            <a:spAutoFit/>
          </a:bodyPr>
          <a:lstStyle/>
          <a:p>
            <a:r>
              <a:rPr lang="en-US" sz="1400" dirty="0"/>
              <a:t>Rob Carnahan, PhD</a:t>
            </a:r>
          </a:p>
          <a:p>
            <a:r>
              <a:rPr lang="en-US" sz="1000" dirty="0"/>
              <a:t>Associate Professor of Pediatrics</a:t>
            </a:r>
          </a:p>
          <a:p>
            <a:r>
              <a:rPr lang="en-US" sz="1000" dirty="0"/>
              <a:t>Director of Research, Crowe Lab </a:t>
            </a:r>
          </a:p>
          <a:p>
            <a:r>
              <a:rPr lang="en-US" sz="1000" i="1" dirty="0"/>
              <a:t>Former Director, Vanderbilt Antibody &amp; Protein Resource (VAPR)</a:t>
            </a:r>
          </a:p>
          <a:p>
            <a:endParaRPr lang="en-US" sz="1400" dirty="0"/>
          </a:p>
        </p:txBody>
      </p:sp>
      <p:sp>
        <p:nvSpPr>
          <p:cNvPr id="10" name="TextBox 9">
            <a:extLst>
              <a:ext uri="{FF2B5EF4-FFF2-40B4-BE49-F238E27FC236}">
                <a16:creationId xmlns:a16="http://schemas.microsoft.com/office/drawing/2014/main" id="{8C7FDCFA-E668-4860-A4C1-2AA9ADE00FD5}"/>
              </a:ext>
            </a:extLst>
          </p:cNvPr>
          <p:cNvSpPr txBox="1"/>
          <p:nvPr/>
        </p:nvSpPr>
        <p:spPr>
          <a:xfrm>
            <a:off x="9684514" y="3145291"/>
            <a:ext cx="2454812" cy="615553"/>
          </a:xfrm>
          <a:prstGeom prst="rect">
            <a:avLst/>
          </a:prstGeom>
          <a:noFill/>
        </p:spPr>
        <p:txBody>
          <a:bodyPr wrap="square" rtlCol="0">
            <a:spAutoFit/>
          </a:bodyPr>
          <a:lstStyle/>
          <a:p>
            <a:r>
              <a:rPr lang="en-US" sz="1400" dirty="0"/>
              <a:t>Celestial Jones-Paris, PhD</a:t>
            </a:r>
          </a:p>
          <a:p>
            <a:r>
              <a:rPr lang="en-US" sz="1000" dirty="0"/>
              <a:t>Project Manager, </a:t>
            </a:r>
            <a:r>
              <a:rPr lang="en-US" sz="1000" dirty="0" err="1"/>
              <a:t>BioVU</a:t>
            </a:r>
            <a:r>
              <a:rPr lang="en-US" sz="1000" dirty="0"/>
              <a:t>: DNA biorepository w/linked phenotypic + genotypic data</a:t>
            </a:r>
          </a:p>
        </p:txBody>
      </p:sp>
      <p:pic>
        <p:nvPicPr>
          <p:cNvPr id="18" name="Picture 17">
            <a:extLst>
              <a:ext uri="{FF2B5EF4-FFF2-40B4-BE49-F238E27FC236}">
                <a16:creationId xmlns:a16="http://schemas.microsoft.com/office/drawing/2014/main" id="{01F2A30B-310A-4D11-B1FF-ACEFBE9322BF}"/>
              </a:ext>
            </a:extLst>
          </p:cNvPr>
          <p:cNvPicPr>
            <a:picLocks noChangeAspect="1"/>
          </p:cNvPicPr>
          <p:nvPr/>
        </p:nvPicPr>
        <p:blipFill rotWithShape="1">
          <a:blip r:embed="rId3"/>
          <a:srcRect l="9701" t="8273" r="6788" b="33061"/>
          <a:stretch/>
        </p:blipFill>
        <p:spPr>
          <a:xfrm>
            <a:off x="353646" y="1325475"/>
            <a:ext cx="1719072" cy="1817529"/>
          </a:xfrm>
          <a:prstGeom prst="rect">
            <a:avLst/>
          </a:prstGeom>
        </p:spPr>
      </p:pic>
      <p:pic>
        <p:nvPicPr>
          <p:cNvPr id="21" name="Picture 20">
            <a:extLst>
              <a:ext uri="{FF2B5EF4-FFF2-40B4-BE49-F238E27FC236}">
                <a16:creationId xmlns:a16="http://schemas.microsoft.com/office/drawing/2014/main" id="{50F0A044-70F6-4CBF-8F5F-4BB77D1A226D}"/>
              </a:ext>
            </a:extLst>
          </p:cNvPr>
          <p:cNvPicPr>
            <a:picLocks noChangeAspect="1"/>
          </p:cNvPicPr>
          <p:nvPr/>
        </p:nvPicPr>
        <p:blipFill rotWithShape="1">
          <a:blip r:embed="rId4"/>
          <a:srcRect t="-1" r="15416" b="24929"/>
          <a:stretch/>
        </p:blipFill>
        <p:spPr>
          <a:xfrm>
            <a:off x="9684514" y="1330560"/>
            <a:ext cx="1719072" cy="1817528"/>
          </a:xfrm>
          <a:prstGeom prst="rect">
            <a:avLst/>
          </a:prstGeom>
        </p:spPr>
      </p:pic>
      <p:pic>
        <p:nvPicPr>
          <p:cNvPr id="24" name="Picture 23">
            <a:extLst>
              <a:ext uri="{FF2B5EF4-FFF2-40B4-BE49-F238E27FC236}">
                <a16:creationId xmlns:a16="http://schemas.microsoft.com/office/drawing/2014/main" id="{269F46A6-E441-486F-B1C0-56ACE51DD5D2}"/>
              </a:ext>
            </a:extLst>
          </p:cNvPr>
          <p:cNvPicPr>
            <a:picLocks noChangeAspect="1"/>
          </p:cNvPicPr>
          <p:nvPr/>
        </p:nvPicPr>
        <p:blipFill rotWithShape="1">
          <a:blip r:embed="rId5"/>
          <a:srcRect l="16690" r="12753" b="26502"/>
          <a:stretch/>
        </p:blipFill>
        <p:spPr>
          <a:xfrm>
            <a:off x="8761306" y="4410899"/>
            <a:ext cx="1719072" cy="1790698"/>
          </a:xfrm>
          <a:prstGeom prst="rect">
            <a:avLst/>
          </a:prstGeom>
        </p:spPr>
      </p:pic>
      <p:pic>
        <p:nvPicPr>
          <p:cNvPr id="26" name="Picture 25">
            <a:extLst>
              <a:ext uri="{FF2B5EF4-FFF2-40B4-BE49-F238E27FC236}">
                <a16:creationId xmlns:a16="http://schemas.microsoft.com/office/drawing/2014/main" id="{95E6E055-8D30-4B35-9E29-FB7EA20332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87" t="6308" r="18586" b="24418"/>
          <a:stretch/>
        </p:blipFill>
        <p:spPr>
          <a:xfrm>
            <a:off x="1830233" y="4410899"/>
            <a:ext cx="1719072" cy="1790699"/>
          </a:xfrm>
          <a:prstGeom prst="rect">
            <a:avLst/>
          </a:prstGeom>
        </p:spPr>
      </p:pic>
      <p:pic>
        <p:nvPicPr>
          <p:cNvPr id="28" name="Picture 27">
            <a:extLst>
              <a:ext uri="{FF2B5EF4-FFF2-40B4-BE49-F238E27FC236}">
                <a16:creationId xmlns:a16="http://schemas.microsoft.com/office/drawing/2014/main" id="{F6329107-DB0F-43A8-8B70-92A177A982AB}"/>
              </a:ext>
            </a:extLst>
          </p:cNvPr>
          <p:cNvPicPr>
            <a:picLocks noChangeAspect="1"/>
          </p:cNvPicPr>
          <p:nvPr/>
        </p:nvPicPr>
        <p:blipFill rotWithShape="1">
          <a:blip r:embed="rId7"/>
          <a:srcRect l="31438" t="26200" r="39425" b="29003"/>
          <a:stretch/>
        </p:blipFill>
        <p:spPr>
          <a:xfrm>
            <a:off x="6607124" y="1334405"/>
            <a:ext cx="1719072" cy="1817528"/>
          </a:xfrm>
          <a:prstGeom prst="rect">
            <a:avLst/>
          </a:prstGeom>
        </p:spPr>
      </p:pic>
      <p:sp>
        <p:nvSpPr>
          <p:cNvPr id="17" name="Title 2">
            <a:extLst>
              <a:ext uri="{FF2B5EF4-FFF2-40B4-BE49-F238E27FC236}">
                <a16:creationId xmlns:a16="http://schemas.microsoft.com/office/drawing/2014/main" id="{BB60DA46-F528-43B0-B731-1FF0C1B1B239}"/>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Action Plan:  VUMC Core RR&amp;T Working Group</a:t>
            </a:r>
            <a:endParaRPr lang="en-US" i="1" dirty="0"/>
          </a:p>
        </p:txBody>
      </p:sp>
      <p:pic>
        <p:nvPicPr>
          <p:cNvPr id="1026" name="Picture 2" descr="Image result for smiling emoji">
            <a:extLst>
              <a:ext uri="{FF2B5EF4-FFF2-40B4-BE49-F238E27FC236}">
                <a16:creationId xmlns:a16="http://schemas.microsoft.com/office/drawing/2014/main" id="{ED2F31A1-EC83-427D-8B15-E765560E8D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62605" y="2157058"/>
            <a:ext cx="542168" cy="54216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515FCCB4-1724-440B-956B-D08D5ED25C89}"/>
              </a:ext>
            </a:extLst>
          </p:cNvPr>
          <p:cNvGrpSpPr>
            <a:grpSpLocks noChangeAspect="1"/>
          </p:cNvGrpSpPr>
          <p:nvPr/>
        </p:nvGrpSpPr>
        <p:grpSpPr>
          <a:xfrm>
            <a:off x="30064" y="5843379"/>
            <a:ext cx="891703" cy="934621"/>
            <a:chOff x="76794" y="5345058"/>
            <a:chExt cx="1364703" cy="1430387"/>
          </a:xfrm>
        </p:grpSpPr>
        <p:grpSp>
          <p:nvGrpSpPr>
            <p:cNvPr id="27" name="Group 26">
              <a:extLst>
                <a:ext uri="{FF2B5EF4-FFF2-40B4-BE49-F238E27FC236}">
                  <a16:creationId xmlns:a16="http://schemas.microsoft.com/office/drawing/2014/main" id="{20105B00-7054-424C-A780-2F8FC496B0EC}"/>
                </a:ext>
              </a:extLst>
            </p:cNvPr>
            <p:cNvGrpSpPr>
              <a:grpSpLocks noChangeAspect="1"/>
            </p:cNvGrpSpPr>
            <p:nvPr/>
          </p:nvGrpSpPr>
          <p:grpSpPr>
            <a:xfrm>
              <a:off x="186459" y="5345058"/>
              <a:ext cx="1145372" cy="1067820"/>
              <a:chOff x="4953000" y="411482"/>
              <a:chExt cx="6537959" cy="6095281"/>
            </a:xfrm>
          </p:grpSpPr>
          <p:pic>
            <p:nvPicPr>
              <p:cNvPr id="30" name="Content Placeholder 6">
                <a:extLst>
                  <a:ext uri="{FF2B5EF4-FFF2-40B4-BE49-F238E27FC236}">
                    <a16:creationId xmlns:a16="http://schemas.microsoft.com/office/drawing/2014/main" id="{0D1AEF5A-A034-4171-98A7-FF7F8573C0BF}"/>
                  </a:ext>
                </a:extLst>
              </p:cNvPr>
              <p:cNvPicPr>
                <a:picLocks noChangeAspect="1"/>
              </p:cNvPicPr>
              <p:nvPr/>
            </p:nvPicPr>
            <p:blipFill rotWithShape="1">
              <a:blip r:embed="rId9"/>
              <a:srcRect l="70217" t="5481" r="5756" b="54691"/>
              <a:stretch/>
            </p:blipFill>
            <p:spPr>
              <a:xfrm>
                <a:off x="4953000" y="411482"/>
                <a:ext cx="6537959" cy="6095281"/>
              </a:xfrm>
              <a:prstGeom prst="rect">
                <a:avLst/>
              </a:prstGeom>
            </p:spPr>
          </p:pic>
          <p:pic>
            <p:nvPicPr>
              <p:cNvPr id="31" name="Content Placeholder 6">
                <a:extLst>
                  <a:ext uri="{FF2B5EF4-FFF2-40B4-BE49-F238E27FC236}">
                    <a16:creationId xmlns:a16="http://schemas.microsoft.com/office/drawing/2014/main" id="{1B6768E8-833C-4547-9F37-F1E7F261DA3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29" name="Picture 28">
              <a:extLst>
                <a:ext uri="{FF2B5EF4-FFF2-40B4-BE49-F238E27FC236}">
                  <a16:creationId xmlns:a16="http://schemas.microsoft.com/office/drawing/2014/main" id="{0D816DAB-5DCB-4A4D-B43C-276BEC88A7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pic>
        <p:nvPicPr>
          <p:cNvPr id="3" name="Picture 2">
            <a:extLst>
              <a:ext uri="{FF2B5EF4-FFF2-40B4-BE49-F238E27FC236}">
                <a16:creationId xmlns:a16="http://schemas.microsoft.com/office/drawing/2014/main" id="{713F9C98-8BC8-1E42-872A-E69D84EBAD9D}"/>
              </a:ext>
            </a:extLst>
          </p:cNvPr>
          <p:cNvPicPr>
            <a:picLocks noChangeAspect="1"/>
          </p:cNvPicPr>
          <p:nvPr/>
        </p:nvPicPr>
        <p:blipFill rotWithShape="1">
          <a:blip r:embed="rId13">
            <a:extLst>
              <a:ext uri="{28A0092B-C50C-407E-A947-70E740481C1C}">
                <a14:useLocalDpi xmlns:a14="http://schemas.microsoft.com/office/drawing/2010/main" val="0"/>
              </a:ext>
            </a:extLst>
          </a:blip>
          <a:srcRect l="10272" t="6523" r="12805" b="12333"/>
          <a:stretch/>
        </p:blipFill>
        <p:spPr>
          <a:xfrm>
            <a:off x="5295770" y="4410899"/>
            <a:ext cx="1719072" cy="1817528"/>
          </a:xfrm>
          <a:prstGeom prst="rect">
            <a:avLst/>
          </a:prstGeom>
        </p:spPr>
      </p:pic>
    </p:spTree>
    <p:extLst>
      <p:ext uri="{BB962C8B-B14F-4D97-AF65-F5344CB8AC3E}">
        <p14:creationId xmlns:p14="http://schemas.microsoft.com/office/powerpoint/2010/main" val="3433683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115252" y="1825394"/>
            <a:ext cx="12015788" cy="76521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hevron 9"/>
          <p:cNvSpPr/>
          <p:nvPr/>
        </p:nvSpPr>
        <p:spPr>
          <a:xfrm>
            <a:off x="197052" y="1785021"/>
            <a:ext cx="504825" cy="756129"/>
          </a:xfrm>
          <a:prstGeom prst="chevr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97052" y="1273644"/>
            <a:ext cx="1369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65000"/>
                    <a:lumOff val="35000"/>
                  </a:prstClr>
                </a:solidFill>
                <a:effectLst/>
                <a:uLnTx/>
                <a:uFillTx/>
                <a:latin typeface="Calibri"/>
                <a:ea typeface="+mn-ea"/>
                <a:cs typeface="+mn-cs"/>
              </a:rPr>
              <a:t>2018</a:t>
            </a:r>
          </a:p>
        </p:txBody>
      </p:sp>
      <p:sp>
        <p:nvSpPr>
          <p:cNvPr id="15" name="TextBox 14"/>
          <p:cNvSpPr txBox="1"/>
          <p:nvPr/>
        </p:nvSpPr>
        <p:spPr>
          <a:xfrm>
            <a:off x="197052" y="2630317"/>
            <a:ext cx="2666650" cy="3770263"/>
          </a:xfrm>
          <a:prstGeom prst="rect">
            <a:avLst/>
          </a:prstGeom>
          <a:noFill/>
        </p:spPr>
        <p:txBody>
          <a:bodyPr wrap="square" rtlCol="0">
            <a:spAutoFit/>
          </a:bodyPr>
          <a:lstStyle/>
          <a:p>
            <a:pPr marR="0" lvl="0" algn="l" defTabSz="914400" rtl="0" eaLnBrk="1" fontAlgn="auto" latinLnBrk="0" hangingPunct="1">
              <a:spcBef>
                <a:spcPts val="0"/>
              </a:spcBef>
              <a:spcAft>
                <a:spcPts val="600"/>
              </a:spcAft>
              <a:buClrTx/>
              <a:buSzTx/>
              <a:tabLst/>
              <a:defRPr/>
            </a:pPr>
            <a:r>
              <a:rPr kumimoji="0" lang="en-US" b="1" i="1" u="sng" strike="noStrike" kern="1200" cap="none" spc="0" normalizeH="0" baseline="0" noProof="0" dirty="0">
                <a:ln>
                  <a:noFill/>
                </a:ln>
                <a:solidFill>
                  <a:prstClr val="black">
                    <a:lumMod val="65000"/>
                    <a:lumOff val="35000"/>
                  </a:prstClr>
                </a:solidFill>
                <a:effectLst/>
                <a:uLnTx/>
                <a:uFillTx/>
                <a:ea typeface="+mn-ea"/>
                <a:cs typeface="+mn-cs"/>
              </a:rPr>
              <a:t>May</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Ø"/>
              <a:tabLst/>
              <a:defRPr/>
            </a:pPr>
            <a:r>
              <a:rPr kumimoji="0" lang="en-US" b="0" i="1" u="none" strike="noStrike" kern="1200" cap="none" spc="0" normalizeH="0" baseline="0" noProof="0" dirty="0">
                <a:ln>
                  <a:noFill/>
                </a:ln>
                <a:solidFill>
                  <a:prstClr val="black">
                    <a:lumMod val="65000"/>
                    <a:lumOff val="35000"/>
                  </a:prstClr>
                </a:solidFill>
                <a:effectLst/>
                <a:uLnTx/>
                <a:uFillTx/>
                <a:ea typeface="+mn-ea"/>
                <a:cs typeface="+mn-cs"/>
              </a:rPr>
              <a:t>Presented RR&amp;T to VUMC Core Managers quarterly meeting, including preliminary results from the </a:t>
            </a:r>
            <a:r>
              <a:rPr kumimoji="0" lang="en-US" b="0" i="1" u="none" strike="noStrike" kern="1200" cap="none" spc="0" normalizeH="0" baseline="0" noProof="0" dirty="0" err="1">
                <a:ln>
                  <a:noFill/>
                </a:ln>
                <a:solidFill>
                  <a:prstClr val="black">
                    <a:lumMod val="65000"/>
                    <a:lumOff val="35000"/>
                  </a:prstClr>
                </a:solidFill>
                <a:effectLst/>
                <a:uLnTx/>
                <a:uFillTx/>
                <a:ea typeface="+mn-ea"/>
                <a:cs typeface="+mn-cs"/>
              </a:rPr>
              <a:t>CCoRRe</a:t>
            </a:r>
            <a:r>
              <a:rPr kumimoji="0" lang="en-US" b="0" i="1" u="none" strike="noStrike" kern="1200" cap="none" spc="0" normalizeH="0" baseline="0" noProof="0" dirty="0">
                <a:ln>
                  <a:noFill/>
                </a:ln>
                <a:solidFill>
                  <a:prstClr val="black">
                    <a:lumMod val="65000"/>
                    <a:lumOff val="35000"/>
                  </a:prstClr>
                </a:solidFill>
                <a:effectLst/>
                <a:uLnTx/>
                <a:uFillTx/>
                <a:ea typeface="+mn-ea"/>
                <a:cs typeface="+mn-cs"/>
              </a:rPr>
              <a:t> survey</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Ø"/>
              <a:tabLst/>
              <a:defRPr/>
            </a:pPr>
            <a:endParaRPr kumimoji="0" lang="en-US" b="0" i="1" u="none" strike="noStrike" kern="1200" cap="none" spc="0" normalizeH="0" baseline="0" noProof="0" dirty="0">
              <a:ln>
                <a:noFill/>
              </a:ln>
              <a:solidFill>
                <a:prstClr val="black">
                  <a:lumMod val="65000"/>
                  <a:lumOff val="35000"/>
                </a:prstClr>
              </a:solidFill>
              <a:effectLst/>
              <a:uLnTx/>
              <a:uFillTx/>
              <a:ea typeface="+mn-ea"/>
              <a:cs typeface="+mn-cs"/>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Ø"/>
              <a:tabLst/>
              <a:defRPr/>
            </a:pPr>
            <a:r>
              <a:rPr lang="en-US" i="1" dirty="0">
                <a:solidFill>
                  <a:prstClr val="black">
                    <a:lumMod val="65000"/>
                    <a:lumOff val="35000"/>
                  </a:prstClr>
                </a:solidFill>
              </a:rPr>
              <a:t>Call for interested volunteers to join Working Group</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Ø"/>
              <a:tabLst/>
              <a:defRPr/>
            </a:pPr>
            <a:endParaRPr lang="en-US" i="1" dirty="0">
              <a:solidFill>
                <a:prstClr val="black">
                  <a:lumMod val="65000"/>
                  <a:lumOff val="35000"/>
                </a:prstClr>
              </a:solidFill>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Ø"/>
              <a:tabLst/>
              <a:defRPr/>
            </a:pPr>
            <a:endParaRPr kumimoji="0" lang="en-US" b="0" i="1" u="none" strike="noStrike" kern="1200" cap="none" spc="0" normalizeH="0" baseline="0" noProof="0" dirty="0">
              <a:ln>
                <a:noFill/>
              </a:ln>
              <a:solidFill>
                <a:prstClr val="black">
                  <a:lumMod val="65000"/>
                  <a:lumOff val="35000"/>
                </a:prstClr>
              </a:solidFill>
              <a:effectLst/>
              <a:uLnTx/>
              <a:uFillTx/>
              <a:ea typeface="+mn-ea"/>
              <a:cs typeface="+mn-cs"/>
            </a:endParaRPr>
          </a:p>
        </p:txBody>
      </p:sp>
      <p:sp>
        <p:nvSpPr>
          <p:cNvPr id="11" name="Chevron 10"/>
          <p:cNvSpPr/>
          <p:nvPr/>
        </p:nvSpPr>
        <p:spPr>
          <a:xfrm>
            <a:off x="3144880" y="1785020"/>
            <a:ext cx="504825" cy="756129"/>
          </a:xfrm>
          <a:prstGeom prst="chevr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p:cNvSpPr txBox="1"/>
          <p:nvPr/>
        </p:nvSpPr>
        <p:spPr>
          <a:xfrm>
            <a:off x="3144880" y="2630317"/>
            <a:ext cx="2880360" cy="1831271"/>
          </a:xfrm>
          <a:prstGeom prst="rect">
            <a:avLst/>
          </a:prstGeom>
          <a:noFill/>
        </p:spPr>
        <p:txBody>
          <a:bodyPr wrap="square" rtlCol="0">
            <a:spAutoFit/>
          </a:bodyPr>
          <a:lstStyle/>
          <a:p>
            <a:pPr marR="0" lvl="0" algn="l" defTabSz="914400" rtl="0" eaLnBrk="1" fontAlgn="auto" latinLnBrk="0" hangingPunct="1">
              <a:spcBef>
                <a:spcPts val="0"/>
              </a:spcBef>
              <a:spcAft>
                <a:spcPts val="600"/>
              </a:spcAft>
              <a:buClrTx/>
              <a:buSzTx/>
              <a:tabLst/>
              <a:defRPr/>
            </a:pPr>
            <a:r>
              <a:rPr lang="en-US" b="1" i="1" u="sng" dirty="0">
                <a:solidFill>
                  <a:prstClr val="black">
                    <a:lumMod val="65000"/>
                    <a:lumOff val="35000"/>
                  </a:prstClr>
                </a:solidFill>
              </a:rPr>
              <a:t>August</a:t>
            </a:r>
          </a:p>
          <a:p>
            <a:pPr marL="285750" indent="-285750">
              <a:buFont typeface="Wingdings" panose="05000000000000000000" pitchFamily="2" charset="2"/>
              <a:buChar char="Ø"/>
              <a:defRPr/>
            </a:pPr>
            <a:r>
              <a:rPr lang="en-US" i="1" dirty="0">
                <a:solidFill>
                  <a:prstClr val="black">
                    <a:lumMod val="65000"/>
                    <a:lumOff val="35000"/>
                  </a:prstClr>
                </a:solidFill>
              </a:rPr>
              <a:t>First WG meeting</a:t>
            </a:r>
          </a:p>
          <a:p>
            <a:pPr>
              <a:defRPr/>
            </a:pPr>
            <a:endParaRPr lang="en-US" i="1" dirty="0">
              <a:solidFill>
                <a:prstClr val="black">
                  <a:lumMod val="65000"/>
                  <a:lumOff val="35000"/>
                </a:prstClr>
              </a:solidFill>
            </a:endParaRPr>
          </a:p>
          <a:p>
            <a:pPr marL="285750" indent="-285750">
              <a:buFont typeface="Wingdings" panose="05000000000000000000" pitchFamily="2" charset="2"/>
              <a:buChar char="Ø"/>
              <a:defRPr/>
            </a:pPr>
            <a:r>
              <a:rPr lang="en-US" i="1" dirty="0"/>
              <a:t>First draft of Guidelines document</a:t>
            </a:r>
            <a:endParaRPr lang="en-US" b="1" i="1" dirty="0"/>
          </a:p>
          <a:p>
            <a:pPr marL="285750" marR="0" lvl="0" indent="-285750" algn="l" defTabSz="914400" rtl="0" eaLnBrk="1" fontAlgn="auto" latinLnBrk="0" hangingPunct="1">
              <a:spcBef>
                <a:spcPts val="0"/>
              </a:spcBef>
              <a:spcAft>
                <a:spcPts val="0"/>
              </a:spcAft>
              <a:buClr>
                <a:schemeClr val="tx1"/>
              </a:buClr>
              <a:buSzTx/>
              <a:buFont typeface="Wingdings" panose="05000000000000000000" pitchFamily="2" charset="2"/>
              <a:buChar char="Ø"/>
              <a:tabLst/>
              <a:defRPr/>
            </a:pPr>
            <a:endParaRPr kumimoji="0" lang="en-US" i="1" u="none" strike="noStrike" kern="1200" cap="none" spc="0" normalizeH="0" baseline="0" noProof="0" dirty="0">
              <a:ln>
                <a:noFill/>
              </a:ln>
              <a:effectLst/>
              <a:uLnTx/>
              <a:uFillTx/>
              <a:ea typeface="+mn-ea"/>
              <a:cs typeface="+mn-cs"/>
            </a:endParaRPr>
          </a:p>
        </p:txBody>
      </p:sp>
      <p:sp>
        <p:nvSpPr>
          <p:cNvPr id="21" name="TextBox 20"/>
          <p:cNvSpPr txBox="1"/>
          <p:nvPr/>
        </p:nvSpPr>
        <p:spPr>
          <a:xfrm>
            <a:off x="9009059" y="1273644"/>
            <a:ext cx="924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accent6"/>
                </a:solidFill>
                <a:effectLst/>
                <a:uLnTx/>
                <a:uFillTx/>
                <a:latin typeface="Calibri"/>
                <a:ea typeface="+mn-ea"/>
                <a:cs typeface="+mn-cs"/>
              </a:rPr>
              <a:t>2019</a:t>
            </a:r>
          </a:p>
        </p:txBody>
      </p:sp>
      <p:sp>
        <p:nvSpPr>
          <p:cNvPr id="22" name="Chevron 21"/>
          <p:cNvSpPr/>
          <p:nvPr/>
        </p:nvSpPr>
        <p:spPr>
          <a:xfrm>
            <a:off x="9009059" y="1805806"/>
            <a:ext cx="504825" cy="756129"/>
          </a:xfrm>
          <a:prstGeom prst="chevron">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Chevron 27"/>
          <p:cNvSpPr/>
          <p:nvPr/>
        </p:nvSpPr>
        <p:spPr>
          <a:xfrm>
            <a:off x="6092210" y="1805806"/>
            <a:ext cx="504825" cy="756129"/>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p:cNvSpPr txBox="1"/>
          <p:nvPr/>
        </p:nvSpPr>
        <p:spPr>
          <a:xfrm>
            <a:off x="6092210" y="2621428"/>
            <a:ext cx="2880360" cy="1831271"/>
          </a:xfrm>
          <a:prstGeom prst="rect">
            <a:avLst/>
          </a:prstGeom>
          <a:noFill/>
        </p:spPr>
        <p:txBody>
          <a:bodyPr wrap="square" rtlCol="0">
            <a:spAutoFit/>
          </a:bodyPr>
          <a:lstStyle/>
          <a:p>
            <a:pPr>
              <a:spcAft>
                <a:spcPts val="600"/>
              </a:spcAft>
              <a:defRPr/>
            </a:pPr>
            <a:r>
              <a:rPr lang="en-US" b="1" i="1" u="sng" dirty="0">
                <a:solidFill>
                  <a:prstClr val="black"/>
                </a:solidFill>
              </a:rPr>
              <a:t>September - December</a:t>
            </a:r>
          </a:p>
          <a:p>
            <a:pPr marL="285750" indent="-285750">
              <a:buFont typeface="Wingdings" panose="05000000000000000000" pitchFamily="2" charset="2"/>
              <a:buChar char="Ø"/>
              <a:defRPr/>
            </a:pPr>
            <a:r>
              <a:rPr lang="en-US" i="1" dirty="0">
                <a:solidFill>
                  <a:prstClr val="black"/>
                </a:solidFill>
              </a:rPr>
              <a:t>Second WG meeting</a:t>
            </a:r>
          </a:p>
          <a:p>
            <a:pPr>
              <a:defRPr/>
            </a:pPr>
            <a:endParaRPr kumimoji="0" lang="en-US" i="1"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spcBef>
                <a:spcPts val="0"/>
              </a:spcBef>
              <a:buClrTx/>
              <a:buSzTx/>
              <a:buFont typeface="Wingdings" panose="05000000000000000000" pitchFamily="2" charset="2"/>
              <a:buChar char="Ø"/>
              <a:tabLst/>
              <a:defRPr/>
            </a:pPr>
            <a:r>
              <a:rPr kumimoji="0" lang="en-US" i="1" u="none" strike="noStrike" kern="1200" cap="none" spc="0" normalizeH="0" baseline="0" noProof="0" dirty="0">
                <a:ln>
                  <a:noFill/>
                </a:ln>
                <a:solidFill>
                  <a:prstClr val="black"/>
                </a:solidFill>
                <a:effectLst/>
                <a:uLnTx/>
                <a:uFillTx/>
              </a:rPr>
              <a:t>Iterate to refine draft Guidelines document</a:t>
            </a:r>
            <a:endParaRPr kumimoji="0" lang="en-US" i="1" u="sng"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spcBef>
                <a:spcPts val="0"/>
              </a:spcBef>
              <a:spcAft>
                <a:spcPts val="600"/>
              </a:spcAft>
              <a:buClrTx/>
              <a:buSzTx/>
              <a:buFont typeface="Wingdings" panose="05000000000000000000" pitchFamily="2" charset="2"/>
              <a:buChar char="Ø"/>
              <a:tabLst/>
              <a:defRPr/>
            </a:pPr>
            <a:endParaRPr kumimoji="0" lang="en-US" i="1" u="none" strike="noStrike" kern="1200" cap="none" spc="0" normalizeH="0" baseline="0" noProof="0" dirty="0">
              <a:ln>
                <a:noFill/>
              </a:ln>
              <a:solidFill>
                <a:prstClr val="black"/>
              </a:solidFill>
              <a:effectLst/>
              <a:uLnTx/>
              <a:uFillTx/>
            </a:endParaRPr>
          </a:p>
        </p:txBody>
      </p:sp>
      <p:sp>
        <p:nvSpPr>
          <p:cNvPr id="24" name="TextBox 23"/>
          <p:cNvSpPr txBox="1"/>
          <p:nvPr/>
        </p:nvSpPr>
        <p:spPr>
          <a:xfrm>
            <a:off x="9009058" y="2616226"/>
            <a:ext cx="3182942" cy="3847207"/>
          </a:xfrm>
          <a:prstGeom prst="rect">
            <a:avLst/>
          </a:prstGeom>
          <a:noFill/>
        </p:spPr>
        <p:txBody>
          <a:bodyPr wrap="square" rtlCol="0">
            <a:spAutoFit/>
          </a:bodyPr>
          <a:lstStyle/>
          <a:p>
            <a:pPr>
              <a:defRPr/>
            </a:pPr>
            <a:r>
              <a:rPr lang="en-US" b="1" i="1" u="sng" dirty="0">
                <a:solidFill>
                  <a:prstClr val="black"/>
                </a:solidFill>
              </a:rPr>
              <a:t>January – March</a:t>
            </a:r>
          </a:p>
          <a:p>
            <a:pPr marL="342900" indent="-342900">
              <a:spcBef>
                <a:spcPts val="600"/>
              </a:spcBef>
              <a:buFont typeface="Wingdings" panose="05000000000000000000" pitchFamily="2" charset="2"/>
              <a:buChar char="Ø"/>
              <a:defRPr/>
            </a:pPr>
            <a:r>
              <a:rPr lang="en-US" i="1" dirty="0">
                <a:solidFill>
                  <a:prstClr val="black"/>
                </a:solidFill>
              </a:rPr>
              <a:t>Unexpected hiatus</a:t>
            </a:r>
            <a:endParaRPr lang="en-US" b="1" i="1" dirty="0">
              <a:solidFill>
                <a:prstClr val="black"/>
              </a:solidFill>
            </a:endParaRPr>
          </a:p>
          <a:p>
            <a:pPr marL="285750" indent="-285750">
              <a:buFont typeface="Wingdings" panose="05000000000000000000" pitchFamily="2" charset="2"/>
              <a:buChar char="Ø"/>
              <a:defRPr/>
            </a:pPr>
            <a:endParaRPr lang="en-US" i="1" dirty="0">
              <a:solidFill>
                <a:prstClr val="black"/>
              </a:solidFill>
            </a:endParaRPr>
          </a:p>
          <a:p>
            <a:pPr>
              <a:defRPr/>
            </a:pPr>
            <a:r>
              <a:rPr lang="en-US" b="1" i="1" u="sng" dirty="0">
                <a:solidFill>
                  <a:prstClr val="black"/>
                </a:solidFill>
              </a:rPr>
              <a:t>April – June</a:t>
            </a:r>
          </a:p>
          <a:p>
            <a:pPr marL="285750" indent="-285750">
              <a:spcBef>
                <a:spcPts val="600"/>
              </a:spcBef>
              <a:buFont typeface="Wingdings" panose="05000000000000000000" pitchFamily="2" charset="2"/>
              <a:buChar char="Ø"/>
              <a:defRPr/>
            </a:pPr>
            <a:r>
              <a:rPr lang="en-US" i="1" dirty="0">
                <a:solidFill>
                  <a:prstClr val="black"/>
                </a:solidFill>
              </a:rPr>
              <a:t>Third WG meeting to finalize draft, and plan</a:t>
            </a:r>
          </a:p>
          <a:p>
            <a:pPr marL="285750" indent="-285750">
              <a:buFont typeface="Wingdings" panose="05000000000000000000" pitchFamily="2" charset="2"/>
              <a:buChar char="Ø"/>
              <a:defRPr/>
            </a:pPr>
            <a:endParaRPr lang="en-US" i="1" dirty="0">
              <a:solidFill>
                <a:prstClr val="black"/>
              </a:solidFill>
            </a:endParaRPr>
          </a:p>
          <a:p>
            <a:pPr marL="285750" indent="-285750">
              <a:buFont typeface="Wingdings" panose="05000000000000000000" pitchFamily="2" charset="2"/>
              <a:buChar char="Ø"/>
              <a:defRPr/>
            </a:pPr>
            <a:r>
              <a:rPr lang="en-US" i="1" dirty="0">
                <a:solidFill>
                  <a:prstClr val="black"/>
                </a:solidFill>
              </a:rPr>
              <a:t>Submit for executive review</a:t>
            </a:r>
          </a:p>
          <a:p>
            <a:pPr marL="285750" indent="-285750">
              <a:buFont typeface="Wingdings" panose="05000000000000000000" pitchFamily="2" charset="2"/>
              <a:buChar char="Ø"/>
              <a:defRPr/>
            </a:pPr>
            <a:endParaRPr lang="en-US" i="1" dirty="0">
              <a:solidFill>
                <a:prstClr val="black"/>
              </a:solidFill>
            </a:endParaRPr>
          </a:p>
          <a:p>
            <a:pPr marL="285750" indent="-285750">
              <a:buFont typeface="Wingdings" panose="05000000000000000000" pitchFamily="2" charset="2"/>
              <a:buChar char="Ø"/>
              <a:defRPr/>
            </a:pPr>
            <a:r>
              <a:rPr lang="en-US" i="1" dirty="0">
                <a:solidFill>
                  <a:prstClr val="black"/>
                </a:solidFill>
              </a:rPr>
              <a:t>Initiate communication and rollout to cores</a:t>
            </a:r>
          </a:p>
          <a:p>
            <a:pPr marR="0" lvl="0" algn="l" defTabSz="914400" rtl="0" eaLnBrk="1" fontAlgn="auto" latinLnBrk="0" hangingPunct="1">
              <a:spcBef>
                <a:spcPts val="0"/>
              </a:spcBef>
              <a:spcAft>
                <a:spcPts val="0"/>
              </a:spcAft>
              <a:buClrTx/>
              <a:buSzTx/>
              <a:tabLst/>
              <a:defRPr/>
            </a:pPr>
            <a:endParaRPr kumimoji="0" lang="en-US" i="1" u="none" strike="noStrike" kern="1200" cap="none" spc="0" normalizeH="0" baseline="0" noProof="0" dirty="0">
              <a:ln>
                <a:noFill/>
              </a:ln>
              <a:solidFill>
                <a:prstClr val="black"/>
              </a:solidFill>
              <a:effectLst/>
              <a:uLnTx/>
              <a:uFillTx/>
            </a:endParaRPr>
          </a:p>
          <a:p>
            <a:pPr marR="0" lvl="0" algn="l" defTabSz="914400" rtl="0" eaLnBrk="1" fontAlgn="auto" latinLnBrk="0" hangingPunct="1">
              <a:spcBef>
                <a:spcPts val="0"/>
              </a:spcBef>
              <a:spcAft>
                <a:spcPts val="0"/>
              </a:spcAft>
              <a:buClrTx/>
              <a:buSzTx/>
              <a:tabLst/>
              <a:defRPr/>
            </a:pPr>
            <a:endParaRPr kumimoji="0" lang="en-US" i="1" u="none" strike="noStrike" kern="1200" cap="none" spc="0" normalizeH="0" baseline="0" noProof="0" dirty="0">
              <a:ln>
                <a:noFill/>
              </a:ln>
              <a:solidFill>
                <a:prstClr val="black"/>
              </a:solidFill>
              <a:effectLst/>
              <a:uLnTx/>
              <a:uFillTx/>
            </a:endParaRPr>
          </a:p>
        </p:txBody>
      </p:sp>
      <p:sp>
        <p:nvSpPr>
          <p:cNvPr id="19" name="Title 2">
            <a:extLst>
              <a:ext uri="{FF2B5EF4-FFF2-40B4-BE49-F238E27FC236}">
                <a16:creationId xmlns:a16="http://schemas.microsoft.com/office/drawing/2014/main" id="{5F0E09C5-1598-46BD-8FDF-B2E83F292180}"/>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VUMC Working Group Timeline</a:t>
            </a:r>
            <a:endParaRPr lang="en-US" i="1" dirty="0"/>
          </a:p>
        </p:txBody>
      </p:sp>
      <p:grpSp>
        <p:nvGrpSpPr>
          <p:cNvPr id="20" name="Group 19">
            <a:extLst>
              <a:ext uri="{FF2B5EF4-FFF2-40B4-BE49-F238E27FC236}">
                <a16:creationId xmlns:a16="http://schemas.microsoft.com/office/drawing/2014/main" id="{FBE0C336-4040-4EB7-9119-6548D3240946}"/>
              </a:ext>
            </a:extLst>
          </p:cNvPr>
          <p:cNvGrpSpPr>
            <a:grpSpLocks noChangeAspect="1"/>
          </p:cNvGrpSpPr>
          <p:nvPr/>
        </p:nvGrpSpPr>
        <p:grpSpPr>
          <a:xfrm>
            <a:off x="30064" y="5843379"/>
            <a:ext cx="891703" cy="934621"/>
            <a:chOff x="76794" y="5345058"/>
            <a:chExt cx="1364703" cy="1430387"/>
          </a:xfrm>
        </p:grpSpPr>
        <p:grpSp>
          <p:nvGrpSpPr>
            <p:cNvPr id="23" name="Group 22">
              <a:extLst>
                <a:ext uri="{FF2B5EF4-FFF2-40B4-BE49-F238E27FC236}">
                  <a16:creationId xmlns:a16="http://schemas.microsoft.com/office/drawing/2014/main" id="{9FC0C376-61B8-4827-9751-D5EE4EDE3320}"/>
                </a:ext>
              </a:extLst>
            </p:cNvPr>
            <p:cNvGrpSpPr>
              <a:grpSpLocks noChangeAspect="1"/>
            </p:cNvGrpSpPr>
            <p:nvPr/>
          </p:nvGrpSpPr>
          <p:grpSpPr>
            <a:xfrm>
              <a:off x="186459" y="5345058"/>
              <a:ext cx="1145372" cy="1067820"/>
              <a:chOff x="4953000" y="411482"/>
              <a:chExt cx="6537959" cy="6095281"/>
            </a:xfrm>
          </p:grpSpPr>
          <p:pic>
            <p:nvPicPr>
              <p:cNvPr id="26" name="Content Placeholder 6">
                <a:extLst>
                  <a:ext uri="{FF2B5EF4-FFF2-40B4-BE49-F238E27FC236}">
                    <a16:creationId xmlns:a16="http://schemas.microsoft.com/office/drawing/2014/main" id="{E8CE2B84-692C-4610-934A-F56CE373D647}"/>
                  </a:ext>
                </a:extLst>
              </p:cNvPr>
              <p:cNvPicPr>
                <a:picLocks noChangeAspect="1"/>
              </p:cNvPicPr>
              <p:nvPr/>
            </p:nvPicPr>
            <p:blipFill rotWithShape="1">
              <a:blip r:embed="rId3"/>
              <a:srcRect l="70217" t="5481" r="5756" b="54691"/>
              <a:stretch/>
            </p:blipFill>
            <p:spPr>
              <a:xfrm>
                <a:off x="4953000" y="411482"/>
                <a:ext cx="6537959" cy="6095281"/>
              </a:xfrm>
              <a:prstGeom prst="rect">
                <a:avLst/>
              </a:prstGeom>
            </p:spPr>
          </p:pic>
          <p:pic>
            <p:nvPicPr>
              <p:cNvPr id="27" name="Content Placeholder 6">
                <a:extLst>
                  <a:ext uri="{FF2B5EF4-FFF2-40B4-BE49-F238E27FC236}">
                    <a16:creationId xmlns:a16="http://schemas.microsoft.com/office/drawing/2014/main" id="{F0416D1A-0E52-4E76-8192-D48FAA2538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25" name="Picture 24">
              <a:extLst>
                <a:ext uri="{FF2B5EF4-FFF2-40B4-BE49-F238E27FC236}">
                  <a16:creationId xmlns:a16="http://schemas.microsoft.com/office/drawing/2014/main" id="{19C4569B-6382-496C-98D1-600CDD67AD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265620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7CAE3-E72C-407D-ADFD-7829EBC06E24}"/>
              </a:ext>
            </a:extLst>
          </p:cNvPr>
          <p:cNvSpPr>
            <a:spLocks noGrp="1"/>
          </p:cNvSpPr>
          <p:nvPr>
            <p:ph idx="1"/>
          </p:nvPr>
        </p:nvSpPr>
        <p:spPr>
          <a:xfrm>
            <a:off x="77442" y="985983"/>
            <a:ext cx="11887200" cy="4993205"/>
          </a:xfrm>
        </p:spPr>
        <p:txBody>
          <a:bodyPr>
            <a:normAutofit/>
          </a:bodyPr>
          <a:lstStyle/>
          <a:p>
            <a:pPr marL="0" indent="0">
              <a:buNone/>
            </a:pPr>
            <a:r>
              <a:rPr lang="en-US" b="1" i="1" dirty="0"/>
              <a:t>to advance rigor, reproducibility &amp; transparency (RR&amp;T) at VUMC</a:t>
            </a:r>
          </a:p>
          <a:p>
            <a:pPr marL="0" indent="0">
              <a:buNone/>
            </a:pPr>
            <a:endParaRPr lang="en-US" dirty="0"/>
          </a:p>
        </p:txBody>
      </p:sp>
      <p:sp>
        <p:nvSpPr>
          <p:cNvPr id="7" name="Title 2">
            <a:extLst>
              <a:ext uri="{FF2B5EF4-FFF2-40B4-BE49-F238E27FC236}">
                <a16:creationId xmlns:a16="http://schemas.microsoft.com/office/drawing/2014/main" id="{C58315B4-0298-4B1C-9D67-A7E8E2FEE2A6}"/>
              </a:ext>
            </a:extLst>
          </p:cNvPr>
          <p:cNvSpPr>
            <a:spLocks noGrp="1"/>
          </p:cNvSpPr>
          <p:nvPr>
            <p:ph type="title"/>
          </p:nvPr>
        </p:nvSpPr>
        <p:spPr>
          <a:xfrm>
            <a:off x="0" y="8842"/>
            <a:ext cx="12192000" cy="1325563"/>
          </a:xfrm>
        </p:spPr>
        <p:txBody>
          <a:bodyPr>
            <a:normAutofit/>
          </a:bodyPr>
          <a:lstStyle/>
          <a:p>
            <a:r>
              <a:rPr lang="en-US" b="1" dirty="0"/>
              <a:t>Leverage the Unique Capabilities and Role of Cores</a:t>
            </a:r>
            <a:endParaRPr lang="en-US" i="1" dirty="0"/>
          </a:p>
        </p:txBody>
      </p:sp>
      <p:graphicFrame>
        <p:nvGraphicFramePr>
          <p:cNvPr id="8" name="Diagram 7">
            <a:extLst>
              <a:ext uri="{FF2B5EF4-FFF2-40B4-BE49-F238E27FC236}">
                <a16:creationId xmlns:a16="http://schemas.microsoft.com/office/drawing/2014/main" id="{21688555-C048-4FF0-BC70-EB9BA5818810}"/>
              </a:ext>
            </a:extLst>
          </p:cNvPr>
          <p:cNvGraphicFramePr/>
          <p:nvPr>
            <p:extLst/>
          </p:nvPr>
        </p:nvGraphicFramePr>
        <p:xfrm>
          <a:off x="788495" y="1036657"/>
          <a:ext cx="11199653" cy="5821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D9B50C1F-ACA5-4ED8-B735-E68BF5F60DB2}"/>
              </a:ext>
            </a:extLst>
          </p:cNvPr>
          <p:cNvGrpSpPr/>
          <p:nvPr/>
        </p:nvGrpSpPr>
        <p:grpSpPr>
          <a:xfrm>
            <a:off x="6510644" y="5040645"/>
            <a:ext cx="1737364" cy="1737355"/>
            <a:chOff x="7077509" y="1027000"/>
            <a:chExt cx="1737364" cy="1737355"/>
          </a:xfrm>
          <a:solidFill>
            <a:srgbClr val="7030A0"/>
          </a:solidFill>
          <a:scene3d>
            <a:camera prst="orthographicFront"/>
            <a:lightRig rig="flat" dir="t"/>
          </a:scene3d>
        </p:grpSpPr>
        <p:sp>
          <p:nvSpPr>
            <p:cNvPr id="10" name="Oval 9">
              <a:extLst>
                <a:ext uri="{FF2B5EF4-FFF2-40B4-BE49-F238E27FC236}">
                  <a16:creationId xmlns:a16="http://schemas.microsoft.com/office/drawing/2014/main" id="{38AF4138-7228-4F3B-825D-80839D32C666}"/>
                </a:ext>
              </a:extLst>
            </p:cNvPr>
            <p:cNvSpPr/>
            <p:nvPr/>
          </p:nvSpPr>
          <p:spPr>
            <a:xfrm>
              <a:off x="7077509" y="1027000"/>
              <a:ext cx="1737364" cy="1737355"/>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1956B127-DEFB-40A0-A1BE-C802BBFAAC53}"/>
                </a:ext>
              </a:extLst>
            </p:cNvPr>
            <p:cNvSpPr txBox="1"/>
            <p:nvPr/>
          </p:nvSpPr>
          <p:spPr>
            <a:xfrm>
              <a:off x="7331940" y="1281430"/>
              <a:ext cx="1228502" cy="109094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kern="1200" dirty="0"/>
                <a:t>Rigorous Methods</a:t>
              </a:r>
            </a:p>
          </p:txBody>
        </p:sp>
      </p:grpSp>
      <p:grpSp>
        <p:nvGrpSpPr>
          <p:cNvPr id="15" name="Group 14">
            <a:extLst>
              <a:ext uri="{FF2B5EF4-FFF2-40B4-BE49-F238E27FC236}">
                <a16:creationId xmlns:a16="http://schemas.microsoft.com/office/drawing/2014/main" id="{843B6788-2081-4320-9DC9-6E70CA27C640}"/>
              </a:ext>
            </a:extLst>
          </p:cNvPr>
          <p:cNvGrpSpPr/>
          <p:nvPr/>
        </p:nvGrpSpPr>
        <p:grpSpPr>
          <a:xfrm>
            <a:off x="9073080" y="2411385"/>
            <a:ext cx="1463040" cy="1463040"/>
            <a:chOff x="541768" y="2619663"/>
            <a:chExt cx="2103126" cy="2103120"/>
          </a:xfrm>
          <a:solidFill>
            <a:srgbClr val="C00000"/>
          </a:solidFill>
          <a:scene3d>
            <a:camera prst="orthographicFront"/>
            <a:lightRig rig="flat" dir="t"/>
          </a:scene3d>
        </p:grpSpPr>
        <p:sp>
          <p:nvSpPr>
            <p:cNvPr id="16" name="Oval 15">
              <a:extLst>
                <a:ext uri="{FF2B5EF4-FFF2-40B4-BE49-F238E27FC236}">
                  <a16:creationId xmlns:a16="http://schemas.microsoft.com/office/drawing/2014/main" id="{83D8CCEA-DC6E-4699-8405-1A70C979FD84}"/>
                </a:ext>
              </a:extLst>
            </p:cNvPr>
            <p:cNvSpPr/>
            <p:nvPr/>
          </p:nvSpPr>
          <p:spPr>
            <a:xfrm>
              <a:off x="541768" y="2619663"/>
              <a:ext cx="2103126" cy="2103120"/>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9B023F88-A491-4F8A-8C49-E343511A3F52}"/>
                </a:ext>
              </a:extLst>
            </p:cNvPr>
            <p:cNvSpPr txBox="1"/>
            <p:nvPr/>
          </p:nvSpPr>
          <p:spPr>
            <a:xfrm>
              <a:off x="849764" y="2927659"/>
              <a:ext cx="1487134" cy="130449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3200" kern="1200" dirty="0"/>
                <a:t>BIG DATA</a:t>
              </a:r>
            </a:p>
          </p:txBody>
        </p:sp>
      </p:grpSp>
      <p:grpSp>
        <p:nvGrpSpPr>
          <p:cNvPr id="18" name="Group 17">
            <a:extLst>
              <a:ext uri="{FF2B5EF4-FFF2-40B4-BE49-F238E27FC236}">
                <a16:creationId xmlns:a16="http://schemas.microsoft.com/office/drawing/2014/main" id="{C105E3CD-3F1E-47AC-9FC9-8829736F8A50}"/>
              </a:ext>
            </a:extLst>
          </p:cNvPr>
          <p:cNvGrpSpPr/>
          <p:nvPr/>
        </p:nvGrpSpPr>
        <p:grpSpPr>
          <a:xfrm>
            <a:off x="788495" y="2633162"/>
            <a:ext cx="1463040" cy="1463040"/>
            <a:chOff x="541768" y="2619663"/>
            <a:chExt cx="2103126" cy="2103120"/>
          </a:xfrm>
          <a:solidFill>
            <a:srgbClr val="000099"/>
          </a:solidFill>
          <a:scene3d>
            <a:camera prst="orthographicFront"/>
            <a:lightRig rig="flat" dir="t"/>
          </a:scene3d>
        </p:grpSpPr>
        <p:sp>
          <p:nvSpPr>
            <p:cNvPr id="19" name="Oval 18">
              <a:extLst>
                <a:ext uri="{FF2B5EF4-FFF2-40B4-BE49-F238E27FC236}">
                  <a16:creationId xmlns:a16="http://schemas.microsoft.com/office/drawing/2014/main" id="{66D5C084-E658-45A2-8FAE-6BC12BDDF2AF}"/>
                </a:ext>
              </a:extLst>
            </p:cNvPr>
            <p:cNvSpPr/>
            <p:nvPr/>
          </p:nvSpPr>
          <p:spPr>
            <a:xfrm>
              <a:off x="541768" y="2619663"/>
              <a:ext cx="2103126" cy="2103120"/>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679C03EB-ACB7-4C94-988D-C4E617968FC5}"/>
                </a:ext>
              </a:extLst>
            </p:cNvPr>
            <p:cNvSpPr txBox="1"/>
            <p:nvPr/>
          </p:nvSpPr>
          <p:spPr>
            <a:xfrm>
              <a:off x="849765" y="3004376"/>
              <a:ext cx="1487134" cy="130449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Mentorship</a:t>
              </a:r>
              <a:endParaRPr lang="en-US" sz="1600" kern="1200" dirty="0"/>
            </a:p>
          </p:txBody>
        </p:sp>
      </p:grpSp>
      <p:grpSp>
        <p:nvGrpSpPr>
          <p:cNvPr id="26" name="Group 25">
            <a:extLst>
              <a:ext uri="{FF2B5EF4-FFF2-40B4-BE49-F238E27FC236}">
                <a16:creationId xmlns:a16="http://schemas.microsoft.com/office/drawing/2014/main" id="{BDCC7737-468C-4F12-BC8A-1A5AC6E1C8B1}"/>
              </a:ext>
            </a:extLst>
          </p:cNvPr>
          <p:cNvGrpSpPr>
            <a:grpSpLocks noChangeAspect="1"/>
          </p:cNvGrpSpPr>
          <p:nvPr/>
        </p:nvGrpSpPr>
        <p:grpSpPr>
          <a:xfrm>
            <a:off x="30064" y="5843379"/>
            <a:ext cx="891703" cy="934621"/>
            <a:chOff x="76794" y="5345058"/>
            <a:chExt cx="1364703" cy="1430387"/>
          </a:xfrm>
        </p:grpSpPr>
        <p:grpSp>
          <p:nvGrpSpPr>
            <p:cNvPr id="27" name="Group 26">
              <a:extLst>
                <a:ext uri="{FF2B5EF4-FFF2-40B4-BE49-F238E27FC236}">
                  <a16:creationId xmlns:a16="http://schemas.microsoft.com/office/drawing/2014/main" id="{1DF04012-55C2-4D68-B31A-DBC96CDCE5BA}"/>
                </a:ext>
              </a:extLst>
            </p:cNvPr>
            <p:cNvGrpSpPr>
              <a:grpSpLocks noChangeAspect="1"/>
            </p:cNvGrpSpPr>
            <p:nvPr/>
          </p:nvGrpSpPr>
          <p:grpSpPr>
            <a:xfrm>
              <a:off x="186459" y="5345058"/>
              <a:ext cx="1145372" cy="1067820"/>
              <a:chOff x="4953000" y="411482"/>
              <a:chExt cx="6537959" cy="6095281"/>
            </a:xfrm>
          </p:grpSpPr>
          <p:pic>
            <p:nvPicPr>
              <p:cNvPr id="29" name="Content Placeholder 6">
                <a:extLst>
                  <a:ext uri="{FF2B5EF4-FFF2-40B4-BE49-F238E27FC236}">
                    <a16:creationId xmlns:a16="http://schemas.microsoft.com/office/drawing/2014/main" id="{33AB5985-A86E-4C72-8CE2-D0CFFC5F0D59}"/>
                  </a:ext>
                </a:extLst>
              </p:cNvPr>
              <p:cNvPicPr>
                <a:picLocks noChangeAspect="1"/>
              </p:cNvPicPr>
              <p:nvPr/>
            </p:nvPicPr>
            <p:blipFill rotWithShape="1">
              <a:blip r:embed="rId8"/>
              <a:srcRect l="70217" t="5481" r="5756" b="54691"/>
              <a:stretch/>
            </p:blipFill>
            <p:spPr>
              <a:xfrm>
                <a:off x="4953000" y="411482"/>
                <a:ext cx="6537959" cy="6095281"/>
              </a:xfrm>
              <a:prstGeom prst="rect">
                <a:avLst/>
              </a:prstGeom>
            </p:spPr>
          </p:pic>
          <p:pic>
            <p:nvPicPr>
              <p:cNvPr id="30" name="Content Placeholder 6">
                <a:extLst>
                  <a:ext uri="{FF2B5EF4-FFF2-40B4-BE49-F238E27FC236}">
                    <a16:creationId xmlns:a16="http://schemas.microsoft.com/office/drawing/2014/main" id="{3B7EE0E8-6180-42AD-8C14-886B2179929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28" name="Picture 27">
              <a:extLst>
                <a:ext uri="{FF2B5EF4-FFF2-40B4-BE49-F238E27FC236}">
                  <a16:creationId xmlns:a16="http://schemas.microsoft.com/office/drawing/2014/main" id="{C0D45EFF-1A59-4A8A-BE64-D5239DD898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2032292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7C6909-CE2D-4AFD-951F-76679A665E2B}"/>
              </a:ext>
            </a:extLst>
          </p:cNvPr>
          <p:cNvSpPr>
            <a:spLocks noGrp="1"/>
          </p:cNvSpPr>
          <p:nvPr>
            <p:ph idx="1"/>
          </p:nvPr>
        </p:nvSpPr>
        <p:spPr>
          <a:xfrm>
            <a:off x="35440" y="1049085"/>
            <a:ext cx="11887200" cy="5415515"/>
          </a:xfrm>
        </p:spPr>
        <p:txBody>
          <a:bodyPr>
            <a:normAutofit/>
          </a:bodyPr>
          <a:lstStyle/>
          <a:p>
            <a:pPr marL="0" indent="0">
              <a:buNone/>
            </a:pPr>
            <a:r>
              <a:rPr lang="en-US" b="1" i="1" dirty="0"/>
              <a:t>Promote intellectual and scholarly rigor, reproducibility and appropriate transparency in science and practice</a:t>
            </a:r>
          </a:p>
        </p:txBody>
      </p:sp>
      <p:sp>
        <p:nvSpPr>
          <p:cNvPr id="6" name="Title 2">
            <a:extLst>
              <a:ext uri="{FF2B5EF4-FFF2-40B4-BE49-F238E27FC236}">
                <a16:creationId xmlns:a16="http://schemas.microsoft.com/office/drawing/2014/main" id="{0E0FAE50-7C9F-486D-A930-07BEED342AAC}"/>
              </a:ext>
            </a:extLst>
          </p:cNvPr>
          <p:cNvSpPr txBox="1">
            <a:spLocks/>
          </p:cNvSpPr>
          <p:nvPr/>
        </p:nvSpPr>
        <p:spPr>
          <a:xfrm>
            <a:off x="0" y="8842"/>
            <a:ext cx="12192000" cy="1912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dirty="0"/>
          </a:p>
        </p:txBody>
      </p:sp>
      <p:sp>
        <p:nvSpPr>
          <p:cNvPr id="7" name="Title 2">
            <a:extLst>
              <a:ext uri="{FF2B5EF4-FFF2-40B4-BE49-F238E27FC236}">
                <a16:creationId xmlns:a16="http://schemas.microsoft.com/office/drawing/2014/main" id="{285185A6-0DBA-4E76-9D51-727906673D5F}"/>
              </a:ext>
            </a:extLst>
          </p:cNvPr>
          <p:cNvSpPr>
            <a:spLocks noGrp="1"/>
          </p:cNvSpPr>
          <p:nvPr>
            <p:ph type="title"/>
          </p:nvPr>
        </p:nvSpPr>
        <p:spPr>
          <a:xfrm>
            <a:off x="0" y="8842"/>
            <a:ext cx="12192000" cy="1325563"/>
          </a:xfrm>
        </p:spPr>
        <p:txBody>
          <a:bodyPr>
            <a:normAutofit/>
          </a:bodyPr>
          <a:lstStyle/>
          <a:p>
            <a:r>
              <a:rPr lang="en-US" b="1" dirty="0"/>
              <a:t>Establish Guidelines for Core RR&amp;T</a:t>
            </a:r>
            <a:endParaRPr lang="en-US" i="1" dirty="0"/>
          </a:p>
        </p:txBody>
      </p:sp>
      <p:graphicFrame>
        <p:nvGraphicFramePr>
          <p:cNvPr id="8" name="Diagram 7">
            <a:extLst>
              <a:ext uri="{FF2B5EF4-FFF2-40B4-BE49-F238E27FC236}">
                <a16:creationId xmlns:a16="http://schemas.microsoft.com/office/drawing/2014/main" id="{39B3AAF3-2D05-4623-941A-11FA629B7D2A}"/>
              </a:ext>
            </a:extLst>
          </p:cNvPr>
          <p:cNvGraphicFramePr/>
          <p:nvPr>
            <p:extLst/>
          </p:nvPr>
        </p:nvGraphicFramePr>
        <p:xfrm>
          <a:off x="1119963" y="1389321"/>
          <a:ext cx="10327757" cy="5468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AFC83BC3-D77F-421E-AF72-3E021CD333E2}"/>
              </a:ext>
            </a:extLst>
          </p:cNvPr>
          <p:cNvGrpSpPr>
            <a:grpSpLocks noChangeAspect="1"/>
          </p:cNvGrpSpPr>
          <p:nvPr/>
        </p:nvGrpSpPr>
        <p:grpSpPr>
          <a:xfrm>
            <a:off x="30064" y="5843379"/>
            <a:ext cx="891703" cy="934621"/>
            <a:chOff x="76794" y="5345058"/>
            <a:chExt cx="1364703" cy="1430387"/>
          </a:xfrm>
        </p:grpSpPr>
        <p:grpSp>
          <p:nvGrpSpPr>
            <p:cNvPr id="10" name="Group 9">
              <a:extLst>
                <a:ext uri="{FF2B5EF4-FFF2-40B4-BE49-F238E27FC236}">
                  <a16:creationId xmlns:a16="http://schemas.microsoft.com/office/drawing/2014/main" id="{04A17C03-1062-4803-9DC9-3A3AB98FE190}"/>
                </a:ext>
              </a:extLst>
            </p:cNvPr>
            <p:cNvGrpSpPr>
              <a:grpSpLocks noChangeAspect="1"/>
            </p:cNvGrpSpPr>
            <p:nvPr/>
          </p:nvGrpSpPr>
          <p:grpSpPr>
            <a:xfrm>
              <a:off x="186459" y="5345058"/>
              <a:ext cx="1145372" cy="1067820"/>
              <a:chOff x="4953000" y="411482"/>
              <a:chExt cx="6537959" cy="6095281"/>
            </a:xfrm>
          </p:grpSpPr>
          <p:pic>
            <p:nvPicPr>
              <p:cNvPr id="12" name="Content Placeholder 6">
                <a:extLst>
                  <a:ext uri="{FF2B5EF4-FFF2-40B4-BE49-F238E27FC236}">
                    <a16:creationId xmlns:a16="http://schemas.microsoft.com/office/drawing/2014/main" id="{61C6C5C1-5460-4B37-BEA1-8645ED6E603D}"/>
                  </a:ext>
                </a:extLst>
              </p:cNvPr>
              <p:cNvPicPr>
                <a:picLocks noChangeAspect="1"/>
              </p:cNvPicPr>
              <p:nvPr/>
            </p:nvPicPr>
            <p:blipFill rotWithShape="1">
              <a:blip r:embed="rId8"/>
              <a:srcRect l="70217" t="5481" r="5756" b="54691"/>
              <a:stretch/>
            </p:blipFill>
            <p:spPr>
              <a:xfrm>
                <a:off x="4953000" y="411482"/>
                <a:ext cx="6537959" cy="6095281"/>
              </a:xfrm>
              <a:prstGeom prst="rect">
                <a:avLst/>
              </a:prstGeom>
            </p:spPr>
          </p:pic>
          <p:pic>
            <p:nvPicPr>
              <p:cNvPr id="13" name="Content Placeholder 6">
                <a:extLst>
                  <a:ext uri="{FF2B5EF4-FFF2-40B4-BE49-F238E27FC236}">
                    <a16:creationId xmlns:a16="http://schemas.microsoft.com/office/drawing/2014/main" id="{2BFC2F27-21F0-4E1A-821F-F4040FD31D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11" name="Picture 10">
              <a:extLst>
                <a:ext uri="{FF2B5EF4-FFF2-40B4-BE49-F238E27FC236}">
                  <a16:creationId xmlns:a16="http://schemas.microsoft.com/office/drawing/2014/main" id="{0D9EA897-857A-4C72-81EE-1E114C5B44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4277831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9B3CB3-1F5A-4BB6-8210-423768BD1153}"/>
              </a:ext>
            </a:extLst>
          </p:cNvPr>
          <p:cNvPicPr>
            <a:picLocks noChangeAspect="1"/>
          </p:cNvPicPr>
          <p:nvPr/>
        </p:nvPicPr>
        <p:blipFill rotWithShape="1">
          <a:blip r:embed="rId3">
            <a:duotone>
              <a:schemeClr val="accent1">
                <a:shade val="45000"/>
                <a:satMod val="135000"/>
              </a:schemeClr>
              <a:prstClr val="white"/>
            </a:duotone>
          </a:blip>
          <a:srcRect l="3588" b="8574"/>
          <a:stretch/>
        </p:blipFill>
        <p:spPr>
          <a:xfrm>
            <a:off x="63795" y="1134139"/>
            <a:ext cx="12000613" cy="5663609"/>
          </a:xfrm>
          <a:prstGeom prst="rect">
            <a:avLst/>
          </a:prstGeom>
        </p:spPr>
      </p:pic>
      <p:sp>
        <p:nvSpPr>
          <p:cNvPr id="3" name="Content Placeholder 2">
            <a:extLst>
              <a:ext uri="{FF2B5EF4-FFF2-40B4-BE49-F238E27FC236}">
                <a16:creationId xmlns:a16="http://schemas.microsoft.com/office/drawing/2014/main" id="{FC1E0338-172E-40A2-A049-C058D0090418}"/>
              </a:ext>
            </a:extLst>
          </p:cNvPr>
          <p:cNvSpPr>
            <a:spLocks noGrp="1"/>
          </p:cNvSpPr>
          <p:nvPr>
            <p:ph idx="1"/>
          </p:nvPr>
        </p:nvSpPr>
        <p:spPr>
          <a:xfrm>
            <a:off x="835651" y="1134139"/>
            <a:ext cx="11305952" cy="5663609"/>
          </a:xfrm>
        </p:spPr>
        <p:txBody>
          <a:bodyPr>
            <a:normAutofit fontScale="92500" lnSpcReduction="10000"/>
          </a:bodyPr>
          <a:lstStyle/>
          <a:p>
            <a:pPr lvl="0"/>
            <a:r>
              <a:rPr lang="en-US" b="1" dirty="0">
                <a:latin typeface="Ink Free" panose="03080402000500000000" pitchFamily="66" charset="0"/>
              </a:rPr>
              <a:t>Methods documented, systematically defined, consistently applied </a:t>
            </a:r>
          </a:p>
          <a:p>
            <a:pPr lvl="0"/>
            <a:r>
              <a:rPr lang="en-US" b="1" dirty="0">
                <a:latin typeface="Ink Free" panose="03080402000500000000" pitchFamily="66" charset="0"/>
              </a:rPr>
              <a:t>Core staff trained on instrumentation &amp; methods</a:t>
            </a:r>
          </a:p>
          <a:p>
            <a:r>
              <a:rPr lang="en-US" b="1" dirty="0">
                <a:latin typeface="Ink Free" panose="03080402000500000000" pitchFamily="66" charset="0"/>
              </a:rPr>
              <a:t>Instrumentation maintained &amp; calibrated</a:t>
            </a:r>
          </a:p>
          <a:p>
            <a:pPr lvl="0"/>
            <a:r>
              <a:rPr lang="en-US" b="1" dirty="0">
                <a:latin typeface="Ink Free" panose="03080402000500000000" pitchFamily="66" charset="0"/>
              </a:rPr>
              <a:t>Reagents validated, properly maintained w/inventory controls, proper storage</a:t>
            </a:r>
          </a:p>
          <a:p>
            <a:pPr lvl="0"/>
            <a:r>
              <a:rPr lang="en-US" b="1" dirty="0">
                <a:latin typeface="Ink Free" panose="03080402000500000000" pitchFamily="66" charset="0"/>
              </a:rPr>
              <a:t>Software tools validated</a:t>
            </a:r>
          </a:p>
          <a:p>
            <a:pPr lvl="0"/>
            <a:r>
              <a:rPr lang="en-US" b="1" dirty="0">
                <a:latin typeface="Ink Free" panose="03080402000500000000" pitchFamily="66" charset="0"/>
              </a:rPr>
              <a:t>Positive/negative controls used and justified</a:t>
            </a:r>
          </a:p>
          <a:p>
            <a:pPr lvl="0"/>
            <a:r>
              <a:rPr lang="en-US" b="1" dirty="0">
                <a:latin typeface="Ink Free" panose="03080402000500000000" pitchFamily="66" charset="0"/>
              </a:rPr>
              <a:t>Batch effects defined and reported</a:t>
            </a:r>
          </a:p>
          <a:p>
            <a:pPr lvl="0"/>
            <a:r>
              <a:rPr lang="en-US" b="1" dirty="0">
                <a:latin typeface="Ink Free" panose="03080402000500000000" pitchFamily="66" charset="0"/>
              </a:rPr>
              <a:t>Statistical tests appropriate to the data type and experiment</a:t>
            </a:r>
          </a:p>
          <a:p>
            <a:pPr lvl="0"/>
            <a:r>
              <a:rPr lang="en-US" b="1" dirty="0">
                <a:latin typeface="Ink Free" panose="03080402000500000000" pitchFamily="66" charset="0"/>
              </a:rPr>
              <a:t>QC, sample data clearly annotated; raw results provided when possible for future analysis</a:t>
            </a:r>
          </a:p>
          <a:p>
            <a:r>
              <a:rPr lang="en-US" b="1" dirty="0">
                <a:latin typeface="Ink Free" panose="03080402000500000000" pitchFamily="66" charset="0"/>
              </a:rPr>
              <a:t>Limitations on interpretation of data/results are explained.</a:t>
            </a:r>
          </a:p>
          <a:p>
            <a:pPr lvl="0"/>
            <a:r>
              <a:rPr lang="en-US" b="1" dirty="0">
                <a:latin typeface="Ink Free" panose="03080402000500000000" pitchFamily="66" charset="0"/>
              </a:rPr>
              <a:t>Education, mentorship for experimental design, data analysis, accurate reporting of results </a:t>
            </a:r>
          </a:p>
          <a:p>
            <a:endParaRPr lang="en-US" b="1" dirty="0">
              <a:latin typeface="Ink Free" panose="03080402000500000000" pitchFamily="66" charset="0"/>
            </a:endParaRPr>
          </a:p>
        </p:txBody>
      </p:sp>
      <p:sp>
        <p:nvSpPr>
          <p:cNvPr id="4" name="Title 2">
            <a:extLst>
              <a:ext uri="{FF2B5EF4-FFF2-40B4-BE49-F238E27FC236}">
                <a16:creationId xmlns:a16="http://schemas.microsoft.com/office/drawing/2014/main" id="{03BBBDAC-918E-4D1E-923F-E86402D2B4F5}"/>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highlight>
                  <a:srgbClr val="FFFF00"/>
                </a:highlight>
              </a:rPr>
              <a:t>Draft</a:t>
            </a:r>
            <a:r>
              <a:rPr lang="en-US" b="1" dirty="0"/>
              <a:t> Guidelines for VUMC Cores:</a:t>
            </a:r>
            <a:endParaRPr lang="en-US" i="1" dirty="0"/>
          </a:p>
        </p:txBody>
      </p:sp>
      <p:grpSp>
        <p:nvGrpSpPr>
          <p:cNvPr id="8" name="Group 7">
            <a:extLst>
              <a:ext uri="{FF2B5EF4-FFF2-40B4-BE49-F238E27FC236}">
                <a16:creationId xmlns:a16="http://schemas.microsoft.com/office/drawing/2014/main" id="{3445F6CF-8725-4721-8656-6156618E463F}"/>
              </a:ext>
            </a:extLst>
          </p:cNvPr>
          <p:cNvGrpSpPr>
            <a:grpSpLocks noChangeAspect="1"/>
          </p:cNvGrpSpPr>
          <p:nvPr/>
        </p:nvGrpSpPr>
        <p:grpSpPr>
          <a:xfrm>
            <a:off x="30064" y="5843379"/>
            <a:ext cx="891703" cy="934621"/>
            <a:chOff x="76794" y="5345058"/>
            <a:chExt cx="1364703" cy="1430387"/>
          </a:xfrm>
        </p:grpSpPr>
        <p:grpSp>
          <p:nvGrpSpPr>
            <p:cNvPr id="9" name="Group 8">
              <a:extLst>
                <a:ext uri="{FF2B5EF4-FFF2-40B4-BE49-F238E27FC236}">
                  <a16:creationId xmlns:a16="http://schemas.microsoft.com/office/drawing/2014/main" id="{5BF0F400-D4BF-41A6-9417-FF8DF497D418}"/>
                </a:ext>
              </a:extLst>
            </p:cNvPr>
            <p:cNvGrpSpPr>
              <a:grpSpLocks noChangeAspect="1"/>
            </p:cNvGrpSpPr>
            <p:nvPr/>
          </p:nvGrpSpPr>
          <p:grpSpPr>
            <a:xfrm>
              <a:off x="186459" y="5345058"/>
              <a:ext cx="1145372" cy="1067820"/>
              <a:chOff x="4953000" y="411482"/>
              <a:chExt cx="6537959" cy="6095281"/>
            </a:xfrm>
          </p:grpSpPr>
          <p:pic>
            <p:nvPicPr>
              <p:cNvPr id="11" name="Content Placeholder 6">
                <a:extLst>
                  <a:ext uri="{FF2B5EF4-FFF2-40B4-BE49-F238E27FC236}">
                    <a16:creationId xmlns:a16="http://schemas.microsoft.com/office/drawing/2014/main" id="{9860D23E-1DDF-442F-BEF8-0B57EBE68BBE}"/>
                  </a:ext>
                </a:extLst>
              </p:cNvPr>
              <p:cNvPicPr>
                <a:picLocks noChangeAspect="1"/>
              </p:cNvPicPr>
              <p:nvPr/>
            </p:nvPicPr>
            <p:blipFill rotWithShape="1">
              <a:blip r:embed="rId4"/>
              <a:srcRect l="70217" t="5481" r="5756" b="54691"/>
              <a:stretch/>
            </p:blipFill>
            <p:spPr>
              <a:xfrm>
                <a:off x="4953000" y="411482"/>
                <a:ext cx="6537959" cy="6095281"/>
              </a:xfrm>
              <a:prstGeom prst="rect">
                <a:avLst/>
              </a:prstGeom>
            </p:spPr>
          </p:pic>
          <p:pic>
            <p:nvPicPr>
              <p:cNvPr id="12" name="Content Placeholder 6">
                <a:extLst>
                  <a:ext uri="{FF2B5EF4-FFF2-40B4-BE49-F238E27FC236}">
                    <a16:creationId xmlns:a16="http://schemas.microsoft.com/office/drawing/2014/main" id="{87BAF03B-5CA1-4A63-A366-4F6DAAD69F5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10" name="Picture 9">
              <a:extLst>
                <a:ext uri="{FF2B5EF4-FFF2-40B4-BE49-F238E27FC236}">
                  <a16:creationId xmlns:a16="http://schemas.microsoft.com/office/drawing/2014/main" id="{0DA6E475-E607-4DB9-8AA9-753B6EC560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943419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D98B8DC-A1CC-40A7-9180-A1B217F82337}"/>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Proposed Toolbox:</a:t>
            </a:r>
            <a:endParaRPr lang="en-US" i="1" dirty="0"/>
          </a:p>
        </p:txBody>
      </p:sp>
      <p:pic>
        <p:nvPicPr>
          <p:cNvPr id="3080" name="Picture 8" descr="Related image">
            <a:extLst>
              <a:ext uri="{FF2B5EF4-FFF2-40B4-BE49-F238E27FC236}">
                <a16:creationId xmlns:a16="http://schemas.microsoft.com/office/drawing/2014/main" id="{C2B27D72-BFD5-4462-936C-750DB406B3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9345" y="3241507"/>
            <a:ext cx="3429001" cy="3090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40D90A-ED74-4D3B-936F-3350A0FDC099}"/>
              </a:ext>
            </a:extLst>
          </p:cNvPr>
          <p:cNvSpPr txBox="1"/>
          <p:nvPr/>
        </p:nvSpPr>
        <p:spPr>
          <a:xfrm>
            <a:off x="440875" y="1555521"/>
            <a:ext cx="1922851" cy="92333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Core and Institutional SOP templates</a:t>
            </a:r>
          </a:p>
        </p:txBody>
      </p:sp>
      <p:sp>
        <p:nvSpPr>
          <p:cNvPr id="16" name="TextBox 15">
            <a:extLst>
              <a:ext uri="{FF2B5EF4-FFF2-40B4-BE49-F238E27FC236}">
                <a16:creationId xmlns:a16="http://schemas.microsoft.com/office/drawing/2014/main" id="{553E6999-A292-456E-ABDF-DC64E8B1DF10}"/>
              </a:ext>
            </a:extLst>
          </p:cNvPr>
          <p:cNvSpPr txBox="1"/>
          <p:nvPr/>
        </p:nvSpPr>
        <p:spPr>
          <a:xfrm>
            <a:off x="3682408" y="1125795"/>
            <a:ext cx="2413592"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Grant- and manuscript-ready text</a:t>
            </a:r>
          </a:p>
        </p:txBody>
      </p:sp>
      <p:sp>
        <p:nvSpPr>
          <p:cNvPr id="17" name="TextBox 16">
            <a:extLst>
              <a:ext uri="{FF2B5EF4-FFF2-40B4-BE49-F238E27FC236}">
                <a16:creationId xmlns:a16="http://schemas.microsoft.com/office/drawing/2014/main" id="{A94E5117-84C5-473C-BF21-6D08B98684AC}"/>
              </a:ext>
            </a:extLst>
          </p:cNvPr>
          <p:cNvSpPr txBox="1"/>
          <p:nvPr/>
        </p:nvSpPr>
        <p:spPr>
          <a:xfrm>
            <a:off x="3064128" y="2202118"/>
            <a:ext cx="1988288" cy="92333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Focus on RR&amp;T by </a:t>
            </a:r>
          </a:p>
          <a:p>
            <a:pPr algn="ctr"/>
            <a:r>
              <a:rPr lang="en-US" dirty="0"/>
              <a:t>Faculty Oversight Committees</a:t>
            </a:r>
          </a:p>
        </p:txBody>
      </p:sp>
      <p:sp>
        <p:nvSpPr>
          <p:cNvPr id="18" name="TextBox 17">
            <a:extLst>
              <a:ext uri="{FF2B5EF4-FFF2-40B4-BE49-F238E27FC236}">
                <a16:creationId xmlns:a16="http://schemas.microsoft.com/office/drawing/2014/main" id="{3E03BC0B-6FDE-429D-8353-995843D713C0}"/>
              </a:ext>
            </a:extLst>
          </p:cNvPr>
          <p:cNvSpPr txBox="1"/>
          <p:nvPr/>
        </p:nvSpPr>
        <p:spPr>
          <a:xfrm>
            <a:off x="6096000" y="2287956"/>
            <a:ext cx="1988289"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Educational and training materials</a:t>
            </a:r>
          </a:p>
        </p:txBody>
      </p:sp>
      <p:sp>
        <p:nvSpPr>
          <p:cNvPr id="19" name="TextBox 18">
            <a:extLst>
              <a:ext uri="{FF2B5EF4-FFF2-40B4-BE49-F238E27FC236}">
                <a16:creationId xmlns:a16="http://schemas.microsoft.com/office/drawing/2014/main" id="{3B2A8D8F-3512-47D4-97A3-94B12B10F34A}"/>
              </a:ext>
            </a:extLst>
          </p:cNvPr>
          <p:cNvSpPr txBox="1"/>
          <p:nvPr/>
        </p:nvSpPr>
        <p:spPr>
          <a:xfrm>
            <a:off x="4547367" y="5254024"/>
            <a:ext cx="2238154"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dirty="0"/>
              <a:t>VUMC Office of Research webpage, reciprocal links to core pages</a:t>
            </a:r>
          </a:p>
        </p:txBody>
      </p:sp>
      <p:sp>
        <p:nvSpPr>
          <p:cNvPr id="20" name="TextBox 19">
            <a:extLst>
              <a:ext uri="{FF2B5EF4-FFF2-40B4-BE49-F238E27FC236}">
                <a16:creationId xmlns:a16="http://schemas.microsoft.com/office/drawing/2014/main" id="{43A94376-500F-46B7-924F-FDF18AFE4A8E}"/>
              </a:ext>
            </a:extLst>
          </p:cNvPr>
          <p:cNvSpPr txBox="1"/>
          <p:nvPr/>
        </p:nvSpPr>
        <p:spPr>
          <a:xfrm>
            <a:off x="5380074" y="3493991"/>
            <a:ext cx="2115879" cy="1200329"/>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a:t>ABRF</a:t>
            </a:r>
            <a:r>
              <a:rPr lang="en-US" dirty="0"/>
              <a:t> Committee for Core Rigor and Reproducibility (</a:t>
            </a:r>
            <a:r>
              <a:rPr lang="en-US" dirty="0" err="1"/>
              <a:t>CCoRRe</a:t>
            </a:r>
            <a:r>
              <a:rPr lang="en-US" dirty="0"/>
              <a:t>)</a:t>
            </a:r>
          </a:p>
        </p:txBody>
      </p:sp>
      <p:grpSp>
        <p:nvGrpSpPr>
          <p:cNvPr id="21" name="Group 20">
            <a:extLst>
              <a:ext uri="{FF2B5EF4-FFF2-40B4-BE49-F238E27FC236}">
                <a16:creationId xmlns:a16="http://schemas.microsoft.com/office/drawing/2014/main" id="{F036CD26-015C-4C07-8C20-0968A3FEB740}"/>
              </a:ext>
            </a:extLst>
          </p:cNvPr>
          <p:cNvGrpSpPr>
            <a:grpSpLocks noChangeAspect="1"/>
          </p:cNvGrpSpPr>
          <p:nvPr/>
        </p:nvGrpSpPr>
        <p:grpSpPr>
          <a:xfrm>
            <a:off x="30064" y="5843379"/>
            <a:ext cx="891703" cy="934621"/>
            <a:chOff x="76794" y="5345058"/>
            <a:chExt cx="1364703" cy="1430387"/>
          </a:xfrm>
        </p:grpSpPr>
        <p:grpSp>
          <p:nvGrpSpPr>
            <p:cNvPr id="22" name="Group 21">
              <a:extLst>
                <a:ext uri="{FF2B5EF4-FFF2-40B4-BE49-F238E27FC236}">
                  <a16:creationId xmlns:a16="http://schemas.microsoft.com/office/drawing/2014/main" id="{8C9450F2-33E7-4B48-92D5-EE6C60389ABA}"/>
                </a:ext>
              </a:extLst>
            </p:cNvPr>
            <p:cNvGrpSpPr>
              <a:grpSpLocks noChangeAspect="1"/>
            </p:cNvGrpSpPr>
            <p:nvPr/>
          </p:nvGrpSpPr>
          <p:grpSpPr>
            <a:xfrm>
              <a:off x="186459" y="5345058"/>
              <a:ext cx="1145372" cy="1067820"/>
              <a:chOff x="4953000" y="411482"/>
              <a:chExt cx="6537959" cy="6095281"/>
            </a:xfrm>
          </p:grpSpPr>
          <p:pic>
            <p:nvPicPr>
              <p:cNvPr id="24" name="Content Placeholder 6">
                <a:extLst>
                  <a:ext uri="{FF2B5EF4-FFF2-40B4-BE49-F238E27FC236}">
                    <a16:creationId xmlns:a16="http://schemas.microsoft.com/office/drawing/2014/main" id="{0BE686FC-2AB8-4512-8874-E8D83B78D2FF}"/>
                  </a:ext>
                </a:extLst>
              </p:cNvPr>
              <p:cNvPicPr>
                <a:picLocks noChangeAspect="1"/>
              </p:cNvPicPr>
              <p:nvPr/>
            </p:nvPicPr>
            <p:blipFill rotWithShape="1">
              <a:blip r:embed="rId4"/>
              <a:srcRect l="70217" t="5481" r="5756" b="54691"/>
              <a:stretch/>
            </p:blipFill>
            <p:spPr>
              <a:xfrm>
                <a:off x="4953000" y="411482"/>
                <a:ext cx="6537959" cy="6095281"/>
              </a:xfrm>
              <a:prstGeom prst="rect">
                <a:avLst/>
              </a:prstGeom>
            </p:spPr>
          </p:pic>
          <p:pic>
            <p:nvPicPr>
              <p:cNvPr id="25" name="Content Placeholder 6">
                <a:extLst>
                  <a:ext uri="{FF2B5EF4-FFF2-40B4-BE49-F238E27FC236}">
                    <a16:creationId xmlns:a16="http://schemas.microsoft.com/office/drawing/2014/main" id="{DDD68F69-ED44-4A44-B49D-A2B8E45EC4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23" name="Picture 22">
              <a:extLst>
                <a:ext uri="{FF2B5EF4-FFF2-40B4-BE49-F238E27FC236}">
                  <a16:creationId xmlns:a16="http://schemas.microsoft.com/office/drawing/2014/main" id="{E352C3BA-A45F-4B21-A386-ED382C971F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
        <p:nvSpPr>
          <p:cNvPr id="12" name="Right Brace 11">
            <a:extLst>
              <a:ext uri="{FF2B5EF4-FFF2-40B4-BE49-F238E27FC236}">
                <a16:creationId xmlns:a16="http://schemas.microsoft.com/office/drawing/2014/main" id="{7D03AC98-59CE-4689-B528-7C72D3DB01B6}"/>
              </a:ext>
            </a:extLst>
          </p:cNvPr>
          <p:cNvSpPr/>
          <p:nvPr/>
        </p:nvSpPr>
        <p:spPr>
          <a:xfrm>
            <a:off x="8314659" y="694660"/>
            <a:ext cx="694661" cy="5846437"/>
          </a:xfrm>
          <a:prstGeom prst="rightBrace">
            <a:avLst>
              <a:gd name="adj1" fmla="val 97108"/>
              <a:gd name="adj2" fmla="val 50849"/>
            </a:avLst>
          </a:prstGeom>
          <a:ln w="4762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D9283C8-6141-4E5F-8F14-A02D81DB10FE}"/>
              </a:ext>
            </a:extLst>
          </p:cNvPr>
          <p:cNvSpPr txBox="1"/>
          <p:nvPr/>
        </p:nvSpPr>
        <p:spPr>
          <a:xfrm>
            <a:off x="9286165" y="2257634"/>
            <a:ext cx="2787322" cy="30162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Translate to VUMC-wide guidelines and resource, working with:</a:t>
            </a:r>
          </a:p>
          <a:p>
            <a:pPr marL="285750" indent="-285750">
              <a:buFont typeface="Arial" panose="020B0604020202020204" pitchFamily="34" charset="0"/>
              <a:buChar char="•"/>
            </a:pPr>
            <a:r>
              <a:rPr lang="en-US" dirty="0"/>
              <a:t>Academic departments</a:t>
            </a:r>
          </a:p>
          <a:p>
            <a:pPr marL="285750" indent="-285750">
              <a:buFont typeface="Arial" panose="020B0604020202020204" pitchFamily="34" charset="0"/>
              <a:buChar char="•"/>
            </a:pPr>
            <a:r>
              <a:rPr lang="en-US" dirty="0"/>
              <a:t>Research centers</a:t>
            </a:r>
          </a:p>
          <a:p>
            <a:pPr marL="285750" indent="-285750">
              <a:buFont typeface="Arial" panose="020B0604020202020204" pitchFamily="34" charset="0"/>
              <a:buChar char="•"/>
            </a:pPr>
            <a:r>
              <a:rPr lang="en-US" dirty="0"/>
              <a:t>Data science &amp; knowledge management SMEs</a:t>
            </a:r>
          </a:p>
          <a:p>
            <a:pPr marL="285750" indent="-285750">
              <a:buFont typeface="Arial" panose="020B0604020202020204" pitchFamily="34" charset="0"/>
              <a:buChar char="•"/>
            </a:pPr>
            <a:r>
              <a:rPr lang="en-US" dirty="0"/>
              <a:t>Individual PIs</a:t>
            </a:r>
          </a:p>
          <a:p>
            <a:endParaRPr lang="en-US" sz="800" dirty="0"/>
          </a:p>
          <a:p>
            <a:r>
              <a:rPr lang="en-US" dirty="0"/>
              <a:t>      </a:t>
            </a:r>
            <a:r>
              <a:rPr lang="en-US" b="1" i="1" dirty="0"/>
              <a:t>and cores, of course!</a:t>
            </a:r>
          </a:p>
        </p:txBody>
      </p:sp>
      <p:sp>
        <p:nvSpPr>
          <p:cNvPr id="2" name="TextBox 1">
            <a:extLst>
              <a:ext uri="{FF2B5EF4-FFF2-40B4-BE49-F238E27FC236}">
                <a16:creationId xmlns:a16="http://schemas.microsoft.com/office/drawing/2014/main" id="{EACE5023-57B3-41C6-B5F5-BF2909FDA157}"/>
              </a:ext>
            </a:extLst>
          </p:cNvPr>
          <p:cNvSpPr txBox="1"/>
          <p:nvPr/>
        </p:nvSpPr>
        <p:spPr>
          <a:xfrm>
            <a:off x="9206354" y="1772126"/>
            <a:ext cx="2944062" cy="369332"/>
          </a:xfrm>
          <a:prstGeom prst="rect">
            <a:avLst/>
          </a:prstGeom>
          <a:noFill/>
        </p:spPr>
        <p:txBody>
          <a:bodyPr wrap="square" rtlCol="0">
            <a:spAutoFit/>
          </a:bodyPr>
          <a:lstStyle/>
          <a:p>
            <a:r>
              <a:rPr lang="en-US" b="1" i="1" dirty="0"/>
              <a:t>Future Directions</a:t>
            </a:r>
          </a:p>
        </p:txBody>
      </p:sp>
    </p:spTree>
    <p:extLst>
      <p:ext uri="{BB962C8B-B14F-4D97-AF65-F5344CB8AC3E}">
        <p14:creationId xmlns:p14="http://schemas.microsoft.com/office/powerpoint/2010/main" val="168336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BE3B31-ADBD-45BF-9361-B3105B56FE24}"/>
              </a:ext>
            </a:extLst>
          </p:cNvPr>
          <p:cNvSpPr>
            <a:spLocks noGrp="1"/>
          </p:cNvSpPr>
          <p:nvPr>
            <p:ph idx="1"/>
          </p:nvPr>
        </p:nvSpPr>
        <p:spPr>
          <a:xfrm>
            <a:off x="59936" y="1029602"/>
            <a:ext cx="12072127" cy="4351338"/>
          </a:xfrm>
        </p:spPr>
        <p:txBody>
          <a:bodyPr>
            <a:noAutofit/>
          </a:bodyPr>
          <a:lstStyle/>
          <a:p>
            <a:pPr marL="0" indent="0">
              <a:spcAft>
                <a:spcPts val="1200"/>
              </a:spcAft>
              <a:buNone/>
            </a:pPr>
            <a:r>
              <a:rPr lang="en-US" sz="1800" b="1" dirty="0"/>
              <a:t>NIH Rigor and Reproducibility</a:t>
            </a:r>
            <a:r>
              <a:rPr lang="en-US" sz="1800" dirty="0"/>
              <a:t>:  </a:t>
            </a:r>
            <a:r>
              <a:rPr lang="en-US" sz="1800" dirty="0">
                <a:hlinkClick r:id="rId2"/>
              </a:rPr>
              <a:t>https://www.nih.gov/research-training/rigor-reproducibility</a:t>
            </a:r>
            <a:r>
              <a:rPr lang="en-US" sz="1800" dirty="0"/>
              <a:t> </a:t>
            </a:r>
          </a:p>
          <a:p>
            <a:pPr marL="0" indent="0">
              <a:spcAft>
                <a:spcPts val="1200"/>
              </a:spcAft>
              <a:buNone/>
            </a:pPr>
            <a:r>
              <a:rPr lang="en-US" sz="1800" b="1" dirty="0"/>
              <a:t>ABRF Committee for Core Rigor and Reproducibility (</a:t>
            </a:r>
            <a:r>
              <a:rPr lang="en-US" sz="1800" b="1" dirty="0" err="1"/>
              <a:t>CCoRRe</a:t>
            </a:r>
            <a:r>
              <a:rPr lang="en-US" sz="1800" b="1" dirty="0"/>
              <a:t>): </a:t>
            </a:r>
            <a:br>
              <a:rPr lang="en-US" sz="1800" b="1" dirty="0"/>
            </a:br>
            <a:r>
              <a:rPr lang="en-US" sz="1800" dirty="0">
                <a:hlinkClick r:id="rId3"/>
              </a:rPr>
              <a:t>https://abrf.org/committee/committee-core-rigor-and-reproducibility-ccorre</a:t>
            </a:r>
            <a:r>
              <a:rPr lang="en-US" sz="1800" dirty="0"/>
              <a:t> </a:t>
            </a:r>
          </a:p>
          <a:p>
            <a:pPr marL="0" indent="0">
              <a:spcAft>
                <a:spcPts val="1200"/>
              </a:spcAft>
              <a:buNone/>
            </a:pPr>
            <a:r>
              <a:rPr lang="en-US" sz="1800" b="1" i="1" dirty="0"/>
              <a:t>Rigorous Science: a How-To Guide</a:t>
            </a:r>
            <a:r>
              <a:rPr lang="en-US" sz="1800" b="1" dirty="0"/>
              <a:t>.</a:t>
            </a:r>
            <a:r>
              <a:rPr lang="en-US" sz="1800" dirty="0"/>
              <a:t> Arturo </a:t>
            </a:r>
            <a:r>
              <a:rPr lang="en-US" sz="1800" dirty="0" err="1"/>
              <a:t>Casadevall</a:t>
            </a:r>
            <a:r>
              <a:rPr lang="en-US" sz="1800" dirty="0"/>
              <a:t>, Ferric C. Fang. mBio Nov 2016, 7 (6) e01902-16; DOI: 10.1128/mBio.01902-16  </a:t>
            </a:r>
            <a:r>
              <a:rPr lang="en-US" sz="1800" dirty="0">
                <a:hlinkClick r:id="rId4"/>
              </a:rPr>
              <a:t>https://mbio.asm.org/content/7/6/e01902-16</a:t>
            </a:r>
            <a:r>
              <a:rPr lang="en-US" sz="1800" dirty="0"/>
              <a:t> </a:t>
            </a:r>
          </a:p>
          <a:p>
            <a:pPr marL="0" indent="0">
              <a:spcAft>
                <a:spcPts val="1200"/>
              </a:spcAft>
              <a:buNone/>
            </a:pPr>
            <a:r>
              <a:rPr lang="en-US" sz="1800" b="1" i="1" dirty="0"/>
              <a:t>How Can Scientists Enhance Rigor in Conducting Basic Research and Reporting Research Results? </a:t>
            </a:r>
            <a:r>
              <a:rPr lang="en-US" sz="1800" i="1" dirty="0"/>
              <a:t>(ASCB White Paper)</a:t>
            </a:r>
            <a:r>
              <a:rPr lang="en-US" sz="1800" dirty="0"/>
              <a:t> </a:t>
            </a:r>
            <a:r>
              <a:rPr lang="en-US" sz="1800" dirty="0">
                <a:hlinkClick r:id="rId5"/>
              </a:rPr>
              <a:t>https://www.ascb.org/wp-content/uploads/2015/11/How-can-scientist-enhance-rigor.pdf</a:t>
            </a:r>
            <a:r>
              <a:rPr lang="en-US" sz="1800" dirty="0"/>
              <a:t> </a:t>
            </a:r>
          </a:p>
          <a:p>
            <a:pPr marL="0" indent="0">
              <a:spcAft>
                <a:spcPts val="1200"/>
              </a:spcAft>
              <a:buNone/>
            </a:pPr>
            <a:r>
              <a:rPr lang="en-US" sz="1800" b="1" i="1" dirty="0"/>
              <a:t>Rigor and Reproducibility in Federally-Funded Scientific Research: What are the Right Questions to Ask? </a:t>
            </a:r>
            <a:r>
              <a:rPr lang="en-US" sz="1800" i="1" dirty="0"/>
              <a:t>(Clarivate White Paper) </a:t>
            </a:r>
            <a:r>
              <a:rPr lang="en-US" sz="1800" dirty="0">
                <a:hlinkClick r:id="rId6"/>
              </a:rPr>
              <a:t>https://clarivate.com/wp-content/uploads/2017/11/nov-update_Rigor_and_Reproducibility_Whitepaper_SAR_17.pdf</a:t>
            </a:r>
            <a:endParaRPr lang="en-US" sz="1800" dirty="0"/>
          </a:p>
          <a:p>
            <a:pPr marL="0" indent="0">
              <a:spcAft>
                <a:spcPts val="1200"/>
              </a:spcAft>
              <a:buNone/>
            </a:pPr>
            <a:r>
              <a:rPr lang="en-US" sz="1800" b="1" i="1" dirty="0"/>
              <a:t>Challenges in irreproducible research </a:t>
            </a:r>
            <a:r>
              <a:rPr lang="en-US" sz="1800" i="1" dirty="0"/>
              <a:t>(Nature collection of articles): </a:t>
            </a:r>
            <a:r>
              <a:rPr lang="en-US" sz="1800" dirty="0">
                <a:hlinkClick r:id="rId7"/>
              </a:rPr>
              <a:t>https://www.nature.com/collections/prbfkwmwvz/</a:t>
            </a:r>
            <a:r>
              <a:rPr lang="en-US" sz="1800" dirty="0"/>
              <a:t> </a:t>
            </a:r>
            <a:endParaRPr lang="en-US" sz="1800" b="1" i="1" dirty="0"/>
          </a:p>
          <a:p>
            <a:pPr marL="0" indent="0">
              <a:spcAft>
                <a:spcPts val="1200"/>
              </a:spcAft>
              <a:buNone/>
            </a:pPr>
            <a:r>
              <a:rPr lang="en-US" sz="1800" b="1" dirty="0"/>
              <a:t>Example core webpage</a:t>
            </a:r>
            <a:r>
              <a:rPr lang="en-US" sz="1800" dirty="0"/>
              <a:t>:  UNC Flow Cytometry Core Facility Guide to Rigor and Reproducibility for Flow Cytometry Experiments:  </a:t>
            </a:r>
            <a:r>
              <a:rPr lang="en-US" sz="1800" u="sng" dirty="0">
                <a:hlinkClick r:id="rId8"/>
              </a:rPr>
              <a:t>http://www.med.unc.edu/flowcytometry/resources-2/guide-to-rigor-and-reproducibility-for-flow-cytometry-experiments</a:t>
            </a:r>
            <a:endParaRPr lang="en-US" sz="1800" dirty="0"/>
          </a:p>
          <a:p>
            <a:endParaRPr lang="en-US" sz="1800" dirty="0"/>
          </a:p>
        </p:txBody>
      </p:sp>
      <p:grpSp>
        <p:nvGrpSpPr>
          <p:cNvPr id="4" name="Group 3">
            <a:extLst>
              <a:ext uri="{FF2B5EF4-FFF2-40B4-BE49-F238E27FC236}">
                <a16:creationId xmlns:a16="http://schemas.microsoft.com/office/drawing/2014/main" id="{FC049157-4B65-41E8-8025-9B196124FD46}"/>
              </a:ext>
            </a:extLst>
          </p:cNvPr>
          <p:cNvGrpSpPr>
            <a:grpSpLocks noChangeAspect="1"/>
          </p:cNvGrpSpPr>
          <p:nvPr/>
        </p:nvGrpSpPr>
        <p:grpSpPr>
          <a:xfrm>
            <a:off x="30064" y="5843379"/>
            <a:ext cx="891703" cy="934621"/>
            <a:chOff x="76794" y="5345058"/>
            <a:chExt cx="1364703" cy="1430387"/>
          </a:xfrm>
        </p:grpSpPr>
        <p:grpSp>
          <p:nvGrpSpPr>
            <p:cNvPr id="5" name="Group 4">
              <a:extLst>
                <a:ext uri="{FF2B5EF4-FFF2-40B4-BE49-F238E27FC236}">
                  <a16:creationId xmlns:a16="http://schemas.microsoft.com/office/drawing/2014/main" id="{5F1065CB-7BF4-4881-A1B7-6459DAC12252}"/>
                </a:ext>
              </a:extLst>
            </p:cNvPr>
            <p:cNvGrpSpPr>
              <a:grpSpLocks noChangeAspect="1"/>
            </p:cNvGrpSpPr>
            <p:nvPr/>
          </p:nvGrpSpPr>
          <p:grpSpPr>
            <a:xfrm>
              <a:off x="186459" y="5345058"/>
              <a:ext cx="1145372" cy="1067820"/>
              <a:chOff x="4953000" y="411482"/>
              <a:chExt cx="6537959" cy="6095281"/>
            </a:xfrm>
          </p:grpSpPr>
          <p:pic>
            <p:nvPicPr>
              <p:cNvPr id="7" name="Content Placeholder 6">
                <a:extLst>
                  <a:ext uri="{FF2B5EF4-FFF2-40B4-BE49-F238E27FC236}">
                    <a16:creationId xmlns:a16="http://schemas.microsoft.com/office/drawing/2014/main" id="{8DAB09E7-2D10-4CF7-AD05-F64BD754715F}"/>
                  </a:ext>
                </a:extLst>
              </p:cNvPr>
              <p:cNvPicPr>
                <a:picLocks noChangeAspect="1"/>
              </p:cNvPicPr>
              <p:nvPr/>
            </p:nvPicPr>
            <p:blipFill rotWithShape="1">
              <a:blip r:embed="rId9"/>
              <a:srcRect l="70217" t="5481" r="5756" b="54691"/>
              <a:stretch/>
            </p:blipFill>
            <p:spPr>
              <a:xfrm>
                <a:off x="4953000" y="411482"/>
                <a:ext cx="6537959" cy="6095281"/>
              </a:xfrm>
              <a:prstGeom prst="rect">
                <a:avLst/>
              </a:prstGeom>
            </p:spPr>
          </p:pic>
          <p:pic>
            <p:nvPicPr>
              <p:cNvPr id="8" name="Content Placeholder 6">
                <a:extLst>
                  <a:ext uri="{FF2B5EF4-FFF2-40B4-BE49-F238E27FC236}">
                    <a16:creationId xmlns:a16="http://schemas.microsoft.com/office/drawing/2014/main" id="{18688F4D-AC58-4F4B-AABA-2975392F432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6" name="Picture 5">
              <a:extLst>
                <a:ext uri="{FF2B5EF4-FFF2-40B4-BE49-F238E27FC236}">
                  <a16:creationId xmlns:a16="http://schemas.microsoft.com/office/drawing/2014/main" id="{C5D5CF92-8B65-4C77-9744-AA32907E31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
        <p:nvSpPr>
          <p:cNvPr id="11" name="Title 2">
            <a:extLst>
              <a:ext uri="{FF2B5EF4-FFF2-40B4-BE49-F238E27FC236}">
                <a16:creationId xmlns:a16="http://schemas.microsoft.com/office/drawing/2014/main" id="{B5A10691-A063-48D4-8179-1DB6176E749E}"/>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Selected Resources:</a:t>
            </a:r>
            <a:endParaRPr lang="en-US" i="1" dirty="0"/>
          </a:p>
        </p:txBody>
      </p:sp>
    </p:spTree>
    <p:extLst>
      <p:ext uri="{BB962C8B-B14F-4D97-AF65-F5344CB8AC3E}">
        <p14:creationId xmlns:p14="http://schemas.microsoft.com/office/powerpoint/2010/main" val="132122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D1D933-03CF-4F60-8A9A-30D1DA94DD18}"/>
              </a:ext>
            </a:extLst>
          </p:cNvPr>
          <p:cNvSpPr>
            <a:spLocks noGrp="1"/>
          </p:cNvSpPr>
          <p:nvPr>
            <p:ph idx="1"/>
          </p:nvPr>
        </p:nvSpPr>
        <p:spPr>
          <a:xfrm>
            <a:off x="170121" y="1119740"/>
            <a:ext cx="11858846" cy="5028647"/>
          </a:xfrm>
        </p:spPr>
        <p:txBody>
          <a:bodyPr>
            <a:normAutofit/>
          </a:bodyPr>
          <a:lstStyle/>
          <a:p>
            <a:pPr marL="0" indent="0">
              <a:spcAft>
                <a:spcPts val="600"/>
              </a:spcAft>
              <a:buNone/>
            </a:pPr>
            <a:endParaRPr lang="en-US" dirty="0">
              <a:cs typeface="Arial" panose="020B0604020202020204" pitchFamily="34" charset="0"/>
            </a:endParaRPr>
          </a:p>
          <a:p>
            <a:pPr marL="0" indent="0">
              <a:spcAft>
                <a:spcPts val="600"/>
              </a:spcAft>
              <a:buNone/>
            </a:pPr>
            <a:r>
              <a:rPr lang="en-US" dirty="0">
                <a:cs typeface="Arial" panose="020B0604020202020204" pitchFamily="34" charset="0"/>
              </a:rPr>
              <a:t>ABRF </a:t>
            </a:r>
            <a:r>
              <a:rPr lang="en-US" dirty="0"/>
              <a:t>Committee on Core Rigor and Reproducibility (</a:t>
            </a:r>
            <a:r>
              <a:rPr lang="en-US" dirty="0" err="1"/>
              <a:t>CCoRRe</a:t>
            </a:r>
            <a:r>
              <a:rPr lang="en-US" dirty="0"/>
              <a:t>): </a:t>
            </a:r>
          </a:p>
          <a:p>
            <a:pPr marL="457200" lvl="1" indent="0">
              <a:spcAft>
                <a:spcPts val="600"/>
              </a:spcAft>
              <a:buNone/>
            </a:pPr>
            <a:r>
              <a:rPr lang="en-US" dirty="0">
                <a:cs typeface="Arial" panose="020B0604020202020204" pitchFamily="34" charset="0"/>
              </a:rPr>
              <a:t>Kevin L. Knudtson (chair), Rebecca Hegstad-Davies, Nancy Fisher, </a:t>
            </a:r>
            <a:r>
              <a:rPr lang="en-US" dirty="0" err="1">
                <a:cs typeface="Arial" panose="020B0604020202020204" pitchFamily="34" charset="0"/>
              </a:rPr>
              <a:t>Belynda</a:t>
            </a:r>
            <a:r>
              <a:rPr lang="en-US" dirty="0">
                <a:cs typeface="Arial" panose="020B0604020202020204" pitchFamily="34" charset="0"/>
              </a:rPr>
              <a:t> Hicks, Sheenah M. Mische, Katia Sol-Church, Frances Weis-Garcia, Susan Meyn</a:t>
            </a:r>
          </a:p>
          <a:p>
            <a:pPr marL="457200" lvl="1" indent="0">
              <a:spcAft>
                <a:spcPts val="600"/>
              </a:spcAft>
              <a:buNone/>
            </a:pPr>
            <a:endParaRPr lang="en-US" dirty="0">
              <a:solidFill>
                <a:prstClr val="black"/>
              </a:solidFill>
              <a:cs typeface="Arial" panose="020B0604020202020204" pitchFamily="34" charset="0"/>
            </a:endParaRPr>
          </a:p>
          <a:p>
            <a:pPr marL="0" indent="0">
              <a:spcAft>
                <a:spcPts val="600"/>
              </a:spcAft>
              <a:buNone/>
            </a:pPr>
            <a:r>
              <a:rPr lang="en-US" dirty="0">
                <a:solidFill>
                  <a:prstClr val="black"/>
                </a:solidFill>
                <a:cs typeface="Arial" panose="020B0604020202020204" pitchFamily="34" charset="0"/>
              </a:rPr>
              <a:t>AMAZING VUMC Core Directors, Managers and Staff:</a:t>
            </a:r>
          </a:p>
          <a:p>
            <a:pPr marL="457200" lvl="1" indent="0">
              <a:spcAft>
                <a:spcPts val="600"/>
              </a:spcAft>
              <a:buNone/>
            </a:pPr>
            <a:r>
              <a:rPr lang="en-US" dirty="0">
                <a:solidFill>
                  <a:prstClr val="black"/>
                </a:solidFill>
                <a:cs typeface="Arial" panose="020B0604020202020204" pitchFamily="34" charset="0"/>
                <a:hlinkClick r:id="rId2"/>
              </a:rPr>
              <a:t>www.vumc.org/oor/institutional-research-shared-resources-and-core-facilities</a:t>
            </a:r>
            <a:r>
              <a:rPr lang="en-US" dirty="0">
                <a:solidFill>
                  <a:prstClr val="black"/>
                </a:solidFill>
                <a:cs typeface="Arial" panose="020B0604020202020204" pitchFamily="34" charset="0"/>
              </a:rPr>
              <a:t> </a:t>
            </a:r>
            <a:endParaRPr lang="en-US" dirty="0"/>
          </a:p>
        </p:txBody>
      </p:sp>
      <p:sp>
        <p:nvSpPr>
          <p:cNvPr id="4" name="Title 2">
            <a:extLst>
              <a:ext uri="{FF2B5EF4-FFF2-40B4-BE49-F238E27FC236}">
                <a16:creationId xmlns:a16="http://schemas.microsoft.com/office/drawing/2014/main" id="{B6D16858-4A87-496E-B270-2C9178672F08}"/>
              </a:ext>
            </a:extLst>
          </p:cNvPr>
          <p:cNvSpPr txBox="1">
            <a:spLocks/>
          </p:cNvSpPr>
          <p:nvPr/>
        </p:nvSpPr>
        <p:spPr>
          <a:xfrm>
            <a:off x="0" y="884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Acknowledgements</a:t>
            </a:r>
            <a:endParaRPr lang="en-US" i="1" dirty="0"/>
          </a:p>
        </p:txBody>
      </p:sp>
      <p:grpSp>
        <p:nvGrpSpPr>
          <p:cNvPr id="5" name="Group 4">
            <a:extLst>
              <a:ext uri="{FF2B5EF4-FFF2-40B4-BE49-F238E27FC236}">
                <a16:creationId xmlns:a16="http://schemas.microsoft.com/office/drawing/2014/main" id="{DD8E6502-30B1-D24A-B3BD-0E80C4A8E47B}"/>
              </a:ext>
            </a:extLst>
          </p:cNvPr>
          <p:cNvGrpSpPr>
            <a:grpSpLocks noChangeAspect="1"/>
          </p:cNvGrpSpPr>
          <p:nvPr/>
        </p:nvGrpSpPr>
        <p:grpSpPr>
          <a:xfrm>
            <a:off x="30064" y="5843379"/>
            <a:ext cx="891703" cy="934621"/>
            <a:chOff x="76794" y="5345058"/>
            <a:chExt cx="1364703" cy="1430387"/>
          </a:xfrm>
        </p:grpSpPr>
        <p:grpSp>
          <p:nvGrpSpPr>
            <p:cNvPr id="6" name="Group 5">
              <a:extLst>
                <a:ext uri="{FF2B5EF4-FFF2-40B4-BE49-F238E27FC236}">
                  <a16:creationId xmlns:a16="http://schemas.microsoft.com/office/drawing/2014/main" id="{7ADDB5AA-8C3D-A443-AC89-046E4FDB0E85}"/>
                </a:ext>
              </a:extLst>
            </p:cNvPr>
            <p:cNvGrpSpPr>
              <a:grpSpLocks noChangeAspect="1"/>
            </p:cNvGrpSpPr>
            <p:nvPr/>
          </p:nvGrpSpPr>
          <p:grpSpPr>
            <a:xfrm>
              <a:off x="186459" y="5345058"/>
              <a:ext cx="1145372" cy="1067820"/>
              <a:chOff x="4953000" y="411482"/>
              <a:chExt cx="6537959" cy="6095281"/>
            </a:xfrm>
          </p:grpSpPr>
          <p:pic>
            <p:nvPicPr>
              <p:cNvPr id="8" name="Content Placeholder 6">
                <a:extLst>
                  <a:ext uri="{FF2B5EF4-FFF2-40B4-BE49-F238E27FC236}">
                    <a16:creationId xmlns:a16="http://schemas.microsoft.com/office/drawing/2014/main" id="{7A526927-E191-374D-A1BE-3F1166D50C4F}"/>
                  </a:ext>
                </a:extLst>
              </p:cNvPr>
              <p:cNvPicPr>
                <a:picLocks noChangeAspect="1"/>
              </p:cNvPicPr>
              <p:nvPr/>
            </p:nvPicPr>
            <p:blipFill rotWithShape="1">
              <a:blip r:embed="rId3"/>
              <a:srcRect l="70217" t="5481" r="5756" b="54691"/>
              <a:stretch/>
            </p:blipFill>
            <p:spPr>
              <a:xfrm>
                <a:off x="4953000" y="411482"/>
                <a:ext cx="6537959" cy="6095281"/>
              </a:xfrm>
              <a:prstGeom prst="rect">
                <a:avLst/>
              </a:prstGeom>
            </p:spPr>
          </p:pic>
          <p:pic>
            <p:nvPicPr>
              <p:cNvPr id="9" name="Content Placeholder 6">
                <a:extLst>
                  <a:ext uri="{FF2B5EF4-FFF2-40B4-BE49-F238E27FC236}">
                    <a16:creationId xmlns:a16="http://schemas.microsoft.com/office/drawing/2014/main" id="{F9DCF78F-11FC-0146-A615-ACC258A751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7" name="Picture 6">
              <a:extLst>
                <a:ext uri="{FF2B5EF4-FFF2-40B4-BE49-F238E27FC236}">
                  <a16:creationId xmlns:a16="http://schemas.microsoft.com/office/drawing/2014/main" id="{45AD2E85-7423-5F4F-958B-BC30F3B00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1694169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20CC4C-D121-4F2E-89E2-D03DACA1F0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4595" y="907748"/>
            <a:ext cx="6882810" cy="5328265"/>
          </a:xfrm>
        </p:spPr>
      </p:pic>
      <p:grpSp>
        <p:nvGrpSpPr>
          <p:cNvPr id="5" name="Group 4">
            <a:extLst>
              <a:ext uri="{FF2B5EF4-FFF2-40B4-BE49-F238E27FC236}">
                <a16:creationId xmlns:a16="http://schemas.microsoft.com/office/drawing/2014/main" id="{C2FBCD15-DD7E-D546-9BD8-6B437F986BED}"/>
              </a:ext>
            </a:extLst>
          </p:cNvPr>
          <p:cNvGrpSpPr>
            <a:grpSpLocks noChangeAspect="1"/>
          </p:cNvGrpSpPr>
          <p:nvPr/>
        </p:nvGrpSpPr>
        <p:grpSpPr>
          <a:xfrm>
            <a:off x="30064" y="5843379"/>
            <a:ext cx="891703" cy="934621"/>
            <a:chOff x="76794" y="5345058"/>
            <a:chExt cx="1364703" cy="1430387"/>
          </a:xfrm>
        </p:grpSpPr>
        <p:grpSp>
          <p:nvGrpSpPr>
            <p:cNvPr id="7" name="Group 6">
              <a:extLst>
                <a:ext uri="{FF2B5EF4-FFF2-40B4-BE49-F238E27FC236}">
                  <a16:creationId xmlns:a16="http://schemas.microsoft.com/office/drawing/2014/main" id="{6A0AAE85-05A4-2345-98ED-261CBF58FD44}"/>
                </a:ext>
              </a:extLst>
            </p:cNvPr>
            <p:cNvGrpSpPr>
              <a:grpSpLocks noChangeAspect="1"/>
            </p:cNvGrpSpPr>
            <p:nvPr/>
          </p:nvGrpSpPr>
          <p:grpSpPr>
            <a:xfrm>
              <a:off x="186459" y="5345058"/>
              <a:ext cx="1145372" cy="1067820"/>
              <a:chOff x="4953000" y="411482"/>
              <a:chExt cx="6537959" cy="6095281"/>
            </a:xfrm>
          </p:grpSpPr>
          <p:pic>
            <p:nvPicPr>
              <p:cNvPr id="9" name="Content Placeholder 6">
                <a:extLst>
                  <a:ext uri="{FF2B5EF4-FFF2-40B4-BE49-F238E27FC236}">
                    <a16:creationId xmlns:a16="http://schemas.microsoft.com/office/drawing/2014/main" id="{0E946920-F754-5C49-9A21-8DE41399C093}"/>
                  </a:ext>
                </a:extLst>
              </p:cNvPr>
              <p:cNvPicPr>
                <a:picLocks noChangeAspect="1"/>
              </p:cNvPicPr>
              <p:nvPr/>
            </p:nvPicPr>
            <p:blipFill rotWithShape="1">
              <a:blip r:embed="rId3"/>
              <a:srcRect l="70217" t="5481" r="5756" b="54691"/>
              <a:stretch/>
            </p:blipFill>
            <p:spPr>
              <a:xfrm>
                <a:off x="4953000" y="411482"/>
                <a:ext cx="6537959" cy="6095281"/>
              </a:xfrm>
              <a:prstGeom prst="rect">
                <a:avLst/>
              </a:prstGeom>
            </p:spPr>
          </p:pic>
          <p:pic>
            <p:nvPicPr>
              <p:cNvPr id="10" name="Content Placeholder 6">
                <a:extLst>
                  <a:ext uri="{FF2B5EF4-FFF2-40B4-BE49-F238E27FC236}">
                    <a16:creationId xmlns:a16="http://schemas.microsoft.com/office/drawing/2014/main" id="{37CF8C4F-6470-E64F-91C6-761087E64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8" name="Picture 7">
              <a:extLst>
                <a:ext uri="{FF2B5EF4-FFF2-40B4-BE49-F238E27FC236}">
                  <a16:creationId xmlns:a16="http://schemas.microsoft.com/office/drawing/2014/main" id="{0E54C277-4005-5746-B48D-0AEC5E15E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409880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C18BF0-AB43-4F8F-8430-A188957684A6}"/>
              </a:ext>
            </a:extLst>
          </p:cNvPr>
          <p:cNvSpPr/>
          <p:nvPr/>
        </p:nvSpPr>
        <p:spPr>
          <a:xfrm>
            <a:off x="0" y="1524000"/>
            <a:ext cx="12192000" cy="33375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084F56-A33D-43F3-B3FE-7F1BA8506EEB}"/>
              </a:ext>
            </a:extLst>
          </p:cNvPr>
          <p:cNvSpPr>
            <a:spLocks noGrp="1"/>
          </p:cNvSpPr>
          <p:nvPr>
            <p:ph type="ctrTitle"/>
          </p:nvPr>
        </p:nvSpPr>
        <p:spPr>
          <a:xfrm>
            <a:off x="1036320" y="63183"/>
            <a:ext cx="10119360" cy="2387600"/>
          </a:xfrm>
        </p:spPr>
        <p:txBody>
          <a:bodyPr anchor="t">
            <a:normAutofit/>
          </a:bodyPr>
          <a:lstStyle/>
          <a:p>
            <a:r>
              <a:rPr lang="en-US" sz="3600" dirty="0"/>
              <a:t>Dual Use Research of Concern (DURC) </a:t>
            </a:r>
            <a:br>
              <a:rPr lang="en-US" sz="3600" dirty="0"/>
            </a:br>
            <a:r>
              <a:rPr lang="en-US" sz="3600" b="1" dirty="0"/>
              <a:t>VUMC Policy and Procedures</a:t>
            </a:r>
            <a:br>
              <a:rPr lang="en-US" sz="3600" b="1" dirty="0"/>
            </a:br>
            <a:endParaRPr lang="en-US" sz="3600" dirty="0"/>
          </a:p>
        </p:txBody>
      </p:sp>
      <p:sp>
        <p:nvSpPr>
          <p:cNvPr id="12" name="Rectangle 11">
            <a:extLst>
              <a:ext uri="{FF2B5EF4-FFF2-40B4-BE49-F238E27FC236}">
                <a16:creationId xmlns:a16="http://schemas.microsoft.com/office/drawing/2014/main" id="{81B3E660-561B-44E7-AF43-A52E5289FEEE}"/>
              </a:ext>
            </a:extLst>
          </p:cNvPr>
          <p:cNvSpPr/>
          <p:nvPr/>
        </p:nvSpPr>
        <p:spPr>
          <a:xfrm>
            <a:off x="175260" y="4311740"/>
            <a:ext cx="344966" cy="215444"/>
          </a:xfrm>
          <a:prstGeom prst="rect">
            <a:avLst/>
          </a:prstGeom>
        </p:spPr>
        <p:txBody>
          <a:bodyPr wrap="none">
            <a:spAutoFit/>
          </a:bodyPr>
          <a:lstStyle/>
          <a:p>
            <a:r>
              <a:rPr lang="en-US" sz="800" dirty="0">
                <a:solidFill>
                  <a:schemeClr val="bg1">
                    <a:lumMod val="85000"/>
                  </a:schemeClr>
                </a:solidFill>
                <a:latin typeface="Source Sans Pro" panose="020B0503030403020204" pitchFamily="34" charset="0"/>
              </a:rPr>
              <a:t>NIH</a:t>
            </a:r>
          </a:p>
        </p:txBody>
      </p:sp>
      <p:pic>
        <p:nvPicPr>
          <p:cNvPr id="13" name="Picture 12">
            <a:extLst>
              <a:ext uri="{FF2B5EF4-FFF2-40B4-BE49-F238E27FC236}">
                <a16:creationId xmlns:a16="http://schemas.microsoft.com/office/drawing/2014/main" id="{AF480DBC-C1E8-4BBE-BEA6-7D08BCB94EB8}"/>
              </a:ext>
            </a:extLst>
          </p:cNvPr>
          <p:cNvPicPr>
            <a:picLocks noChangeAspect="1"/>
          </p:cNvPicPr>
          <p:nvPr/>
        </p:nvPicPr>
        <p:blipFill rotWithShape="1">
          <a:blip r:embed="rId2"/>
          <a:srcRect l="8521" t="2126" r="9466" b="4202"/>
          <a:stretch/>
        </p:blipFill>
        <p:spPr>
          <a:xfrm>
            <a:off x="4214335" y="1998981"/>
            <a:ext cx="2001449" cy="228600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F3505189-5AB3-4C7C-AE39-9C29AA614B8E}"/>
              </a:ext>
            </a:extLst>
          </p:cNvPr>
          <p:cNvSpPr/>
          <p:nvPr/>
        </p:nvSpPr>
        <p:spPr>
          <a:xfrm>
            <a:off x="4143375" y="4311740"/>
            <a:ext cx="2196465" cy="461665"/>
          </a:xfrm>
          <a:prstGeom prst="rect">
            <a:avLst/>
          </a:prstGeom>
        </p:spPr>
        <p:txBody>
          <a:bodyPr wrap="square">
            <a:spAutoFit/>
          </a:bodyPr>
          <a:lstStyle/>
          <a:p>
            <a:r>
              <a:rPr lang="en-US" sz="800" dirty="0" err="1">
                <a:solidFill>
                  <a:schemeClr val="bg1">
                    <a:lumMod val="85000"/>
                  </a:schemeClr>
                </a:solidFill>
                <a:latin typeface="Source Sans Pro" panose="020B0503030403020204" pitchFamily="34" charset="0"/>
              </a:rPr>
              <a:t>Madej</a:t>
            </a:r>
            <a:r>
              <a:rPr lang="en-US" sz="800" dirty="0">
                <a:solidFill>
                  <a:schemeClr val="bg1">
                    <a:lumMod val="85000"/>
                  </a:schemeClr>
                </a:solidFill>
                <a:latin typeface="Source Sans Pro" panose="020B0503030403020204" pitchFamily="34" charset="0"/>
              </a:rPr>
              <a:t> et al. Nucleic Acids Res. 2014 Jan; 42(Database issue):D297-303</a:t>
            </a:r>
          </a:p>
          <a:p>
            <a:endParaRPr lang="en-US" sz="800" dirty="0">
              <a:solidFill>
                <a:schemeClr val="bg1">
                  <a:lumMod val="85000"/>
                </a:schemeClr>
              </a:solidFill>
            </a:endParaRPr>
          </a:p>
        </p:txBody>
      </p:sp>
      <p:pic>
        <p:nvPicPr>
          <p:cNvPr id="15" name="Picture 14">
            <a:extLst>
              <a:ext uri="{FF2B5EF4-FFF2-40B4-BE49-F238E27FC236}">
                <a16:creationId xmlns:a16="http://schemas.microsoft.com/office/drawing/2014/main" id="{AD024CE4-157B-44AA-959C-1E6B387A2D3E}"/>
              </a:ext>
            </a:extLst>
          </p:cNvPr>
          <p:cNvPicPr>
            <a:picLocks noChangeAspect="1"/>
          </p:cNvPicPr>
          <p:nvPr/>
        </p:nvPicPr>
        <p:blipFill>
          <a:blip r:embed="rId3">
            <a:duotone>
              <a:schemeClr val="accent1">
                <a:shade val="45000"/>
                <a:satMod val="135000"/>
              </a:schemeClr>
              <a:prstClr val="white"/>
            </a:duotone>
            <a:extLst/>
          </a:blip>
          <a:stretch>
            <a:fillRect/>
          </a:stretch>
        </p:blipFill>
        <p:spPr>
          <a:xfrm>
            <a:off x="10142220" y="1998981"/>
            <a:ext cx="1828800" cy="2286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5D8E267-D2F9-4B78-BD3C-AE379DE2AA2F}"/>
              </a:ext>
            </a:extLst>
          </p:cNvPr>
          <p:cNvSpPr/>
          <p:nvPr/>
        </p:nvSpPr>
        <p:spPr>
          <a:xfrm>
            <a:off x="10073640" y="4311740"/>
            <a:ext cx="1992630" cy="338554"/>
          </a:xfrm>
          <a:prstGeom prst="rect">
            <a:avLst/>
          </a:prstGeom>
        </p:spPr>
        <p:txBody>
          <a:bodyPr wrap="square">
            <a:spAutoFit/>
          </a:bodyPr>
          <a:lstStyle/>
          <a:p>
            <a:r>
              <a:rPr lang="en-US" sz="800" dirty="0">
                <a:solidFill>
                  <a:schemeClr val="bg1">
                    <a:lumMod val="85000"/>
                  </a:schemeClr>
                </a:solidFill>
                <a:latin typeface="Source Sans Pro" panose="020B0503030403020204" pitchFamily="34" charset="0"/>
              </a:rPr>
              <a:t>CDC Public Health Image </a:t>
            </a:r>
            <a:r>
              <a:rPr lang="en-US" sz="800" dirty="0" err="1">
                <a:solidFill>
                  <a:schemeClr val="bg1">
                    <a:lumMod val="85000"/>
                  </a:schemeClr>
                </a:solidFill>
                <a:latin typeface="Source Sans Pro" panose="020B0503030403020204" pitchFamily="34" charset="0"/>
              </a:rPr>
              <a:t>LIbrary</a:t>
            </a:r>
            <a:endParaRPr lang="en-US" sz="800" dirty="0">
              <a:solidFill>
                <a:schemeClr val="bg1">
                  <a:lumMod val="85000"/>
                </a:schemeClr>
              </a:solidFill>
              <a:latin typeface="Source Sans Pro" panose="020B0503030403020204" pitchFamily="34" charset="0"/>
            </a:endParaRPr>
          </a:p>
          <a:p>
            <a:endParaRPr lang="en-US" sz="800" dirty="0">
              <a:solidFill>
                <a:schemeClr val="bg1">
                  <a:lumMod val="85000"/>
                </a:schemeClr>
              </a:solidFill>
            </a:endParaRPr>
          </a:p>
        </p:txBody>
      </p:sp>
      <p:sp>
        <p:nvSpPr>
          <p:cNvPr id="17" name="Rectangle 16">
            <a:extLst>
              <a:ext uri="{FF2B5EF4-FFF2-40B4-BE49-F238E27FC236}">
                <a16:creationId xmlns:a16="http://schemas.microsoft.com/office/drawing/2014/main" id="{1DDD72E5-243B-4721-AEE5-30422F560AAE}"/>
              </a:ext>
            </a:extLst>
          </p:cNvPr>
          <p:cNvSpPr/>
          <p:nvPr/>
        </p:nvSpPr>
        <p:spPr>
          <a:xfrm>
            <a:off x="6505575" y="4311740"/>
            <a:ext cx="2514600" cy="215444"/>
          </a:xfrm>
          <a:prstGeom prst="rect">
            <a:avLst/>
          </a:prstGeom>
        </p:spPr>
        <p:txBody>
          <a:bodyPr wrap="square">
            <a:spAutoFit/>
          </a:bodyPr>
          <a:lstStyle/>
          <a:p>
            <a:r>
              <a:rPr lang="en-US" sz="800" dirty="0">
                <a:solidFill>
                  <a:schemeClr val="bg1">
                    <a:lumMod val="85000"/>
                  </a:schemeClr>
                </a:solidFill>
                <a:latin typeface="Source Sans Pro" panose="020B0503030403020204" pitchFamily="34" charset="0"/>
              </a:rPr>
              <a:t>Rocky Mountain Laboratories, NIAID, NIH</a:t>
            </a:r>
            <a:endParaRPr lang="en-US" sz="800" dirty="0">
              <a:solidFill>
                <a:schemeClr val="bg1">
                  <a:lumMod val="85000"/>
                </a:schemeClr>
              </a:solidFill>
            </a:endParaRPr>
          </a:p>
        </p:txBody>
      </p:sp>
      <p:pic>
        <p:nvPicPr>
          <p:cNvPr id="19" name="Picture 18">
            <a:extLst>
              <a:ext uri="{FF2B5EF4-FFF2-40B4-BE49-F238E27FC236}">
                <a16:creationId xmlns:a16="http://schemas.microsoft.com/office/drawing/2014/main" id="{219B8B75-004F-4DE4-988E-5ACF3F53C158}"/>
              </a:ext>
            </a:extLst>
          </p:cNvPr>
          <p:cNvPicPr>
            <a:picLocks noChangeAspect="1"/>
          </p:cNvPicPr>
          <p:nvPr/>
        </p:nvPicPr>
        <p:blipFill>
          <a:blip r:embed="rId4"/>
          <a:stretch>
            <a:fillRect/>
          </a:stretch>
        </p:blipFill>
        <p:spPr>
          <a:xfrm>
            <a:off x="6598818" y="1998981"/>
            <a:ext cx="3160369" cy="228600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079F42EA-A4FC-410E-B510-3BE9A08A5453}"/>
              </a:ext>
            </a:extLst>
          </p:cNvPr>
          <p:cNvPicPr>
            <a:picLocks noChangeAspect="1"/>
          </p:cNvPicPr>
          <p:nvPr/>
        </p:nvPicPr>
        <p:blipFill>
          <a:blip r:embed="rId5"/>
          <a:stretch>
            <a:fillRect/>
          </a:stretch>
        </p:blipFill>
        <p:spPr>
          <a:xfrm>
            <a:off x="194483" y="1998981"/>
            <a:ext cx="3636818" cy="22860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4D0AB75-F203-4B62-BA71-54C7C0BC3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2589865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0DBADA-E0A8-1643-AD52-7B08B44CFFB0}"/>
              </a:ext>
            </a:extLst>
          </p:cNvPr>
          <p:cNvPicPr>
            <a:picLocks noChangeAspect="1"/>
          </p:cNvPicPr>
          <p:nvPr/>
        </p:nvPicPr>
        <p:blipFill rotWithShape="1">
          <a:blip r:embed="rId3"/>
          <a:srcRect b="1710"/>
          <a:stretch/>
        </p:blipFill>
        <p:spPr>
          <a:xfrm>
            <a:off x="-106017" y="0"/>
            <a:ext cx="12404035" cy="6858000"/>
          </a:xfrm>
          <a:prstGeom prst="rect">
            <a:avLst/>
          </a:prstGeom>
        </p:spPr>
      </p:pic>
    </p:spTree>
    <p:extLst>
      <p:ext uri="{BB962C8B-B14F-4D97-AF65-F5344CB8AC3E}">
        <p14:creationId xmlns:p14="http://schemas.microsoft.com/office/powerpoint/2010/main" val="3003108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686CD-2397-7449-A2F0-15287E5B34EB}"/>
              </a:ext>
            </a:extLst>
          </p:cNvPr>
          <p:cNvPicPr>
            <a:picLocks noChangeAspect="1"/>
          </p:cNvPicPr>
          <p:nvPr/>
        </p:nvPicPr>
        <p:blipFill>
          <a:blip r:embed="rId3"/>
          <a:stretch>
            <a:fillRect/>
          </a:stretch>
        </p:blipFill>
        <p:spPr>
          <a:xfrm>
            <a:off x="6350" y="0"/>
            <a:ext cx="12179300" cy="6858000"/>
          </a:xfrm>
          <a:prstGeom prst="rect">
            <a:avLst/>
          </a:prstGeom>
        </p:spPr>
      </p:pic>
    </p:spTree>
    <p:extLst>
      <p:ext uri="{BB962C8B-B14F-4D97-AF65-F5344CB8AC3E}">
        <p14:creationId xmlns:p14="http://schemas.microsoft.com/office/powerpoint/2010/main" val="4051712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0C1C22-A123-6F4A-BE5F-812F153DD0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0797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1BC1F-D7A1-4C83-9BC8-04152B9ECB80}"/>
              </a:ext>
            </a:extLst>
          </p:cNvPr>
          <p:cNvSpPr>
            <a:spLocks noGrp="1"/>
          </p:cNvSpPr>
          <p:nvPr>
            <p:ph type="ctrTitle"/>
          </p:nvPr>
        </p:nvSpPr>
        <p:spPr>
          <a:xfrm>
            <a:off x="1100669" y="1111086"/>
            <a:ext cx="10011831" cy="2623885"/>
          </a:xfrm>
        </p:spPr>
        <p:txBody>
          <a:bodyPr anchor="ctr">
            <a:normAutofit/>
          </a:bodyPr>
          <a:lstStyle/>
          <a:p>
            <a:pPr algn="l"/>
            <a:r>
              <a:rPr lang="en-US">
                <a:solidFill>
                  <a:srgbClr val="FFFFFF"/>
                </a:solidFill>
              </a:rPr>
              <a:t>Upcoming Events</a:t>
            </a:r>
          </a:p>
        </p:txBody>
      </p:sp>
      <p:sp>
        <p:nvSpPr>
          <p:cNvPr id="11" name="Rectangle 10">
            <a:extLst>
              <a:ext uri="{FF2B5EF4-FFF2-40B4-BE49-F238E27FC236}">
                <a16:creationId xmlns:a16="http://schemas.microsoft.com/office/drawing/2014/main" id="{FBE9F90C-C163-435B-9A68-D15C92D1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Daily Calendar">
            <a:extLst>
              <a:ext uri="{FF2B5EF4-FFF2-40B4-BE49-F238E27FC236}">
                <a16:creationId xmlns:a16="http://schemas.microsoft.com/office/drawing/2014/main" id="{E6275149-1A48-4AE1-95F0-EE7EECF811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1572" y="4648201"/>
            <a:ext cx="1632648" cy="1632648"/>
          </a:xfrm>
          <a:prstGeom prst="rect">
            <a:avLst/>
          </a:prstGeom>
        </p:spPr>
      </p:pic>
      <p:sp>
        <p:nvSpPr>
          <p:cNvPr id="13" name="Rectangle 12">
            <a:extLst>
              <a:ext uri="{FF2B5EF4-FFF2-40B4-BE49-F238E27FC236}">
                <a16:creationId xmlns:a16="http://schemas.microsoft.com/office/drawing/2014/main" id="{1A882A9F-F4E9-4E23-8F0B-20B5DF42E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602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8">
            <a:extLst>
              <a:ext uri="{FF2B5EF4-FFF2-40B4-BE49-F238E27FC236}">
                <a16:creationId xmlns:a16="http://schemas.microsoft.com/office/drawing/2014/main" id="{DF9AD32D-FF05-44F4-BD4D-9CEE89B71E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A511B1-3828-4A06-A2A1-0635D4C5E0B1}"/>
              </a:ext>
            </a:extLst>
          </p:cNvPr>
          <p:cNvSpPr>
            <a:spLocks noGrp="1"/>
          </p:cNvSpPr>
          <p:nvPr>
            <p:ph type="title"/>
          </p:nvPr>
        </p:nvSpPr>
        <p:spPr>
          <a:xfrm>
            <a:off x="2639607" y="4661000"/>
            <a:ext cx="7080738" cy="1021344"/>
          </a:xfrm>
        </p:spPr>
        <p:txBody>
          <a:bodyPr>
            <a:normAutofit/>
          </a:bodyPr>
          <a:lstStyle/>
          <a:p>
            <a:pPr algn="ctr"/>
            <a:r>
              <a:rPr lang="en-US" sz="2600" dirty="0">
                <a:solidFill>
                  <a:schemeClr val="bg1">
                    <a:lumMod val="95000"/>
                    <a:lumOff val="5000"/>
                  </a:schemeClr>
                </a:solidFill>
                <a:hlinkClick r:id="rId2"/>
              </a:rPr>
              <a:t>Video Link: https://www.vumc.org/strategy/strategyshare19</a:t>
            </a:r>
            <a:endParaRPr lang="en-US" sz="2600" dirty="0">
              <a:solidFill>
                <a:schemeClr val="bg1">
                  <a:lumMod val="95000"/>
                  <a:lumOff val="5000"/>
                </a:schemeClr>
              </a:solidFill>
            </a:endParaRPr>
          </a:p>
        </p:txBody>
      </p:sp>
      <p:pic>
        <p:nvPicPr>
          <p:cNvPr id="3" name="Picture 2">
            <a:extLst>
              <a:ext uri="{FF2B5EF4-FFF2-40B4-BE49-F238E27FC236}">
                <a16:creationId xmlns:a16="http://schemas.microsoft.com/office/drawing/2014/main" id="{EA8693B3-06A6-4D64-ACF1-A90A2586623F}"/>
              </a:ext>
            </a:extLst>
          </p:cNvPr>
          <p:cNvPicPr>
            <a:picLocks noChangeAspect="1"/>
          </p:cNvPicPr>
          <p:nvPr/>
        </p:nvPicPr>
        <p:blipFill>
          <a:blip r:embed="rId3"/>
          <a:stretch>
            <a:fillRect/>
          </a:stretch>
        </p:blipFill>
        <p:spPr>
          <a:xfrm>
            <a:off x="3246178" y="707863"/>
            <a:ext cx="5724401" cy="3953137"/>
          </a:xfrm>
          <a:prstGeom prst="rect">
            <a:avLst/>
          </a:prstGeom>
          <a:ln>
            <a:solidFill>
              <a:schemeClr val="bg1"/>
            </a:solidFill>
          </a:ln>
        </p:spPr>
      </p:pic>
    </p:spTree>
    <p:extLst>
      <p:ext uri="{BB962C8B-B14F-4D97-AF65-F5344CB8AC3E}">
        <p14:creationId xmlns:p14="http://schemas.microsoft.com/office/powerpoint/2010/main" val="175490763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30107" y="102120"/>
            <a:ext cx="4981314" cy="6641104"/>
            <a:chOff x="723757" y="102120"/>
            <a:chExt cx="4981314" cy="6641104"/>
          </a:xfrm>
        </p:grpSpPr>
        <p:graphicFrame>
          <p:nvGraphicFramePr>
            <p:cNvPr id="4" name="Object 3"/>
            <p:cNvGraphicFramePr>
              <a:graphicFrameLocks noChangeAspect="1"/>
            </p:cNvGraphicFramePr>
            <p:nvPr>
              <p:extLst/>
            </p:nvPr>
          </p:nvGraphicFramePr>
          <p:xfrm>
            <a:off x="723757" y="102120"/>
            <a:ext cx="4981314" cy="6641104"/>
          </p:xfrm>
          <a:graphic>
            <a:graphicData uri="http://schemas.openxmlformats.org/presentationml/2006/ole">
              <mc:AlternateContent xmlns:mc="http://schemas.openxmlformats.org/markup-compatibility/2006">
                <mc:Choice xmlns:v="urn:schemas-microsoft-com:vml" Requires="v">
                  <p:oleObj spid="_x0000_s1031" name="Acrobat Document" r:id="rId3" imgW="12344226" imgH="16459200" progId="Acrobat.Document.11">
                    <p:embed/>
                  </p:oleObj>
                </mc:Choice>
                <mc:Fallback>
                  <p:oleObj name="Acrobat Document" r:id="rId3" imgW="12344226" imgH="16459200" progId="Acrobat.Document.11">
                    <p:embed/>
                    <p:pic>
                      <p:nvPicPr>
                        <p:cNvPr id="4" name="Object 3"/>
                        <p:cNvPicPr/>
                        <p:nvPr/>
                      </p:nvPicPr>
                      <p:blipFill>
                        <a:blip r:embed="rId4"/>
                        <a:stretch>
                          <a:fillRect/>
                        </a:stretch>
                      </p:blipFill>
                      <p:spPr>
                        <a:xfrm>
                          <a:off x="723757" y="102120"/>
                          <a:ext cx="4981314" cy="6641104"/>
                        </a:xfrm>
                        <a:prstGeom prst="rect">
                          <a:avLst/>
                        </a:prstGeom>
                      </p:spPr>
                    </p:pic>
                  </p:oleObj>
                </mc:Fallback>
              </mc:AlternateContent>
            </a:graphicData>
          </a:graphic>
        </p:graphicFrame>
        <p:sp>
          <p:nvSpPr>
            <p:cNvPr id="5" name="Rectangle 4"/>
            <p:cNvSpPr/>
            <p:nvPr/>
          </p:nvSpPr>
          <p:spPr>
            <a:xfrm>
              <a:off x="2942590" y="5607165"/>
              <a:ext cx="473710" cy="440575"/>
            </a:xfrm>
            <a:prstGeom prst="rect">
              <a:avLst/>
            </a:prstGeom>
            <a:solidFill>
              <a:srgbClr val="73C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6200194" y="476984"/>
            <a:ext cx="5674823" cy="3416320"/>
          </a:xfrm>
          <a:prstGeom prst="rect">
            <a:avLst/>
          </a:prstGeom>
          <a:noFill/>
        </p:spPr>
        <p:txBody>
          <a:bodyPr wrap="none" rtlCol="0">
            <a:spAutoFit/>
          </a:bodyPr>
          <a:lstStyle/>
          <a:p>
            <a:pPr algn="ctr"/>
            <a:r>
              <a:rPr lang="en-US" sz="2800" b="1" dirty="0">
                <a:latin typeface="+mj-lt"/>
              </a:rPr>
              <a:t>Make plans to attend the </a:t>
            </a:r>
          </a:p>
          <a:p>
            <a:pPr algn="ctr"/>
            <a:r>
              <a:rPr lang="en-US" sz="2800" b="1" dirty="0">
                <a:latin typeface="+mj-lt"/>
              </a:rPr>
              <a:t>Core Retreat on Sep. 11!</a:t>
            </a:r>
          </a:p>
          <a:p>
            <a:pPr algn="ctr"/>
            <a:endParaRPr lang="en-US" sz="2800" dirty="0">
              <a:latin typeface="+mj-lt"/>
            </a:endParaRPr>
          </a:p>
          <a:p>
            <a:pPr algn="ctr"/>
            <a:r>
              <a:rPr lang="en-US" sz="2800" dirty="0">
                <a:latin typeface="+mj-lt"/>
              </a:rPr>
              <a:t>Confirmed sessions on </a:t>
            </a:r>
            <a:r>
              <a:rPr lang="en-US" sz="2800" b="1" dirty="0">
                <a:solidFill>
                  <a:srgbClr val="7866AC"/>
                </a:solidFill>
              </a:rPr>
              <a:t>INNOVATION</a:t>
            </a:r>
            <a:r>
              <a:rPr lang="en-US" sz="2800" b="1" dirty="0">
                <a:latin typeface="+mj-lt"/>
              </a:rPr>
              <a:t> </a:t>
            </a:r>
          </a:p>
          <a:p>
            <a:pPr algn="ctr"/>
            <a:r>
              <a:rPr lang="en-US" sz="2800" dirty="0">
                <a:latin typeface="+mj-lt"/>
              </a:rPr>
              <a:t>&amp; </a:t>
            </a:r>
            <a:r>
              <a:rPr lang="en-US" sz="2800" b="1" dirty="0">
                <a:solidFill>
                  <a:srgbClr val="7866AC"/>
                </a:solidFill>
              </a:rPr>
              <a:t>LEADERSHIP</a:t>
            </a:r>
            <a:r>
              <a:rPr lang="en-US" sz="2800" dirty="0">
                <a:latin typeface="+mj-lt"/>
              </a:rPr>
              <a:t>… more to come!</a:t>
            </a:r>
          </a:p>
          <a:p>
            <a:pPr algn="ctr"/>
            <a:endParaRPr lang="en-US" sz="2800" i="1" dirty="0">
              <a:latin typeface="+mj-lt"/>
            </a:endParaRPr>
          </a:p>
          <a:p>
            <a:pPr algn="ctr"/>
            <a:r>
              <a:rPr lang="en-US" sz="2400" i="1" dirty="0">
                <a:latin typeface="+mj-lt"/>
              </a:rPr>
              <a:t>Registration announced soon via the</a:t>
            </a:r>
          </a:p>
          <a:p>
            <a:pPr algn="ctr"/>
            <a:r>
              <a:rPr lang="en-US" sz="2400" i="1" dirty="0">
                <a:latin typeface="+mj-lt"/>
              </a:rPr>
              <a:t>OOR Weekly Update &amp; Cores listserv</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149" y="4308784"/>
            <a:ext cx="2735295" cy="2051471"/>
          </a:xfrm>
          <a:prstGeom prst="rect">
            <a:avLst/>
          </a:prstGeom>
          <a:ln w="19050">
            <a:solidFill>
              <a:srgbClr val="7866AC"/>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174" y="4308784"/>
            <a:ext cx="2735295" cy="2051471"/>
          </a:xfrm>
          <a:prstGeom prst="rect">
            <a:avLst/>
          </a:prstGeom>
          <a:ln w="19050">
            <a:solidFill>
              <a:srgbClr val="7866AC"/>
            </a:solidFill>
          </a:ln>
        </p:spPr>
      </p:pic>
    </p:spTree>
    <p:extLst>
      <p:ext uri="{BB962C8B-B14F-4D97-AF65-F5344CB8AC3E}">
        <p14:creationId xmlns:p14="http://schemas.microsoft.com/office/powerpoint/2010/main" val="1412983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8" name="Rectangle 17"/>
          <p:cNvSpPr/>
          <p:nvPr/>
        </p:nvSpPr>
        <p:spPr>
          <a:xfrm>
            <a:off x="233264" y="270711"/>
            <a:ext cx="11812555" cy="184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0005" tIns="20003" rIns="40005" bIns="20003" rtlCol="0" anchor="ctr"/>
          <a:lstStyle/>
          <a:p>
            <a:pPr algn="ctr"/>
            <a:endParaRPr lang="en-US" sz="375"/>
          </a:p>
        </p:txBody>
      </p:sp>
      <p:sp>
        <p:nvSpPr>
          <p:cNvPr id="12" name="Title 3"/>
          <p:cNvSpPr txBox="1">
            <a:spLocks/>
          </p:cNvSpPr>
          <p:nvPr/>
        </p:nvSpPr>
        <p:spPr>
          <a:xfrm>
            <a:off x="233264" y="2176680"/>
            <a:ext cx="11812555" cy="4588013"/>
          </a:xfrm>
          <a:prstGeom prst="rect">
            <a:avLst/>
          </a:prstGeom>
          <a:solidFill>
            <a:schemeClr val="bg1"/>
          </a:solidFill>
          <a:ln>
            <a:solidFill>
              <a:schemeClr val="tx1"/>
            </a:solidFill>
          </a:ln>
        </p:spPr>
        <p:txBody>
          <a:bodyPr vert="horz" lIns="72009" tIns="36005" rIns="72009" bIns="3600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47912"/>
            <a:endParaRPr lang="en-US" sz="3458"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6926" y="369731"/>
            <a:ext cx="1292391" cy="1650220"/>
          </a:xfrm>
          <a:prstGeom prst="rect">
            <a:avLst/>
          </a:prstGeom>
        </p:spPr>
      </p:pic>
      <p:pic>
        <p:nvPicPr>
          <p:cNvPr id="7" name="Picture 6"/>
          <p:cNvPicPr>
            <a:picLocks noChangeAspect="1"/>
          </p:cNvPicPr>
          <p:nvPr/>
        </p:nvPicPr>
        <p:blipFill>
          <a:blip r:embed="rId3"/>
          <a:stretch>
            <a:fillRect/>
          </a:stretch>
        </p:blipFill>
        <p:spPr>
          <a:xfrm>
            <a:off x="567070" y="367289"/>
            <a:ext cx="2456048" cy="1594069"/>
          </a:xfrm>
          <a:prstGeom prst="rect">
            <a:avLst/>
          </a:prstGeom>
        </p:spPr>
      </p:pic>
      <p:sp>
        <p:nvSpPr>
          <p:cNvPr id="5" name="Rectangle 4"/>
          <p:cNvSpPr/>
          <p:nvPr/>
        </p:nvSpPr>
        <p:spPr>
          <a:xfrm>
            <a:off x="4372245" y="2327661"/>
            <a:ext cx="7407072" cy="1148392"/>
          </a:xfrm>
          <a:prstGeom prst="rect">
            <a:avLst/>
          </a:prstGeom>
        </p:spPr>
        <p:txBody>
          <a:bodyPr wrap="square" lIns="40005" tIns="20003" rIns="40005" bIns="20003">
            <a:spAutoFit/>
          </a:bodyPr>
          <a:lstStyle/>
          <a:p>
            <a:pPr algn="ctr"/>
            <a:r>
              <a:rPr lang="en-US" sz="3600" b="1" dirty="0"/>
              <a:t>“</a:t>
            </a:r>
            <a:r>
              <a:rPr lang="en-US" sz="3600" b="1" i="1" dirty="0"/>
              <a:t>Making the Right Decisions:</a:t>
            </a:r>
          </a:p>
          <a:p>
            <a:pPr algn="ctr"/>
            <a:r>
              <a:rPr lang="en-US" sz="3600" b="1" i="1" dirty="0"/>
              <a:t>Adapting to Emerging Needs</a:t>
            </a:r>
            <a:r>
              <a:rPr lang="en-US" sz="3600" b="1" dirty="0"/>
              <a:t>”</a:t>
            </a:r>
            <a:endParaRPr lang="en-US" sz="3600" dirty="0"/>
          </a:p>
        </p:txBody>
      </p:sp>
      <p:sp>
        <p:nvSpPr>
          <p:cNvPr id="10" name="Rectangle 9"/>
          <p:cNvSpPr/>
          <p:nvPr/>
        </p:nvSpPr>
        <p:spPr>
          <a:xfrm>
            <a:off x="4767977" y="3495483"/>
            <a:ext cx="7011339" cy="335221"/>
          </a:xfrm>
          <a:prstGeom prst="rect">
            <a:avLst/>
          </a:prstGeom>
          <a:ln w="101600">
            <a:solidFill>
              <a:srgbClr val="C00000"/>
            </a:solidFill>
          </a:ln>
        </p:spPr>
        <p:txBody>
          <a:bodyPr wrap="square" lIns="40005" tIns="20003" rIns="40005" bIns="20003">
            <a:spAutoFit/>
          </a:bodyPr>
          <a:lstStyle/>
          <a:p>
            <a:pPr algn="ctr"/>
            <a:r>
              <a:rPr lang="en-US" sz="1916" b="1" dirty="0"/>
              <a:t>MEETING AND HOTEL REGISTRATION IS NOW OPEN</a:t>
            </a:r>
            <a:endParaRPr lang="en-US" sz="1916" dirty="0"/>
          </a:p>
        </p:txBody>
      </p:sp>
      <p:sp>
        <p:nvSpPr>
          <p:cNvPr id="6" name="Rectangle 5"/>
          <p:cNvSpPr/>
          <p:nvPr/>
        </p:nvSpPr>
        <p:spPr>
          <a:xfrm>
            <a:off x="3206539" y="286708"/>
            <a:ext cx="7170698" cy="1816267"/>
          </a:xfrm>
          <a:prstGeom prst="rect">
            <a:avLst/>
          </a:prstGeom>
        </p:spPr>
        <p:txBody>
          <a:bodyPr wrap="square" lIns="40005" tIns="20003" rIns="40005" bIns="20003">
            <a:spAutoFit/>
          </a:bodyPr>
          <a:lstStyle/>
          <a:p>
            <a:pPr algn="ctr"/>
            <a:r>
              <a:rPr lang="en-US" sz="3854" b="1" dirty="0"/>
              <a:t>2019 SEASR Conference</a:t>
            </a:r>
          </a:p>
          <a:p>
            <a:pPr algn="ctr"/>
            <a:r>
              <a:rPr lang="en-US" sz="3854" b="1" dirty="0"/>
              <a:t>June 12-14</a:t>
            </a:r>
          </a:p>
          <a:p>
            <a:pPr algn="ctr"/>
            <a:r>
              <a:rPr lang="en-US" sz="1916" b="1" dirty="0"/>
              <a:t>Emory Conference Center Hotel</a:t>
            </a:r>
          </a:p>
          <a:p>
            <a:pPr algn="ctr"/>
            <a:r>
              <a:rPr lang="en-US" sz="1916" b="1" dirty="0"/>
              <a:t>Atlanta, GA</a:t>
            </a:r>
          </a:p>
        </p:txBody>
      </p:sp>
      <p:grpSp>
        <p:nvGrpSpPr>
          <p:cNvPr id="26" name="Group 25"/>
          <p:cNvGrpSpPr/>
          <p:nvPr/>
        </p:nvGrpSpPr>
        <p:grpSpPr>
          <a:xfrm>
            <a:off x="464908" y="4094077"/>
            <a:ext cx="6464598" cy="2633698"/>
            <a:chOff x="2019300" y="18186851"/>
            <a:chExt cx="31030068" cy="12641752"/>
          </a:xfrm>
        </p:grpSpPr>
        <p:sp>
          <p:nvSpPr>
            <p:cNvPr id="15" name="Rectangle 14"/>
            <p:cNvSpPr/>
            <p:nvPr/>
          </p:nvSpPr>
          <p:spPr>
            <a:xfrm>
              <a:off x="2019300" y="19527597"/>
              <a:ext cx="23762989"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Project management skills</a:t>
              </a:r>
            </a:p>
          </p:txBody>
        </p:sp>
        <p:sp>
          <p:nvSpPr>
            <p:cNvPr id="20" name="Rectangle 19"/>
            <p:cNvSpPr/>
            <p:nvPr/>
          </p:nvSpPr>
          <p:spPr>
            <a:xfrm>
              <a:off x="2019300" y="26691948"/>
              <a:ext cx="21499693" cy="4136655"/>
            </a:xfrm>
            <a:prstGeom prst="rect">
              <a:avLst/>
            </a:prstGeom>
            <a:solidFill>
              <a:schemeClr val="accent1">
                <a:lumMod val="40000"/>
                <a:lumOff val="6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40005" tIns="20003" rIns="40005" bIns="20003" rtlCol="0" anchor="ctr"/>
            <a:lstStyle/>
            <a:p>
              <a:pPr algn="ctr"/>
              <a:r>
                <a:rPr lang="en-US" sz="1750" dirty="0">
                  <a:solidFill>
                    <a:schemeClr val="tx1"/>
                  </a:solidFill>
                </a:rPr>
                <a:t>For full agenda, registration, and</a:t>
              </a:r>
            </a:p>
            <a:p>
              <a:pPr algn="ctr"/>
              <a:r>
                <a:rPr lang="en-US" sz="1750" dirty="0">
                  <a:solidFill>
                    <a:schemeClr val="tx1"/>
                  </a:solidFill>
                </a:rPr>
                <a:t>hotel reservations visit:</a:t>
              </a:r>
            </a:p>
            <a:p>
              <a:pPr algn="ctr"/>
              <a:r>
                <a:rPr lang="en-US" sz="2083" b="1" dirty="0">
                  <a:solidFill>
                    <a:schemeClr val="tx1"/>
                  </a:solidFill>
                  <a:hlinkClick r:id="rId4">
                    <a:extLst>
                      <a:ext uri="{A12FA001-AC4F-418D-AE19-62706E023703}">
                        <ahyp:hlinkClr xmlns="" xmlns:ahyp="http://schemas.microsoft.com/office/drawing/2018/hyperlinkcolor" val="tx"/>
                      </a:ext>
                    </a:extLst>
                  </a:hlinkClick>
                </a:rPr>
                <a:t>seasr.abrf.org</a:t>
              </a:r>
              <a:endParaRPr lang="en-US" sz="2083" b="1" dirty="0">
                <a:solidFill>
                  <a:schemeClr val="tx1"/>
                </a:solidFill>
              </a:endParaRPr>
            </a:p>
          </p:txBody>
        </p:sp>
        <p:sp>
          <p:nvSpPr>
            <p:cNvPr id="22" name="Rectangle 21"/>
            <p:cNvSpPr/>
            <p:nvPr/>
          </p:nvSpPr>
          <p:spPr>
            <a:xfrm>
              <a:off x="2019300" y="23549844"/>
              <a:ext cx="23762989"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“Omics” research best practices</a:t>
              </a:r>
            </a:p>
          </p:txBody>
        </p:sp>
        <p:sp>
          <p:nvSpPr>
            <p:cNvPr id="24" name="Rectangle 23"/>
            <p:cNvSpPr/>
            <p:nvPr/>
          </p:nvSpPr>
          <p:spPr>
            <a:xfrm>
              <a:off x="2019300" y="18186851"/>
              <a:ext cx="23762989"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Bioethics in gene editing</a:t>
              </a:r>
            </a:p>
          </p:txBody>
        </p:sp>
        <p:sp>
          <p:nvSpPr>
            <p:cNvPr id="25" name="Rectangle 24"/>
            <p:cNvSpPr/>
            <p:nvPr/>
          </p:nvSpPr>
          <p:spPr>
            <a:xfrm>
              <a:off x="2019300" y="24890594"/>
              <a:ext cx="31030068"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Networking and more!</a:t>
              </a:r>
            </a:p>
          </p:txBody>
        </p:sp>
        <p:sp>
          <p:nvSpPr>
            <p:cNvPr id="34" name="Rectangle 33"/>
            <p:cNvSpPr/>
            <p:nvPr/>
          </p:nvSpPr>
          <p:spPr>
            <a:xfrm>
              <a:off x="2019300" y="22209093"/>
              <a:ext cx="23762989"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Electronic laboratory notebooks</a:t>
              </a:r>
            </a:p>
          </p:txBody>
        </p:sp>
        <p:sp>
          <p:nvSpPr>
            <p:cNvPr id="35" name="Rectangle 34"/>
            <p:cNvSpPr/>
            <p:nvPr/>
          </p:nvSpPr>
          <p:spPr>
            <a:xfrm>
              <a:off x="2019300" y="20868347"/>
              <a:ext cx="23762989" cy="1671231"/>
            </a:xfrm>
            <a:prstGeom prst="rect">
              <a:avLst/>
            </a:prstGeom>
          </p:spPr>
          <p:txBody>
            <a:bodyPr wrap="square" lIns="40005" tIns="20003" rIns="40005" bIns="20003">
              <a:spAutoFit/>
            </a:bodyPr>
            <a:lstStyle/>
            <a:p>
              <a:pPr marL="249991" indent="-249991">
                <a:buFont typeface="Arial" panose="020B0604020202020204" pitchFamily="34" charset="0"/>
                <a:buChar char="•"/>
              </a:pPr>
              <a:r>
                <a:rPr lang="en-US" sz="2000" dirty="0"/>
                <a:t>Strategic planning</a:t>
              </a:r>
            </a:p>
          </p:txBody>
        </p:sp>
      </p:grpSp>
      <p:grpSp>
        <p:nvGrpSpPr>
          <p:cNvPr id="14" name="Group 13">
            <a:extLst>
              <a:ext uri="{FF2B5EF4-FFF2-40B4-BE49-F238E27FC236}">
                <a16:creationId xmlns:a16="http://schemas.microsoft.com/office/drawing/2014/main" id="{D5AEB332-3C1E-4184-8FFB-15BEF99E8880}"/>
              </a:ext>
            </a:extLst>
          </p:cNvPr>
          <p:cNvGrpSpPr/>
          <p:nvPr/>
        </p:nvGrpSpPr>
        <p:grpSpPr>
          <a:xfrm>
            <a:off x="5464236" y="3992520"/>
            <a:ext cx="1754281" cy="2548264"/>
            <a:chOff x="18880828" y="17721761"/>
            <a:chExt cx="8420547" cy="12231668"/>
          </a:xfrm>
        </p:grpSpPr>
        <p:sp>
          <p:nvSpPr>
            <p:cNvPr id="27" name="Rectangle 26"/>
            <p:cNvSpPr/>
            <p:nvPr/>
          </p:nvSpPr>
          <p:spPr>
            <a:xfrm>
              <a:off x="19369818" y="27543531"/>
              <a:ext cx="7931557" cy="2409898"/>
            </a:xfrm>
            <a:prstGeom prst="rect">
              <a:avLst/>
            </a:prstGeom>
          </p:spPr>
          <p:txBody>
            <a:bodyPr wrap="square" lIns="40005" tIns="20003" rIns="40005" bIns="20003">
              <a:spAutoFit/>
            </a:bodyPr>
            <a:lstStyle/>
            <a:p>
              <a:pPr algn="ctr"/>
              <a:r>
                <a:rPr lang="en-US" sz="1000" b="1" dirty="0"/>
                <a:t>Rob Carnahan, PhD</a:t>
              </a:r>
            </a:p>
            <a:p>
              <a:pPr algn="ctr"/>
              <a:r>
                <a:rPr lang="en-US" sz="1000" dirty="0"/>
                <a:t>Vanderbilt University</a:t>
              </a:r>
            </a:p>
            <a:p>
              <a:pPr algn="ctr"/>
              <a:r>
                <a:rPr lang="en-US" sz="1000" dirty="0"/>
                <a:t>Medical Center</a:t>
              </a:r>
            </a:p>
          </p:txBody>
        </p:sp>
        <p:pic>
          <p:nvPicPr>
            <p:cNvPr id="8" name="Picture 7">
              <a:extLst>
                <a:ext uri="{FF2B5EF4-FFF2-40B4-BE49-F238E27FC236}">
                  <a16:creationId xmlns:a16="http://schemas.microsoft.com/office/drawing/2014/main" id="{61681409-DA08-4777-8BA8-3EBC74516778}"/>
                </a:ext>
              </a:extLst>
            </p:cNvPr>
            <p:cNvPicPr>
              <a:picLocks noChangeAspect="1"/>
            </p:cNvPicPr>
            <p:nvPr/>
          </p:nvPicPr>
          <p:blipFill rotWithShape="1">
            <a:blip r:embed="rId5">
              <a:extLst>
                <a:ext uri="{28A0092B-C50C-407E-A947-70E740481C1C}">
                  <a14:useLocalDpi xmlns:a14="http://schemas.microsoft.com/office/drawing/2010/main" val="0"/>
                </a:ext>
              </a:extLst>
            </a:blip>
            <a:srcRect l="6326" r="11657"/>
            <a:stretch/>
          </p:blipFill>
          <p:spPr>
            <a:xfrm>
              <a:off x="18880828" y="17721761"/>
              <a:ext cx="7738367" cy="9697244"/>
            </a:xfrm>
            <a:prstGeom prst="rect">
              <a:avLst/>
            </a:prstGeom>
            <a:ln>
              <a:solidFill>
                <a:schemeClr val="tx1"/>
              </a:solidFill>
            </a:ln>
          </p:spPr>
        </p:pic>
      </p:grpSp>
      <p:grpSp>
        <p:nvGrpSpPr>
          <p:cNvPr id="16" name="Group 15">
            <a:extLst>
              <a:ext uri="{FF2B5EF4-FFF2-40B4-BE49-F238E27FC236}">
                <a16:creationId xmlns:a16="http://schemas.microsoft.com/office/drawing/2014/main" id="{2EA35162-F626-44F0-98AE-02DAB4FA9B0F}"/>
              </a:ext>
            </a:extLst>
          </p:cNvPr>
          <p:cNvGrpSpPr/>
          <p:nvPr/>
        </p:nvGrpSpPr>
        <p:grpSpPr>
          <a:xfrm>
            <a:off x="9924489" y="3992520"/>
            <a:ext cx="1428180" cy="2417285"/>
            <a:chOff x="34645922" y="17611793"/>
            <a:chExt cx="6855264" cy="11602969"/>
          </a:xfrm>
        </p:grpSpPr>
        <p:sp>
          <p:nvSpPr>
            <p:cNvPr id="29" name="Rectangle 28"/>
            <p:cNvSpPr/>
            <p:nvPr/>
          </p:nvSpPr>
          <p:spPr>
            <a:xfrm>
              <a:off x="35622900" y="27543531"/>
              <a:ext cx="5878286" cy="1671231"/>
            </a:xfrm>
            <a:prstGeom prst="rect">
              <a:avLst/>
            </a:prstGeom>
          </p:spPr>
          <p:txBody>
            <a:bodyPr wrap="square" lIns="40005" tIns="20003" rIns="40005" bIns="20003">
              <a:spAutoFit/>
            </a:bodyPr>
            <a:lstStyle/>
            <a:p>
              <a:pPr algn="ctr"/>
              <a:r>
                <a:rPr lang="en-US" sz="1000" b="1" dirty="0"/>
                <a:t>Mike Zwick, PhD</a:t>
              </a:r>
            </a:p>
            <a:p>
              <a:pPr algn="ctr"/>
              <a:r>
                <a:rPr lang="en-US" sz="1000" dirty="0"/>
                <a:t>Emory University</a:t>
              </a:r>
            </a:p>
          </p:txBody>
        </p:sp>
        <p:pic>
          <p:nvPicPr>
            <p:cNvPr id="1028" name="Picture 4" descr="Photo of  ">
              <a:extLst>
                <a:ext uri="{FF2B5EF4-FFF2-40B4-BE49-F238E27FC236}">
                  <a16:creationId xmlns:a16="http://schemas.microsoft.com/office/drawing/2014/main" id="{4693F43B-AEB1-4B9F-9A0F-2693CD37FC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03" r="15112"/>
            <a:stretch/>
          </p:blipFill>
          <p:spPr bwMode="auto">
            <a:xfrm>
              <a:off x="34645922" y="17611793"/>
              <a:ext cx="6713558" cy="9875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4" name="Picture 3">
            <a:hlinkClick r:id="rId7"/>
          </p:cNvPr>
          <p:cNvPicPr>
            <a:picLocks noChangeAspect="1"/>
          </p:cNvPicPr>
          <p:nvPr/>
        </p:nvPicPr>
        <p:blipFill>
          <a:blip r:embed="rId8"/>
          <a:stretch>
            <a:fillRect/>
          </a:stretch>
        </p:blipFill>
        <p:spPr>
          <a:xfrm>
            <a:off x="567070" y="6086648"/>
            <a:ext cx="512875" cy="512875"/>
          </a:xfrm>
          <a:prstGeom prst="rect">
            <a:avLst/>
          </a:prstGeom>
        </p:spPr>
      </p:pic>
      <p:grpSp>
        <p:nvGrpSpPr>
          <p:cNvPr id="11" name="Group 10">
            <a:extLst>
              <a:ext uri="{FF2B5EF4-FFF2-40B4-BE49-F238E27FC236}">
                <a16:creationId xmlns:a16="http://schemas.microsoft.com/office/drawing/2014/main" id="{FD4B0940-F430-407E-8BBC-74F4A275FB24}"/>
              </a:ext>
            </a:extLst>
          </p:cNvPr>
          <p:cNvGrpSpPr/>
          <p:nvPr/>
        </p:nvGrpSpPr>
        <p:grpSpPr>
          <a:xfrm>
            <a:off x="7745811" y="3993782"/>
            <a:ext cx="1613061" cy="2553673"/>
            <a:chOff x="7170874" y="3922845"/>
            <a:chExt cx="1613061" cy="2553673"/>
          </a:xfrm>
        </p:grpSpPr>
        <p:sp>
          <p:nvSpPr>
            <p:cNvPr id="28" name="Rectangle 27"/>
            <p:cNvSpPr/>
            <p:nvPr/>
          </p:nvSpPr>
          <p:spPr>
            <a:xfrm>
              <a:off x="7367599" y="5974456"/>
              <a:ext cx="1359855" cy="502062"/>
            </a:xfrm>
            <a:prstGeom prst="rect">
              <a:avLst/>
            </a:prstGeom>
          </p:spPr>
          <p:txBody>
            <a:bodyPr wrap="square" lIns="40005" tIns="20003" rIns="40005" bIns="20003">
              <a:spAutoFit/>
            </a:bodyPr>
            <a:lstStyle/>
            <a:p>
              <a:pPr algn="ctr"/>
              <a:r>
                <a:rPr lang="en-US" sz="1000" b="1" dirty="0"/>
                <a:t>Marcy Darnovsky, PhD</a:t>
              </a:r>
            </a:p>
            <a:p>
              <a:pPr algn="ctr"/>
              <a:r>
                <a:rPr lang="en-US" sz="1000" dirty="0"/>
                <a:t>Center for</a:t>
              </a:r>
            </a:p>
            <a:p>
              <a:pPr algn="ctr"/>
              <a:r>
                <a:rPr lang="en-US" sz="1000" dirty="0"/>
                <a:t>Genetics and Society</a:t>
              </a:r>
            </a:p>
          </p:txBody>
        </p:sp>
        <p:pic>
          <p:nvPicPr>
            <p:cNvPr id="2" name="Picture 4" descr="Image result for marcy darnovsky">
              <a:extLst>
                <a:ext uri="{FF2B5EF4-FFF2-40B4-BE49-F238E27FC236}">
                  <a16:creationId xmlns:a16="http://schemas.microsoft.com/office/drawing/2014/main" id="{0C020ECE-BB7B-4C4A-85AD-4D5A2A3B23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874" y="3922845"/>
              <a:ext cx="1613061" cy="2016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9" name="Explosion: 14 Points 8">
            <a:extLst>
              <a:ext uri="{FF2B5EF4-FFF2-40B4-BE49-F238E27FC236}">
                <a16:creationId xmlns:a16="http://schemas.microsoft.com/office/drawing/2014/main" id="{4BD03412-D753-4592-9F89-089EB9BE6CA0}"/>
              </a:ext>
            </a:extLst>
          </p:cNvPr>
          <p:cNvSpPr/>
          <p:nvPr/>
        </p:nvSpPr>
        <p:spPr>
          <a:xfrm>
            <a:off x="276105" y="1744823"/>
            <a:ext cx="5001808" cy="2349254"/>
          </a:xfrm>
          <a:prstGeom prst="irregularSeal2">
            <a:avLst/>
          </a:prstGeom>
          <a:solidFill>
            <a:srgbClr val="D39A29"/>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Free academic registration with code:</a:t>
            </a:r>
          </a:p>
          <a:p>
            <a:pPr algn="ctr"/>
            <a:r>
              <a:rPr lang="en-US" sz="1833" b="1" dirty="0" err="1">
                <a:solidFill>
                  <a:schemeClr val="tx1"/>
                </a:solidFill>
              </a:rPr>
              <a:t>FreeAcademic</a:t>
            </a:r>
            <a:endParaRPr lang="en-US" sz="1833" b="1" dirty="0">
              <a:solidFill>
                <a:schemeClr val="tx1"/>
              </a:solidFill>
            </a:endParaRPr>
          </a:p>
        </p:txBody>
      </p:sp>
    </p:spTree>
    <p:extLst>
      <p:ext uri="{BB962C8B-B14F-4D97-AF65-F5344CB8AC3E}">
        <p14:creationId xmlns:p14="http://schemas.microsoft.com/office/powerpoint/2010/main" val="22602770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ntact us">
            <a:extLst>
              <a:ext uri="{FF2B5EF4-FFF2-40B4-BE49-F238E27FC236}">
                <a16:creationId xmlns:a16="http://schemas.microsoft.com/office/drawing/2014/main" id="{14C81C8D-9B26-400B-9085-31F5E1676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1"/>
            <a:ext cx="9144000" cy="35067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730C04A-4AD7-4FCB-93CC-5A4E0340667A}"/>
              </a:ext>
            </a:extLst>
          </p:cNvPr>
          <p:cNvSpPr/>
          <p:nvPr/>
        </p:nvSpPr>
        <p:spPr>
          <a:xfrm>
            <a:off x="3491537" y="3903008"/>
            <a:ext cx="6314618" cy="255454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3200" dirty="0"/>
              <a:t>Website: </a:t>
            </a:r>
            <a:r>
              <a:rPr lang="en-US" sz="3200" dirty="0">
                <a:hlinkClick r:id="rId3"/>
              </a:rPr>
              <a:t>www.vumc.org/oor/</a:t>
            </a:r>
            <a:endParaRPr lang="en-US" sz="3200" dirty="0"/>
          </a:p>
          <a:p>
            <a:r>
              <a:rPr lang="en-US" sz="3200" dirty="0"/>
              <a:t>Email: </a:t>
            </a:r>
            <a:r>
              <a:rPr lang="en-US" sz="3200" dirty="0">
                <a:hlinkClick r:id="rId4"/>
              </a:rPr>
              <a:t>s.meyn@vumc.org</a:t>
            </a:r>
            <a:endParaRPr lang="en-US" sz="3200" dirty="0"/>
          </a:p>
          <a:p>
            <a:r>
              <a:rPr lang="en-US" sz="3200" dirty="0"/>
              <a:t>Cores: </a:t>
            </a:r>
            <a:r>
              <a:rPr lang="en-US" sz="3200" dirty="0">
                <a:hlinkClick r:id="rId5"/>
              </a:rPr>
              <a:t>VUMCcores@vumc.org</a:t>
            </a:r>
            <a:endParaRPr lang="en-US" sz="3200" dirty="0"/>
          </a:p>
          <a:p>
            <a:r>
              <a:rPr lang="en-US" sz="3200" dirty="0"/>
              <a:t> </a:t>
            </a:r>
          </a:p>
          <a:p>
            <a:r>
              <a:rPr lang="en-US" sz="3200" b="1" dirty="0">
                <a:solidFill>
                  <a:srgbClr val="002060"/>
                </a:solidFill>
              </a:rPr>
              <a:t>Twitter: </a:t>
            </a:r>
            <a:r>
              <a:rPr lang="en-US" sz="3200" dirty="0">
                <a:solidFill>
                  <a:srgbClr val="0060A8"/>
                </a:solidFill>
              </a:rPr>
              <a:t>@</a:t>
            </a:r>
            <a:r>
              <a:rPr lang="en-US" sz="3200" dirty="0" err="1">
                <a:solidFill>
                  <a:srgbClr val="0060A8"/>
                </a:solidFill>
              </a:rPr>
              <a:t>VUMCResearch</a:t>
            </a:r>
            <a:r>
              <a:rPr lang="en-US" sz="3200" dirty="0">
                <a:solidFill>
                  <a:srgbClr val="0060A8"/>
                </a:solidFill>
              </a:rPr>
              <a:t> </a:t>
            </a:r>
          </a:p>
        </p:txBody>
      </p:sp>
      <p:pic>
        <p:nvPicPr>
          <p:cNvPr id="4" name="Picture 3">
            <a:extLst>
              <a:ext uri="{FF2B5EF4-FFF2-40B4-BE49-F238E27FC236}">
                <a16:creationId xmlns:a16="http://schemas.microsoft.com/office/drawing/2014/main" id="{08B1DFC3-0954-4579-B956-0D1863BF4E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pic>
        <p:nvPicPr>
          <p:cNvPr id="1026" name="Picture 2" descr="Image result for twitter bird">
            <a:extLst>
              <a:ext uri="{FF2B5EF4-FFF2-40B4-BE49-F238E27FC236}">
                <a16:creationId xmlns:a16="http://schemas.microsoft.com/office/drawing/2014/main" id="{F1C639B6-6096-4904-A670-A23A415E78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4282" y="5833464"/>
            <a:ext cx="767255" cy="62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5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8D97-8785-4CD8-B8E6-87AEDF6C3924}"/>
              </a:ext>
            </a:extLst>
          </p:cNvPr>
          <p:cNvSpPr>
            <a:spLocks noGrp="1"/>
          </p:cNvSpPr>
          <p:nvPr>
            <p:ph type="title"/>
          </p:nvPr>
        </p:nvSpPr>
        <p:spPr>
          <a:xfrm>
            <a:off x="838200" y="365125"/>
            <a:ext cx="7965265" cy="1293407"/>
          </a:xfrm>
        </p:spPr>
        <p:txBody>
          <a:bodyPr>
            <a:normAutofit/>
          </a:bodyPr>
          <a:lstStyle/>
          <a:p>
            <a:r>
              <a:rPr lang="en-US" sz="4000" dirty="0"/>
              <a:t>What is Dual Use Research of Concern (DURC)?</a:t>
            </a:r>
          </a:p>
        </p:txBody>
      </p:sp>
      <p:sp>
        <p:nvSpPr>
          <p:cNvPr id="3" name="Content Placeholder 2">
            <a:extLst>
              <a:ext uri="{FF2B5EF4-FFF2-40B4-BE49-F238E27FC236}">
                <a16:creationId xmlns:a16="http://schemas.microsoft.com/office/drawing/2014/main" id="{96BB383F-E290-4AF7-8E28-A7D0D876636B}"/>
              </a:ext>
            </a:extLst>
          </p:cNvPr>
          <p:cNvSpPr>
            <a:spLocks noGrp="1"/>
          </p:cNvSpPr>
          <p:nvPr>
            <p:ph idx="1"/>
          </p:nvPr>
        </p:nvSpPr>
        <p:spPr/>
        <p:txBody>
          <a:bodyPr/>
          <a:lstStyle/>
          <a:p>
            <a:pPr marL="0" indent="0">
              <a:buNone/>
            </a:pPr>
            <a:r>
              <a:rPr lang="en-US" dirty="0"/>
              <a:t>“Life sciences research that, based on current understanding, can be reasonably anticipated to provide knowledge, information, products, or technologies that could be directly misapplied to pose a significant threat with broad potential consequences to public health and safety, agricultural crops and other plants, animals, the environment, materiel, or national security.”  </a:t>
            </a:r>
          </a:p>
          <a:p>
            <a:pPr marL="0" indent="0">
              <a:buNone/>
            </a:pPr>
            <a:endParaRPr lang="en-US" dirty="0"/>
          </a:p>
          <a:p>
            <a:pPr marL="0" indent="0">
              <a:buNone/>
            </a:pPr>
            <a:r>
              <a:rPr lang="en-US" b="1" u="sng" dirty="0">
                <a:solidFill>
                  <a:schemeClr val="accent1">
                    <a:lumMod val="75000"/>
                  </a:schemeClr>
                </a:solidFill>
              </a:rPr>
              <a:t>More simply:</a:t>
            </a:r>
          </a:p>
          <a:p>
            <a:pPr marL="0" indent="0">
              <a:buNone/>
            </a:pPr>
            <a:r>
              <a:rPr lang="en-US" b="1" dirty="0">
                <a:solidFill>
                  <a:schemeClr val="accent1">
                    <a:lumMod val="75000"/>
                  </a:schemeClr>
                </a:solidFill>
              </a:rPr>
              <a:t>DURC is beneficial life sciences research that could also be potentially used for nefarious purposes.</a:t>
            </a:r>
          </a:p>
        </p:txBody>
      </p:sp>
      <p:pic>
        <p:nvPicPr>
          <p:cNvPr id="6" name="Picture 5">
            <a:extLst>
              <a:ext uri="{FF2B5EF4-FFF2-40B4-BE49-F238E27FC236}">
                <a16:creationId xmlns:a16="http://schemas.microsoft.com/office/drawing/2014/main" id="{18DAF9CB-76C1-4853-A2B3-4BD826CA60D3}"/>
              </a:ext>
            </a:extLst>
          </p:cNvPr>
          <p:cNvPicPr>
            <a:picLocks noChangeAspect="1"/>
          </p:cNvPicPr>
          <p:nvPr/>
        </p:nvPicPr>
        <p:blipFill>
          <a:blip r:embed="rId2"/>
          <a:stretch>
            <a:fillRect/>
          </a:stretch>
        </p:blipFill>
        <p:spPr>
          <a:xfrm>
            <a:off x="9668070" y="197682"/>
            <a:ext cx="2324079" cy="14608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9063698-28EF-413E-BBAB-4DB471C2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276724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75D3-2569-4C7E-85AE-1FE0DB4DBE8A}"/>
              </a:ext>
            </a:extLst>
          </p:cNvPr>
          <p:cNvSpPr>
            <a:spLocks noGrp="1"/>
          </p:cNvSpPr>
          <p:nvPr>
            <p:ph type="title"/>
          </p:nvPr>
        </p:nvSpPr>
        <p:spPr>
          <a:xfrm>
            <a:off x="425689" y="358250"/>
            <a:ext cx="10515600" cy="1325563"/>
          </a:xfrm>
        </p:spPr>
        <p:txBody>
          <a:bodyPr/>
          <a:lstStyle/>
          <a:p>
            <a:r>
              <a:rPr lang="en-US" dirty="0"/>
              <a:t>VUMC DURC Policy</a:t>
            </a:r>
            <a:br>
              <a:rPr lang="en-US" dirty="0"/>
            </a:br>
            <a:endParaRPr lang="en-US" dirty="0"/>
          </a:p>
        </p:txBody>
      </p:sp>
      <p:sp>
        <p:nvSpPr>
          <p:cNvPr id="3" name="Content Placeholder 2">
            <a:extLst>
              <a:ext uri="{FF2B5EF4-FFF2-40B4-BE49-F238E27FC236}">
                <a16:creationId xmlns:a16="http://schemas.microsoft.com/office/drawing/2014/main" id="{DB5896D2-89C0-424E-B336-0E09C85366D2}"/>
              </a:ext>
            </a:extLst>
          </p:cNvPr>
          <p:cNvSpPr>
            <a:spLocks noGrp="1"/>
          </p:cNvSpPr>
          <p:nvPr>
            <p:ph idx="1"/>
          </p:nvPr>
        </p:nvSpPr>
        <p:spPr>
          <a:xfrm>
            <a:off x="316925" y="1118632"/>
            <a:ext cx="11978564" cy="5661717"/>
          </a:xfrm>
        </p:spPr>
        <p:txBody>
          <a:bodyPr>
            <a:normAutofit fontScale="92500" lnSpcReduction="10000"/>
          </a:bodyPr>
          <a:lstStyle/>
          <a:p>
            <a:pPr marL="0" indent="0">
              <a:buNone/>
            </a:pPr>
            <a:r>
              <a:rPr lang="en-US" sz="2400" b="1" dirty="0">
                <a:solidFill>
                  <a:schemeClr val="accent1">
                    <a:lumMod val="75000"/>
                  </a:schemeClr>
                </a:solidFill>
              </a:rPr>
              <a:t>Overview:</a:t>
            </a:r>
          </a:p>
          <a:p>
            <a:r>
              <a:rPr lang="en-US" sz="2400" dirty="0"/>
              <a:t>Federal Government defines “dual use research” and regulatory requirements</a:t>
            </a:r>
          </a:p>
          <a:p>
            <a:r>
              <a:rPr lang="en-US" sz="2400" dirty="0"/>
              <a:t>Complements existing federal regulations such as </a:t>
            </a:r>
            <a:r>
              <a:rPr lang="en-US" sz="2400" b="1" dirty="0">
                <a:solidFill>
                  <a:schemeClr val="accent1">
                    <a:lumMod val="75000"/>
                  </a:schemeClr>
                </a:solidFill>
              </a:rPr>
              <a:t>Select Agent Regulations </a:t>
            </a:r>
            <a:r>
              <a:rPr lang="en-US" sz="2400" dirty="0"/>
              <a:t>and </a:t>
            </a:r>
            <a:r>
              <a:rPr lang="en-US" sz="2400" b="1" dirty="0">
                <a:solidFill>
                  <a:schemeClr val="accent1">
                    <a:lumMod val="75000"/>
                  </a:schemeClr>
                </a:solidFill>
              </a:rPr>
              <a:t>Export Control </a:t>
            </a:r>
            <a:r>
              <a:rPr lang="en-US" sz="2400" dirty="0"/>
              <a:t>Laws</a:t>
            </a:r>
          </a:p>
          <a:p>
            <a:r>
              <a:rPr lang="en-US" sz="2400" dirty="0"/>
              <a:t>Scope defined by the </a:t>
            </a:r>
            <a:r>
              <a:rPr lang="en-US" sz="2400" b="1" dirty="0">
                <a:solidFill>
                  <a:schemeClr val="accent1">
                    <a:lumMod val="75000"/>
                  </a:schemeClr>
                </a:solidFill>
              </a:rPr>
              <a:t>15</a:t>
            </a:r>
            <a:r>
              <a:rPr lang="en-US" sz="2400" dirty="0"/>
              <a:t> agents and toxins, and </a:t>
            </a:r>
            <a:r>
              <a:rPr lang="en-US" sz="2400" b="1" dirty="0">
                <a:solidFill>
                  <a:schemeClr val="accent1">
                    <a:lumMod val="75000"/>
                  </a:schemeClr>
                </a:solidFill>
              </a:rPr>
              <a:t>7</a:t>
            </a:r>
            <a:r>
              <a:rPr lang="en-US" sz="2400" dirty="0"/>
              <a:t> experimental effects that indicate potential DURC</a:t>
            </a:r>
          </a:p>
          <a:p>
            <a:r>
              <a:rPr lang="en-US" sz="2400" b="1" dirty="0">
                <a:solidFill>
                  <a:schemeClr val="accent1">
                    <a:lumMod val="75000"/>
                  </a:schemeClr>
                </a:solidFill>
              </a:rPr>
              <a:t>Policy applies to all VUMC research* </a:t>
            </a:r>
            <a:r>
              <a:rPr lang="en-US" sz="2400" dirty="0"/>
              <a:t>that could meet the definition of DURC.</a:t>
            </a:r>
          </a:p>
          <a:p>
            <a:pPr lvl="1"/>
            <a:r>
              <a:rPr lang="en-US" sz="2100" i="1" dirty="0"/>
              <a:t>Federal and/or non-Federal funding</a:t>
            </a:r>
          </a:p>
          <a:p>
            <a:pPr lvl="1"/>
            <a:r>
              <a:rPr lang="en-US" sz="2100" i="1" dirty="0"/>
              <a:t>VUMC is prime recipient, or sub-recipient, of award                                                          </a:t>
            </a:r>
          </a:p>
          <a:p>
            <a:pPr marL="0" indent="0">
              <a:buNone/>
            </a:pPr>
            <a:r>
              <a:rPr lang="en-US" sz="2400" dirty="0"/>
              <a:t>							</a:t>
            </a:r>
            <a:r>
              <a:rPr lang="en-US" sz="2400" i="1" dirty="0"/>
              <a:t>               *applies to </a:t>
            </a:r>
            <a:r>
              <a:rPr lang="en-US" sz="2400" i="1" u="sng" dirty="0"/>
              <a:t>VUMC-</a:t>
            </a:r>
            <a:r>
              <a:rPr lang="en-US" sz="2400" i="1" dirty="0"/>
              <a:t>employed PIs only</a:t>
            </a:r>
            <a:endParaRPr lang="en-US" sz="2400" dirty="0"/>
          </a:p>
          <a:p>
            <a:pPr marL="0" indent="0">
              <a:buNone/>
            </a:pPr>
            <a:r>
              <a:rPr lang="en-US" sz="2400" b="1" dirty="0">
                <a:solidFill>
                  <a:schemeClr val="accent1">
                    <a:lumMod val="75000"/>
                  </a:schemeClr>
                </a:solidFill>
              </a:rPr>
              <a:t>PI Responsibility:</a:t>
            </a:r>
          </a:p>
          <a:p>
            <a:pPr marL="0" indent="0">
              <a:buNone/>
            </a:pPr>
            <a:r>
              <a:rPr lang="en-US" sz="2400" dirty="0"/>
              <a:t>Each PI is responsible for awareness of, and compliance with, federal and VUMC DURC policies.</a:t>
            </a:r>
          </a:p>
          <a:p>
            <a:pPr marL="0" indent="0">
              <a:buNone/>
            </a:pPr>
            <a:endParaRPr lang="en-US" sz="2400" dirty="0"/>
          </a:p>
          <a:p>
            <a:pPr marL="0" indent="0">
              <a:buNone/>
            </a:pPr>
            <a:r>
              <a:rPr lang="en-US" sz="2400" b="1" dirty="0">
                <a:solidFill>
                  <a:schemeClr val="accent1">
                    <a:lumMod val="75000"/>
                  </a:schemeClr>
                </a:solidFill>
              </a:rPr>
              <a:t>VUMC Institutional Responsibility: </a:t>
            </a:r>
          </a:p>
          <a:p>
            <a:r>
              <a:rPr lang="en-US" sz="2400" dirty="0"/>
              <a:t>Designate an Institutional Contact for Dual Use Research (ICDUR)</a:t>
            </a:r>
          </a:p>
          <a:p>
            <a:r>
              <a:rPr lang="en-US" sz="2400" dirty="0"/>
              <a:t>Establish the Institutional Review Entity (IRE) and required oversight procedures</a:t>
            </a:r>
          </a:p>
        </p:txBody>
      </p:sp>
      <p:pic>
        <p:nvPicPr>
          <p:cNvPr id="5" name="Picture 4">
            <a:extLst>
              <a:ext uri="{FF2B5EF4-FFF2-40B4-BE49-F238E27FC236}">
                <a16:creationId xmlns:a16="http://schemas.microsoft.com/office/drawing/2014/main" id="{FD192702-B0F0-4E93-80B0-2A42A620A9D9}"/>
              </a:ext>
            </a:extLst>
          </p:cNvPr>
          <p:cNvPicPr>
            <a:picLocks noChangeAspect="1"/>
          </p:cNvPicPr>
          <p:nvPr/>
        </p:nvPicPr>
        <p:blipFill rotWithShape="1">
          <a:blip r:embed="rId2"/>
          <a:srcRect l="8521" t="2126" r="9466" b="4202"/>
          <a:stretch/>
        </p:blipFill>
        <p:spPr>
          <a:xfrm>
            <a:off x="10697637" y="163360"/>
            <a:ext cx="1280927" cy="14630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FF5148D-A143-4DC3-B840-37115387B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401324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90AEF-71D6-4EBB-A2EF-3DF076A70EAD}"/>
              </a:ext>
            </a:extLst>
          </p:cNvPr>
          <p:cNvSpPr>
            <a:spLocks noGrp="1"/>
          </p:cNvSpPr>
          <p:nvPr>
            <p:ph idx="1"/>
          </p:nvPr>
        </p:nvSpPr>
        <p:spPr>
          <a:xfrm>
            <a:off x="350061" y="1827238"/>
            <a:ext cx="11440885" cy="4839542"/>
          </a:xfrm>
        </p:spPr>
        <p:txBody>
          <a:bodyPr>
            <a:normAutofit lnSpcReduction="10000"/>
          </a:bodyPr>
          <a:lstStyle/>
          <a:p>
            <a:pPr marL="0" indent="0">
              <a:buNone/>
            </a:pPr>
            <a:r>
              <a:rPr lang="en-US" sz="2400" b="1" dirty="0">
                <a:solidFill>
                  <a:schemeClr val="accent1">
                    <a:lumMod val="75000"/>
                  </a:schemeClr>
                </a:solidFill>
              </a:rPr>
              <a:t>The IRE </a:t>
            </a:r>
            <a:r>
              <a:rPr lang="en-US" sz="2400" dirty="0"/>
              <a:t>is empowered to execute requirements of federal DURC policy on behalf of the institution.  The IRE:</a:t>
            </a:r>
          </a:p>
          <a:p>
            <a:r>
              <a:rPr lang="en-US" sz="2400" i="1" dirty="0"/>
              <a:t>Assesses research for potential DURC</a:t>
            </a:r>
          </a:p>
          <a:p>
            <a:r>
              <a:rPr lang="en-US" sz="2400" i="1" dirty="0"/>
              <a:t>Communicates assessments to appropriate funding agencies</a:t>
            </a:r>
            <a:endParaRPr lang="en-US" sz="500" i="1" dirty="0"/>
          </a:p>
          <a:p>
            <a:pPr marL="0" indent="0">
              <a:buNone/>
            </a:pPr>
            <a:endParaRPr lang="en-US" sz="2400" b="1" dirty="0"/>
          </a:p>
          <a:p>
            <a:pPr marL="0" indent="0">
              <a:buNone/>
            </a:pPr>
            <a:r>
              <a:rPr lang="en-US" sz="2400" b="1" dirty="0">
                <a:solidFill>
                  <a:schemeClr val="accent1">
                    <a:lumMod val="75000"/>
                  </a:schemeClr>
                </a:solidFill>
              </a:rPr>
              <a:t>If research is assessed to meet the definition of DURC, the IRE:</a:t>
            </a:r>
          </a:p>
          <a:p>
            <a:r>
              <a:rPr lang="en-US" sz="2400" i="1" dirty="0"/>
              <a:t>Works with the PI to draft risk mitigation plan for approval by funding agency </a:t>
            </a:r>
          </a:p>
          <a:p>
            <a:r>
              <a:rPr lang="en-US" sz="2400" i="1" dirty="0"/>
              <a:t>Monitors compliance for the life of the project</a:t>
            </a:r>
          </a:p>
          <a:p>
            <a:pPr marL="0" indent="0">
              <a:buNone/>
            </a:pPr>
            <a:endParaRPr lang="en-US" sz="2400" dirty="0"/>
          </a:p>
          <a:p>
            <a:pPr marL="0" indent="0">
              <a:buNone/>
            </a:pPr>
            <a:r>
              <a:rPr lang="en-US" sz="2400" b="1" dirty="0">
                <a:solidFill>
                  <a:schemeClr val="accent1">
                    <a:lumMod val="75000"/>
                  </a:schemeClr>
                </a:solidFill>
              </a:rPr>
              <a:t>The ICDUR </a:t>
            </a:r>
            <a:r>
              <a:rPr lang="en-US" sz="2400" dirty="0"/>
              <a:t>is point of contact for questions re: DURC compliance, implementation.</a:t>
            </a:r>
          </a:p>
          <a:p>
            <a:r>
              <a:rPr lang="en-US" sz="2400" i="1" dirty="0"/>
              <a:t>The ICDUR is liaison between VUMC and relevant federal funding agencies.</a:t>
            </a:r>
          </a:p>
          <a:p>
            <a:endParaRPr lang="en-US" sz="2400" dirty="0"/>
          </a:p>
        </p:txBody>
      </p:sp>
      <p:sp>
        <p:nvSpPr>
          <p:cNvPr id="6" name="Title 1">
            <a:extLst>
              <a:ext uri="{FF2B5EF4-FFF2-40B4-BE49-F238E27FC236}">
                <a16:creationId xmlns:a16="http://schemas.microsoft.com/office/drawing/2014/main" id="{6957643E-D914-42DB-BBF9-7F6594244949}"/>
              </a:ext>
            </a:extLst>
          </p:cNvPr>
          <p:cNvSpPr>
            <a:spLocks noGrp="1"/>
          </p:cNvSpPr>
          <p:nvPr>
            <p:ph type="title"/>
          </p:nvPr>
        </p:nvSpPr>
        <p:spPr>
          <a:xfrm>
            <a:off x="285805" y="14494"/>
            <a:ext cx="11773673" cy="1325563"/>
          </a:xfrm>
        </p:spPr>
        <p:txBody>
          <a:bodyPr anchor="ctr">
            <a:noAutofit/>
          </a:bodyPr>
          <a:lstStyle/>
          <a:p>
            <a:r>
              <a:rPr lang="en-US" sz="3600" dirty="0"/>
              <a:t>Institutional Review Entity (IRE) &amp;</a:t>
            </a:r>
            <a:br>
              <a:rPr lang="en-US" sz="3600" dirty="0"/>
            </a:br>
            <a:r>
              <a:rPr lang="en-US" sz="3600" dirty="0"/>
              <a:t>Institutional Contact for Dual Use Research (ICDUR)</a:t>
            </a:r>
          </a:p>
        </p:txBody>
      </p:sp>
      <p:pic>
        <p:nvPicPr>
          <p:cNvPr id="5" name="Picture 4">
            <a:extLst>
              <a:ext uri="{FF2B5EF4-FFF2-40B4-BE49-F238E27FC236}">
                <a16:creationId xmlns:a16="http://schemas.microsoft.com/office/drawing/2014/main" id="{D758DA83-17F9-47EF-994D-4B5682F94BDF}"/>
              </a:ext>
            </a:extLst>
          </p:cNvPr>
          <p:cNvPicPr>
            <a:picLocks noChangeAspect="1"/>
          </p:cNvPicPr>
          <p:nvPr/>
        </p:nvPicPr>
        <p:blipFill>
          <a:blip r:embed="rId2"/>
          <a:stretch>
            <a:fillRect/>
          </a:stretch>
        </p:blipFill>
        <p:spPr>
          <a:xfrm>
            <a:off x="9988286" y="135805"/>
            <a:ext cx="2022636" cy="14630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543C09-31E2-4A48-838A-C13842F9D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2108853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rotWithShape="1">
          <a:blip r:embed="rId2" cstate="print">
            <a:extLst>
              <a:ext uri="{28A0092B-C50C-407E-A947-70E740481C1C}">
                <a14:useLocalDpi xmlns:a14="http://schemas.microsoft.com/office/drawing/2010/main" val="0"/>
              </a:ext>
            </a:extLst>
          </a:blip>
          <a:srcRect l="10079" r="7452" b="16639"/>
          <a:stretch/>
        </p:blipFill>
        <p:spPr>
          <a:xfrm>
            <a:off x="10206465" y="1298132"/>
            <a:ext cx="1364675" cy="1745172"/>
          </a:xfrm>
          <a:prstGeom prst="rect">
            <a:avLst/>
          </a:prstGeom>
          <a:ln>
            <a:noFill/>
          </a:ln>
          <a:effectLst>
            <a:outerShdw blurRad="292100" dist="139700" dir="2700000" algn="tl" rotWithShape="0">
              <a:srgbClr val="333333">
                <a:alpha val="65000"/>
              </a:srgbClr>
            </a:outerShdw>
          </a:effectLst>
        </p:spPr>
      </p:pic>
      <p:pic>
        <p:nvPicPr>
          <p:cNvPr id="15" name="Picture 14"/>
          <p:cNvPicPr>
            <a:picLocks/>
          </p:cNvPicPr>
          <p:nvPr/>
        </p:nvPicPr>
        <p:blipFill rotWithShape="1">
          <a:blip r:embed="rId3" cstate="print">
            <a:extLst>
              <a:ext uri="{28A0092B-C50C-407E-A947-70E740481C1C}">
                <a14:useLocalDpi xmlns:a14="http://schemas.microsoft.com/office/drawing/2010/main" val="0"/>
              </a:ext>
            </a:extLst>
          </a:blip>
          <a:srcRect l="12307" t="9512" r="14206" b="21918"/>
          <a:stretch/>
        </p:blipFill>
        <p:spPr>
          <a:xfrm>
            <a:off x="602063" y="1298132"/>
            <a:ext cx="1364675" cy="1745172"/>
          </a:xfrm>
          <a:prstGeom prst="rect">
            <a:avLst/>
          </a:prstGeom>
          <a:ln>
            <a:noFill/>
          </a:ln>
          <a:effectLst>
            <a:outerShdw blurRad="292100" dist="139700" dir="2700000" algn="tl" rotWithShape="0">
              <a:srgbClr val="333333">
                <a:alpha val="65000"/>
              </a:srgbClr>
            </a:outerShdw>
          </a:effectLst>
        </p:spPr>
      </p:pic>
      <p:sp>
        <p:nvSpPr>
          <p:cNvPr id="34" name="TextBox 33"/>
          <p:cNvSpPr txBox="1"/>
          <p:nvPr/>
        </p:nvSpPr>
        <p:spPr>
          <a:xfrm>
            <a:off x="10132781" y="3053070"/>
            <a:ext cx="2156815" cy="861774"/>
          </a:xfrm>
          <a:prstGeom prst="rect">
            <a:avLst/>
          </a:prstGeom>
          <a:noFill/>
        </p:spPr>
        <p:txBody>
          <a:bodyPr wrap="square" rtlCol="0">
            <a:spAutoFit/>
          </a:bodyPr>
          <a:lstStyle/>
          <a:p>
            <a:r>
              <a:rPr lang="en-US" sz="1400" b="1" dirty="0"/>
              <a:t>Jennifer Pietenpol</a:t>
            </a:r>
          </a:p>
          <a:p>
            <a:r>
              <a:rPr lang="en-US" sz="1200" dirty="0"/>
              <a:t>VICC</a:t>
            </a:r>
          </a:p>
          <a:p>
            <a:r>
              <a:rPr lang="en-US" sz="1200" dirty="0"/>
              <a:t>Executive Vice President for</a:t>
            </a:r>
          </a:p>
          <a:p>
            <a:r>
              <a:rPr lang="en-US" sz="1200" dirty="0"/>
              <a:t>  Research</a:t>
            </a:r>
          </a:p>
        </p:txBody>
      </p:sp>
      <p:sp>
        <p:nvSpPr>
          <p:cNvPr id="35" name="TextBox 34"/>
          <p:cNvSpPr txBox="1"/>
          <p:nvPr/>
        </p:nvSpPr>
        <p:spPr>
          <a:xfrm>
            <a:off x="528381" y="3053070"/>
            <a:ext cx="2087129" cy="1046440"/>
          </a:xfrm>
          <a:prstGeom prst="rect">
            <a:avLst/>
          </a:prstGeom>
          <a:noFill/>
        </p:spPr>
        <p:txBody>
          <a:bodyPr wrap="square" rtlCol="0">
            <a:spAutoFit/>
          </a:bodyPr>
          <a:lstStyle/>
          <a:p>
            <a:r>
              <a:rPr lang="en-US" sz="1400" b="1" dirty="0"/>
              <a:t>Chair: Eric Skaar</a:t>
            </a:r>
          </a:p>
          <a:p>
            <a:r>
              <a:rPr lang="en-US" sz="1200" dirty="0"/>
              <a:t>PMI </a:t>
            </a:r>
          </a:p>
          <a:p>
            <a:r>
              <a:rPr lang="en-US" sz="1200" dirty="0"/>
              <a:t>Vanderbilt Institute for Infection, Immunology </a:t>
            </a:r>
          </a:p>
          <a:p>
            <a:r>
              <a:rPr lang="en-US" sz="1200" dirty="0"/>
              <a:t>&amp; Inflammation</a:t>
            </a:r>
          </a:p>
        </p:txBody>
      </p:sp>
      <p:sp>
        <p:nvSpPr>
          <p:cNvPr id="40" name="TextBox 39">
            <a:extLst>
              <a:ext uri="{FF2B5EF4-FFF2-40B4-BE49-F238E27FC236}">
                <a16:creationId xmlns:a16="http://schemas.microsoft.com/office/drawing/2014/main" id="{36796BD6-2C76-4BBF-B0E5-101BCAFA94B9}"/>
              </a:ext>
            </a:extLst>
          </p:cNvPr>
          <p:cNvSpPr txBox="1"/>
          <p:nvPr/>
        </p:nvSpPr>
        <p:spPr>
          <a:xfrm>
            <a:off x="2965048" y="3053070"/>
            <a:ext cx="1931835" cy="677108"/>
          </a:xfrm>
          <a:prstGeom prst="rect">
            <a:avLst/>
          </a:prstGeom>
          <a:noFill/>
        </p:spPr>
        <p:txBody>
          <a:bodyPr wrap="square" rtlCol="0">
            <a:spAutoFit/>
          </a:bodyPr>
          <a:lstStyle/>
          <a:p>
            <a:r>
              <a:rPr lang="en-US" sz="1400" b="1" dirty="0"/>
              <a:t>Mark Denison</a:t>
            </a:r>
          </a:p>
          <a:p>
            <a:r>
              <a:rPr lang="en-US" sz="1200" dirty="0"/>
              <a:t>Pediatrics </a:t>
            </a:r>
          </a:p>
          <a:p>
            <a:r>
              <a:rPr lang="en-US" sz="1200" dirty="0"/>
              <a:t>Infectious Disease</a:t>
            </a:r>
          </a:p>
        </p:txBody>
      </p:sp>
      <p:sp>
        <p:nvSpPr>
          <p:cNvPr id="41" name="TextBox 40">
            <a:extLst>
              <a:ext uri="{FF2B5EF4-FFF2-40B4-BE49-F238E27FC236}">
                <a16:creationId xmlns:a16="http://schemas.microsoft.com/office/drawing/2014/main" id="{E15777E8-0164-4EEC-9B78-36089ECB2537}"/>
              </a:ext>
            </a:extLst>
          </p:cNvPr>
          <p:cNvSpPr txBox="1"/>
          <p:nvPr/>
        </p:nvSpPr>
        <p:spPr>
          <a:xfrm>
            <a:off x="5358099" y="3053070"/>
            <a:ext cx="1808088" cy="1046440"/>
          </a:xfrm>
          <a:prstGeom prst="rect">
            <a:avLst/>
          </a:prstGeom>
          <a:noFill/>
        </p:spPr>
        <p:txBody>
          <a:bodyPr wrap="square" rtlCol="0">
            <a:spAutoFit/>
          </a:bodyPr>
          <a:lstStyle/>
          <a:p>
            <a:r>
              <a:rPr lang="en-US" sz="1400" b="1" dirty="0"/>
              <a:t>Buddy Creech</a:t>
            </a:r>
          </a:p>
          <a:p>
            <a:r>
              <a:rPr lang="en-US" sz="1200" dirty="0"/>
              <a:t>Pediatrics </a:t>
            </a:r>
          </a:p>
          <a:p>
            <a:r>
              <a:rPr lang="en-US" sz="1200" dirty="0"/>
              <a:t>Infectious Disease</a:t>
            </a:r>
          </a:p>
          <a:p>
            <a:r>
              <a:rPr lang="en-US" sz="1200" dirty="0"/>
              <a:t>Vanderbilt Vaccine</a:t>
            </a:r>
          </a:p>
          <a:p>
            <a:r>
              <a:rPr lang="en-US" sz="1200" dirty="0"/>
              <a:t>  Research Program</a:t>
            </a:r>
          </a:p>
        </p:txBody>
      </p:sp>
      <p:sp>
        <p:nvSpPr>
          <p:cNvPr id="42" name="TextBox 41">
            <a:extLst>
              <a:ext uri="{FF2B5EF4-FFF2-40B4-BE49-F238E27FC236}">
                <a16:creationId xmlns:a16="http://schemas.microsoft.com/office/drawing/2014/main" id="{D10DF473-C0B1-4006-853D-48AFFA656182}"/>
              </a:ext>
            </a:extLst>
          </p:cNvPr>
          <p:cNvSpPr txBox="1"/>
          <p:nvPr/>
        </p:nvSpPr>
        <p:spPr>
          <a:xfrm>
            <a:off x="7728909" y="3053070"/>
            <a:ext cx="1747213" cy="677108"/>
          </a:xfrm>
          <a:prstGeom prst="rect">
            <a:avLst/>
          </a:prstGeom>
          <a:noFill/>
        </p:spPr>
        <p:txBody>
          <a:bodyPr wrap="square" rtlCol="0">
            <a:spAutoFit/>
          </a:bodyPr>
          <a:lstStyle/>
          <a:p>
            <a:r>
              <a:rPr lang="en-US" sz="1400" b="1" dirty="0"/>
              <a:t>David Aronoff</a:t>
            </a:r>
          </a:p>
          <a:p>
            <a:r>
              <a:rPr lang="en-US" sz="1200" dirty="0"/>
              <a:t>Medicine </a:t>
            </a:r>
          </a:p>
          <a:p>
            <a:r>
              <a:rPr lang="en-US" sz="1200" dirty="0"/>
              <a:t>Infectious Disease</a:t>
            </a:r>
          </a:p>
        </p:txBody>
      </p:sp>
      <p:sp>
        <p:nvSpPr>
          <p:cNvPr id="43" name="TextBox 42">
            <a:extLst>
              <a:ext uri="{FF2B5EF4-FFF2-40B4-BE49-F238E27FC236}">
                <a16:creationId xmlns:a16="http://schemas.microsoft.com/office/drawing/2014/main" id="{B5D86389-C6FE-40A4-BA79-B9CE3D2BE38D}"/>
              </a:ext>
            </a:extLst>
          </p:cNvPr>
          <p:cNvSpPr txBox="1"/>
          <p:nvPr/>
        </p:nvSpPr>
        <p:spPr>
          <a:xfrm>
            <a:off x="2953380" y="6134302"/>
            <a:ext cx="1596005" cy="492443"/>
          </a:xfrm>
          <a:prstGeom prst="rect">
            <a:avLst/>
          </a:prstGeom>
          <a:noFill/>
        </p:spPr>
        <p:txBody>
          <a:bodyPr wrap="square" rtlCol="0">
            <a:spAutoFit/>
          </a:bodyPr>
          <a:lstStyle/>
          <a:p>
            <a:r>
              <a:rPr lang="en-US" sz="1400" b="1" dirty="0"/>
              <a:t>Adam Riddick</a:t>
            </a:r>
          </a:p>
          <a:p>
            <a:r>
              <a:rPr lang="en-US" sz="1200" dirty="0"/>
              <a:t>Export Compliance</a:t>
            </a:r>
          </a:p>
        </p:txBody>
      </p:sp>
      <p:sp>
        <p:nvSpPr>
          <p:cNvPr id="44" name="TextBox 43">
            <a:extLst>
              <a:ext uri="{FF2B5EF4-FFF2-40B4-BE49-F238E27FC236}">
                <a16:creationId xmlns:a16="http://schemas.microsoft.com/office/drawing/2014/main" id="{BFF65DA5-ADD8-4863-A9D8-0D6654E0B4D5}"/>
              </a:ext>
            </a:extLst>
          </p:cNvPr>
          <p:cNvSpPr txBox="1"/>
          <p:nvPr/>
        </p:nvSpPr>
        <p:spPr>
          <a:xfrm>
            <a:off x="5455614" y="6134302"/>
            <a:ext cx="1596005" cy="492443"/>
          </a:xfrm>
          <a:prstGeom prst="rect">
            <a:avLst/>
          </a:prstGeom>
          <a:noFill/>
        </p:spPr>
        <p:txBody>
          <a:bodyPr wrap="square" rtlCol="0">
            <a:spAutoFit/>
          </a:bodyPr>
          <a:lstStyle/>
          <a:p>
            <a:r>
              <a:rPr lang="en-US" sz="1400" b="1" dirty="0"/>
              <a:t>Robin Trundy</a:t>
            </a:r>
          </a:p>
          <a:p>
            <a:r>
              <a:rPr lang="en-US" sz="1200" dirty="0"/>
              <a:t>Biosafety</a:t>
            </a:r>
          </a:p>
        </p:txBody>
      </p:sp>
      <p:sp>
        <p:nvSpPr>
          <p:cNvPr id="45" name="TextBox 44">
            <a:extLst>
              <a:ext uri="{FF2B5EF4-FFF2-40B4-BE49-F238E27FC236}">
                <a16:creationId xmlns:a16="http://schemas.microsoft.com/office/drawing/2014/main" id="{3F7A7CBF-A190-4719-8DD1-1432A338B3D1}"/>
              </a:ext>
            </a:extLst>
          </p:cNvPr>
          <p:cNvSpPr txBox="1"/>
          <p:nvPr/>
        </p:nvSpPr>
        <p:spPr>
          <a:xfrm>
            <a:off x="7955378" y="6134302"/>
            <a:ext cx="3457052" cy="677108"/>
          </a:xfrm>
          <a:prstGeom prst="rect">
            <a:avLst/>
          </a:prstGeom>
          <a:noFill/>
        </p:spPr>
        <p:txBody>
          <a:bodyPr wrap="square" rtlCol="0">
            <a:spAutoFit/>
          </a:bodyPr>
          <a:lstStyle/>
          <a:p>
            <a:r>
              <a:rPr lang="en-US" sz="1400" b="1" dirty="0"/>
              <a:t>Susan Meyn</a:t>
            </a:r>
          </a:p>
          <a:p>
            <a:r>
              <a:rPr lang="en-US" sz="1200" dirty="0"/>
              <a:t>Office of Research</a:t>
            </a:r>
          </a:p>
          <a:p>
            <a:r>
              <a:rPr lang="en-US" sz="1200" dirty="0"/>
              <a:t>ICDUR</a:t>
            </a:r>
          </a:p>
        </p:txBody>
      </p:sp>
      <p:pic>
        <p:nvPicPr>
          <p:cNvPr id="3" name="Picture 2">
            <a:extLst>
              <a:ext uri="{FF2B5EF4-FFF2-40B4-BE49-F238E27FC236}">
                <a16:creationId xmlns:a16="http://schemas.microsoft.com/office/drawing/2014/main" id="{E38A71AB-9F59-491C-81A5-557E5EAAE82A}"/>
              </a:ext>
            </a:extLst>
          </p:cNvPr>
          <p:cNvPicPr>
            <a:picLocks noChangeAspect="1"/>
          </p:cNvPicPr>
          <p:nvPr/>
        </p:nvPicPr>
        <p:blipFill rotWithShape="1">
          <a:blip r:embed="rId4"/>
          <a:srcRect l="8034" r="7773"/>
          <a:stretch/>
        </p:blipFill>
        <p:spPr>
          <a:xfrm>
            <a:off x="3003163" y="1298132"/>
            <a:ext cx="1364675" cy="174650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B148D7A-9137-4E80-8C3C-9FD20352A772}"/>
              </a:ext>
            </a:extLst>
          </p:cNvPr>
          <p:cNvPicPr>
            <a:picLocks noChangeAspect="1"/>
          </p:cNvPicPr>
          <p:nvPr/>
        </p:nvPicPr>
        <p:blipFill rotWithShape="1">
          <a:blip r:embed="rId5"/>
          <a:srcRect l="11951" r="8991"/>
          <a:stretch/>
        </p:blipFill>
        <p:spPr>
          <a:xfrm>
            <a:off x="5404263" y="1298132"/>
            <a:ext cx="1364675" cy="174650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588B71A5-126A-4262-ADE5-0B34F2727C5D}"/>
              </a:ext>
            </a:extLst>
          </p:cNvPr>
          <p:cNvPicPr>
            <a:picLocks noChangeAspect="1"/>
          </p:cNvPicPr>
          <p:nvPr/>
        </p:nvPicPr>
        <p:blipFill rotWithShape="1">
          <a:blip r:embed="rId6"/>
          <a:srcRect l="5814"/>
          <a:stretch/>
        </p:blipFill>
        <p:spPr>
          <a:xfrm>
            <a:off x="7805363" y="1298132"/>
            <a:ext cx="1364675" cy="1746504"/>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9B051B3-5392-4837-99C0-B7EA2D3B1B0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1132" r="19415" b="24419"/>
          <a:stretch/>
        </p:blipFill>
        <p:spPr>
          <a:xfrm>
            <a:off x="5566687" y="4391961"/>
            <a:ext cx="1373858" cy="1746504"/>
          </a:xfrm>
          <a:prstGeom prst="rect">
            <a:avLst/>
          </a:prstGeom>
        </p:spPr>
      </p:pic>
      <p:pic>
        <p:nvPicPr>
          <p:cNvPr id="22" name="Picture 21">
            <a:extLst>
              <a:ext uri="{FF2B5EF4-FFF2-40B4-BE49-F238E27FC236}">
                <a16:creationId xmlns:a16="http://schemas.microsoft.com/office/drawing/2014/main" id="{DC5DBFC2-9161-4ED3-928C-25791CC6C8F8}"/>
              </a:ext>
            </a:extLst>
          </p:cNvPr>
          <p:cNvPicPr>
            <a:picLocks noChangeAspect="1"/>
          </p:cNvPicPr>
          <p:nvPr/>
        </p:nvPicPr>
        <p:blipFill rotWithShape="1">
          <a:blip r:embed="rId9"/>
          <a:srcRect l="2324" r="4276" b="14534"/>
          <a:stretch/>
        </p:blipFill>
        <p:spPr>
          <a:xfrm>
            <a:off x="3054775" y="4391961"/>
            <a:ext cx="1364675" cy="1746504"/>
          </a:xfrm>
          <a:prstGeom prst="rect">
            <a:avLst/>
          </a:prstGeom>
        </p:spPr>
      </p:pic>
      <p:pic>
        <p:nvPicPr>
          <p:cNvPr id="24" name="Picture 23">
            <a:extLst>
              <a:ext uri="{FF2B5EF4-FFF2-40B4-BE49-F238E27FC236}">
                <a16:creationId xmlns:a16="http://schemas.microsoft.com/office/drawing/2014/main" id="{F43B1B16-E39F-432C-BE39-ABE1B5B2F345}"/>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8018870" y="4391961"/>
            <a:ext cx="1318266" cy="1746504"/>
          </a:xfrm>
          <a:prstGeom prst="rect">
            <a:avLst/>
          </a:prstGeom>
        </p:spPr>
      </p:pic>
      <p:sp>
        <p:nvSpPr>
          <p:cNvPr id="23" name="Title 1">
            <a:extLst>
              <a:ext uri="{FF2B5EF4-FFF2-40B4-BE49-F238E27FC236}">
                <a16:creationId xmlns:a16="http://schemas.microsoft.com/office/drawing/2014/main" id="{F786D981-A73C-4F77-A72E-34B86872F38B}"/>
              </a:ext>
            </a:extLst>
          </p:cNvPr>
          <p:cNvSpPr>
            <a:spLocks noGrp="1"/>
          </p:cNvSpPr>
          <p:nvPr>
            <p:ph type="title"/>
          </p:nvPr>
        </p:nvSpPr>
        <p:spPr>
          <a:xfrm>
            <a:off x="285805" y="14494"/>
            <a:ext cx="11067995" cy="1325563"/>
          </a:xfrm>
        </p:spPr>
        <p:txBody>
          <a:bodyPr anchor="ctr"/>
          <a:lstStyle/>
          <a:p>
            <a:r>
              <a:rPr lang="en-US" dirty="0"/>
              <a:t>Institutional Review Entity (IRE)</a:t>
            </a:r>
          </a:p>
        </p:txBody>
      </p:sp>
      <p:pic>
        <p:nvPicPr>
          <p:cNvPr id="19" name="Picture 18">
            <a:extLst>
              <a:ext uri="{FF2B5EF4-FFF2-40B4-BE49-F238E27FC236}">
                <a16:creationId xmlns:a16="http://schemas.microsoft.com/office/drawing/2014/main" id="{25CC9981-DCE0-4716-9F94-38B16C26F0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155412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A210-BBAB-4637-AFAE-E6D6D427F037}"/>
              </a:ext>
            </a:extLst>
          </p:cNvPr>
          <p:cNvSpPr>
            <a:spLocks noGrp="1"/>
          </p:cNvSpPr>
          <p:nvPr>
            <p:ph type="title"/>
          </p:nvPr>
        </p:nvSpPr>
        <p:spPr/>
        <p:txBody>
          <a:bodyPr/>
          <a:lstStyle/>
          <a:p>
            <a:r>
              <a:rPr lang="en-US" dirty="0"/>
              <a:t>DURC Review Process – Overview</a:t>
            </a:r>
            <a:br>
              <a:rPr lang="en-US" dirty="0"/>
            </a:br>
            <a:endParaRPr lang="en-US" dirty="0"/>
          </a:p>
        </p:txBody>
      </p:sp>
      <p:sp>
        <p:nvSpPr>
          <p:cNvPr id="3" name="Content Placeholder 2">
            <a:extLst>
              <a:ext uri="{FF2B5EF4-FFF2-40B4-BE49-F238E27FC236}">
                <a16:creationId xmlns:a16="http://schemas.microsoft.com/office/drawing/2014/main" id="{033897A9-F7C1-4E09-9655-434791008501}"/>
              </a:ext>
            </a:extLst>
          </p:cNvPr>
          <p:cNvSpPr>
            <a:spLocks noGrp="1"/>
          </p:cNvSpPr>
          <p:nvPr>
            <p:ph idx="1"/>
          </p:nvPr>
        </p:nvSpPr>
        <p:spPr>
          <a:xfrm>
            <a:off x="297180" y="1393672"/>
            <a:ext cx="10525683" cy="3513608"/>
          </a:xfrm>
        </p:spPr>
        <p:txBody>
          <a:bodyPr>
            <a:normAutofit lnSpcReduction="10000"/>
          </a:bodyPr>
          <a:lstStyle/>
          <a:p>
            <a:pPr marL="0" indent="0">
              <a:buNone/>
            </a:pPr>
            <a:r>
              <a:rPr lang="en-US" dirty="0"/>
              <a:t>Review is initiated when the PI notifies the Institutional Review Entity (IRE) as soon as any of the following apply:</a:t>
            </a:r>
          </a:p>
          <a:p>
            <a:pPr lvl="1"/>
            <a:r>
              <a:rPr lang="en-US" dirty="0"/>
              <a:t>The PI’s research involves any of the 15 listed agents and toxins</a:t>
            </a:r>
          </a:p>
          <a:p>
            <a:pPr lvl="1"/>
            <a:r>
              <a:rPr lang="en-US" dirty="0"/>
              <a:t>One or more of the 7 listed categories of experiments can be reasonably considered applicable to the PI’s research involving one or more of the 15 listed agents and toxins </a:t>
            </a:r>
          </a:p>
          <a:p>
            <a:pPr lvl="1"/>
            <a:r>
              <a:rPr lang="en-US" dirty="0"/>
              <a:t>The PI’s research meets criteria that may meet the definition of DURC.</a:t>
            </a:r>
          </a:p>
          <a:p>
            <a:pPr lvl="1"/>
            <a:endParaRPr lang="en-US" dirty="0"/>
          </a:p>
          <a:p>
            <a:pPr marL="0" indent="0">
              <a:buNone/>
            </a:pPr>
            <a:r>
              <a:rPr lang="en-US" b="1" dirty="0">
                <a:solidFill>
                  <a:schemeClr val="accent1">
                    <a:lumMod val="75000"/>
                  </a:schemeClr>
                </a:solidFill>
              </a:rPr>
              <a:t>Possible IRE review outcomes:</a:t>
            </a:r>
          </a:p>
        </p:txBody>
      </p:sp>
      <p:sp>
        <p:nvSpPr>
          <p:cNvPr id="4" name="TextBox 3">
            <a:extLst>
              <a:ext uri="{FF2B5EF4-FFF2-40B4-BE49-F238E27FC236}">
                <a16:creationId xmlns:a16="http://schemas.microsoft.com/office/drawing/2014/main" id="{F1C6BDD0-BB1B-4C47-92DE-2671D5EBF6BD}"/>
              </a:ext>
            </a:extLst>
          </p:cNvPr>
          <p:cNvSpPr txBox="1"/>
          <p:nvPr/>
        </p:nvSpPr>
        <p:spPr>
          <a:xfrm>
            <a:off x="5196840" y="4243982"/>
            <a:ext cx="304038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dirty="0"/>
              <a:t>LIKELY OUTCOME: </a:t>
            </a:r>
          </a:p>
          <a:p>
            <a:r>
              <a:rPr lang="en-US" dirty="0"/>
              <a:t>Research is not DURC. </a:t>
            </a:r>
          </a:p>
          <a:p>
            <a:r>
              <a:rPr lang="en-US" dirty="0"/>
              <a:t>No further action is required.</a:t>
            </a:r>
          </a:p>
        </p:txBody>
      </p:sp>
      <p:sp>
        <p:nvSpPr>
          <p:cNvPr id="5" name="TextBox 4">
            <a:extLst>
              <a:ext uri="{FF2B5EF4-FFF2-40B4-BE49-F238E27FC236}">
                <a16:creationId xmlns:a16="http://schemas.microsoft.com/office/drawing/2014/main" id="{ADEDD5F7-70E9-4AC5-A4A8-8DF8E2D54A29}"/>
              </a:ext>
            </a:extLst>
          </p:cNvPr>
          <p:cNvSpPr txBox="1"/>
          <p:nvPr/>
        </p:nvSpPr>
        <p:spPr>
          <a:xfrm>
            <a:off x="5196840" y="5466754"/>
            <a:ext cx="5626023"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t>NOT LIKELY OUTCOME: </a:t>
            </a:r>
          </a:p>
          <a:p>
            <a:r>
              <a:rPr lang="en-US" sz="1600" dirty="0"/>
              <a:t>Research meets the definition of DURC, and requires submission of a </a:t>
            </a:r>
            <a:r>
              <a:rPr lang="en-US" sz="1600" b="1" dirty="0"/>
              <a:t>Draft Risk Mitigation Plan </a:t>
            </a:r>
            <a:r>
              <a:rPr lang="en-US" sz="1600" dirty="0"/>
              <a:t>to the appropriate funding agency</a:t>
            </a:r>
          </a:p>
        </p:txBody>
      </p:sp>
      <p:pic>
        <p:nvPicPr>
          <p:cNvPr id="7" name="Picture 6">
            <a:extLst>
              <a:ext uri="{FF2B5EF4-FFF2-40B4-BE49-F238E27FC236}">
                <a16:creationId xmlns:a16="http://schemas.microsoft.com/office/drawing/2014/main" id="{55B90925-A99B-498B-A6C6-86585C5B2E3B}"/>
              </a:ext>
            </a:extLst>
          </p:cNvPr>
          <p:cNvPicPr>
            <a:picLocks noChangeAspect="1"/>
          </p:cNvPicPr>
          <p:nvPr/>
        </p:nvPicPr>
        <p:blipFill>
          <a:blip r:embed="rId2">
            <a:duotone>
              <a:schemeClr val="accent1">
                <a:shade val="45000"/>
                <a:satMod val="135000"/>
              </a:schemeClr>
              <a:prstClr val="white"/>
            </a:duotone>
            <a:extLst/>
          </a:blip>
          <a:stretch>
            <a:fillRect/>
          </a:stretch>
        </p:blipFill>
        <p:spPr>
          <a:xfrm>
            <a:off x="10822863" y="147879"/>
            <a:ext cx="1170432" cy="146304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66BC5FC-BC87-4C58-AC94-F20858574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586671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C641-1C7C-4F3D-9BA3-FCA50C36194E}"/>
              </a:ext>
            </a:extLst>
          </p:cNvPr>
          <p:cNvSpPr>
            <a:spLocks noGrp="1"/>
          </p:cNvSpPr>
          <p:nvPr>
            <p:ph type="title"/>
          </p:nvPr>
        </p:nvSpPr>
        <p:spPr/>
        <p:txBody>
          <a:bodyPr/>
          <a:lstStyle/>
          <a:p>
            <a:r>
              <a:rPr lang="en-US" dirty="0"/>
              <a:t>How does a PI know if research should be reviewed for potential DURC?</a:t>
            </a:r>
          </a:p>
        </p:txBody>
      </p:sp>
      <p:sp>
        <p:nvSpPr>
          <p:cNvPr id="3" name="Content Placeholder 2">
            <a:extLst>
              <a:ext uri="{FF2B5EF4-FFF2-40B4-BE49-F238E27FC236}">
                <a16:creationId xmlns:a16="http://schemas.microsoft.com/office/drawing/2014/main" id="{CF0C8F0A-D862-416D-B029-2C681F0D2CDF}"/>
              </a:ext>
            </a:extLst>
          </p:cNvPr>
          <p:cNvSpPr>
            <a:spLocks noGrp="1"/>
          </p:cNvSpPr>
          <p:nvPr>
            <p:ph idx="1"/>
          </p:nvPr>
        </p:nvSpPr>
        <p:spPr>
          <a:xfrm>
            <a:off x="883071" y="2521379"/>
            <a:ext cx="11130280" cy="2577041"/>
          </a:xfrm>
        </p:spPr>
        <p:txBody>
          <a:bodyPr numCol="2">
            <a:normAutofit/>
          </a:bodyPr>
          <a:lstStyle/>
          <a:p>
            <a:pPr marL="0" indent="0">
              <a:buNone/>
            </a:pPr>
            <a:r>
              <a:rPr lang="en-US" sz="2000" dirty="0"/>
              <a:t>Avian influenza virus (highly pathogenic)</a:t>
            </a:r>
            <a:br>
              <a:rPr lang="en-US" sz="2000" dirty="0"/>
            </a:br>
            <a:r>
              <a:rPr lang="en-US" sz="2000" i="1" dirty="0"/>
              <a:t>Bacillus anthracis​</a:t>
            </a:r>
            <a:br>
              <a:rPr lang="en-US" sz="2000" i="1" dirty="0"/>
            </a:br>
            <a:r>
              <a:rPr lang="en-US" sz="2000" dirty="0"/>
              <a:t>Botulinum neurotoxin (</a:t>
            </a:r>
            <a:r>
              <a:rPr lang="en-US" sz="2000" b="1" dirty="0"/>
              <a:t>including Botox</a:t>
            </a:r>
            <a:r>
              <a:rPr lang="en-US" sz="2000" dirty="0"/>
              <a:t>)</a:t>
            </a:r>
            <a:br>
              <a:rPr lang="en-US" sz="2000" dirty="0"/>
            </a:br>
            <a:r>
              <a:rPr lang="en-US" sz="2000" i="1" dirty="0" err="1"/>
              <a:t>Burkholderia</a:t>
            </a:r>
            <a:r>
              <a:rPr lang="en-US" sz="2000" i="1" dirty="0"/>
              <a:t> mallei</a:t>
            </a:r>
            <a:br>
              <a:rPr lang="en-US" sz="2000" i="1" dirty="0"/>
            </a:br>
            <a:r>
              <a:rPr lang="en-US" sz="2000" i="1" dirty="0" err="1"/>
              <a:t>Burkholderia</a:t>
            </a:r>
            <a:r>
              <a:rPr lang="en-US" sz="2000" i="1" dirty="0"/>
              <a:t> </a:t>
            </a:r>
            <a:r>
              <a:rPr lang="en-US" sz="2000" i="1" dirty="0" err="1"/>
              <a:t>pseudomallei</a:t>
            </a:r>
            <a:r>
              <a:rPr lang="en-US" sz="2000" dirty="0"/>
              <a:t>​</a:t>
            </a:r>
            <a:br>
              <a:rPr lang="en-US" sz="2000" dirty="0"/>
            </a:br>
            <a:r>
              <a:rPr lang="en-US" sz="2000" dirty="0"/>
              <a:t>Ebola virus</a:t>
            </a:r>
            <a:br>
              <a:rPr lang="en-US" sz="2000" dirty="0"/>
            </a:br>
            <a:r>
              <a:rPr lang="en-US" sz="2000" dirty="0"/>
              <a:t>Foot-and-mouth disease virus</a:t>
            </a:r>
            <a:br>
              <a:rPr lang="en-US" sz="2000" dirty="0"/>
            </a:br>
            <a:r>
              <a:rPr lang="en-US" sz="2000" i="1" dirty="0" err="1"/>
              <a:t>Francisella</a:t>
            </a:r>
            <a:r>
              <a:rPr lang="en-US" sz="2000" i="1" dirty="0"/>
              <a:t> </a:t>
            </a:r>
            <a:r>
              <a:rPr lang="en-US" sz="2000" i="1" dirty="0" err="1"/>
              <a:t>tularensis</a:t>
            </a:r>
            <a:r>
              <a:rPr lang="en-US" sz="2000" dirty="0"/>
              <a:t>​</a:t>
            </a:r>
            <a:br>
              <a:rPr lang="en-US" sz="2000" dirty="0"/>
            </a:br>
            <a:endParaRPr lang="en-US" sz="2000" dirty="0"/>
          </a:p>
          <a:p>
            <a:pPr marL="0" indent="0">
              <a:buNone/>
            </a:pPr>
            <a:r>
              <a:rPr lang="en-US" sz="2000" dirty="0"/>
              <a:t>Marburg virus</a:t>
            </a:r>
            <a:br>
              <a:rPr lang="en-US" sz="2000" dirty="0"/>
            </a:br>
            <a:r>
              <a:rPr lang="en-US" sz="2000" dirty="0"/>
              <a:t>Reconstructed 1918 Influenza virus</a:t>
            </a:r>
            <a:br>
              <a:rPr lang="en-US" sz="2000" dirty="0"/>
            </a:br>
            <a:r>
              <a:rPr lang="en-US" sz="2000" dirty="0"/>
              <a:t>Rinderpest virus</a:t>
            </a:r>
            <a:br>
              <a:rPr lang="en-US" sz="2000" dirty="0"/>
            </a:br>
            <a:r>
              <a:rPr lang="en-US" sz="2000" dirty="0"/>
              <a:t>Toxin-producing strains of </a:t>
            </a:r>
            <a:r>
              <a:rPr lang="en-US" sz="2000" i="1" dirty="0"/>
              <a:t>Clostridium botulinum</a:t>
            </a:r>
            <a:br>
              <a:rPr lang="en-US" sz="2000" dirty="0"/>
            </a:br>
            <a:r>
              <a:rPr lang="en-US" sz="2000" i="1" dirty="0"/>
              <a:t>Variola major </a:t>
            </a:r>
            <a:r>
              <a:rPr lang="en-US" sz="2000" dirty="0"/>
              <a:t>virus</a:t>
            </a:r>
            <a:br>
              <a:rPr lang="en-US" sz="2000" dirty="0"/>
            </a:br>
            <a:r>
              <a:rPr lang="en-US" sz="2000" i="1" dirty="0"/>
              <a:t>Variola minor </a:t>
            </a:r>
            <a:r>
              <a:rPr lang="en-US" sz="2000" dirty="0"/>
              <a:t>virus</a:t>
            </a:r>
            <a:br>
              <a:rPr lang="en-US" sz="2000" dirty="0"/>
            </a:br>
            <a:r>
              <a:rPr lang="en-US" sz="2000" i="1" dirty="0"/>
              <a:t>Yersinia pestis</a:t>
            </a:r>
            <a:r>
              <a:rPr lang="en-US" sz="2000" dirty="0"/>
              <a:t>​</a:t>
            </a:r>
          </a:p>
        </p:txBody>
      </p:sp>
      <p:sp>
        <p:nvSpPr>
          <p:cNvPr id="4" name="Rectangle 3">
            <a:extLst>
              <a:ext uri="{FF2B5EF4-FFF2-40B4-BE49-F238E27FC236}">
                <a16:creationId xmlns:a16="http://schemas.microsoft.com/office/drawing/2014/main" id="{F7E0CA26-8078-40B8-82E6-2168CE8B9DC3}"/>
              </a:ext>
            </a:extLst>
          </p:cNvPr>
          <p:cNvSpPr/>
          <p:nvPr/>
        </p:nvSpPr>
        <p:spPr>
          <a:xfrm>
            <a:off x="883071" y="1998159"/>
            <a:ext cx="9606284" cy="523220"/>
          </a:xfrm>
          <a:prstGeom prst="rect">
            <a:avLst/>
          </a:prstGeom>
        </p:spPr>
        <p:txBody>
          <a:bodyPr wrap="none">
            <a:spAutoFit/>
          </a:bodyPr>
          <a:lstStyle/>
          <a:p>
            <a:r>
              <a:rPr lang="en-US" sz="2800" b="1" dirty="0">
                <a:solidFill>
                  <a:schemeClr val="accent1">
                    <a:lumMod val="75000"/>
                  </a:schemeClr>
                </a:solidFill>
              </a:rPr>
              <a:t>Is the PI working with one or more of these 15 agents or toxins?</a:t>
            </a:r>
          </a:p>
        </p:txBody>
      </p:sp>
      <p:sp>
        <p:nvSpPr>
          <p:cNvPr id="5" name="Rectangle 4">
            <a:extLst>
              <a:ext uri="{FF2B5EF4-FFF2-40B4-BE49-F238E27FC236}">
                <a16:creationId xmlns:a16="http://schemas.microsoft.com/office/drawing/2014/main" id="{99B92563-D8E7-4C0B-A197-C2D6313DFA5C}"/>
              </a:ext>
            </a:extLst>
          </p:cNvPr>
          <p:cNvSpPr/>
          <p:nvPr/>
        </p:nvSpPr>
        <p:spPr>
          <a:xfrm>
            <a:off x="838199" y="4981534"/>
            <a:ext cx="10874497" cy="1384995"/>
          </a:xfrm>
          <a:prstGeom prst="rect">
            <a:avLst/>
          </a:prstGeom>
        </p:spPr>
        <p:txBody>
          <a:bodyPr wrap="square">
            <a:spAutoFit/>
          </a:bodyPr>
          <a:lstStyle/>
          <a:p>
            <a:r>
              <a:rPr lang="en-US" sz="2800" dirty="0">
                <a:solidFill>
                  <a:schemeClr val="accent1">
                    <a:lumMod val="75000"/>
                  </a:schemeClr>
                </a:solidFill>
              </a:rPr>
              <a:t>If</a:t>
            </a:r>
            <a:r>
              <a:rPr lang="en-US" sz="2800" b="1" dirty="0">
                <a:solidFill>
                  <a:schemeClr val="accent1">
                    <a:lumMod val="75000"/>
                  </a:schemeClr>
                </a:solidFill>
              </a:rPr>
              <a:t> answer = “yes”</a:t>
            </a:r>
            <a:r>
              <a:rPr lang="en-US" sz="2800" dirty="0">
                <a:solidFill>
                  <a:schemeClr val="accent1">
                    <a:lumMod val="75000"/>
                  </a:schemeClr>
                </a:solidFill>
              </a:rPr>
              <a:t>, the PI should submit the </a:t>
            </a:r>
            <a:r>
              <a:rPr lang="en-US" sz="2800" b="1" dirty="0">
                <a:solidFill>
                  <a:schemeClr val="accent1">
                    <a:lumMod val="75000"/>
                  </a:schemeClr>
                </a:solidFill>
              </a:rPr>
              <a:t>Initial DURC Assessment </a:t>
            </a:r>
            <a:r>
              <a:rPr lang="en-US" sz="2800" dirty="0">
                <a:solidFill>
                  <a:schemeClr val="accent1">
                    <a:lumMod val="75000"/>
                  </a:schemeClr>
                </a:solidFill>
              </a:rPr>
              <a:t>form</a:t>
            </a:r>
            <a:r>
              <a:rPr lang="en-US" sz="2800" b="1" dirty="0">
                <a:solidFill>
                  <a:schemeClr val="accent1">
                    <a:lumMod val="75000"/>
                  </a:schemeClr>
                </a:solidFill>
              </a:rPr>
              <a:t> </a:t>
            </a:r>
            <a:r>
              <a:rPr lang="en-US" sz="2800" dirty="0">
                <a:solidFill>
                  <a:schemeClr val="accent1">
                    <a:lumMod val="75000"/>
                  </a:schemeClr>
                </a:solidFill>
              </a:rPr>
              <a:t>to initiate review by the IRE, or contact Susan Meyn (ICDUR) </a:t>
            </a:r>
            <a:r>
              <a:rPr lang="en-US" sz="2800" b="1" u="sng" dirty="0">
                <a:solidFill>
                  <a:schemeClr val="accent1">
                    <a:lumMod val="75000"/>
                  </a:schemeClr>
                </a:solidFill>
              </a:rPr>
              <a:t>by phone</a:t>
            </a:r>
            <a:r>
              <a:rPr lang="en-US" sz="2800" dirty="0">
                <a:solidFill>
                  <a:schemeClr val="accent1">
                    <a:lumMod val="75000"/>
                  </a:schemeClr>
                </a:solidFill>
              </a:rPr>
              <a:t> </a:t>
            </a:r>
          </a:p>
          <a:p>
            <a:r>
              <a:rPr lang="en-US" sz="2800" dirty="0">
                <a:solidFill>
                  <a:schemeClr val="accent1">
                    <a:lumMod val="75000"/>
                  </a:schemeClr>
                </a:solidFill>
              </a:rPr>
              <a:t>for guidance.</a:t>
            </a:r>
          </a:p>
        </p:txBody>
      </p:sp>
      <p:pic>
        <p:nvPicPr>
          <p:cNvPr id="6" name="Picture 5">
            <a:extLst>
              <a:ext uri="{FF2B5EF4-FFF2-40B4-BE49-F238E27FC236}">
                <a16:creationId xmlns:a16="http://schemas.microsoft.com/office/drawing/2014/main" id="{B6269447-8CE0-4A1B-A5C6-89FDFA5620FF}"/>
              </a:ext>
            </a:extLst>
          </p:cNvPr>
          <p:cNvPicPr>
            <a:picLocks noChangeAspect="1"/>
          </p:cNvPicPr>
          <p:nvPr/>
        </p:nvPicPr>
        <p:blipFill>
          <a:blip r:embed="rId2">
            <a:duotone>
              <a:schemeClr val="accent1">
                <a:shade val="45000"/>
                <a:satMod val="135000"/>
              </a:schemeClr>
              <a:prstClr val="white"/>
            </a:duotone>
            <a:extLst/>
          </a:blip>
          <a:stretch>
            <a:fillRect/>
          </a:stretch>
        </p:blipFill>
        <p:spPr>
          <a:xfrm>
            <a:off x="10822863" y="147879"/>
            <a:ext cx="1170432" cy="14630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8B83955-B402-448A-8877-0DC7EF28A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 y="6386946"/>
            <a:ext cx="1828800" cy="457200"/>
          </a:xfrm>
          <a:prstGeom prst="rect">
            <a:avLst/>
          </a:prstGeom>
        </p:spPr>
      </p:pic>
    </p:spTree>
    <p:extLst>
      <p:ext uri="{BB962C8B-B14F-4D97-AF65-F5344CB8AC3E}">
        <p14:creationId xmlns:p14="http://schemas.microsoft.com/office/powerpoint/2010/main" val="8485140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2962</Words>
  <Application>Microsoft Office PowerPoint</Application>
  <PresentationFormat>Widescreen</PresentationFormat>
  <Paragraphs>407</Paragraphs>
  <Slides>37</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ＭＳ Ｐゴシック</vt:lpstr>
      <vt:lpstr>Arial</vt:lpstr>
      <vt:lpstr>Calibri</vt:lpstr>
      <vt:lpstr>Calibri Light</vt:lpstr>
      <vt:lpstr>Courier New</vt:lpstr>
      <vt:lpstr>Helvetica</vt:lpstr>
      <vt:lpstr>Ink Free</vt:lpstr>
      <vt:lpstr>Lucida Calligraphy</vt:lpstr>
      <vt:lpstr>Source Sans Pro</vt:lpstr>
      <vt:lpstr>Wingdings</vt:lpstr>
      <vt:lpstr>Office Theme</vt:lpstr>
      <vt:lpstr>Acrobat Document</vt:lpstr>
      <vt:lpstr>VUMC Core Managers Meeting</vt:lpstr>
      <vt:lpstr>Agenda</vt:lpstr>
      <vt:lpstr>Dual Use Research of Concern (DURC)  VUMC Policy and Procedures </vt:lpstr>
      <vt:lpstr>What is Dual Use Research of Concern (DURC)?</vt:lpstr>
      <vt:lpstr>VUMC DURC Policy </vt:lpstr>
      <vt:lpstr>Institutional Review Entity (IRE) &amp; Institutional Contact for Dual Use Research (ICDUR)</vt:lpstr>
      <vt:lpstr>Institutional Review Entity (IRE)</vt:lpstr>
      <vt:lpstr>DURC Review Process – Overview </vt:lpstr>
      <vt:lpstr>How does a PI know if research should be reviewed for potential DURC?</vt:lpstr>
      <vt:lpstr>Typical DURC Review PI’s research uses one or more of the listed 15 agents and toxins. </vt:lpstr>
      <vt:lpstr>Initial DURC Assessment - REDCap form</vt:lpstr>
      <vt:lpstr>PowerPoint Presentation</vt:lpstr>
      <vt:lpstr>Initial DURC Assessment - REDCap form</vt:lpstr>
      <vt:lpstr>Office of Research DURC Information Page</vt:lpstr>
      <vt:lpstr>PowerPoint Presentation</vt:lpstr>
      <vt:lpstr>Rigor and Reproducibility: Updates from ABRF and VUMC working groups </vt:lpstr>
      <vt:lpstr>PowerPoint Presentation</vt:lpstr>
      <vt:lpstr>The Data Challenge</vt:lpstr>
      <vt:lpstr>The Opportunity</vt:lpstr>
      <vt:lpstr>VUMC Strategic Directions:  Discover, Learn &amp; Share</vt:lpstr>
      <vt:lpstr>PowerPoint Presentation</vt:lpstr>
      <vt:lpstr>PowerPoint Presentation</vt:lpstr>
      <vt:lpstr>Leverage the Unique Capabilities and Role of Cores</vt:lpstr>
      <vt:lpstr>Establish Guidelines for Core RR&amp;T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vt:lpstr>
      <vt:lpstr>Video Link: https://www.vumc.org/strategy/strategyshare19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Meyn, Susan M</dc:creator>
  <cp:lastModifiedBy>Pirtle, Jessie</cp:lastModifiedBy>
  <cp:revision>87</cp:revision>
  <dcterms:created xsi:type="dcterms:W3CDTF">2019-01-21T20:42:45Z</dcterms:created>
  <dcterms:modified xsi:type="dcterms:W3CDTF">2019-05-30T21:40:48Z</dcterms:modified>
</cp:coreProperties>
</file>