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1" r:id="rId6"/>
    <p:sldId id="285" r:id="rId7"/>
    <p:sldId id="274" r:id="rId8"/>
    <p:sldId id="276" r:id="rId9"/>
    <p:sldId id="278" r:id="rId10"/>
    <p:sldId id="272" r:id="rId11"/>
    <p:sldId id="265" r:id="rId12"/>
    <p:sldId id="283" r:id="rId13"/>
    <p:sldId id="279" r:id="rId14"/>
    <p:sldId id="282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98" d="100"/>
          <a:sy n="98" d="100"/>
        </p:scale>
        <p:origin x="-82" y="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57F633-3BBD-4FA3-8B91-F17C3A17E1F1}" type="doc">
      <dgm:prSet loTypeId="urn:microsoft.com/office/officeart/2005/8/layout/default" loCatId="list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0FE6EF65-A24F-4D04-9AA7-6F48900A1D41}">
      <dgm:prSet phldrT="[Text]"/>
      <dgm:spPr/>
      <dgm:t>
        <a:bodyPr/>
        <a:lstStyle/>
        <a:p>
          <a:r>
            <a:rPr lang="en-US" b="1" cap="none" spc="0" dirty="0"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Leading</a:t>
          </a:r>
        </a:p>
      </dgm:t>
    </dgm:pt>
    <dgm:pt modelId="{5F090E2C-5FAD-4BCE-8D66-871C3F43D048}" type="parTrans" cxnId="{2575F643-BCDB-423C-BB70-86A8C18C037B}">
      <dgm:prSet/>
      <dgm:spPr/>
      <dgm:t>
        <a:bodyPr/>
        <a:lstStyle/>
        <a:p>
          <a:endParaRPr lang="en-US" b="1" cap="none" spc="0"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F7BD6802-1A88-413F-A0E4-700B8AB45952}" type="sibTrans" cxnId="{2575F643-BCDB-423C-BB70-86A8C18C037B}">
      <dgm:prSet/>
      <dgm:spPr/>
      <dgm:t>
        <a:bodyPr/>
        <a:lstStyle/>
        <a:p>
          <a:endParaRPr lang="en-US" b="1" cap="none" spc="0"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4E37D66F-AD86-4719-B226-9265EE2DB674}">
      <dgm:prSet phldrT="[Text]"/>
      <dgm:spPr/>
      <dgm:t>
        <a:bodyPr/>
        <a:lstStyle/>
        <a:p>
          <a:r>
            <a:rPr lang="en-US" b="1" cap="none" spc="0" dirty="0"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Convening</a:t>
          </a:r>
        </a:p>
      </dgm:t>
    </dgm:pt>
    <dgm:pt modelId="{06EFD9E0-B320-433D-A99C-3C803FAB4000}" type="parTrans" cxnId="{6E8B210E-612B-4A64-90DD-F4F1CD1982F3}">
      <dgm:prSet/>
      <dgm:spPr/>
      <dgm:t>
        <a:bodyPr/>
        <a:lstStyle/>
        <a:p>
          <a:endParaRPr lang="en-US" b="1" cap="none" spc="0"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57E1CAF8-C9D9-4596-977B-9D6EC5743563}" type="sibTrans" cxnId="{6E8B210E-612B-4A64-90DD-F4F1CD1982F3}">
      <dgm:prSet/>
      <dgm:spPr/>
      <dgm:t>
        <a:bodyPr/>
        <a:lstStyle/>
        <a:p>
          <a:endParaRPr lang="en-US" b="1" cap="none" spc="0"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91C8ECCB-BD14-47C7-9226-7EA512537779}">
      <dgm:prSet phldrT="[Text]"/>
      <dgm:spPr/>
      <dgm:t>
        <a:bodyPr/>
        <a:lstStyle/>
        <a:p>
          <a:r>
            <a:rPr lang="en-US" b="1" cap="none" spc="0"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Partnering</a:t>
          </a:r>
        </a:p>
      </dgm:t>
    </dgm:pt>
    <dgm:pt modelId="{5F93541E-6EEF-4D99-8D3C-DD68516EEC03}" type="parTrans" cxnId="{10D286AD-79E6-4B1F-8116-19019B098141}">
      <dgm:prSet/>
      <dgm:spPr/>
      <dgm:t>
        <a:bodyPr/>
        <a:lstStyle/>
        <a:p>
          <a:endParaRPr lang="en-US" b="1" cap="none" spc="0"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BD39D30F-DA11-484F-8B85-248A235DDF3C}" type="sibTrans" cxnId="{10D286AD-79E6-4B1F-8116-19019B098141}">
      <dgm:prSet/>
      <dgm:spPr/>
      <dgm:t>
        <a:bodyPr/>
        <a:lstStyle/>
        <a:p>
          <a:endParaRPr lang="en-US" b="1" cap="none" spc="0"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EC0B0BED-8EF0-422D-9D85-02922A9DFC89}">
      <dgm:prSet phldrT="[Text]"/>
      <dgm:spPr/>
      <dgm:t>
        <a:bodyPr/>
        <a:lstStyle/>
        <a:p>
          <a:r>
            <a:rPr lang="en-US" b="1" cap="none" spc="0" dirty="0"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Training</a:t>
          </a:r>
        </a:p>
      </dgm:t>
    </dgm:pt>
    <dgm:pt modelId="{461E1E79-A144-4A5B-B7F4-E5B63CD2B73A}" type="parTrans" cxnId="{08392636-FC7A-4C68-8E4F-7A7C67E7D5E6}">
      <dgm:prSet/>
      <dgm:spPr/>
      <dgm:t>
        <a:bodyPr/>
        <a:lstStyle/>
        <a:p>
          <a:endParaRPr lang="en-US" b="1" cap="none" spc="0"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4BA1911E-FEB6-44A6-A619-C3F89B5FD490}" type="sibTrans" cxnId="{08392636-FC7A-4C68-8E4F-7A7C67E7D5E6}">
      <dgm:prSet/>
      <dgm:spPr/>
      <dgm:t>
        <a:bodyPr/>
        <a:lstStyle/>
        <a:p>
          <a:endParaRPr lang="en-US" b="1" cap="none" spc="0"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F22964C3-415F-432F-8C26-B38D2DF6ACFF}">
      <dgm:prSet phldrT="[Text]"/>
      <dgm:spPr/>
      <dgm:t>
        <a:bodyPr/>
        <a:lstStyle/>
        <a:p>
          <a:r>
            <a:rPr lang="en-US" b="1" cap="none" spc="0" dirty="0"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Disseminating</a:t>
          </a:r>
        </a:p>
      </dgm:t>
    </dgm:pt>
    <dgm:pt modelId="{631EC5EA-7910-4452-9690-348717323BCE}" type="parTrans" cxnId="{67C23B2A-37B9-4A1F-91F1-3A36A2878A47}">
      <dgm:prSet/>
      <dgm:spPr/>
      <dgm:t>
        <a:bodyPr/>
        <a:lstStyle/>
        <a:p>
          <a:endParaRPr lang="en-US" b="1" cap="none" spc="0"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C7CF4DC7-F13D-4085-8A3D-8E5857CC913E}" type="sibTrans" cxnId="{67C23B2A-37B9-4A1F-91F1-3A36A2878A47}">
      <dgm:prSet/>
      <dgm:spPr/>
      <dgm:t>
        <a:bodyPr/>
        <a:lstStyle/>
        <a:p>
          <a:endParaRPr lang="en-US" b="1" cap="none" spc="0"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BF9438AE-9CF5-47A8-B7AE-AFFFC9C6AADD}" type="pres">
      <dgm:prSet presAssocID="{4A57F633-3BBD-4FA3-8B91-F17C3A17E1F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734390-254D-4A7B-B8DB-965985FA2DCE}" type="pres">
      <dgm:prSet presAssocID="{0FE6EF65-A24F-4D04-9AA7-6F48900A1D4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DA0FD-C0E7-4307-9C94-FDB1BFFDBACC}" type="pres">
      <dgm:prSet presAssocID="{F7BD6802-1A88-413F-A0E4-700B8AB45952}" presName="sibTrans" presStyleCnt="0"/>
      <dgm:spPr/>
    </dgm:pt>
    <dgm:pt modelId="{2223D1E2-576B-44B7-95DD-B4EBF4F82A71}" type="pres">
      <dgm:prSet presAssocID="{4E37D66F-AD86-4719-B226-9265EE2DB67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AFF74-5CD3-482F-8B77-221A45D72EAB}" type="pres">
      <dgm:prSet presAssocID="{57E1CAF8-C9D9-4596-977B-9D6EC5743563}" presName="sibTrans" presStyleCnt="0"/>
      <dgm:spPr/>
    </dgm:pt>
    <dgm:pt modelId="{6644A270-A4B1-4369-839F-47909EB8F6F2}" type="pres">
      <dgm:prSet presAssocID="{91C8ECCB-BD14-47C7-9226-7EA51253777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9EE07-B2D4-4A53-876E-0E612DEC1AB6}" type="pres">
      <dgm:prSet presAssocID="{BD39D30F-DA11-484F-8B85-248A235DDF3C}" presName="sibTrans" presStyleCnt="0"/>
      <dgm:spPr/>
    </dgm:pt>
    <dgm:pt modelId="{05938A3D-17AF-44E5-83BD-B7676219ADCF}" type="pres">
      <dgm:prSet presAssocID="{EC0B0BED-8EF0-422D-9D85-02922A9DFC8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4E2FF-C2D1-4F2F-97BC-DD291ADE6EE2}" type="pres">
      <dgm:prSet presAssocID="{4BA1911E-FEB6-44A6-A619-C3F89B5FD490}" presName="sibTrans" presStyleCnt="0"/>
      <dgm:spPr/>
    </dgm:pt>
    <dgm:pt modelId="{1F5EE00D-B987-4CB7-881B-BF537DEE9BF7}" type="pres">
      <dgm:prSet presAssocID="{F22964C3-415F-432F-8C26-B38D2DF6ACF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75F643-BCDB-423C-BB70-86A8C18C037B}" srcId="{4A57F633-3BBD-4FA3-8B91-F17C3A17E1F1}" destId="{0FE6EF65-A24F-4D04-9AA7-6F48900A1D41}" srcOrd="0" destOrd="0" parTransId="{5F090E2C-5FAD-4BCE-8D66-871C3F43D048}" sibTransId="{F7BD6802-1A88-413F-A0E4-700B8AB45952}"/>
    <dgm:cxn modelId="{9FD1E145-CF76-4867-951F-B40BF6CAC055}" type="presOf" srcId="{0FE6EF65-A24F-4D04-9AA7-6F48900A1D41}" destId="{1D734390-254D-4A7B-B8DB-965985FA2DCE}" srcOrd="0" destOrd="0" presId="urn:microsoft.com/office/officeart/2005/8/layout/default"/>
    <dgm:cxn modelId="{ABE51F82-4C05-4AA1-91D3-14FF0116CC81}" type="presOf" srcId="{91C8ECCB-BD14-47C7-9226-7EA512537779}" destId="{6644A270-A4B1-4369-839F-47909EB8F6F2}" srcOrd="0" destOrd="0" presId="urn:microsoft.com/office/officeart/2005/8/layout/default"/>
    <dgm:cxn modelId="{6E8B210E-612B-4A64-90DD-F4F1CD1982F3}" srcId="{4A57F633-3BBD-4FA3-8B91-F17C3A17E1F1}" destId="{4E37D66F-AD86-4719-B226-9265EE2DB674}" srcOrd="1" destOrd="0" parTransId="{06EFD9E0-B320-433D-A99C-3C803FAB4000}" sibTransId="{57E1CAF8-C9D9-4596-977B-9D6EC5743563}"/>
    <dgm:cxn modelId="{67C23B2A-37B9-4A1F-91F1-3A36A2878A47}" srcId="{4A57F633-3BBD-4FA3-8B91-F17C3A17E1F1}" destId="{F22964C3-415F-432F-8C26-B38D2DF6ACFF}" srcOrd="4" destOrd="0" parTransId="{631EC5EA-7910-4452-9690-348717323BCE}" sibTransId="{C7CF4DC7-F13D-4085-8A3D-8E5857CC913E}"/>
    <dgm:cxn modelId="{BB12C72B-FB33-4AEC-AC9A-6D133BAA667D}" type="presOf" srcId="{4E37D66F-AD86-4719-B226-9265EE2DB674}" destId="{2223D1E2-576B-44B7-95DD-B4EBF4F82A71}" srcOrd="0" destOrd="0" presId="urn:microsoft.com/office/officeart/2005/8/layout/default"/>
    <dgm:cxn modelId="{FCD766B2-0AC0-49E1-9A66-DD50B57009A9}" type="presOf" srcId="{F22964C3-415F-432F-8C26-B38D2DF6ACFF}" destId="{1F5EE00D-B987-4CB7-881B-BF537DEE9BF7}" srcOrd="0" destOrd="0" presId="urn:microsoft.com/office/officeart/2005/8/layout/default"/>
    <dgm:cxn modelId="{F48586AC-CBEC-4E36-94EF-A1890D9C9F5D}" type="presOf" srcId="{4A57F633-3BBD-4FA3-8B91-F17C3A17E1F1}" destId="{BF9438AE-9CF5-47A8-B7AE-AFFFC9C6AADD}" srcOrd="0" destOrd="0" presId="urn:microsoft.com/office/officeart/2005/8/layout/default"/>
    <dgm:cxn modelId="{A205CFA2-16DB-4336-AEDA-ED8BE76465FB}" type="presOf" srcId="{EC0B0BED-8EF0-422D-9D85-02922A9DFC89}" destId="{05938A3D-17AF-44E5-83BD-B7676219ADCF}" srcOrd="0" destOrd="0" presId="urn:microsoft.com/office/officeart/2005/8/layout/default"/>
    <dgm:cxn modelId="{10D286AD-79E6-4B1F-8116-19019B098141}" srcId="{4A57F633-3BBD-4FA3-8B91-F17C3A17E1F1}" destId="{91C8ECCB-BD14-47C7-9226-7EA512537779}" srcOrd="2" destOrd="0" parTransId="{5F93541E-6EEF-4D99-8D3C-DD68516EEC03}" sibTransId="{BD39D30F-DA11-484F-8B85-248A235DDF3C}"/>
    <dgm:cxn modelId="{08392636-FC7A-4C68-8E4F-7A7C67E7D5E6}" srcId="{4A57F633-3BBD-4FA3-8B91-F17C3A17E1F1}" destId="{EC0B0BED-8EF0-422D-9D85-02922A9DFC89}" srcOrd="3" destOrd="0" parTransId="{461E1E79-A144-4A5B-B7F4-E5B63CD2B73A}" sibTransId="{4BA1911E-FEB6-44A6-A619-C3F89B5FD490}"/>
    <dgm:cxn modelId="{6444B38F-EDC0-4C5B-8AE4-04BF2A6F54A5}" type="presParOf" srcId="{BF9438AE-9CF5-47A8-B7AE-AFFFC9C6AADD}" destId="{1D734390-254D-4A7B-B8DB-965985FA2DCE}" srcOrd="0" destOrd="0" presId="urn:microsoft.com/office/officeart/2005/8/layout/default"/>
    <dgm:cxn modelId="{7667B73B-4E55-4613-A2AB-4B85C7779EF3}" type="presParOf" srcId="{BF9438AE-9CF5-47A8-B7AE-AFFFC9C6AADD}" destId="{C6BDA0FD-C0E7-4307-9C94-FDB1BFFDBACC}" srcOrd="1" destOrd="0" presId="urn:microsoft.com/office/officeart/2005/8/layout/default"/>
    <dgm:cxn modelId="{75E42EC3-7161-4BDD-A3A3-77E93ED833BE}" type="presParOf" srcId="{BF9438AE-9CF5-47A8-B7AE-AFFFC9C6AADD}" destId="{2223D1E2-576B-44B7-95DD-B4EBF4F82A71}" srcOrd="2" destOrd="0" presId="urn:microsoft.com/office/officeart/2005/8/layout/default"/>
    <dgm:cxn modelId="{03385A1C-29CB-4448-BA81-65660FA63B5B}" type="presParOf" srcId="{BF9438AE-9CF5-47A8-B7AE-AFFFC9C6AADD}" destId="{DC5AFF74-5CD3-482F-8B77-221A45D72EAB}" srcOrd="3" destOrd="0" presId="urn:microsoft.com/office/officeart/2005/8/layout/default"/>
    <dgm:cxn modelId="{5C01C73D-0960-4598-95D0-ED6F7952E384}" type="presParOf" srcId="{BF9438AE-9CF5-47A8-B7AE-AFFFC9C6AADD}" destId="{6644A270-A4B1-4369-839F-47909EB8F6F2}" srcOrd="4" destOrd="0" presId="urn:microsoft.com/office/officeart/2005/8/layout/default"/>
    <dgm:cxn modelId="{F1D38B81-1DF7-462F-A0CD-B7E0C857F97E}" type="presParOf" srcId="{BF9438AE-9CF5-47A8-B7AE-AFFFC9C6AADD}" destId="{5C29EE07-B2D4-4A53-876E-0E612DEC1AB6}" srcOrd="5" destOrd="0" presId="urn:microsoft.com/office/officeart/2005/8/layout/default"/>
    <dgm:cxn modelId="{C3BF99CE-9ADA-4DC0-8379-282E643EF14E}" type="presParOf" srcId="{BF9438AE-9CF5-47A8-B7AE-AFFFC9C6AADD}" destId="{05938A3D-17AF-44E5-83BD-B7676219ADCF}" srcOrd="6" destOrd="0" presId="urn:microsoft.com/office/officeart/2005/8/layout/default"/>
    <dgm:cxn modelId="{130A2434-C327-4655-A9E8-2D6BB005F800}" type="presParOf" srcId="{BF9438AE-9CF5-47A8-B7AE-AFFFC9C6AADD}" destId="{82C4E2FF-C2D1-4F2F-97BC-DD291ADE6EE2}" srcOrd="7" destOrd="0" presId="urn:microsoft.com/office/officeart/2005/8/layout/default"/>
    <dgm:cxn modelId="{ED599881-343D-4128-8FF5-4717DCA4BA02}" type="presParOf" srcId="{BF9438AE-9CF5-47A8-B7AE-AFFFC9C6AADD}" destId="{1F5EE00D-B987-4CB7-881B-BF537DEE9BF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0254DD-2DDC-4B0C-BC70-13D3B2D76A54}" type="doc">
      <dgm:prSet loTypeId="urn:microsoft.com/office/officeart/2005/8/layout/chevron1" loCatId="Inbox" qsTypeId="urn:microsoft.com/office/officeart/2005/8/quickstyle/simple1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A0B7A8E0-C2B9-42D8-861E-57240561EDF4}">
      <dgm:prSet/>
      <dgm:spPr/>
      <dgm:t>
        <a:bodyPr/>
        <a:lstStyle/>
        <a:p>
          <a:r>
            <a:rPr lang="en-US"/>
            <a:t>Personal</a:t>
          </a:r>
        </a:p>
      </dgm:t>
    </dgm:pt>
    <dgm:pt modelId="{041688A7-41AB-43A8-8CF6-77D618EEA8CD}" type="parTrans" cxnId="{68C722EA-5FB1-44F6-8ABD-C6F99BE5B0A6}">
      <dgm:prSet/>
      <dgm:spPr/>
      <dgm:t>
        <a:bodyPr/>
        <a:lstStyle/>
        <a:p>
          <a:endParaRPr lang="en-US"/>
        </a:p>
      </dgm:t>
    </dgm:pt>
    <dgm:pt modelId="{902E89C0-A769-4800-935E-372CBEF2683D}" type="sibTrans" cxnId="{68C722EA-5FB1-44F6-8ABD-C6F99BE5B0A6}">
      <dgm:prSet/>
      <dgm:spPr/>
      <dgm:t>
        <a:bodyPr/>
        <a:lstStyle/>
        <a:p>
          <a:endParaRPr lang="en-US"/>
        </a:p>
      </dgm:t>
    </dgm:pt>
    <dgm:pt modelId="{6B303576-7CAC-4F76-8E53-B8DFE2BD71AE}">
      <dgm:prSet/>
      <dgm:spPr/>
      <dgm:t>
        <a:bodyPr/>
        <a:lstStyle/>
        <a:p>
          <a:r>
            <a:rPr lang="en-US"/>
            <a:t>Inter-personal</a:t>
          </a:r>
        </a:p>
      </dgm:t>
    </dgm:pt>
    <dgm:pt modelId="{3DB3F883-6E9F-4690-921E-071D376C7F9E}" type="parTrans" cxnId="{D7892EEC-81BB-441E-8333-B6ED5E89DD0E}">
      <dgm:prSet/>
      <dgm:spPr/>
      <dgm:t>
        <a:bodyPr/>
        <a:lstStyle/>
        <a:p>
          <a:endParaRPr lang="en-US"/>
        </a:p>
      </dgm:t>
    </dgm:pt>
    <dgm:pt modelId="{5BE2B907-B0B4-4DEB-8ED4-4EAB55030981}" type="sibTrans" cxnId="{D7892EEC-81BB-441E-8333-B6ED5E89DD0E}">
      <dgm:prSet/>
      <dgm:spPr/>
      <dgm:t>
        <a:bodyPr/>
        <a:lstStyle/>
        <a:p>
          <a:endParaRPr lang="en-US"/>
        </a:p>
      </dgm:t>
    </dgm:pt>
    <dgm:pt modelId="{3EC145FF-0CCE-4506-BD2F-097DC81D5504}">
      <dgm:prSet/>
      <dgm:spPr/>
      <dgm:t>
        <a:bodyPr/>
        <a:lstStyle/>
        <a:p>
          <a:r>
            <a:rPr lang="en-US"/>
            <a:t>Institutional </a:t>
          </a:r>
        </a:p>
      </dgm:t>
    </dgm:pt>
    <dgm:pt modelId="{F0BDA030-BA8A-4739-88B4-DE367005CE41}" type="parTrans" cxnId="{0BAB2068-DEFF-4E0A-85C6-AAA704FA2560}">
      <dgm:prSet/>
      <dgm:spPr/>
      <dgm:t>
        <a:bodyPr/>
        <a:lstStyle/>
        <a:p>
          <a:endParaRPr lang="en-US"/>
        </a:p>
      </dgm:t>
    </dgm:pt>
    <dgm:pt modelId="{08A167D4-AB81-4769-8FDB-AE44EEFF3ED7}" type="sibTrans" cxnId="{0BAB2068-DEFF-4E0A-85C6-AAA704FA2560}">
      <dgm:prSet/>
      <dgm:spPr/>
      <dgm:t>
        <a:bodyPr/>
        <a:lstStyle/>
        <a:p>
          <a:endParaRPr lang="en-US"/>
        </a:p>
      </dgm:t>
    </dgm:pt>
    <dgm:pt modelId="{F62A56CA-2CAD-4898-93D6-30DBEECA7A9F}">
      <dgm:prSet/>
      <dgm:spPr/>
      <dgm:t>
        <a:bodyPr/>
        <a:lstStyle/>
        <a:p>
          <a:r>
            <a:rPr lang="en-US"/>
            <a:t>Community </a:t>
          </a:r>
        </a:p>
      </dgm:t>
    </dgm:pt>
    <dgm:pt modelId="{A2F399B5-C8D1-41C3-8B2C-B628889C5368}" type="parTrans" cxnId="{7EADC53C-907B-4D4E-B229-7C7CAF569FBE}">
      <dgm:prSet/>
      <dgm:spPr/>
      <dgm:t>
        <a:bodyPr/>
        <a:lstStyle/>
        <a:p>
          <a:endParaRPr lang="en-US"/>
        </a:p>
      </dgm:t>
    </dgm:pt>
    <dgm:pt modelId="{477CC1F2-5EAA-42EA-9B1C-B8FC2C9CF22F}" type="sibTrans" cxnId="{7EADC53C-907B-4D4E-B229-7C7CAF569FBE}">
      <dgm:prSet/>
      <dgm:spPr/>
      <dgm:t>
        <a:bodyPr/>
        <a:lstStyle/>
        <a:p>
          <a:endParaRPr lang="en-US"/>
        </a:p>
      </dgm:t>
    </dgm:pt>
    <dgm:pt modelId="{983F2A7D-E904-491C-92BE-953A235142FE}" type="pres">
      <dgm:prSet presAssocID="{400254DD-2DDC-4B0C-BC70-13D3B2D76A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D0C856-37B0-4347-BBA9-1B282321BB25}" type="pres">
      <dgm:prSet presAssocID="{A0B7A8E0-C2B9-42D8-861E-57240561EDF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6D40A-A7B8-4CA2-ADA7-214D7A8EE246}" type="pres">
      <dgm:prSet presAssocID="{902E89C0-A769-4800-935E-372CBEF2683D}" presName="parTxOnlySpace" presStyleCnt="0"/>
      <dgm:spPr/>
    </dgm:pt>
    <dgm:pt modelId="{BECF79A8-B6B8-4286-9EBF-910BEE79DC69}" type="pres">
      <dgm:prSet presAssocID="{6B303576-7CAC-4F76-8E53-B8DFE2BD71A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C8A88D-F20E-4BF8-8B4F-1AD402AADC23}" type="pres">
      <dgm:prSet presAssocID="{5BE2B907-B0B4-4DEB-8ED4-4EAB55030981}" presName="parTxOnlySpace" presStyleCnt="0"/>
      <dgm:spPr/>
    </dgm:pt>
    <dgm:pt modelId="{50629FE5-4E22-4B8F-BEE8-EA4746B4725A}" type="pres">
      <dgm:prSet presAssocID="{3EC145FF-0CCE-4506-BD2F-097DC81D550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584CC-4E58-4E95-BE04-FC1CB77075D7}" type="pres">
      <dgm:prSet presAssocID="{08A167D4-AB81-4769-8FDB-AE44EEFF3ED7}" presName="parTxOnlySpace" presStyleCnt="0"/>
      <dgm:spPr/>
    </dgm:pt>
    <dgm:pt modelId="{9EA5D754-8C26-4BAE-BDB4-EB14FC60B12D}" type="pres">
      <dgm:prSet presAssocID="{F62A56CA-2CAD-4898-93D6-30DBEECA7A9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AB2068-DEFF-4E0A-85C6-AAA704FA2560}" srcId="{400254DD-2DDC-4B0C-BC70-13D3B2D76A54}" destId="{3EC145FF-0CCE-4506-BD2F-097DC81D5504}" srcOrd="2" destOrd="0" parTransId="{F0BDA030-BA8A-4739-88B4-DE367005CE41}" sibTransId="{08A167D4-AB81-4769-8FDB-AE44EEFF3ED7}"/>
    <dgm:cxn modelId="{7EADC53C-907B-4D4E-B229-7C7CAF569FBE}" srcId="{400254DD-2DDC-4B0C-BC70-13D3B2D76A54}" destId="{F62A56CA-2CAD-4898-93D6-30DBEECA7A9F}" srcOrd="3" destOrd="0" parTransId="{A2F399B5-C8D1-41C3-8B2C-B628889C5368}" sibTransId="{477CC1F2-5EAA-42EA-9B1C-B8FC2C9CF22F}"/>
    <dgm:cxn modelId="{52FBB085-1113-4B68-BCE3-9F852A482157}" type="presOf" srcId="{A0B7A8E0-C2B9-42D8-861E-57240561EDF4}" destId="{72D0C856-37B0-4347-BBA9-1B282321BB25}" srcOrd="0" destOrd="0" presId="urn:microsoft.com/office/officeart/2005/8/layout/chevron1"/>
    <dgm:cxn modelId="{E32C49D9-248A-4220-9F33-0405D19BDE42}" type="presOf" srcId="{F62A56CA-2CAD-4898-93D6-30DBEECA7A9F}" destId="{9EA5D754-8C26-4BAE-BDB4-EB14FC60B12D}" srcOrd="0" destOrd="0" presId="urn:microsoft.com/office/officeart/2005/8/layout/chevron1"/>
    <dgm:cxn modelId="{68C722EA-5FB1-44F6-8ABD-C6F99BE5B0A6}" srcId="{400254DD-2DDC-4B0C-BC70-13D3B2D76A54}" destId="{A0B7A8E0-C2B9-42D8-861E-57240561EDF4}" srcOrd="0" destOrd="0" parTransId="{041688A7-41AB-43A8-8CF6-77D618EEA8CD}" sibTransId="{902E89C0-A769-4800-935E-372CBEF2683D}"/>
    <dgm:cxn modelId="{D7892EEC-81BB-441E-8333-B6ED5E89DD0E}" srcId="{400254DD-2DDC-4B0C-BC70-13D3B2D76A54}" destId="{6B303576-7CAC-4F76-8E53-B8DFE2BD71AE}" srcOrd="1" destOrd="0" parTransId="{3DB3F883-6E9F-4690-921E-071D376C7F9E}" sibTransId="{5BE2B907-B0B4-4DEB-8ED4-4EAB55030981}"/>
    <dgm:cxn modelId="{A998F991-AA66-4734-A8C8-C75584822285}" type="presOf" srcId="{3EC145FF-0CCE-4506-BD2F-097DC81D5504}" destId="{50629FE5-4E22-4B8F-BEE8-EA4746B4725A}" srcOrd="0" destOrd="0" presId="urn:microsoft.com/office/officeart/2005/8/layout/chevron1"/>
    <dgm:cxn modelId="{612CA0F8-900C-4124-9A57-582CCED2F670}" type="presOf" srcId="{400254DD-2DDC-4B0C-BC70-13D3B2D76A54}" destId="{983F2A7D-E904-491C-92BE-953A235142FE}" srcOrd="0" destOrd="0" presId="urn:microsoft.com/office/officeart/2005/8/layout/chevron1"/>
    <dgm:cxn modelId="{1C4F969C-E439-4CCE-97E4-AAF2C802A02D}" type="presOf" srcId="{6B303576-7CAC-4F76-8E53-B8DFE2BD71AE}" destId="{BECF79A8-B6B8-4286-9EBF-910BEE79DC69}" srcOrd="0" destOrd="0" presId="urn:microsoft.com/office/officeart/2005/8/layout/chevron1"/>
    <dgm:cxn modelId="{29F3688B-70E1-41C3-92CC-1DDAFE727E16}" type="presParOf" srcId="{983F2A7D-E904-491C-92BE-953A235142FE}" destId="{72D0C856-37B0-4347-BBA9-1B282321BB25}" srcOrd="0" destOrd="0" presId="urn:microsoft.com/office/officeart/2005/8/layout/chevron1"/>
    <dgm:cxn modelId="{E0BBA804-4BD2-4747-B2E0-76EC39ABF8DD}" type="presParOf" srcId="{983F2A7D-E904-491C-92BE-953A235142FE}" destId="{3726D40A-A7B8-4CA2-ADA7-214D7A8EE246}" srcOrd="1" destOrd="0" presId="urn:microsoft.com/office/officeart/2005/8/layout/chevron1"/>
    <dgm:cxn modelId="{088BF75A-5C72-4BD9-952C-27E125FCD04A}" type="presParOf" srcId="{983F2A7D-E904-491C-92BE-953A235142FE}" destId="{BECF79A8-B6B8-4286-9EBF-910BEE79DC69}" srcOrd="2" destOrd="0" presId="urn:microsoft.com/office/officeart/2005/8/layout/chevron1"/>
    <dgm:cxn modelId="{F4F1CDAC-FC2F-4A19-B005-923494BD312A}" type="presParOf" srcId="{983F2A7D-E904-491C-92BE-953A235142FE}" destId="{E2C8A88D-F20E-4BF8-8B4F-1AD402AADC23}" srcOrd="3" destOrd="0" presId="urn:microsoft.com/office/officeart/2005/8/layout/chevron1"/>
    <dgm:cxn modelId="{64415496-BDE9-4EE4-B552-075DAC0AF913}" type="presParOf" srcId="{983F2A7D-E904-491C-92BE-953A235142FE}" destId="{50629FE5-4E22-4B8F-BEE8-EA4746B4725A}" srcOrd="4" destOrd="0" presId="urn:microsoft.com/office/officeart/2005/8/layout/chevron1"/>
    <dgm:cxn modelId="{CA12ADB0-56F0-4654-8580-881CCE364413}" type="presParOf" srcId="{983F2A7D-E904-491C-92BE-953A235142FE}" destId="{99C584CC-4E58-4E95-BE04-FC1CB77075D7}" srcOrd="5" destOrd="0" presId="urn:microsoft.com/office/officeart/2005/8/layout/chevron1"/>
    <dgm:cxn modelId="{21342835-36A9-4DEC-AF71-071C30D197CC}" type="presParOf" srcId="{983F2A7D-E904-491C-92BE-953A235142FE}" destId="{9EA5D754-8C26-4BAE-BDB4-EB14FC60B12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34390-254D-4A7B-B8DB-965985FA2DCE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cap="none" spc="0" dirty="0"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Leading</a:t>
          </a:r>
        </a:p>
      </dsp:txBody>
      <dsp:txXfrm>
        <a:off x="0" y="39687"/>
        <a:ext cx="3286125" cy="1971675"/>
      </dsp:txXfrm>
    </dsp:sp>
    <dsp:sp modelId="{2223D1E2-576B-44B7-95DD-B4EBF4F82A71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cap="none" spc="0" dirty="0"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Convening</a:t>
          </a:r>
        </a:p>
      </dsp:txBody>
      <dsp:txXfrm>
        <a:off x="3614737" y="39687"/>
        <a:ext cx="3286125" cy="1971675"/>
      </dsp:txXfrm>
    </dsp:sp>
    <dsp:sp modelId="{6644A270-A4B1-4369-839F-47909EB8F6F2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cap="none" spc="0"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Partnering</a:t>
          </a:r>
        </a:p>
      </dsp:txBody>
      <dsp:txXfrm>
        <a:off x="7229475" y="39687"/>
        <a:ext cx="3286125" cy="1971675"/>
      </dsp:txXfrm>
    </dsp:sp>
    <dsp:sp modelId="{05938A3D-17AF-44E5-83BD-B7676219ADCF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cap="none" spc="0" dirty="0"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Training</a:t>
          </a:r>
        </a:p>
      </dsp:txBody>
      <dsp:txXfrm>
        <a:off x="1807368" y="2339975"/>
        <a:ext cx="3286125" cy="1971675"/>
      </dsp:txXfrm>
    </dsp:sp>
    <dsp:sp modelId="{1F5EE00D-B987-4CB7-881B-BF537DEE9BF7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cap="none" spc="0" dirty="0"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Disseminating</a:t>
          </a:r>
        </a:p>
      </dsp:txBody>
      <dsp:txXfrm>
        <a:off x="5422106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C98149-2AF6-4E4F-AE8C-941BEFD57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1F7AD8-842C-45CE-9A5E-5D90D5A3C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013D6B-65A7-408E-B1F5-24607BC89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2BFE-8F85-42F4-8C61-1A9B8ACD9CE6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8D9AC9-7BBC-427F-8F44-6DD2B045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95DB07-BBE4-42D1-ACA6-6971B413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3804-88B1-4F0D-A2FB-5552E5D1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5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4FF74F-6117-4394-AAF5-C0E039CD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6FA131-1B8F-4167-B06C-30C28F998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7D874A-8FD4-43CF-9EF4-E0E28CBB6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2BFE-8F85-42F4-8C61-1A9B8ACD9CE6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8DDA6F-E807-40D5-9BF5-D372B48B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EBB356-13FD-45EF-86BE-E783C1177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3804-88B1-4F0D-A2FB-5552E5D1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7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DB1581-BB85-4AE9-9B20-B62F5C7269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A05593A-F606-4192-B78E-736BC8C80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E0F1D7-1E47-4706-BA09-32442E51B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2BFE-8F85-42F4-8C61-1A9B8ACD9CE6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80DDFF-5833-404F-89F8-749F3DA1C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2A2089-FA55-4B82-87F6-5530A253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3804-88B1-4F0D-A2FB-5552E5D1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2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361F84-6C13-4B8D-9C34-4F4908F42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6C46B7-46E9-4898-BF4B-2EEEB9073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499D87-D5B7-43B5-A9E7-1D7CD82CA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2BFE-8F85-42F4-8C61-1A9B8ACD9CE6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BDA90E-97A5-4119-A661-29EA569B2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66DBAC-4819-4D69-9262-50BD89232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3804-88B1-4F0D-A2FB-5552E5D1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2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E0A634-56D6-4745-91E5-25B2F90D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A620C7-37D2-462C-83AB-977F44E4B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4DD59D-F6DF-4D9A-A4D7-3B5A300EE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2BFE-8F85-42F4-8C61-1A9B8ACD9CE6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E80AC0-649C-4FF1-AF33-A8B490F0D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0F4FD3-5372-4EE4-A1AD-DBB7F0447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3804-88B1-4F0D-A2FB-5552E5D1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C419E1-C00C-4FC9-A9F2-91766BB2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6D0A92-FAB2-4CF4-9100-315659D94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703E2B1-1701-48C4-8F34-480ACBBD4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68F1136-6E84-4856-8D71-5ABB8D10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2BFE-8F85-42F4-8C61-1A9B8ACD9CE6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57A0FA-C563-4E25-8ABC-F28B6F5E8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29622E-DFB3-462D-B356-1E641EDA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3804-88B1-4F0D-A2FB-5552E5D1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9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EAC61E-D56F-4446-8825-99A60191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0F8282-15C5-4229-9CBF-59F72BF3B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8B4514-7388-4FCD-AB6F-0E58273EA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9C11BD6-7F02-4F93-B510-1BDD1ABFF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C898158-DFC8-4563-A859-4DC718599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A1FD5FE-88C8-4EF6-BCEA-FB513A205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2BFE-8F85-42F4-8C61-1A9B8ACD9CE6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5F77465-0EC8-493E-B817-D84E6A0BD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FC03869-535A-44A9-B430-A1ADE9B1B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3804-88B1-4F0D-A2FB-5552E5D1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2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DF131-0060-4913-B0DA-F1AD53ACB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B8F9406-2CD5-44C8-9208-AE46B9B76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2BFE-8F85-42F4-8C61-1A9B8ACD9CE6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EAA4035-D7F3-4B79-8FEF-1978E98A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5CAEC08-D032-4A2D-A9B7-C3561B726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3804-88B1-4F0D-A2FB-5552E5D1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0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4CAEE69-2D1D-4440-A6F8-743AAC766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2BFE-8F85-42F4-8C61-1A9B8ACD9CE6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830C0CC-6FB5-4A85-A1E5-EBB6E93DE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6F9A569-77BA-4039-BDE8-59F38074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3804-88B1-4F0D-A2FB-5552E5D1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4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8C0027-107A-4C9C-959D-857E44A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5B938B-D728-4A33-BC76-1805C58E1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57F408-9F0E-4A56-8272-453AA04FB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7769A7-868A-4A6A-968D-CFCCA6559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2BFE-8F85-42F4-8C61-1A9B8ACD9CE6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6DDB7D-2626-458C-A85D-AADFACBE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60E51C-DC4E-450B-BE73-E6487091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3804-88B1-4F0D-A2FB-5552E5D1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9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C6A93F-8592-45BB-80B6-617179897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E2ADE90-10D7-4AF4-B5FB-CF7561464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9D4BB0-BFC9-4A63-BA97-6323C4CA8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968D0C-72EE-4456-B9CF-CDBC6604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2BFE-8F85-42F4-8C61-1A9B8ACD9CE6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9F6879-13FA-47FB-8DD2-E3C002D49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B2411F-860F-44BA-B7DE-D580D12A5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3804-88B1-4F0D-A2FB-5552E5D1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A31B90E-804F-4D4D-9225-3842E159A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CFE636-C6E9-4EDC-9A7F-C924FCB72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D6F078-F421-4AEB-8676-2E62CDE81D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42BFE-8F85-42F4-8C61-1A9B8ACD9CE6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58EDBC-BC62-4785-ABEC-C298F778D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F12C3E-BEB9-4EF6-91A9-6AD1F7A2B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73804-88B1-4F0D-A2FB-5552E5D1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9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F93976DF-3347-4829-8247-F2CD02EA0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814652"/>
            <a:ext cx="6553545" cy="5236638"/>
          </a:xfrm>
          <a:prstGeom prst="rect">
            <a:avLst/>
          </a:prstGeom>
        </p:spPr>
      </p:pic>
      <p:sp>
        <p:nvSpPr>
          <p:cNvPr id="8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B54915-1246-4667-9549-7A32CA3EA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Advancing the Science of Community Engaged Research</a:t>
            </a:r>
            <a:br>
              <a:rPr lang="en-US" sz="3700">
                <a:solidFill>
                  <a:schemeClr val="bg1"/>
                </a:solidFill>
              </a:rPr>
            </a:br>
            <a:endParaRPr lang="en-US" sz="37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86EF6CD-6000-4024-AB5B-D28AA4219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00B4BF"/>
                </a:solidFill>
              </a:rPr>
              <a:t>DISMANTLING STRUCTURAL INEQUALITY</a:t>
            </a:r>
          </a:p>
          <a:p>
            <a:endParaRPr lang="en-US" sz="2000">
              <a:solidFill>
                <a:srgbClr val="00B4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8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vintage photo of 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xmlns="" id="{0EF310A7-94ED-4765-8C85-8D80B73C14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" r="21044" b="-1"/>
          <a:stretch/>
        </p:blipFill>
        <p:spPr>
          <a:xfrm>
            <a:off x="413068" y="1802675"/>
            <a:ext cx="3582642" cy="3291840"/>
          </a:xfrm>
          <a:prstGeom prst="rect">
            <a:avLst/>
          </a:prstGeom>
        </p:spPr>
      </p:pic>
      <p:pic>
        <p:nvPicPr>
          <p:cNvPr id="3" name="Content Placeholder 4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xmlns="" id="{91EF8A6E-C98F-4954-9DB4-8811DFE47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8" r="11040" b="-1"/>
          <a:stretch/>
        </p:blipFill>
        <p:spPr>
          <a:xfrm>
            <a:off x="8022119" y="1802675"/>
            <a:ext cx="3582641" cy="3291840"/>
          </a:xfrm>
          <a:prstGeom prst="rect">
            <a:avLst/>
          </a:prstGeom>
        </p:spPr>
      </p:pic>
      <p:pic>
        <p:nvPicPr>
          <p:cNvPr id="4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xmlns="" id="{0AF0FD94-B515-45D9-9FFC-4A0190CCCD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6" r="-2" b="15359"/>
          <a:stretch/>
        </p:blipFill>
        <p:spPr>
          <a:xfrm>
            <a:off x="4385113" y="1802675"/>
            <a:ext cx="3421774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41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dreamers">
            <a:extLst>
              <a:ext uri="{FF2B5EF4-FFF2-40B4-BE49-F238E27FC236}">
                <a16:creationId xmlns:a16="http://schemas.microsoft.com/office/drawing/2014/main" xmlns="" id="{660C5ACD-B14C-42C3-9928-656590F74E6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3" y="1665514"/>
            <a:ext cx="8022772" cy="433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 result for dreamers">
            <a:extLst>
              <a:ext uri="{FF2B5EF4-FFF2-40B4-BE49-F238E27FC236}">
                <a16:creationId xmlns:a16="http://schemas.microsoft.com/office/drawing/2014/main" xmlns="" id="{1656256F-6ABF-4ABE-9BEA-B48F0352B4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372" y="0"/>
            <a:ext cx="4310742" cy="2569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077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standing rock protest">
            <a:extLst>
              <a:ext uri="{FF2B5EF4-FFF2-40B4-BE49-F238E27FC236}">
                <a16:creationId xmlns:a16="http://schemas.microsoft.com/office/drawing/2014/main" xmlns="" id="{2A88952A-C0B7-4CA1-BB64-05D880706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r="659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556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2" name="Content Placeholder 4" descr="A picture containing toiletry&#10;&#10;Description generated with high confidence">
            <a:extLst>
              <a:ext uri="{FF2B5EF4-FFF2-40B4-BE49-F238E27FC236}">
                <a16:creationId xmlns:a16="http://schemas.microsoft.com/office/drawing/2014/main" xmlns="" id="{A79A69C0-93CB-4F09-A331-C4C6889DC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705057"/>
            <a:ext cx="6553545" cy="5455827"/>
          </a:xfrm>
          <a:prstGeom prst="rect">
            <a:avLst/>
          </a:prstGeom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BD79D6-FE8E-4629-8187-405A94D277EE}"/>
              </a:ext>
            </a:extLst>
          </p:cNvPr>
          <p:cNvSpPr txBox="1"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CCPH Principles of Partnership</a:t>
            </a:r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93D2D44E-8956-4475-869F-9FB9349C5F3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93371" y="4395202"/>
            <a:ext cx="1998490" cy="181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30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4CBE9B-F44A-4E10-92F5-936A13FEA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844" y="504825"/>
            <a:ext cx="8596312" cy="1320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Creating Transformative Experiences</a:t>
            </a:r>
          </a:p>
        </p:txBody>
      </p:sp>
      <p:graphicFrame>
        <p:nvGraphicFramePr>
          <p:cNvPr id="12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506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B15B7EE1-41CC-4A20-BC54-0D750298594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0622" y="5204575"/>
            <a:ext cx="1814680" cy="165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67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D485EF-65F9-4716-9A9C-80A0DA71F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844" y="576349"/>
            <a:ext cx="8596312" cy="13208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Call for Nominations</a:t>
            </a:r>
            <a:endParaRPr lang="en-US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8D54FF-F162-47AF-9A43-E2948E9B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7467"/>
            <a:ext cx="10515600" cy="378744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2017 RWJF Award for Health Equity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Presented by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Nomination Receipt Deadline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Monday, September 18,  2017</a:t>
            </a:r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89FA087-DFCA-4DDD-A21E-85F60CACEAE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3511760"/>
            <a:ext cx="4991100" cy="103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08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E6EF26-8EED-4833-8398-4D995BB83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sz="2400" b="1" dirty="0">
                <a:sym typeface="Calibri"/>
              </a:rPr>
              <a:t>The mission </a:t>
            </a:r>
            <a:r>
              <a:rPr lang="en-US" sz="2400" dirty="0">
                <a:sym typeface="Calibri"/>
              </a:rPr>
              <a:t>of Community-Campus Partnerships for Health is to promote health equity and social justice through partnerships between communities and academic institutions. </a:t>
            </a:r>
          </a:p>
          <a:p>
            <a:pPr marL="0">
              <a:buClr>
                <a:schemeClr val="dk1"/>
              </a:buClr>
              <a:buSzPct val="25000"/>
            </a:pPr>
            <a:endParaRPr lang="en-US" sz="2400" dirty="0">
              <a:sym typeface="Calibri"/>
            </a:endParaRPr>
          </a:p>
          <a:p>
            <a:pPr indent="0">
              <a:buClr>
                <a:schemeClr val="dk1"/>
              </a:buClr>
              <a:buSzPct val="100000"/>
              <a:buNone/>
            </a:pPr>
            <a:r>
              <a:rPr lang="en-US" sz="2400" dirty="0">
                <a:sym typeface="Calibri"/>
              </a:rPr>
              <a:t>▪ Established in 1997</a:t>
            </a:r>
          </a:p>
          <a:p>
            <a:pPr indent="0">
              <a:buClr>
                <a:schemeClr val="dk1"/>
              </a:buClr>
              <a:buNone/>
            </a:pPr>
            <a:r>
              <a:rPr lang="en-US" sz="2400" dirty="0">
                <a:sym typeface="Calibri"/>
              </a:rPr>
              <a:t>▪ </a:t>
            </a:r>
            <a:r>
              <a:rPr lang="en-US" sz="2400" dirty="0"/>
              <a:t>501c3 </a:t>
            </a:r>
            <a:r>
              <a:rPr lang="en-US" sz="2400" dirty="0">
                <a:sym typeface="Calibri"/>
              </a:rPr>
              <a:t>nonprofit membership organization </a:t>
            </a:r>
          </a:p>
          <a:p>
            <a:pPr indent="0">
              <a:lnSpc>
                <a:spcPct val="100000"/>
              </a:lnSpc>
              <a:buClr>
                <a:schemeClr val="dk1"/>
              </a:buClr>
              <a:buNone/>
            </a:pPr>
            <a:r>
              <a:rPr lang="en-US" sz="2400" dirty="0">
                <a:sym typeface="Calibri"/>
              </a:rPr>
              <a:t>▪ International leader in community-campus   partnerships</a:t>
            </a:r>
          </a:p>
        </p:txBody>
      </p:sp>
      <p:sp>
        <p:nvSpPr>
          <p:cNvPr id="4" name="Shape 131">
            <a:extLst>
              <a:ext uri="{FF2B5EF4-FFF2-40B4-BE49-F238E27FC236}">
                <a16:creationId xmlns:a16="http://schemas.microsoft.com/office/drawing/2014/main" xmlns="" id="{F9390916-5F0D-446F-8226-7195CCCC4643}"/>
              </a:ext>
            </a:extLst>
          </p:cNvPr>
          <p:cNvSpPr txBox="1">
            <a:spLocks/>
          </p:cNvSpPr>
          <p:nvPr/>
        </p:nvSpPr>
        <p:spPr>
          <a:xfrm>
            <a:off x="838200" y="963877"/>
            <a:ext cx="3494362" cy="49302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  <a:buClr>
                <a:schemeClr val="dk1"/>
              </a:buClr>
              <a:buSzPct val="25000"/>
            </a:pPr>
            <a:r>
              <a:rPr lang="en-US" b="1" kern="120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rPr>
              <a:t>About 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FD719E-C3F8-461A-A9BA-D043EB7D2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026" y="3777343"/>
            <a:ext cx="1871634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89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7B4B940-6CDE-4293-B285-4DC560F08504}"/>
              </a:ext>
            </a:extLst>
          </p:cNvPr>
          <p:cNvSpPr txBox="1">
            <a:spLocks/>
          </p:cNvSpPr>
          <p:nvPr/>
        </p:nvSpPr>
        <p:spPr>
          <a:xfrm>
            <a:off x="3309258" y="341790"/>
            <a:ext cx="7511142" cy="125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dirty="0"/>
              <a:t>5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Pillars </a:t>
            </a:r>
            <a:r>
              <a:rPr lang="en-US" b="1" dirty="0"/>
              <a:t>de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fine our core work…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18A063BD-25B4-49CA-94B8-C394338B76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5798878"/>
              </p:ext>
            </p:extLst>
          </p:nvPr>
        </p:nvGraphicFramePr>
        <p:xfrm>
          <a:off x="838200" y="195319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3E977FD-6AC6-4413-BA33-F89A8177ACC5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50653" y="341790"/>
            <a:ext cx="1871980" cy="149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59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4123B7-6CC6-4488-97FF-76C87F7F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CCPH upholds the following beliefs and values: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E9871E4-B946-4334-95BB-EB3EA219373E}"/>
              </a:ext>
            </a:extLst>
          </p:cNvPr>
          <p:cNvGrpSpPr/>
          <p:nvPr/>
        </p:nvGrpSpPr>
        <p:grpSpPr>
          <a:xfrm>
            <a:off x="840481" y="2598280"/>
            <a:ext cx="10340906" cy="3686142"/>
            <a:chOff x="840481" y="2598280"/>
            <a:chExt cx="10340906" cy="36861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7EAEC26D-30FB-48A6-A000-C5E97F89B0F2}"/>
                </a:ext>
              </a:extLst>
            </p:cNvPr>
            <p:cNvSpPr/>
            <p:nvPr/>
          </p:nvSpPr>
          <p:spPr>
            <a:xfrm>
              <a:off x="1714504" y="2935674"/>
              <a:ext cx="699218" cy="7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xmlns="" id="{968D6BBB-827C-4D83-8101-7FDF2A9E8322}"/>
                </a:ext>
              </a:extLst>
            </p:cNvPr>
            <p:cNvSpPr/>
            <p:nvPr/>
          </p:nvSpPr>
          <p:spPr>
            <a:xfrm>
              <a:off x="2455675" y="2876880"/>
              <a:ext cx="80410" cy="151246"/>
            </a:xfrm>
            <a:prstGeom prst="chevron">
              <a:avLst>
                <a:gd name="adj" fmla="val 9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AF67A67-7D20-4620-9B4F-EE1893F48865}"/>
                </a:ext>
              </a:extLst>
            </p:cNvPr>
            <p:cNvSpPr/>
            <p:nvPr/>
          </p:nvSpPr>
          <p:spPr>
            <a:xfrm>
              <a:off x="1289688" y="2598297"/>
              <a:ext cx="674826" cy="674826"/>
            </a:xfrm>
            <a:custGeom>
              <a:avLst/>
              <a:gdLst>
                <a:gd name="connsiteX0" fmla="*/ 0 w 674826"/>
                <a:gd name="connsiteY0" fmla="*/ 337413 h 674826"/>
                <a:gd name="connsiteX1" fmla="*/ 337413 w 674826"/>
                <a:gd name="connsiteY1" fmla="*/ 0 h 674826"/>
                <a:gd name="connsiteX2" fmla="*/ 674826 w 674826"/>
                <a:gd name="connsiteY2" fmla="*/ 337413 h 674826"/>
                <a:gd name="connsiteX3" fmla="*/ 337413 w 674826"/>
                <a:gd name="connsiteY3" fmla="*/ 674826 h 674826"/>
                <a:gd name="connsiteX4" fmla="*/ 0 w 674826"/>
                <a:gd name="connsiteY4" fmla="*/ 337413 h 67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826" h="674826">
                  <a:moveTo>
                    <a:pt x="0" y="337413"/>
                  </a:moveTo>
                  <a:cubicBezTo>
                    <a:pt x="0" y="151065"/>
                    <a:pt x="151065" y="0"/>
                    <a:pt x="337413" y="0"/>
                  </a:cubicBezTo>
                  <a:cubicBezTo>
                    <a:pt x="523761" y="0"/>
                    <a:pt x="674826" y="151065"/>
                    <a:pt x="674826" y="337413"/>
                  </a:cubicBezTo>
                  <a:cubicBezTo>
                    <a:pt x="674826" y="523761"/>
                    <a:pt x="523761" y="674826"/>
                    <a:pt x="337413" y="674826"/>
                  </a:cubicBezTo>
                  <a:cubicBezTo>
                    <a:pt x="151065" y="674826"/>
                    <a:pt x="0" y="523761"/>
                    <a:pt x="0" y="33741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013" tIns="125013" rIns="125013" bIns="125013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kern="1200"/>
                <a:t>1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E689B73-1470-4CA8-8694-705B3714F142}"/>
                </a:ext>
              </a:extLst>
            </p:cNvPr>
            <p:cNvSpPr/>
            <p:nvPr/>
          </p:nvSpPr>
          <p:spPr>
            <a:xfrm>
              <a:off x="840481" y="3438707"/>
              <a:ext cx="1573241" cy="2845714"/>
            </a:xfrm>
            <a:custGeom>
              <a:avLst/>
              <a:gdLst>
                <a:gd name="connsiteX0" fmla="*/ 0 w 1573241"/>
                <a:gd name="connsiteY0" fmla="*/ 314648 h 1965600"/>
                <a:gd name="connsiteX1" fmla="*/ 471972 w 1573241"/>
                <a:gd name="connsiteY1" fmla="*/ 314648 h 1965600"/>
                <a:gd name="connsiteX2" fmla="*/ 471972 w 1573241"/>
                <a:gd name="connsiteY2" fmla="*/ 314648 h 1965600"/>
                <a:gd name="connsiteX3" fmla="*/ 471972 w 1573241"/>
                <a:gd name="connsiteY3" fmla="*/ 314648 h 1965600"/>
                <a:gd name="connsiteX4" fmla="*/ 786621 w 1573241"/>
                <a:gd name="connsiteY4" fmla="*/ 0 h 1965600"/>
                <a:gd name="connsiteX5" fmla="*/ 1101269 w 1573241"/>
                <a:gd name="connsiteY5" fmla="*/ 314648 h 1965600"/>
                <a:gd name="connsiteX6" fmla="*/ 1101269 w 1573241"/>
                <a:gd name="connsiteY6" fmla="*/ 314648 h 1965600"/>
                <a:gd name="connsiteX7" fmla="*/ 1101269 w 1573241"/>
                <a:gd name="connsiteY7" fmla="*/ 314648 h 1965600"/>
                <a:gd name="connsiteX8" fmla="*/ 1573241 w 1573241"/>
                <a:gd name="connsiteY8" fmla="*/ 314648 h 1965600"/>
                <a:gd name="connsiteX9" fmla="*/ 1573241 w 1573241"/>
                <a:gd name="connsiteY9" fmla="*/ 1965600 h 1965600"/>
                <a:gd name="connsiteX10" fmla="*/ 0 w 1573241"/>
                <a:gd name="connsiteY10" fmla="*/ 1965600 h 1965600"/>
                <a:gd name="connsiteX11" fmla="*/ 0 w 1573241"/>
                <a:gd name="connsiteY11" fmla="*/ 314648 h 19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3241" h="1965600">
                  <a:moveTo>
                    <a:pt x="0" y="314648"/>
                  </a:moveTo>
                  <a:lnTo>
                    <a:pt x="471972" y="314648"/>
                  </a:lnTo>
                  <a:lnTo>
                    <a:pt x="471972" y="314648"/>
                  </a:lnTo>
                  <a:lnTo>
                    <a:pt x="471972" y="314648"/>
                  </a:lnTo>
                  <a:lnTo>
                    <a:pt x="786621" y="0"/>
                  </a:lnTo>
                  <a:lnTo>
                    <a:pt x="1101269" y="314648"/>
                  </a:lnTo>
                  <a:lnTo>
                    <a:pt x="1101269" y="314648"/>
                  </a:lnTo>
                  <a:lnTo>
                    <a:pt x="1101269" y="314648"/>
                  </a:lnTo>
                  <a:lnTo>
                    <a:pt x="1573241" y="314648"/>
                  </a:lnTo>
                  <a:lnTo>
                    <a:pt x="1573241" y="1965600"/>
                  </a:lnTo>
                  <a:lnTo>
                    <a:pt x="0" y="1965600"/>
                  </a:lnTo>
                  <a:lnTo>
                    <a:pt x="0" y="314648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4099" tIns="479748" rIns="124099" bIns="16510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We view </a:t>
              </a:r>
              <a:r>
                <a:rPr lang="en-US" sz="1400" b="1" kern="1200" dirty="0"/>
                <a:t>health broadly </a:t>
              </a:r>
              <a:r>
                <a:rPr lang="en-US" sz="1400" kern="1200" dirty="0"/>
                <a:t>as physical, mental, emotional, social and spiritual well-being.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E04049DF-9BE1-4874-8C44-37F0795F4CD9}"/>
                </a:ext>
              </a:extLst>
            </p:cNvPr>
            <p:cNvSpPr/>
            <p:nvPr/>
          </p:nvSpPr>
          <p:spPr>
            <a:xfrm>
              <a:off x="2588527" y="2935661"/>
              <a:ext cx="1575799" cy="7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xmlns="" id="{F2686F95-A9B7-42BC-B3AB-1EAB2EAA40EA}"/>
                </a:ext>
              </a:extLst>
            </p:cNvPr>
            <p:cNvSpPr/>
            <p:nvPr/>
          </p:nvSpPr>
          <p:spPr>
            <a:xfrm>
              <a:off x="4206348" y="2876867"/>
              <a:ext cx="80540" cy="151270"/>
            </a:xfrm>
            <a:prstGeom prst="chevron">
              <a:avLst>
                <a:gd name="adj" fmla="val 9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25605410-E89A-4A9B-82BE-4C78BD588881}"/>
                </a:ext>
              </a:extLst>
            </p:cNvPr>
            <p:cNvSpPr/>
            <p:nvPr/>
          </p:nvSpPr>
          <p:spPr>
            <a:xfrm>
              <a:off x="3039013" y="2598283"/>
              <a:ext cx="674826" cy="674826"/>
            </a:xfrm>
            <a:custGeom>
              <a:avLst/>
              <a:gdLst>
                <a:gd name="connsiteX0" fmla="*/ 0 w 674826"/>
                <a:gd name="connsiteY0" fmla="*/ 337413 h 674826"/>
                <a:gd name="connsiteX1" fmla="*/ 337413 w 674826"/>
                <a:gd name="connsiteY1" fmla="*/ 0 h 674826"/>
                <a:gd name="connsiteX2" fmla="*/ 674826 w 674826"/>
                <a:gd name="connsiteY2" fmla="*/ 337413 h 674826"/>
                <a:gd name="connsiteX3" fmla="*/ 337413 w 674826"/>
                <a:gd name="connsiteY3" fmla="*/ 674826 h 674826"/>
                <a:gd name="connsiteX4" fmla="*/ 0 w 674826"/>
                <a:gd name="connsiteY4" fmla="*/ 337413 h 67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826" h="674826">
                  <a:moveTo>
                    <a:pt x="0" y="337413"/>
                  </a:moveTo>
                  <a:cubicBezTo>
                    <a:pt x="0" y="151065"/>
                    <a:pt x="151065" y="0"/>
                    <a:pt x="337413" y="0"/>
                  </a:cubicBezTo>
                  <a:cubicBezTo>
                    <a:pt x="523761" y="0"/>
                    <a:pt x="674826" y="151065"/>
                    <a:pt x="674826" y="337413"/>
                  </a:cubicBezTo>
                  <a:cubicBezTo>
                    <a:pt x="674826" y="523761"/>
                    <a:pt x="523761" y="674826"/>
                    <a:pt x="337413" y="674826"/>
                  </a:cubicBezTo>
                  <a:cubicBezTo>
                    <a:pt x="151065" y="674826"/>
                    <a:pt x="0" y="523761"/>
                    <a:pt x="0" y="33741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013" tIns="125013" rIns="125013" bIns="125013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kern="1200"/>
                <a:t>2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44D23C5-9BB5-4836-AEAA-45C0F94817F6}"/>
                </a:ext>
              </a:extLst>
            </p:cNvPr>
            <p:cNvSpPr/>
            <p:nvPr/>
          </p:nvSpPr>
          <p:spPr>
            <a:xfrm>
              <a:off x="2588527" y="3438707"/>
              <a:ext cx="1583076" cy="2845714"/>
            </a:xfrm>
            <a:custGeom>
              <a:avLst/>
              <a:gdLst>
                <a:gd name="connsiteX0" fmla="*/ 0 w 1583076"/>
                <a:gd name="connsiteY0" fmla="*/ 316615 h 1965600"/>
                <a:gd name="connsiteX1" fmla="*/ 474923 w 1583076"/>
                <a:gd name="connsiteY1" fmla="*/ 316615 h 1965600"/>
                <a:gd name="connsiteX2" fmla="*/ 474923 w 1583076"/>
                <a:gd name="connsiteY2" fmla="*/ 316615 h 1965600"/>
                <a:gd name="connsiteX3" fmla="*/ 474923 w 1583076"/>
                <a:gd name="connsiteY3" fmla="*/ 316615 h 1965600"/>
                <a:gd name="connsiteX4" fmla="*/ 791538 w 1583076"/>
                <a:gd name="connsiteY4" fmla="*/ 0 h 1965600"/>
                <a:gd name="connsiteX5" fmla="*/ 1108153 w 1583076"/>
                <a:gd name="connsiteY5" fmla="*/ 316615 h 1965600"/>
                <a:gd name="connsiteX6" fmla="*/ 1108153 w 1583076"/>
                <a:gd name="connsiteY6" fmla="*/ 316615 h 1965600"/>
                <a:gd name="connsiteX7" fmla="*/ 1108153 w 1583076"/>
                <a:gd name="connsiteY7" fmla="*/ 316615 h 1965600"/>
                <a:gd name="connsiteX8" fmla="*/ 1583076 w 1583076"/>
                <a:gd name="connsiteY8" fmla="*/ 316615 h 1965600"/>
                <a:gd name="connsiteX9" fmla="*/ 1583076 w 1583076"/>
                <a:gd name="connsiteY9" fmla="*/ 1965600 h 1965600"/>
                <a:gd name="connsiteX10" fmla="*/ 0 w 1583076"/>
                <a:gd name="connsiteY10" fmla="*/ 1965600 h 1965600"/>
                <a:gd name="connsiteX11" fmla="*/ 0 w 1583076"/>
                <a:gd name="connsiteY11" fmla="*/ 316615 h 19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3076" h="1965600">
                  <a:moveTo>
                    <a:pt x="0" y="316615"/>
                  </a:moveTo>
                  <a:lnTo>
                    <a:pt x="474923" y="316615"/>
                  </a:lnTo>
                  <a:lnTo>
                    <a:pt x="474923" y="316615"/>
                  </a:lnTo>
                  <a:lnTo>
                    <a:pt x="474923" y="316615"/>
                  </a:lnTo>
                  <a:lnTo>
                    <a:pt x="791538" y="0"/>
                  </a:lnTo>
                  <a:lnTo>
                    <a:pt x="1108153" y="316615"/>
                  </a:lnTo>
                  <a:lnTo>
                    <a:pt x="1108153" y="316615"/>
                  </a:lnTo>
                  <a:lnTo>
                    <a:pt x="1108153" y="316615"/>
                  </a:lnTo>
                  <a:lnTo>
                    <a:pt x="1583076" y="316615"/>
                  </a:lnTo>
                  <a:lnTo>
                    <a:pt x="1583076" y="1965600"/>
                  </a:lnTo>
                  <a:lnTo>
                    <a:pt x="0" y="1965600"/>
                  </a:lnTo>
                  <a:lnTo>
                    <a:pt x="0" y="316615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4875" tIns="481715" rIns="124875" bIns="16510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We emphasize partnership approaches to health that focus on </a:t>
              </a:r>
              <a:r>
                <a:rPr lang="en-US" sz="1400" b="1" kern="1200" dirty="0"/>
                <a:t>changing the conditions and environments</a:t>
              </a:r>
              <a:r>
                <a:rPr lang="en-US" sz="1400" kern="1200" dirty="0"/>
                <a:t> in which people live, work, study, pray and play.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B1B52BB-4D7E-47D3-BF28-E85B36032269}"/>
                </a:ext>
              </a:extLst>
            </p:cNvPr>
            <p:cNvSpPr/>
            <p:nvPr/>
          </p:nvSpPr>
          <p:spPr>
            <a:xfrm>
              <a:off x="4347501" y="2935658"/>
              <a:ext cx="1575799" cy="7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xmlns="" id="{142A11E9-43D4-41FF-8271-351D81B89599}"/>
                </a:ext>
              </a:extLst>
            </p:cNvPr>
            <p:cNvSpPr/>
            <p:nvPr/>
          </p:nvSpPr>
          <p:spPr>
            <a:xfrm>
              <a:off x="5965322" y="2876864"/>
              <a:ext cx="80540" cy="151275"/>
            </a:xfrm>
            <a:prstGeom prst="chevron">
              <a:avLst>
                <a:gd name="adj" fmla="val 9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8200F5BF-6DAA-47AE-A402-B8F588427FE7}"/>
                </a:ext>
              </a:extLst>
            </p:cNvPr>
            <p:cNvSpPr/>
            <p:nvPr/>
          </p:nvSpPr>
          <p:spPr>
            <a:xfrm>
              <a:off x="4797988" y="2598281"/>
              <a:ext cx="674826" cy="674826"/>
            </a:xfrm>
            <a:custGeom>
              <a:avLst/>
              <a:gdLst>
                <a:gd name="connsiteX0" fmla="*/ 0 w 674826"/>
                <a:gd name="connsiteY0" fmla="*/ 337413 h 674826"/>
                <a:gd name="connsiteX1" fmla="*/ 337413 w 674826"/>
                <a:gd name="connsiteY1" fmla="*/ 0 h 674826"/>
                <a:gd name="connsiteX2" fmla="*/ 674826 w 674826"/>
                <a:gd name="connsiteY2" fmla="*/ 337413 h 674826"/>
                <a:gd name="connsiteX3" fmla="*/ 337413 w 674826"/>
                <a:gd name="connsiteY3" fmla="*/ 674826 h 674826"/>
                <a:gd name="connsiteX4" fmla="*/ 0 w 674826"/>
                <a:gd name="connsiteY4" fmla="*/ 337413 h 67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826" h="674826">
                  <a:moveTo>
                    <a:pt x="0" y="337413"/>
                  </a:moveTo>
                  <a:cubicBezTo>
                    <a:pt x="0" y="151065"/>
                    <a:pt x="151065" y="0"/>
                    <a:pt x="337413" y="0"/>
                  </a:cubicBezTo>
                  <a:cubicBezTo>
                    <a:pt x="523761" y="0"/>
                    <a:pt x="674826" y="151065"/>
                    <a:pt x="674826" y="337413"/>
                  </a:cubicBezTo>
                  <a:cubicBezTo>
                    <a:pt x="674826" y="523761"/>
                    <a:pt x="523761" y="674826"/>
                    <a:pt x="337413" y="674826"/>
                  </a:cubicBezTo>
                  <a:cubicBezTo>
                    <a:pt x="151065" y="674826"/>
                    <a:pt x="0" y="523761"/>
                    <a:pt x="0" y="33741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013" tIns="125013" rIns="125013" bIns="125013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kern="1200"/>
                <a:t>3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B88B1563-CA1C-441B-A7C8-A4F69EE17723}"/>
                </a:ext>
              </a:extLst>
            </p:cNvPr>
            <p:cNvSpPr/>
            <p:nvPr/>
          </p:nvSpPr>
          <p:spPr>
            <a:xfrm>
              <a:off x="4347501" y="3438706"/>
              <a:ext cx="1588371" cy="2845715"/>
            </a:xfrm>
            <a:custGeom>
              <a:avLst/>
              <a:gdLst>
                <a:gd name="connsiteX0" fmla="*/ 0 w 1588371"/>
                <a:gd name="connsiteY0" fmla="*/ 317674 h 1965600"/>
                <a:gd name="connsiteX1" fmla="*/ 476511 w 1588371"/>
                <a:gd name="connsiteY1" fmla="*/ 317674 h 1965600"/>
                <a:gd name="connsiteX2" fmla="*/ 476511 w 1588371"/>
                <a:gd name="connsiteY2" fmla="*/ 317674 h 1965600"/>
                <a:gd name="connsiteX3" fmla="*/ 476511 w 1588371"/>
                <a:gd name="connsiteY3" fmla="*/ 317674 h 1965600"/>
                <a:gd name="connsiteX4" fmla="*/ 794186 w 1588371"/>
                <a:gd name="connsiteY4" fmla="*/ 0 h 1965600"/>
                <a:gd name="connsiteX5" fmla="*/ 1111860 w 1588371"/>
                <a:gd name="connsiteY5" fmla="*/ 317674 h 1965600"/>
                <a:gd name="connsiteX6" fmla="*/ 1111860 w 1588371"/>
                <a:gd name="connsiteY6" fmla="*/ 317674 h 1965600"/>
                <a:gd name="connsiteX7" fmla="*/ 1111860 w 1588371"/>
                <a:gd name="connsiteY7" fmla="*/ 317674 h 1965600"/>
                <a:gd name="connsiteX8" fmla="*/ 1588371 w 1588371"/>
                <a:gd name="connsiteY8" fmla="*/ 317674 h 1965600"/>
                <a:gd name="connsiteX9" fmla="*/ 1588371 w 1588371"/>
                <a:gd name="connsiteY9" fmla="*/ 1965600 h 1965600"/>
                <a:gd name="connsiteX10" fmla="*/ 0 w 1588371"/>
                <a:gd name="connsiteY10" fmla="*/ 1965600 h 1965600"/>
                <a:gd name="connsiteX11" fmla="*/ 0 w 1588371"/>
                <a:gd name="connsiteY11" fmla="*/ 317674 h 19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8371" h="1965600">
                  <a:moveTo>
                    <a:pt x="0" y="317674"/>
                  </a:moveTo>
                  <a:lnTo>
                    <a:pt x="476511" y="317674"/>
                  </a:lnTo>
                  <a:lnTo>
                    <a:pt x="476511" y="317674"/>
                  </a:lnTo>
                  <a:lnTo>
                    <a:pt x="476511" y="317674"/>
                  </a:lnTo>
                  <a:lnTo>
                    <a:pt x="794186" y="0"/>
                  </a:lnTo>
                  <a:lnTo>
                    <a:pt x="1111860" y="317674"/>
                  </a:lnTo>
                  <a:lnTo>
                    <a:pt x="1111860" y="317674"/>
                  </a:lnTo>
                  <a:lnTo>
                    <a:pt x="1111860" y="317674"/>
                  </a:lnTo>
                  <a:lnTo>
                    <a:pt x="1588371" y="317674"/>
                  </a:lnTo>
                  <a:lnTo>
                    <a:pt x="1588371" y="1965600"/>
                  </a:lnTo>
                  <a:lnTo>
                    <a:pt x="0" y="1965600"/>
                  </a:lnTo>
                  <a:lnTo>
                    <a:pt x="0" y="317674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292" tIns="482774" rIns="125292" bIns="16510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We believe in the fundamental need for healthier communities and </a:t>
              </a:r>
              <a:r>
                <a:rPr lang="en-US" sz="1400" b="1" kern="1200" dirty="0"/>
                <a:t>the central role that communities play in their own well-being</a:t>
              </a:r>
              <a:r>
                <a:rPr lang="en-US" sz="1400" kern="1200" dirty="0"/>
                <a:t>.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7241F2FE-2A03-442F-BA6F-71E61300784F}"/>
                </a:ext>
              </a:extLst>
            </p:cNvPr>
            <p:cNvSpPr/>
            <p:nvPr/>
          </p:nvSpPr>
          <p:spPr>
            <a:xfrm>
              <a:off x="6112358" y="2935658"/>
              <a:ext cx="1575799" cy="7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xmlns="" id="{CBB27078-CCD3-4D89-9F93-3DCE9AE0E2D5}"/>
                </a:ext>
              </a:extLst>
            </p:cNvPr>
            <p:cNvSpPr/>
            <p:nvPr/>
          </p:nvSpPr>
          <p:spPr>
            <a:xfrm>
              <a:off x="7730179" y="2876864"/>
              <a:ext cx="80540" cy="151276"/>
            </a:xfrm>
            <a:prstGeom prst="chevron">
              <a:avLst>
                <a:gd name="adj" fmla="val 9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F7B35FDD-C104-4D38-A4E1-ADAF238219C3}"/>
                </a:ext>
              </a:extLst>
            </p:cNvPr>
            <p:cNvSpPr/>
            <p:nvPr/>
          </p:nvSpPr>
          <p:spPr>
            <a:xfrm>
              <a:off x="6562845" y="2598280"/>
              <a:ext cx="674826" cy="674826"/>
            </a:xfrm>
            <a:custGeom>
              <a:avLst/>
              <a:gdLst>
                <a:gd name="connsiteX0" fmla="*/ 0 w 674826"/>
                <a:gd name="connsiteY0" fmla="*/ 337413 h 674826"/>
                <a:gd name="connsiteX1" fmla="*/ 337413 w 674826"/>
                <a:gd name="connsiteY1" fmla="*/ 0 h 674826"/>
                <a:gd name="connsiteX2" fmla="*/ 674826 w 674826"/>
                <a:gd name="connsiteY2" fmla="*/ 337413 h 674826"/>
                <a:gd name="connsiteX3" fmla="*/ 337413 w 674826"/>
                <a:gd name="connsiteY3" fmla="*/ 674826 h 674826"/>
                <a:gd name="connsiteX4" fmla="*/ 0 w 674826"/>
                <a:gd name="connsiteY4" fmla="*/ 337413 h 67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826" h="674826">
                  <a:moveTo>
                    <a:pt x="0" y="337413"/>
                  </a:moveTo>
                  <a:cubicBezTo>
                    <a:pt x="0" y="151065"/>
                    <a:pt x="151065" y="0"/>
                    <a:pt x="337413" y="0"/>
                  </a:cubicBezTo>
                  <a:cubicBezTo>
                    <a:pt x="523761" y="0"/>
                    <a:pt x="674826" y="151065"/>
                    <a:pt x="674826" y="337413"/>
                  </a:cubicBezTo>
                  <a:cubicBezTo>
                    <a:pt x="674826" y="523761"/>
                    <a:pt x="523761" y="674826"/>
                    <a:pt x="337413" y="674826"/>
                  </a:cubicBezTo>
                  <a:cubicBezTo>
                    <a:pt x="151065" y="674826"/>
                    <a:pt x="0" y="523761"/>
                    <a:pt x="0" y="33741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013" tIns="125013" rIns="125013" bIns="125013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kern="1200"/>
                <a:t>4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51F487BC-11DF-4215-8A3E-1E4952128A9D}"/>
                </a:ext>
              </a:extLst>
            </p:cNvPr>
            <p:cNvSpPr/>
            <p:nvPr/>
          </p:nvSpPr>
          <p:spPr>
            <a:xfrm>
              <a:off x="6112358" y="3438706"/>
              <a:ext cx="1591249" cy="2845716"/>
            </a:xfrm>
            <a:custGeom>
              <a:avLst/>
              <a:gdLst>
                <a:gd name="connsiteX0" fmla="*/ 0 w 1591249"/>
                <a:gd name="connsiteY0" fmla="*/ 318250 h 1965600"/>
                <a:gd name="connsiteX1" fmla="*/ 477375 w 1591249"/>
                <a:gd name="connsiteY1" fmla="*/ 318250 h 1965600"/>
                <a:gd name="connsiteX2" fmla="*/ 477375 w 1591249"/>
                <a:gd name="connsiteY2" fmla="*/ 318250 h 1965600"/>
                <a:gd name="connsiteX3" fmla="*/ 477375 w 1591249"/>
                <a:gd name="connsiteY3" fmla="*/ 318250 h 1965600"/>
                <a:gd name="connsiteX4" fmla="*/ 795625 w 1591249"/>
                <a:gd name="connsiteY4" fmla="*/ 0 h 1965600"/>
                <a:gd name="connsiteX5" fmla="*/ 1113874 w 1591249"/>
                <a:gd name="connsiteY5" fmla="*/ 318250 h 1965600"/>
                <a:gd name="connsiteX6" fmla="*/ 1113874 w 1591249"/>
                <a:gd name="connsiteY6" fmla="*/ 318250 h 1965600"/>
                <a:gd name="connsiteX7" fmla="*/ 1113874 w 1591249"/>
                <a:gd name="connsiteY7" fmla="*/ 318250 h 1965600"/>
                <a:gd name="connsiteX8" fmla="*/ 1591249 w 1591249"/>
                <a:gd name="connsiteY8" fmla="*/ 318250 h 1965600"/>
                <a:gd name="connsiteX9" fmla="*/ 1591249 w 1591249"/>
                <a:gd name="connsiteY9" fmla="*/ 1965600 h 1965600"/>
                <a:gd name="connsiteX10" fmla="*/ 0 w 1591249"/>
                <a:gd name="connsiteY10" fmla="*/ 1965600 h 1965600"/>
                <a:gd name="connsiteX11" fmla="*/ 0 w 1591249"/>
                <a:gd name="connsiteY11" fmla="*/ 318250 h 19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91249" h="1965600">
                  <a:moveTo>
                    <a:pt x="0" y="318250"/>
                  </a:moveTo>
                  <a:lnTo>
                    <a:pt x="477375" y="318250"/>
                  </a:lnTo>
                  <a:lnTo>
                    <a:pt x="477375" y="318250"/>
                  </a:lnTo>
                  <a:lnTo>
                    <a:pt x="477375" y="318250"/>
                  </a:lnTo>
                  <a:lnTo>
                    <a:pt x="795625" y="0"/>
                  </a:lnTo>
                  <a:lnTo>
                    <a:pt x="1113874" y="318250"/>
                  </a:lnTo>
                  <a:lnTo>
                    <a:pt x="1113874" y="318250"/>
                  </a:lnTo>
                  <a:lnTo>
                    <a:pt x="1113874" y="318250"/>
                  </a:lnTo>
                  <a:lnTo>
                    <a:pt x="1591249" y="318250"/>
                  </a:lnTo>
                  <a:lnTo>
                    <a:pt x="1591249" y="1965600"/>
                  </a:lnTo>
                  <a:lnTo>
                    <a:pt x="0" y="1965600"/>
                  </a:lnTo>
                  <a:lnTo>
                    <a:pt x="0" y="31825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520" tIns="483350" rIns="125520" bIns="16510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We believe creating healthier communities and overcoming complex societal concerns </a:t>
              </a:r>
              <a:r>
                <a:rPr lang="en-US" sz="1200" b="1" kern="1200" dirty="0"/>
                <a:t>requires collaborative solutions that bring communities and institutions together as equal partners </a:t>
              </a:r>
              <a:r>
                <a:rPr lang="en-US" sz="1200" kern="1200" dirty="0"/>
                <a:t>and build upon their assets, strengths and capacities.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CCAF741F-7C5D-40A0-B980-33FBC0D1A4D7}"/>
                </a:ext>
              </a:extLst>
            </p:cNvPr>
            <p:cNvSpPr/>
            <p:nvPr/>
          </p:nvSpPr>
          <p:spPr>
            <a:xfrm>
              <a:off x="7880413" y="2935657"/>
              <a:ext cx="1575799" cy="7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xmlns="" id="{C091A5E9-9734-45B8-9C26-E872A8BEB823}"/>
                </a:ext>
              </a:extLst>
            </p:cNvPr>
            <p:cNvSpPr/>
            <p:nvPr/>
          </p:nvSpPr>
          <p:spPr>
            <a:xfrm>
              <a:off x="9498234" y="2876864"/>
              <a:ext cx="80540" cy="151276"/>
            </a:xfrm>
            <a:prstGeom prst="chevron">
              <a:avLst>
                <a:gd name="adj" fmla="val 9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6CB7F02E-45E1-4851-A762-03BCC5AD46E9}"/>
                </a:ext>
              </a:extLst>
            </p:cNvPr>
            <p:cNvSpPr/>
            <p:nvPr/>
          </p:nvSpPr>
          <p:spPr>
            <a:xfrm>
              <a:off x="8330900" y="2598280"/>
              <a:ext cx="674826" cy="674826"/>
            </a:xfrm>
            <a:custGeom>
              <a:avLst/>
              <a:gdLst>
                <a:gd name="connsiteX0" fmla="*/ 0 w 674826"/>
                <a:gd name="connsiteY0" fmla="*/ 337413 h 674826"/>
                <a:gd name="connsiteX1" fmla="*/ 337413 w 674826"/>
                <a:gd name="connsiteY1" fmla="*/ 0 h 674826"/>
                <a:gd name="connsiteX2" fmla="*/ 674826 w 674826"/>
                <a:gd name="connsiteY2" fmla="*/ 337413 h 674826"/>
                <a:gd name="connsiteX3" fmla="*/ 337413 w 674826"/>
                <a:gd name="connsiteY3" fmla="*/ 674826 h 674826"/>
                <a:gd name="connsiteX4" fmla="*/ 0 w 674826"/>
                <a:gd name="connsiteY4" fmla="*/ 337413 h 67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826" h="674826">
                  <a:moveTo>
                    <a:pt x="0" y="337413"/>
                  </a:moveTo>
                  <a:cubicBezTo>
                    <a:pt x="0" y="151065"/>
                    <a:pt x="151065" y="0"/>
                    <a:pt x="337413" y="0"/>
                  </a:cubicBezTo>
                  <a:cubicBezTo>
                    <a:pt x="523761" y="0"/>
                    <a:pt x="674826" y="151065"/>
                    <a:pt x="674826" y="337413"/>
                  </a:cubicBezTo>
                  <a:cubicBezTo>
                    <a:pt x="674826" y="523761"/>
                    <a:pt x="523761" y="674826"/>
                    <a:pt x="337413" y="674826"/>
                  </a:cubicBezTo>
                  <a:cubicBezTo>
                    <a:pt x="151065" y="674826"/>
                    <a:pt x="0" y="523761"/>
                    <a:pt x="0" y="33741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013" tIns="125013" rIns="125013" bIns="125013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kern="1200"/>
                <a:t>5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DB38B2AD-D34E-4FBF-B6F9-B1B01831EA69}"/>
                </a:ext>
              </a:extLst>
            </p:cNvPr>
            <p:cNvSpPr/>
            <p:nvPr/>
          </p:nvSpPr>
          <p:spPr>
            <a:xfrm>
              <a:off x="7880413" y="3438707"/>
              <a:ext cx="1592822" cy="2845714"/>
            </a:xfrm>
            <a:custGeom>
              <a:avLst/>
              <a:gdLst>
                <a:gd name="connsiteX0" fmla="*/ 0 w 1592822"/>
                <a:gd name="connsiteY0" fmla="*/ 318564 h 1965600"/>
                <a:gd name="connsiteX1" fmla="*/ 477847 w 1592822"/>
                <a:gd name="connsiteY1" fmla="*/ 318564 h 1965600"/>
                <a:gd name="connsiteX2" fmla="*/ 477847 w 1592822"/>
                <a:gd name="connsiteY2" fmla="*/ 318564 h 1965600"/>
                <a:gd name="connsiteX3" fmla="*/ 477847 w 1592822"/>
                <a:gd name="connsiteY3" fmla="*/ 318564 h 1965600"/>
                <a:gd name="connsiteX4" fmla="*/ 796411 w 1592822"/>
                <a:gd name="connsiteY4" fmla="*/ 0 h 1965600"/>
                <a:gd name="connsiteX5" fmla="*/ 1114975 w 1592822"/>
                <a:gd name="connsiteY5" fmla="*/ 318564 h 1965600"/>
                <a:gd name="connsiteX6" fmla="*/ 1114975 w 1592822"/>
                <a:gd name="connsiteY6" fmla="*/ 318564 h 1965600"/>
                <a:gd name="connsiteX7" fmla="*/ 1114975 w 1592822"/>
                <a:gd name="connsiteY7" fmla="*/ 318564 h 1965600"/>
                <a:gd name="connsiteX8" fmla="*/ 1592822 w 1592822"/>
                <a:gd name="connsiteY8" fmla="*/ 318564 h 1965600"/>
                <a:gd name="connsiteX9" fmla="*/ 1592822 w 1592822"/>
                <a:gd name="connsiteY9" fmla="*/ 1965600 h 1965600"/>
                <a:gd name="connsiteX10" fmla="*/ 0 w 1592822"/>
                <a:gd name="connsiteY10" fmla="*/ 1965600 h 1965600"/>
                <a:gd name="connsiteX11" fmla="*/ 0 w 1592822"/>
                <a:gd name="connsiteY11" fmla="*/ 318564 h 19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92822" h="1965600">
                  <a:moveTo>
                    <a:pt x="0" y="318564"/>
                  </a:moveTo>
                  <a:lnTo>
                    <a:pt x="477847" y="318564"/>
                  </a:lnTo>
                  <a:lnTo>
                    <a:pt x="477847" y="318564"/>
                  </a:lnTo>
                  <a:lnTo>
                    <a:pt x="477847" y="318564"/>
                  </a:lnTo>
                  <a:lnTo>
                    <a:pt x="796411" y="0"/>
                  </a:lnTo>
                  <a:lnTo>
                    <a:pt x="1114975" y="318564"/>
                  </a:lnTo>
                  <a:lnTo>
                    <a:pt x="1114975" y="318564"/>
                  </a:lnTo>
                  <a:lnTo>
                    <a:pt x="1114975" y="318564"/>
                  </a:lnTo>
                  <a:lnTo>
                    <a:pt x="1592822" y="318564"/>
                  </a:lnTo>
                  <a:lnTo>
                    <a:pt x="1592822" y="1965600"/>
                  </a:lnTo>
                  <a:lnTo>
                    <a:pt x="0" y="1965600"/>
                  </a:lnTo>
                  <a:lnTo>
                    <a:pt x="0" y="318564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644" tIns="483664" rIns="125644" bIns="16510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We believe in </a:t>
              </a:r>
              <a:r>
                <a:rPr lang="en-US" sz="1400" b="1" kern="1200" dirty="0"/>
                <a:t>the power of partnerships </a:t>
              </a:r>
              <a:r>
                <a:rPr lang="en-US" sz="1400" kern="1200" dirty="0"/>
                <a:t>to transform communities and institutions.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D9FF0D6C-390C-4E05-9A39-D719D1879DAB}"/>
                </a:ext>
              </a:extLst>
            </p:cNvPr>
            <p:cNvSpPr/>
            <p:nvPr/>
          </p:nvSpPr>
          <p:spPr>
            <a:xfrm>
              <a:off x="9650215" y="2935658"/>
              <a:ext cx="765586" cy="7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CF433535-DC49-490C-B5F1-564C92AB743D}"/>
                </a:ext>
              </a:extLst>
            </p:cNvPr>
            <p:cNvSpPr/>
            <p:nvPr/>
          </p:nvSpPr>
          <p:spPr>
            <a:xfrm>
              <a:off x="10078388" y="2598280"/>
              <a:ext cx="674826" cy="674826"/>
            </a:xfrm>
            <a:custGeom>
              <a:avLst/>
              <a:gdLst>
                <a:gd name="connsiteX0" fmla="*/ 0 w 674826"/>
                <a:gd name="connsiteY0" fmla="*/ 337413 h 674826"/>
                <a:gd name="connsiteX1" fmla="*/ 337413 w 674826"/>
                <a:gd name="connsiteY1" fmla="*/ 0 h 674826"/>
                <a:gd name="connsiteX2" fmla="*/ 674826 w 674826"/>
                <a:gd name="connsiteY2" fmla="*/ 337413 h 674826"/>
                <a:gd name="connsiteX3" fmla="*/ 337413 w 674826"/>
                <a:gd name="connsiteY3" fmla="*/ 674826 h 674826"/>
                <a:gd name="connsiteX4" fmla="*/ 0 w 674826"/>
                <a:gd name="connsiteY4" fmla="*/ 337413 h 67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826" h="674826">
                  <a:moveTo>
                    <a:pt x="0" y="337413"/>
                  </a:moveTo>
                  <a:cubicBezTo>
                    <a:pt x="0" y="151065"/>
                    <a:pt x="151065" y="0"/>
                    <a:pt x="337413" y="0"/>
                  </a:cubicBezTo>
                  <a:cubicBezTo>
                    <a:pt x="523761" y="0"/>
                    <a:pt x="674826" y="151065"/>
                    <a:pt x="674826" y="337413"/>
                  </a:cubicBezTo>
                  <a:cubicBezTo>
                    <a:pt x="674826" y="523761"/>
                    <a:pt x="523761" y="674826"/>
                    <a:pt x="337413" y="674826"/>
                  </a:cubicBezTo>
                  <a:cubicBezTo>
                    <a:pt x="151065" y="674826"/>
                    <a:pt x="0" y="523761"/>
                    <a:pt x="0" y="33741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013" tIns="125013" rIns="125013" bIns="125013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kern="1200"/>
                <a:t>6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3473C33E-D094-4FAB-B2C3-99ABE6A1978A}"/>
                </a:ext>
              </a:extLst>
            </p:cNvPr>
            <p:cNvSpPr/>
            <p:nvPr/>
          </p:nvSpPr>
          <p:spPr>
            <a:xfrm>
              <a:off x="9650215" y="3438707"/>
              <a:ext cx="1531172" cy="2845714"/>
            </a:xfrm>
            <a:custGeom>
              <a:avLst/>
              <a:gdLst>
                <a:gd name="connsiteX0" fmla="*/ 0 w 1531172"/>
                <a:gd name="connsiteY0" fmla="*/ 306234 h 1965600"/>
                <a:gd name="connsiteX1" fmla="*/ 459352 w 1531172"/>
                <a:gd name="connsiteY1" fmla="*/ 306234 h 1965600"/>
                <a:gd name="connsiteX2" fmla="*/ 459352 w 1531172"/>
                <a:gd name="connsiteY2" fmla="*/ 306234 h 1965600"/>
                <a:gd name="connsiteX3" fmla="*/ 459352 w 1531172"/>
                <a:gd name="connsiteY3" fmla="*/ 306234 h 1965600"/>
                <a:gd name="connsiteX4" fmla="*/ 765586 w 1531172"/>
                <a:gd name="connsiteY4" fmla="*/ 0 h 1965600"/>
                <a:gd name="connsiteX5" fmla="*/ 1071820 w 1531172"/>
                <a:gd name="connsiteY5" fmla="*/ 306234 h 1965600"/>
                <a:gd name="connsiteX6" fmla="*/ 1071820 w 1531172"/>
                <a:gd name="connsiteY6" fmla="*/ 306234 h 1965600"/>
                <a:gd name="connsiteX7" fmla="*/ 1071820 w 1531172"/>
                <a:gd name="connsiteY7" fmla="*/ 306234 h 1965600"/>
                <a:gd name="connsiteX8" fmla="*/ 1531172 w 1531172"/>
                <a:gd name="connsiteY8" fmla="*/ 306234 h 1965600"/>
                <a:gd name="connsiteX9" fmla="*/ 1531172 w 1531172"/>
                <a:gd name="connsiteY9" fmla="*/ 1965600 h 1965600"/>
                <a:gd name="connsiteX10" fmla="*/ 0 w 1531172"/>
                <a:gd name="connsiteY10" fmla="*/ 1965600 h 1965600"/>
                <a:gd name="connsiteX11" fmla="*/ 0 w 1531172"/>
                <a:gd name="connsiteY11" fmla="*/ 306234 h 19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1172" h="1965600">
                  <a:moveTo>
                    <a:pt x="0" y="306234"/>
                  </a:moveTo>
                  <a:lnTo>
                    <a:pt x="459352" y="306234"/>
                  </a:lnTo>
                  <a:lnTo>
                    <a:pt x="459352" y="306234"/>
                  </a:lnTo>
                  <a:lnTo>
                    <a:pt x="459352" y="306234"/>
                  </a:lnTo>
                  <a:lnTo>
                    <a:pt x="765586" y="0"/>
                  </a:lnTo>
                  <a:lnTo>
                    <a:pt x="1071820" y="306234"/>
                  </a:lnTo>
                  <a:lnTo>
                    <a:pt x="1071820" y="306234"/>
                  </a:lnTo>
                  <a:lnTo>
                    <a:pt x="1071820" y="306234"/>
                  </a:lnTo>
                  <a:lnTo>
                    <a:pt x="1531172" y="306234"/>
                  </a:lnTo>
                  <a:lnTo>
                    <a:pt x="1531172" y="1965600"/>
                  </a:lnTo>
                  <a:lnTo>
                    <a:pt x="0" y="1965600"/>
                  </a:lnTo>
                  <a:lnTo>
                    <a:pt x="0" y="306234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781" tIns="471334" rIns="120781" bIns="16510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We are </a:t>
              </a:r>
              <a:r>
                <a:rPr lang="en-US" sz="1400" b="1" kern="1200" dirty="0"/>
                <a:t>committed to social justice and strive to model equity and justice </a:t>
              </a:r>
              <a:r>
                <a:rPr lang="en-US" sz="1400" kern="1200" dirty="0"/>
                <a:t>in how we approach and carry out our work.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429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DEE30DEC-C3BD-4D88-B160-B39664BC9C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029" y="1746166"/>
            <a:ext cx="6731338" cy="3365669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33E977FD-6AC6-4413-BA33-F89A8177ACC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4632" y="1763107"/>
            <a:ext cx="4169663" cy="333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9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2D60B9-951A-4945-8730-0F95C9100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9207"/>
            <a:ext cx="10515600" cy="2080865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E71886-6D96-47B4-857B-2C5B7FC6F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26423"/>
            <a:ext cx="10515600" cy="3217227"/>
          </a:xfrm>
        </p:spPr>
        <p:txBody>
          <a:bodyPr>
            <a:normAutofit/>
          </a:bodyPr>
          <a:lstStyle/>
          <a:p>
            <a:endParaRPr lang="en-US" sz="2800" i="1" dirty="0">
              <a:solidFill>
                <a:schemeClr val="tx1"/>
              </a:solidFill>
            </a:endParaRPr>
          </a:p>
          <a:p>
            <a:endParaRPr lang="en-US" sz="2800" i="1" dirty="0">
              <a:solidFill>
                <a:schemeClr val="tx1"/>
              </a:solidFill>
            </a:endParaRPr>
          </a:p>
          <a:p>
            <a:r>
              <a:rPr lang="en-US" sz="1600" i="1" dirty="0">
                <a:solidFill>
                  <a:schemeClr val="tx1"/>
                </a:solidFill>
              </a:rPr>
              <a:t>                      </a:t>
            </a:r>
          </a:p>
          <a:p>
            <a:endParaRPr lang="en-US" sz="1600" i="1" dirty="0">
              <a:solidFill>
                <a:schemeClr val="tx1"/>
              </a:solidFill>
            </a:endParaRPr>
          </a:p>
          <a:p>
            <a:r>
              <a:rPr lang="en-US" sz="1600" i="1" dirty="0">
                <a:solidFill>
                  <a:schemeClr val="tx1"/>
                </a:solidFill>
              </a:rPr>
              <a:t>                        </a:t>
            </a:r>
            <a:endParaRPr lang="en-US" sz="2800" i="1" dirty="0">
              <a:solidFill>
                <a:schemeClr val="tx1"/>
              </a:solidFill>
            </a:endParaRPr>
          </a:p>
          <a:p>
            <a:endParaRPr lang="en-US" sz="2800" i="1" dirty="0">
              <a:solidFill>
                <a:schemeClr val="tx1"/>
              </a:solidFill>
            </a:endParaRPr>
          </a:p>
          <a:p>
            <a:endParaRPr lang="en-US" sz="2800" i="1" dirty="0">
              <a:solidFill>
                <a:schemeClr val="tx1"/>
              </a:solidFill>
            </a:endParaRPr>
          </a:p>
          <a:p>
            <a:endParaRPr lang="en-US" sz="2800" i="1" dirty="0">
              <a:solidFill>
                <a:schemeClr val="tx1"/>
              </a:solidFill>
            </a:endParaRPr>
          </a:p>
          <a:p>
            <a:endParaRPr lang="en-US" sz="2800" i="1" dirty="0">
              <a:solidFill>
                <a:schemeClr val="tx1"/>
              </a:solidFill>
            </a:endParaRPr>
          </a:p>
          <a:p>
            <a:endParaRPr lang="en-US" sz="2800" i="1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27E62C-BC5A-4358-849A-BD66F31FFB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4983" y="5281102"/>
            <a:ext cx="1871980" cy="14960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B4E5449-0AF3-440E-964E-23769571A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9" y="2316662"/>
            <a:ext cx="4761631" cy="2964440"/>
          </a:xfrm>
          <a:prstGeom prst="rect">
            <a:avLst/>
          </a:prstGeom>
        </p:spPr>
      </p:pic>
      <p:sp>
        <p:nvSpPr>
          <p:cNvPr id="7" name="AutoShape 2" descr="Image result for images of tiki torches on uva">
            <a:extLst>
              <a:ext uri="{FF2B5EF4-FFF2-40B4-BE49-F238E27FC236}">
                <a16:creationId xmlns:a16="http://schemas.microsoft.com/office/drawing/2014/main" xmlns="" id="{66EAE151-8910-4861-BC9F-E22CB96509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86325" y="2605088"/>
            <a:ext cx="24193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images of tiki torches on uva">
            <a:extLst>
              <a:ext uri="{FF2B5EF4-FFF2-40B4-BE49-F238E27FC236}">
                <a16:creationId xmlns:a16="http://schemas.microsoft.com/office/drawing/2014/main" xmlns="" id="{2898515D-2B15-47EF-8D7A-5E04F7F90E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37152" y="3791428"/>
            <a:ext cx="1622482" cy="114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42E37FB-9E3E-452E-A9C5-757668779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39" y="2762020"/>
            <a:ext cx="4060888" cy="298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35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2D60B9-951A-4945-8730-0F95C9100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9207"/>
            <a:ext cx="10515600" cy="2080865"/>
          </a:xfrm>
        </p:spPr>
        <p:txBody>
          <a:bodyPr/>
          <a:lstStyle/>
          <a:p>
            <a:pPr algn="ctr"/>
            <a:r>
              <a:rPr lang="en-US" dirty="0"/>
              <a:t>Defining Structural Racism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E71886-6D96-47B4-857B-2C5B7FC6F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26423"/>
            <a:ext cx="10515600" cy="3217227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chemeClr val="tx1"/>
                </a:solidFill>
              </a:rPr>
              <a:t>…a system in which public policies, institutional practices, cultural representations and other norms work in various, often reinforcing ways to perpetuate racial group inequity.</a:t>
            </a:r>
          </a:p>
          <a:p>
            <a:endParaRPr lang="en-US" sz="2800" i="1" dirty="0">
              <a:solidFill>
                <a:schemeClr val="tx1"/>
              </a:solidFill>
            </a:endParaRPr>
          </a:p>
          <a:p>
            <a:r>
              <a:rPr lang="en-US" sz="1600" i="1" dirty="0">
                <a:solidFill>
                  <a:schemeClr val="tx1"/>
                </a:solidFill>
              </a:rPr>
              <a:t>                      </a:t>
            </a:r>
          </a:p>
          <a:p>
            <a:endParaRPr lang="en-US" sz="1600" i="1" dirty="0">
              <a:solidFill>
                <a:schemeClr val="tx1"/>
              </a:solidFill>
            </a:endParaRPr>
          </a:p>
          <a:p>
            <a:r>
              <a:rPr lang="en-US" sz="1600" i="1" dirty="0">
                <a:solidFill>
                  <a:schemeClr val="tx1"/>
                </a:solidFill>
              </a:rPr>
              <a:t>                        https://assets.aspeninstitute.org/content/uploads/files/content/docs/rcc/RCC-Structural-Racism-Glossary.pdf</a:t>
            </a:r>
          </a:p>
          <a:p>
            <a:endParaRPr lang="en-US" sz="2800" i="1" dirty="0">
              <a:solidFill>
                <a:schemeClr val="tx1"/>
              </a:solidFill>
            </a:endParaRPr>
          </a:p>
          <a:p>
            <a:endParaRPr lang="en-US" sz="2800" i="1" dirty="0">
              <a:solidFill>
                <a:schemeClr val="tx1"/>
              </a:solidFill>
            </a:endParaRPr>
          </a:p>
          <a:p>
            <a:endParaRPr lang="en-US" sz="2800" i="1" dirty="0">
              <a:solidFill>
                <a:schemeClr val="tx1"/>
              </a:solidFill>
            </a:endParaRPr>
          </a:p>
          <a:p>
            <a:endParaRPr lang="en-US" sz="2800" i="1" dirty="0">
              <a:solidFill>
                <a:schemeClr val="tx1"/>
              </a:solidFill>
            </a:endParaRPr>
          </a:p>
          <a:p>
            <a:endParaRPr lang="en-US" sz="2800" i="1" dirty="0">
              <a:solidFill>
                <a:schemeClr val="tx1"/>
              </a:solidFill>
            </a:endParaRPr>
          </a:p>
          <a:p>
            <a:endParaRPr lang="en-US" sz="2800" i="1" dirty="0">
              <a:solidFill>
                <a:schemeClr val="tx1"/>
              </a:solidFill>
            </a:endParaRPr>
          </a:p>
          <a:p>
            <a:endParaRPr lang="en-US" sz="2800" i="1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27E62C-BC5A-4358-849A-BD66F31FFB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4983" y="5281102"/>
            <a:ext cx="1871980" cy="149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1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615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6154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xmlns="" id="{11E9B207-D9A6-4961-B1F1-BD5FC7AE50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514" y="429775"/>
            <a:ext cx="7188199" cy="479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09B8AF-C495-43D1-A19F-FE09B2F0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80" y="1595846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National</a:t>
            </a:r>
            <a:b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CampaignAgainst Racism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257ED8-076D-4B3D-BA49-CF7758835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5955" y="429776"/>
            <a:ext cx="2804758" cy="4798121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800" b="1" dirty="0"/>
              <a:t>Dr. </a:t>
            </a:r>
            <a:r>
              <a:rPr lang="en-US" sz="1800" b="1" dirty="0" err="1"/>
              <a:t>Camara</a:t>
            </a:r>
            <a:r>
              <a:rPr lang="en-US" sz="1800" b="1" dirty="0"/>
              <a:t> Jones </a:t>
            </a:r>
          </a:p>
          <a:p>
            <a:r>
              <a:rPr lang="en-US" sz="1800" b="1" dirty="0"/>
              <a:t>2016 APHA President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172A461-D983-4D86-A0EC-4115B424026A}"/>
              </a:ext>
            </a:extLst>
          </p:cNvPr>
          <p:cNvSpPr/>
          <p:nvPr/>
        </p:nvSpPr>
        <p:spPr>
          <a:xfrm>
            <a:off x="2013557" y="5623414"/>
            <a:ext cx="10178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Racism as a system of structuring opportunity and assigning value based on the social interpretation of how one looks — which is what we call “race” — that unfairly disadvantages some individuals and communities, unfairly advantages other individuals and communities and saps the strength of the whole society through the waste of human resources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3745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450115-77E2-4EA3-8A65-E623A23BD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657" y="430176"/>
            <a:ext cx="4593266" cy="3021508"/>
          </a:xfrm>
          <a:prstGeom prst="rect">
            <a:avLst/>
          </a:prstGeom>
        </p:spPr>
      </p:pic>
      <p:pic>
        <p:nvPicPr>
          <p:cNvPr id="2" name="Picture 4" descr="No automatic alt text available.">
            <a:extLst>
              <a:ext uri="{FF2B5EF4-FFF2-40B4-BE49-F238E27FC236}">
                <a16:creationId xmlns:a16="http://schemas.microsoft.com/office/drawing/2014/main" xmlns="" id="{36050AF1-B624-4B5C-8099-3C5853BE8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88" y="165049"/>
            <a:ext cx="3964309" cy="222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6ED1193-E9E9-452C-98F5-16703D93C0A7}"/>
              </a:ext>
            </a:extLst>
          </p:cNvPr>
          <p:cNvSpPr/>
          <p:nvPr/>
        </p:nvSpPr>
        <p:spPr>
          <a:xfrm>
            <a:off x="8856923" y="302108"/>
            <a:ext cx="32335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reflection blurRad="6350" stA="53000" endA="300" endPos="35500" dir="5400000" sy="-90000" algn="bl"/>
                </a:effectLst>
              </a:rPr>
              <a:t>STRUCTURAL INEQAULITY:  </a:t>
            </a:r>
          </a:p>
          <a:p>
            <a:r>
              <a:rPr lang="en-US" sz="2400" b="1" dirty="0">
                <a:effectLst>
                  <a:reflection blurRad="6350" stA="53000" endA="300" endPos="35500" dir="5400000" sy="-90000" algn="bl"/>
                </a:effectLst>
              </a:rPr>
              <a:t>AN ON THE GROUND VIEW</a:t>
            </a:r>
            <a:endParaRPr lang="en-US" sz="2400" dirty="0"/>
          </a:p>
          <a:p>
            <a:r>
              <a:rPr lang="en-US" sz="2400" b="1" dirty="0">
                <a:effectLst>
                  <a:reflection blurRad="6350" stA="53000" endA="300" endPos="35500" dir="5400000" sy="-90000" algn="bl"/>
                </a:effectLst>
              </a:rPr>
              <a:t>Durham, North Carolina</a:t>
            </a:r>
            <a:endParaRPr lang="en-US" sz="2400" dirty="0"/>
          </a:p>
          <a:p>
            <a:r>
              <a:rPr lang="en-US" sz="2400" b="1" dirty="0">
                <a:effectLst>
                  <a:reflection blurRad="6350" stA="53000" endA="300" endPos="35500" dir="5400000" sy="-90000" algn="bl"/>
                </a:effectLst>
              </a:rPr>
              <a:t>2017 Summer Intensive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6333F4D-80EB-455E-9AEA-17D30EF62F1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04" y="5790754"/>
            <a:ext cx="4991100" cy="1038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EB36F8-69FE-4E14-B82E-61D66222F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856" y="1878215"/>
            <a:ext cx="2857500" cy="2466975"/>
          </a:xfrm>
          <a:prstGeom prst="rect">
            <a:avLst/>
          </a:prstGeom>
        </p:spPr>
      </p:pic>
      <p:pic>
        <p:nvPicPr>
          <p:cNvPr id="5" name="Picture 2" descr="Image may contain: house and outdoor">
            <a:extLst>
              <a:ext uri="{FF2B5EF4-FFF2-40B4-BE49-F238E27FC236}">
                <a16:creationId xmlns:a16="http://schemas.microsoft.com/office/drawing/2014/main" xmlns="" id="{C361E38F-BA37-45B1-AFA5-08F14E7E8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88" y="3674685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0276056-3E94-48C8-BCD0-09DB14EA39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3904" y="4480158"/>
            <a:ext cx="2928523" cy="2199054"/>
          </a:xfrm>
          <a:prstGeom prst="rect">
            <a:avLst/>
          </a:prstGeom>
        </p:spPr>
      </p:pic>
      <p:pic>
        <p:nvPicPr>
          <p:cNvPr id="3" name="Picture 2" descr="Image result for diversity">
            <a:extLst>
              <a:ext uri="{FF2B5EF4-FFF2-40B4-BE49-F238E27FC236}">
                <a16:creationId xmlns:a16="http://schemas.microsoft.com/office/drawing/2014/main" xmlns="" id="{62B13208-1BCA-4CEF-8957-CFAA59184CC9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205" y="2738500"/>
            <a:ext cx="4523394" cy="2924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36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885</TotalTime>
  <Words>342</Words>
  <Application>Microsoft Office PowerPoint</Application>
  <PresentationFormat>Custom</PresentationFormat>
  <Paragraphs>83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Advancing the Science of Community Engaged Research </vt:lpstr>
      <vt:lpstr>PowerPoint Presentation</vt:lpstr>
      <vt:lpstr>PowerPoint Presentation</vt:lpstr>
      <vt:lpstr>CCPH upholds the following beliefs and values:</vt:lpstr>
      <vt:lpstr>PowerPoint Presentation</vt:lpstr>
      <vt:lpstr>PowerPoint Presentation</vt:lpstr>
      <vt:lpstr>Defining Structural Racism </vt:lpstr>
      <vt:lpstr>A National CampaignAgainst Racism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Creating Transformative Experiences</vt:lpstr>
      <vt:lpstr>Call for Nominations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the Science of Community Engaged Research</dc:title>
  <dc:creator>Virginia Hunter</dc:creator>
  <cp:lastModifiedBy>Fair, Alecia S</cp:lastModifiedBy>
  <cp:revision>39</cp:revision>
  <dcterms:created xsi:type="dcterms:W3CDTF">2017-09-12T12:23:38Z</dcterms:created>
  <dcterms:modified xsi:type="dcterms:W3CDTF">2017-09-14T02:34:31Z</dcterms:modified>
</cp:coreProperties>
</file>